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 id="2147483731" r:id="rId2"/>
    <p:sldMasterId id="2147483732"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Bungee" panose="020B0604020202020204" charset="0"/>
      <p:regular r:id="rId20"/>
    </p:embeddedFont>
    <p:embeddedFont>
      <p:font typeface="Georgia" panose="02040502050405020303" pitchFamily="18"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Poppins ExtraBold" panose="00000900000000000000" pitchFamily="2" charset="0"/>
      <p:bold r:id="rId41"/>
      <p:boldItalic r:id="rId42"/>
    </p:embeddedFont>
    <p:embeddedFont>
      <p:font typeface="Poppins SemiBold" panose="00000700000000000000" pitchFamily="2" charset="0"/>
      <p:regular r:id="rId43"/>
      <p:bold r:id="rId44"/>
      <p:italic r:id="rId45"/>
      <p:boldItalic r:id="rId46"/>
    </p:embeddedFont>
    <p:embeddedFont>
      <p:font typeface="PT Sans" panose="020B0503020203020204" pitchFamily="34" charset="0"/>
      <p:regular r:id="rId47"/>
      <p:bold r:id="rId48"/>
      <p:italic r:id="rId49"/>
      <p:boldItalic r:id="rId50"/>
    </p:embeddedFont>
    <p:embeddedFont>
      <p:font typeface="Roboto Condensed Light" panose="02000000000000000000" pitchFamily="2"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D028C2-8516-43C0-BF1E-0CF8CE78EBBC}">
  <a:tblStyle styleId="{9ED028C2-8516-43C0-BF1E-0CF8CE78EB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33" autoAdjust="0"/>
  </p:normalViewPr>
  <p:slideViewPr>
    <p:cSldViewPr snapToGrid="0">
      <p:cViewPr varScale="1">
        <p:scale>
          <a:sx n="95" d="100"/>
          <a:sy n="95" d="100"/>
        </p:scale>
        <p:origin x="15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10.fntdata"/><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font" Target="fonts/font3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32.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246d8186ec_2_15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246d8186ec_2_15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 This is The Not Basic Analysts Group. I’m Weibin.    Everyone introduce themselves.   Audrey and Daniel tested positive and they could not come to the class for everyone’s safe. They will join us through zoom and answer some questions when necessary.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246d8186ec_2_2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246d8186ec_2_2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retain enough to explain a “large enough” proportion of the original data</a:t>
            </a:r>
            <a:r>
              <a:rPr lang="en-US" dirty="0"/>
              <a:t>.</a:t>
            </a:r>
            <a:r>
              <a:rPr lang="en" dirty="0"/>
              <a:t> 70% to 90% is usually used, here we choose the 70% as a standard, so we can see on the table, the top 8 components will explain about 72% of data.</a:t>
            </a:r>
            <a:endParaRPr dirty="0"/>
          </a:p>
          <a:p>
            <a:pPr marL="0" lvl="0" indent="0" algn="l" rtl="0">
              <a:spcBef>
                <a:spcPts val="0"/>
              </a:spcBef>
              <a:spcAft>
                <a:spcPts val="0"/>
              </a:spcAft>
              <a:buNone/>
            </a:pPr>
            <a:r>
              <a:rPr lang="en" dirty="0"/>
              <a:t>At the Left lower corner: we create a factor map for the variable contributions,this is helpful to highlight the most important variables in the determination of the principal components. The labeled individuals are those with the higher contribution to the plane construction. </a:t>
            </a:r>
          </a:p>
          <a:p>
            <a:pPr marL="0" lvl="0" indent="0" algn="l" rtl="0">
              <a:spcBef>
                <a:spcPts val="0"/>
              </a:spcBef>
              <a:spcAft>
                <a:spcPts val="0"/>
              </a:spcAft>
              <a:buNone/>
            </a:pPr>
            <a:r>
              <a:rPr lang="en"/>
              <a:t>At RIGHT </a:t>
            </a:r>
            <a:r>
              <a:rPr lang="en" dirty="0"/>
              <a:t>lower corner: this bar plot more derictly shows us the top 8 contribution variables to the the datasets, they are Total Spent, Meat, Wine , Catalog Purchase, Income, Store Purchase, Fish, Sweat Products</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246d8186ec_2_23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246d8186ec_2_23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The purpose of using K means model is to study the patterns and characteristic in the clusters so that we can more precisely determine which customer segments can be target for marketing campaign.</a:t>
            </a:r>
            <a:endParaRPr sz="105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Firstly, we used elbow methods to determine the optimal number of clusters to run the analysis. As you can see from the graph on the left, the optimal number of cluster is 3. The cluster plot on the top right shows that When we split customers segments into 3, 43.9% of the point variability can be explained by two components.</a:t>
            </a:r>
            <a:endParaRPr sz="105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Let’s see what the clusters tell us. Cluster 1 in pink color has high income and high total spent in our product, cluster 2 in green has average income and average spent, cluster 3 has below average income and low spent. We also break down the spent in different products categories such as wine, meet, fruits, and cluster 1 outperform the other 2 groups in every product category. So we considered cluster 1 as high value customer group because of the spent</a:t>
            </a:r>
            <a:endParaRPr sz="105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46d8186ec_2_23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46d8186ec_2_23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050">
                <a:solidFill>
                  <a:schemeClr val="dk1"/>
                </a:solidFill>
                <a:highlight>
                  <a:srgbClr val="FFFFFF"/>
                </a:highlight>
              </a:rPr>
              <a:t>What other characteristic of the cluster?</a:t>
            </a:r>
            <a:endParaRPr sz="105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Martial Status shows that: All three clusters consist of more married customers than single customers. Cluster 1 has highest single to married ratio at 57%</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Children: Only a 25% of high value customers have kids and most of them only have 1 kid. On the contrast, more than 50% of the customers in other 2 groups have at least 1 kid</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Acceptance numbers of campaigns: high value customer is more likely to accept campaign, and doing great job is accepting 2-4 campagins. Cluster 3 is unlikely to accept campaign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Response: 30% of customers in cluster 1 response to campaign while less than 50% of customers in other 2 groups made the response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Here we can conclude that Customers  who have higher than $60,000 annual income with 0-1 kid are more likely to respond to marketing campaign and accept more than 1 campaigns on every product category.</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24c3b132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24c3b13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highlight>
                  <a:srgbClr val="FFFFFF"/>
                </a:highlight>
                <a:latin typeface="Times New Roman"/>
                <a:ea typeface="Times New Roman"/>
                <a:cs typeface="Times New Roman"/>
                <a:sym typeface="Times New Roman"/>
              </a:rPr>
              <a:t>Market basket analysis is a data mining technique used by retailers to increase sales by better understanding customer purchasing patterns.</a:t>
            </a:r>
            <a:r>
              <a:rPr lang="en" sz="1350">
                <a:solidFill>
                  <a:srgbClr val="6C6C6C"/>
                </a:solidFill>
                <a:highlight>
                  <a:srgbClr val="FFFFFF"/>
                </a:highlight>
              </a:rPr>
              <a:t> </a:t>
            </a:r>
            <a:r>
              <a:rPr lang="en" sz="1500">
                <a:solidFill>
                  <a:srgbClr val="292929"/>
                </a:solidFill>
                <a:highlight>
                  <a:srgbClr val="FFFFFF"/>
                </a:highlight>
                <a:latin typeface="Georgia"/>
                <a:ea typeface="Georgia"/>
                <a:cs typeface="Georgia"/>
                <a:sym typeface="Georgia"/>
              </a:rPr>
              <a:t>It works by looking for combinations of items that occur together frequently in transactions. To put it another way, it allows retailers to identify relationships between the items that people buy. If we know what people may like to buy together, we can make a better combination for our market campaign. Let’s look at the table. First, don’t be scared. It actually a really simple table to read. LHS is category A, RHS is category B. Support means how many percent of cases that </a:t>
            </a:r>
            <a:r>
              <a:rPr lang="en" sz="1500">
                <a:solidFill>
                  <a:srgbClr val="292929"/>
                </a:solidFill>
                <a:highlight>
                  <a:schemeClr val="lt1"/>
                </a:highlight>
                <a:latin typeface="Georgia"/>
                <a:ea typeface="Georgia"/>
                <a:cs typeface="Georgia"/>
                <a:sym typeface="Georgia"/>
              </a:rPr>
              <a:t>category A and category B are bought together. Confidence means how many percent of cases that a person bought something in category A and he also bought category B. So let me give you a example. For the first row, we can say from our data, in 47% of cases, wines and meat products are bought together. If a person bought some wine, in 78% of cases, he bought some meat at the same time. So, if we look through the whole table, </a:t>
            </a:r>
            <a:r>
              <a:rPr lang="en" sz="1500">
                <a:solidFill>
                  <a:schemeClr val="dk1"/>
                </a:solidFill>
                <a:latin typeface="Times New Roman"/>
                <a:ea typeface="Times New Roman"/>
                <a:cs typeface="Times New Roman"/>
                <a:sym typeface="Times New Roman"/>
              </a:rPr>
              <a:t>Wines, sweet products, fruits and meat products are always sold together. Fish products are always sold with sweet products and meat products. The chart at the button simply shows the frequency of items that people bought. Meat products are the most common products that customers purchase. Gold products are the least common products that customers purchase. </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24dd556949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24dd55694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all these analysis, we would like to give the recommendations as listed below.   First, we should target customers that have high income and less children, more specifically, whose income is greater than $60000 and who have 0-1 kid in their household.   Second we should promote meats, wines, fruits, sweet products as a combo to increase the sales amount, since people always buy these staffs together. Third do not focus on campaign 2 . Target those campaign 1 and 2 responders with campaign 5. Last, we noticed that the total spent column negatively impact analysis’s precision a lot, so we would suggest the client to collect data for each transaction instead of total spent in the last 2 years to make Market Basket Analysis more precise.</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21f48f2f8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21f48f2f8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46d8186ec_2_15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46d8186ec_2_15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246d8186ec_2_15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246d8186ec_2_15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goal for the project to analyze the Customer Personality data to help businesses better understand their customers and allows them to develop targeted marketing campaigns according to the specific needs, behaviors and concerns of different types of customers. This analysis can identify which customer segment is most likely to buy a product and then market the product only on that particular segment.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24dd55694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24dd55694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Let’s move to the data description, we have 2240 customers purchase information. And we have 9 mine attributes. The Birth year, where we derived the age,  education level: graduates and non-graduates. Marital status: single or non-single. </a:t>
            </a:r>
            <a:endParaRPr sz="14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24dd55694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24dd55694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for our analysis, we only analyzed the data that have age less than 100 years old, and income lower than 125000.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24dd55694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24dd55694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21fb9168c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21fb9168c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21fb9168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21fb9168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246d8186ec_2_23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246d8186ec_2_23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According to the correlation graph, there is no relationship </a:t>
            </a:r>
            <a:r>
              <a:rPr lang="en-US" altLang="zh-CN" sz="1300" dirty="0"/>
              <a:t>between</a:t>
            </a:r>
            <a:r>
              <a:rPr lang="en" sz="1300" dirty="0"/>
              <a:t> CostContact and Revenue. So we will remove this two factors. </a:t>
            </a:r>
            <a:r>
              <a:rPr lang="en" sz="1300" dirty="0">
                <a:solidFill>
                  <a:schemeClr val="dk1"/>
                </a:solidFill>
              </a:rPr>
              <a:t>Color intensity and the shape of the circle are proportional to the correlation coefficients. So Positive correlations are displayed in those darker color circles.</a:t>
            </a:r>
            <a:endParaRPr sz="1300"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100"/>
              <a:buNone/>
              <a:defRPr>
                <a:solidFill>
                  <a:schemeClr val="dk1"/>
                </a:solidFill>
              </a:defRPr>
            </a:lvl2pPr>
            <a:lvl3pPr lvl="2" algn="ctr" rtl="0">
              <a:lnSpc>
                <a:spcPct val="100000"/>
              </a:lnSpc>
              <a:spcBef>
                <a:spcPts val="0"/>
              </a:spcBef>
              <a:spcAft>
                <a:spcPts val="0"/>
              </a:spcAft>
              <a:buClr>
                <a:schemeClr val="dk1"/>
              </a:buClr>
              <a:buSzPts val="1100"/>
              <a:buNone/>
              <a:defRPr>
                <a:solidFill>
                  <a:schemeClr val="dk1"/>
                </a:solidFill>
              </a:defRPr>
            </a:lvl3pPr>
            <a:lvl4pPr lvl="3" algn="ctr" rtl="0">
              <a:lnSpc>
                <a:spcPct val="100000"/>
              </a:lnSpc>
              <a:spcBef>
                <a:spcPts val="0"/>
              </a:spcBef>
              <a:spcAft>
                <a:spcPts val="0"/>
              </a:spcAft>
              <a:buClr>
                <a:schemeClr val="dk1"/>
              </a:buClr>
              <a:buSzPts val="1100"/>
              <a:buNone/>
              <a:defRPr>
                <a:solidFill>
                  <a:schemeClr val="dk1"/>
                </a:solidFill>
              </a:defRPr>
            </a:lvl4pPr>
            <a:lvl5pPr lvl="4" algn="ctr" rtl="0">
              <a:lnSpc>
                <a:spcPct val="100000"/>
              </a:lnSpc>
              <a:spcBef>
                <a:spcPts val="0"/>
              </a:spcBef>
              <a:spcAft>
                <a:spcPts val="0"/>
              </a:spcAft>
              <a:buClr>
                <a:schemeClr val="dk1"/>
              </a:buClr>
              <a:buSzPts val="1100"/>
              <a:buNone/>
              <a:defRPr>
                <a:solidFill>
                  <a:schemeClr val="dk1"/>
                </a:solidFill>
              </a:defRPr>
            </a:lvl5pPr>
            <a:lvl6pPr lvl="5" algn="ctr" rtl="0">
              <a:lnSpc>
                <a:spcPct val="100000"/>
              </a:lnSpc>
              <a:spcBef>
                <a:spcPts val="0"/>
              </a:spcBef>
              <a:spcAft>
                <a:spcPts val="0"/>
              </a:spcAft>
              <a:buClr>
                <a:schemeClr val="dk1"/>
              </a:buClr>
              <a:buSzPts val="1100"/>
              <a:buNone/>
              <a:defRPr>
                <a:solidFill>
                  <a:schemeClr val="dk1"/>
                </a:solidFill>
              </a:defRPr>
            </a:lvl6pPr>
            <a:lvl7pPr lvl="6" algn="ctr" rtl="0">
              <a:lnSpc>
                <a:spcPct val="100000"/>
              </a:lnSpc>
              <a:spcBef>
                <a:spcPts val="0"/>
              </a:spcBef>
              <a:spcAft>
                <a:spcPts val="0"/>
              </a:spcAft>
              <a:buClr>
                <a:schemeClr val="dk1"/>
              </a:buClr>
              <a:buSzPts val="1100"/>
              <a:buNone/>
              <a:defRPr>
                <a:solidFill>
                  <a:schemeClr val="dk1"/>
                </a:solidFill>
              </a:defRPr>
            </a:lvl7pPr>
            <a:lvl8pPr lvl="7" algn="ctr" rtl="0">
              <a:lnSpc>
                <a:spcPct val="100000"/>
              </a:lnSpc>
              <a:spcBef>
                <a:spcPts val="0"/>
              </a:spcBef>
              <a:spcAft>
                <a:spcPts val="0"/>
              </a:spcAft>
              <a:buClr>
                <a:schemeClr val="dk1"/>
              </a:buClr>
              <a:buSzPts val="1100"/>
              <a:buNone/>
              <a:defRPr>
                <a:solidFill>
                  <a:schemeClr val="dk1"/>
                </a:solidFill>
              </a:defRPr>
            </a:lvl8pPr>
            <a:lvl9pPr lvl="8" algn="ctr" rtl="0">
              <a:lnSpc>
                <a:spcPct val="100000"/>
              </a:lnSpc>
              <a:spcBef>
                <a:spcPts val="0"/>
              </a:spcBef>
              <a:spcAft>
                <a:spcPts val="0"/>
              </a:spcAft>
              <a:buClr>
                <a:schemeClr val="dk1"/>
              </a:buClr>
              <a:buSzPts val="1100"/>
              <a:buNone/>
              <a:defRPr>
                <a:solidFill>
                  <a:schemeClr val="dk1"/>
                </a:solidFill>
              </a:defRPr>
            </a:lvl9pPr>
          </a:lstStyle>
          <a:p>
            <a:endParaRPr/>
          </a:p>
        </p:txBody>
      </p:sp>
      <p:sp>
        <p:nvSpPr>
          <p:cNvPr id="134" name="Google Shape;134;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5" name="Google Shape;135;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100"/>
              <a:buNone/>
              <a:defRPr>
                <a:solidFill>
                  <a:schemeClr val="dk1"/>
                </a:solidFill>
              </a:defRPr>
            </a:lvl2pPr>
            <a:lvl3pPr lvl="2" algn="ctr" rtl="0">
              <a:lnSpc>
                <a:spcPct val="100000"/>
              </a:lnSpc>
              <a:spcBef>
                <a:spcPts val="0"/>
              </a:spcBef>
              <a:spcAft>
                <a:spcPts val="0"/>
              </a:spcAft>
              <a:buClr>
                <a:schemeClr val="dk1"/>
              </a:buClr>
              <a:buSzPts val="1100"/>
              <a:buNone/>
              <a:defRPr>
                <a:solidFill>
                  <a:schemeClr val="dk1"/>
                </a:solidFill>
              </a:defRPr>
            </a:lvl3pPr>
            <a:lvl4pPr lvl="3" algn="ctr" rtl="0">
              <a:lnSpc>
                <a:spcPct val="100000"/>
              </a:lnSpc>
              <a:spcBef>
                <a:spcPts val="0"/>
              </a:spcBef>
              <a:spcAft>
                <a:spcPts val="0"/>
              </a:spcAft>
              <a:buClr>
                <a:schemeClr val="dk1"/>
              </a:buClr>
              <a:buSzPts val="1100"/>
              <a:buNone/>
              <a:defRPr>
                <a:solidFill>
                  <a:schemeClr val="dk1"/>
                </a:solidFill>
              </a:defRPr>
            </a:lvl4pPr>
            <a:lvl5pPr lvl="4" algn="ctr" rtl="0">
              <a:lnSpc>
                <a:spcPct val="100000"/>
              </a:lnSpc>
              <a:spcBef>
                <a:spcPts val="0"/>
              </a:spcBef>
              <a:spcAft>
                <a:spcPts val="0"/>
              </a:spcAft>
              <a:buClr>
                <a:schemeClr val="dk1"/>
              </a:buClr>
              <a:buSzPts val="1100"/>
              <a:buNone/>
              <a:defRPr>
                <a:solidFill>
                  <a:schemeClr val="dk1"/>
                </a:solidFill>
              </a:defRPr>
            </a:lvl5pPr>
            <a:lvl6pPr lvl="5" algn="ctr" rtl="0">
              <a:lnSpc>
                <a:spcPct val="100000"/>
              </a:lnSpc>
              <a:spcBef>
                <a:spcPts val="0"/>
              </a:spcBef>
              <a:spcAft>
                <a:spcPts val="0"/>
              </a:spcAft>
              <a:buClr>
                <a:schemeClr val="dk1"/>
              </a:buClr>
              <a:buSzPts val="1100"/>
              <a:buNone/>
              <a:defRPr>
                <a:solidFill>
                  <a:schemeClr val="dk1"/>
                </a:solidFill>
              </a:defRPr>
            </a:lvl6pPr>
            <a:lvl7pPr lvl="6" algn="ctr" rtl="0">
              <a:lnSpc>
                <a:spcPct val="100000"/>
              </a:lnSpc>
              <a:spcBef>
                <a:spcPts val="0"/>
              </a:spcBef>
              <a:spcAft>
                <a:spcPts val="0"/>
              </a:spcAft>
              <a:buClr>
                <a:schemeClr val="dk1"/>
              </a:buClr>
              <a:buSzPts val="1100"/>
              <a:buNone/>
              <a:defRPr>
                <a:solidFill>
                  <a:schemeClr val="dk1"/>
                </a:solidFill>
              </a:defRPr>
            </a:lvl7pPr>
            <a:lvl8pPr lvl="7" algn="ctr" rtl="0">
              <a:lnSpc>
                <a:spcPct val="100000"/>
              </a:lnSpc>
              <a:spcBef>
                <a:spcPts val="0"/>
              </a:spcBef>
              <a:spcAft>
                <a:spcPts val="0"/>
              </a:spcAft>
              <a:buClr>
                <a:schemeClr val="dk1"/>
              </a:buClr>
              <a:buSzPts val="1100"/>
              <a:buNone/>
              <a:defRPr>
                <a:solidFill>
                  <a:schemeClr val="dk1"/>
                </a:solidFill>
              </a:defRPr>
            </a:lvl8pPr>
            <a:lvl9pPr lvl="8" algn="ctr" rtl="0">
              <a:lnSpc>
                <a:spcPct val="100000"/>
              </a:lnSpc>
              <a:spcBef>
                <a:spcPts val="0"/>
              </a:spcBef>
              <a:spcAft>
                <a:spcPts val="0"/>
              </a:spcAft>
              <a:buClr>
                <a:schemeClr val="dk1"/>
              </a:buClr>
              <a:buSzPts val="1100"/>
              <a:buNone/>
              <a:defRPr>
                <a:solidFill>
                  <a:schemeClr val="dk1"/>
                </a:solidFill>
              </a:defRPr>
            </a:lvl9pPr>
          </a:lstStyle>
          <a:p>
            <a:endParaRPr/>
          </a:p>
        </p:txBody>
      </p:sp>
      <p:sp>
        <p:nvSpPr>
          <p:cNvPr id="137" name="Google Shape;137;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100"/>
              <a:buNone/>
              <a:defRPr>
                <a:solidFill>
                  <a:schemeClr val="dk1"/>
                </a:solidFill>
              </a:defRPr>
            </a:lvl2pPr>
            <a:lvl3pPr lvl="2" algn="ctr" rtl="0">
              <a:lnSpc>
                <a:spcPct val="100000"/>
              </a:lnSpc>
              <a:spcBef>
                <a:spcPts val="0"/>
              </a:spcBef>
              <a:spcAft>
                <a:spcPts val="0"/>
              </a:spcAft>
              <a:buClr>
                <a:schemeClr val="dk1"/>
              </a:buClr>
              <a:buSzPts val="1100"/>
              <a:buNone/>
              <a:defRPr>
                <a:solidFill>
                  <a:schemeClr val="dk1"/>
                </a:solidFill>
              </a:defRPr>
            </a:lvl3pPr>
            <a:lvl4pPr lvl="3" algn="ctr" rtl="0">
              <a:lnSpc>
                <a:spcPct val="100000"/>
              </a:lnSpc>
              <a:spcBef>
                <a:spcPts val="0"/>
              </a:spcBef>
              <a:spcAft>
                <a:spcPts val="0"/>
              </a:spcAft>
              <a:buClr>
                <a:schemeClr val="dk1"/>
              </a:buClr>
              <a:buSzPts val="1100"/>
              <a:buNone/>
              <a:defRPr>
                <a:solidFill>
                  <a:schemeClr val="dk1"/>
                </a:solidFill>
              </a:defRPr>
            </a:lvl4pPr>
            <a:lvl5pPr lvl="4" algn="ctr" rtl="0">
              <a:lnSpc>
                <a:spcPct val="100000"/>
              </a:lnSpc>
              <a:spcBef>
                <a:spcPts val="0"/>
              </a:spcBef>
              <a:spcAft>
                <a:spcPts val="0"/>
              </a:spcAft>
              <a:buClr>
                <a:schemeClr val="dk1"/>
              </a:buClr>
              <a:buSzPts val="1100"/>
              <a:buNone/>
              <a:defRPr>
                <a:solidFill>
                  <a:schemeClr val="dk1"/>
                </a:solidFill>
              </a:defRPr>
            </a:lvl5pPr>
            <a:lvl6pPr lvl="5" algn="ctr" rtl="0">
              <a:lnSpc>
                <a:spcPct val="100000"/>
              </a:lnSpc>
              <a:spcBef>
                <a:spcPts val="0"/>
              </a:spcBef>
              <a:spcAft>
                <a:spcPts val="0"/>
              </a:spcAft>
              <a:buClr>
                <a:schemeClr val="dk1"/>
              </a:buClr>
              <a:buSzPts val="1100"/>
              <a:buNone/>
              <a:defRPr>
                <a:solidFill>
                  <a:schemeClr val="dk1"/>
                </a:solidFill>
              </a:defRPr>
            </a:lvl6pPr>
            <a:lvl7pPr lvl="6" algn="ctr" rtl="0">
              <a:lnSpc>
                <a:spcPct val="100000"/>
              </a:lnSpc>
              <a:spcBef>
                <a:spcPts val="0"/>
              </a:spcBef>
              <a:spcAft>
                <a:spcPts val="0"/>
              </a:spcAft>
              <a:buClr>
                <a:schemeClr val="dk1"/>
              </a:buClr>
              <a:buSzPts val="1100"/>
              <a:buNone/>
              <a:defRPr>
                <a:solidFill>
                  <a:schemeClr val="dk1"/>
                </a:solidFill>
              </a:defRPr>
            </a:lvl7pPr>
            <a:lvl8pPr lvl="7" algn="ctr" rtl="0">
              <a:lnSpc>
                <a:spcPct val="100000"/>
              </a:lnSpc>
              <a:spcBef>
                <a:spcPts val="0"/>
              </a:spcBef>
              <a:spcAft>
                <a:spcPts val="0"/>
              </a:spcAft>
              <a:buClr>
                <a:schemeClr val="dk1"/>
              </a:buClr>
              <a:buSzPts val="1100"/>
              <a:buNone/>
              <a:defRPr>
                <a:solidFill>
                  <a:schemeClr val="dk1"/>
                </a:solidFill>
              </a:defRPr>
            </a:lvl8pPr>
            <a:lvl9pPr lvl="8" algn="ctr" rtl="0">
              <a:lnSpc>
                <a:spcPct val="100000"/>
              </a:lnSpc>
              <a:spcBef>
                <a:spcPts val="0"/>
              </a:spcBef>
              <a:spcAft>
                <a:spcPts val="0"/>
              </a:spcAft>
              <a:buClr>
                <a:schemeClr val="dk1"/>
              </a:buClr>
              <a:buSzPts val="1100"/>
              <a:buNone/>
              <a:defRPr>
                <a:solidFill>
                  <a:schemeClr val="dk1"/>
                </a:solidFill>
              </a:defRPr>
            </a:lvl9pPr>
          </a:lstStyle>
          <a:p>
            <a:endParaRPr/>
          </a:p>
        </p:txBody>
      </p:sp>
      <p:sp>
        <p:nvSpPr>
          <p:cNvPr id="140" name="Google Shape;140;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1" name="Google Shape;141;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100"/>
              <a:buNone/>
              <a:defRPr>
                <a:solidFill>
                  <a:schemeClr val="dk1"/>
                </a:solidFill>
              </a:defRPr>
            </a:lvl2pPr>
            <a:lvl3pPr lvl="2" algn="ctr" rtl="0">
              <a:lnSpc>
                <a:spcPct val="100000"/>
              </a:lnSpc>
              <a:spcBef>
                <a:spcPts val="0"/>
              </a:spcBef>
              <a:spcAft>
                <a:spcPts val="0"/>
              </a:spcAft>
              <a:buClr>
                <a:schemeClr val="dk1"/>
              </a:buClr>
              <a:buSzPts val="1100"/>
              <a:buNone/>
              <a:defRPr>
                <a:solidFill>
                  <a:schemeClr val="dk1"/>
                </a:solidFill>
              </a:defRPr>
            </a:lvl3pPr>
            <a:lvl4pPr lvl="3" algn="ctr" rtl="0">
              <a:lnSpc>
                <a:spcPct val="100000"/>
              </a:lnSpc>
              <a:spcBef>
                <a:spcPts val="0"/>
              </a:spcBef>
              <a:spcAft>
                <a:spcPts val="0"/>
              </a:spcAft>
              <a:buClr>
                <a:schemeClr val="dk1"/>
              </a:buClr>
              <a:buSzPts val="1100"/>
              <a:buNone/>
              <a:defRPr>
                <a:solidFill>
                  <a:schemeClr val="dk1"/>
                </a:solidFill>
              </a:defRPr>
            </a:lvl4pPr>
            <a:lvl5pPr lvl="4" algn="ctr" rtl="0">
              <a:lnSpc>
                <a:spcPct val="100000"/>
              </a:lnSpc>
              <a:spcBef>
                <a:spcPts val="0"/>
              </a:spcBef>
              <a:spcAft>
                <a:spcPts val="0"/>
              </a:spcAft>
              <a:buClr>
                <a:schemeClr val="dk1"/>
              </a:buClr>
              <a:buSzPts val="1100"/>
              <a:buNone/>
              <a:defRPr>
                <a:solidFill>
                  <a:schemeClr val="dk1"/>
                </a:solidFill>
              </a:defRPr>
            </a:lvl5pPr>
            <a:lvl6pPr lvl="5" algn="ctr" rtl="0">
              <a:lnSpc>
                <a:spcPct val="100000"/>
              </a:lnSpc>
              <a:spcBef>
                <a:spcPts val="0"/>
              </a:spcBef>
              <a:spcAft>
                <a:spcPts val="0"/>
              </a:spcAft>
              <a:buClr>
                <a:schemeClr val="dk1"/>
              </a:buClr>
              <a:buSzPts val="1100"/>
              <a:buNone/>
              <a:defRPr>
                <a:solidFill>
                  <a:schemeClr val="dk1"/>
                </a:solidFill>
              </a:defRPr>
            </a:lvl6pPr>
            <a:lvl7pPr lvl="6" algn="ctr" rtl="0">
              <a:lnSpc>
                <a:spcPct val="100000"/>
              </a:lnSpc>
              <a:spcBef>
                <a:spcPts val="0"/>
              </a:spcBef>
              <a:spcAft>
                <a:spcPts val="0"/>
              </a:spcAft>
              <a:buClr>
                <a:schemeClr val="dk1"/>
              </a:buClr>
              <a:buSzPts val="1100"/>
              <a:buNone/>
              <a:defRPr>
                <a:solidFill>
                  <a:schemeClr val="dk1"/>
                </a:solidFill>
              </a:defRPr>
            </a:lvl7pPr>
            <a:lvl8pPr lvl="7" algn="ctr" rtl="0">
              <a:lnSpc>
                <a:spcPct val="100000"/>
              </a:lnSpc>
              <a:spcBef>
                <a:spcPts val="0"/>
              </a:spcBef>
              <a:spcAft>
                <a:spcPts val="0"/>
              </a:spcAft>
              <a:buClr>
                <a:schemeClr val="dk1"/>
              </a:buClr>
              <a:buSzPts val="1100"/>
              <a:buNone/>
              <a:defRPr>
                <a:solidFill>
                  <a:schemeClr val="dk1"/>
                </a:solidFill>
              </a:defRPr>
            </a:lvl8pPr>
            <a:lvl9pPr lvl="8" algn="ctr" rtl="0">
              <a:lnSpc>
                <a:spcPct val="100000"/>
              </a:lnSpc>
              <a:spcBef>
                <a:spcPts val="0"/>
              </a:spcBef>
              <a:spcAft>
                <a:spcPts val="0"/>
              </a:spcAft>
              <a:buClr>
                <a:schemeClr val="dk1"/>
              </a:buClr>
              <a:buSzPts val="1100"/>
              <a:buNone/>
              <a:defRPr>
                <a:solidFill>
                  <a:schemeClr val="dk1"/>
                </a:solidFill>
              </a:defRPr>
            </a:lvl9pPr>
          </a:lstStyle>
          <a:p>
            <a:endParaRPr/>
          </a:p>
        </p:txBody>
      </p:sp>
      <p:sp>
        <p:nvSpPr>
          <p:cNvPr id="143" name="Google Shape;143;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14"/>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47" name="Google Shape;147;p14"/>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5"/>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rm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5"/>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152"/>
        <p:cNvGrpSpPr/>
        <p:nvPr/>
      </p:nvGrpSpPr>
      <p:grpSpPr>
        <a:xfrm>
          <a:off x="0" y="0"/>
          <a:ext cx="0" cy="0"/>
          <a:chOff x="0" y="0"/>
          <a:chExt cx="0" cy="0"/>
        </a:xfrm>
      </p:grpSpPr>
      <p:sp>
        <p:nvSpPr>
          <p:cNvPr id="153" name="Google Shape;153;p16"/>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sz="11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6"/>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300"/>
              <a:buNone/>
              <a:defRPr>
                <a:solidFill>
                  <a:schemeClr val="lt1"/>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8" name="Google Shape;158;p17"/>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3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s 2">
  <p:cSld name="CUSTOM_6_2">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79900" y="2651156"/>
            <a:ext cx="2175300" cy="40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1" name="Google Shape;161;p18"/>
          <p:cNvSpPr txBox="1">
            <a:spLocks noGrp="1"/>
          </p:cNvSpPr>
          <p:nvPr>
            <p:ph type="subTitle" idx="1"/>
          </p:nvPr>
        </p:nvSpPr>
        <p:spPr>
          <a:xfrm>
            <a:off x="879900" y="3063621"/>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2" name="Google Shape;162;p18"/>
          <p:cNvSpPr txBox="1">
            <a:spLocks noGrp="1"/>
          </p:cNvSpPr>
          <p:nvPr>
            <p:ph type="title" idx="2"/>
          </p:nvPr>
        </p:nvSpPr>
        <p:spPr>
          <a:xfrm>
            <a:off x="3484350" y="2651156"/>
            <a:ext cx="2175300" cy="40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3" name="Google Shape;163;p18"/>
          <p:cNvSpPr txBox="1">
            <a:spLocks noGrp="1"/>
          </p:cNvSpPr>
          <p:nvPr>
            <p:ph type="subTitle" idx="3"/>
          </p:nvPr>
        </p:nvSpPr>
        <p:spPr>
          <a:xfrm>
            <a:off x="3484350" y="3063621"/>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4" name="Google Shape;164;p18"/>
          <p:cNvSpPr txBox="1">
            <a:spLocks noGrp="1"/>
          </p:cNvSpPr>
          <p:nvPr>
            <p:ph type="title" idx="4"/>
          </p:nvPr>
        </p:nvSpPr>
        <p:spPr>
          <a:xfrm>
            <a:off x="6088800" y="2651156"/>
            <a:ext cx="2175300" cy="405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5" name="Google Shape;165;p18"/>
          <p:cNvSpPr txBox="1">
            <a:spLocks noGrp="1"/>
          </p:cNvSpPr>
          <p:nvPr>
            <p:ph type="subTitle" idx="5"/>
          </p:nvPr>
        </p:nvSpPr>
        <p:spPr>
          <a:xfrm>
            <a:off x="6088800" y="3063621"/>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6" name="Google Shape;166;p18"/>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19"/>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300"/>
              <a:buNone/>
              <a:defRPr sz="25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s">
  <p:cSld name="CUSTOM_6_3">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937700" y="2448576"/>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0"/>
          <p:cNvSpPr txBox="1">
            <a:spLocks noGrp="1"/>
          </p:cNvSpPr>
          <p:nvPr>
            <p:ph type="subTitle" idx="1"/>
          </p:nvPr>
        </p:nvSpPr>
        <p:spPr>
          <a:xfrm>
            <a:off x="855500" y="3204050"/>
            <a:ext cx="2339700" cy="1165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73" name="Google Shape;173;p20"/>
          <p:cNvSpPr txBox="1">
            <a:spLocks noGrp="1"/>
          </p:cNvSpPr>
          <p:nvPr>
            <p:ph type="title" idx="2"/>
          </p:nvPr>
        </p:nvSpPr>
        <p:spPr>
          <a:xfrm>
            <a:off x="3484420" y="2448576"/>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0"/>
          <p:cNvSpPr txBox="1">
            <a:spLocks noGrp="1"/>
          </p:cNvSpPr>
          <p:nvPr>
            <p:ph type="subTitle" idx="3"/>
          </p:nvPr>
        </p:nvSpPr>
        <p:spPr>
          <a:xfrm>
            <a:off x="3402225" y="3204050"/>
            <a:ext cx="2339700" cy="1165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75" name="Google Shape;175;p20"/>
          <p:cNvSpPr txBox="1">
            <a:spLocks noGrp="1"/>
          </p:cNvSpPr>
          <p:nvPr>
            <p:ph type="title" idx="4"/>
          </p:nvPr>
        </p:nvSpPr>
        <p:spPr>
          <a:xfrm>
            <a:off x="6031147" y="2448576"/>
            <a:ext cx="21753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0"/>
          <p:cNvSpPr txBox="1">
            <a:spLocks noGrp="1"/>
          </p:cNvSpPr>
          <p:nvPr>
            <p:ph type="subTitle" idx="5"/>
          </p:nvPr>
        </p:nvSpPr>
        <p:spPr>
          <a:xfrm>
            <a:off x="5949000" y="3204050"/>
            <a:ext cx="2339700" cy="1165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77" name="Google Shape;177;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s 1">
  <p:cSld name="CUSTOM_5_1">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1633805" y="1598700"/>
            <a:ext cx="2662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1"/>
          <p:cNvSpPr txBox="1">
            <a:spLocks noGrp="1"/>
          </p:cNvSpPr>
          <p:nvPr>
            <p:ph type="subTitle" idx="1"/>
          </p:nvPr>
        </p:nvSpPr>
        <p:spPr>
          <a:xfrm>
            <a:off x="1633799" y="2032825"/>
            <a:ext cx="2662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81" name="Google Shape;181;p21"/>
          <p:cNvSpPr txBox="1">
            <a:spLocks noGrp="1"/>
          </p:cNvSpPr>
          <p:nvPr>
            <p:ph type="title" idx="2"/>
          </p:nvPr>
        </p:nvSpPr>
        <p:spPr>
          <a:xfrm>
            <a:off x="5645780" y="1598700"/>
            <a:ext cx="2662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1"/>
          <p:cNvSpPr txBox="1">
            <a:spLocks noGrp="1"/>
          </p:cNvSpPr>
          <p:nvPr>
            <p:ph type="subTitle" idx="3"/>
          </p:nvPr>
        </p:nvSpPr>
        <p:spPr>
          <a:xfrm>
            <a:off x="5645774" y="2032825"/>
            <a:ext cx="2662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83" name="Google Shape;183;p21"/>
          <p:cNvSpPr txBox="1">
            <a:spLocks noGrp="1"/>
          </p:cNvSpPr>
          <p:nvPr>
            <p:ph type="title" idx="4"/>
          </p:nvPr>
        </p:nvSpPr>
        <p:spPr>
          <a:xfrm>
            <a:off x="1633805" y="3260700"/>
            <a:ext cx="2662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1"/>
          <p:cNvSpPr txBox="1">
            <a:spLocks noGrp="1"/>
          </p:cNvSpPr>
          <p:nvPr>
            <p:ph type="subTitle" idx="5"/>
          </p:nvPr>
        </p:nvSpPr>
        <p:spPr>
          <a:xfrm>
            <a:off x="1633799" y="3694825"/>
            <a:ext cx="2662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85" name="Google Shape;185;p21"/>
          <p:cNvSpPr txBox="1">
            <a:spLocks noGrp="1"/>
          </p:cNvSpPr>
          <p:nvPr>
            <p:ph type="title" idx="6"/>
          </p:nvPr>
        </p:nvSpPr>
        <p:spPr>
          <a:xfrm>
            <a:off x="5645780" y="3260700"/>
            <a:ext cx="26622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1"/>
          <p:cNvSpPr txBox="1">
            <a:spLocks noGrp="1"/>
          </p:cNvSpPr>
          <p:nvPr>
            <p:ph type="subTitle" idx="7"/>
          </p:nvPr>
        </p:nvSpPr>
        <p:spPr>
          <a:xfrm>
            <a:off x="5645774" y="3694825"/>
            <a:ext cx="26622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87" name="Google Shape;187;p21"/>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s">
  <p:cSld name="CUSTOM_5_2">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1" name="Google Shape;191;p22"/>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3" name="Google Shape;193;p22"/>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4" name="Google Shape;194;p22"/>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5" name="Google Shape;195;p22"/>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6" name="Google Shape;196;p22"/>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7" name="Google Shape;197;p22"/>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98"/>
        <p:cNvGrpSpPr/>
        <p:nvPr/>
      </p:nvGrpSpPr>
      <p:grpSpPr>
        <a:xfrm>
          <a:off x="0" y="0"/>
          <a:ext cx="0" cy="0"/>
          <a:chOff x="0" y="0"/>
          <a:chExt cx="0" cy="0"/>
        </a:xfrm>
      </p:grpSpPr>
      <p:sp>
        <p:nvSpPr>
          <p:cNvPr id="199" name="Google Shape;199;p23"/>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0"/>
              </a:spcBef>
              <a:spcAft>
                <a:spcPts val="0"/>
              </a:spcAft>
              <a:buClr>
                <a:srgbClr val="999999"/>
              </a:buClr>
              <a:buSzPts val="800"/>
              <a:buFont typeface="Open Sans"/>
              <a:buAutoNum type="romanLcPeriod"/>
              <a:defRPr/>
            </a:lvl3pPr>
            <a:lvl4pPr lvl="3" algn="ctr" rtl="0">
              <a:lnSpc>
                <a:spcPct val="100000"/>
              </a:lnSpc>
              <a:spcBef>
                <a:spcPts val="0"/>
              </a:spcBef>
              <a:spcAft>
                <a:spcPts val="0"/>
              </a:spcAft>
              <a:buClr>
                <a:srgbClr val="999999"/>
              </a:buClr>
              <a:buSzPts val="800"/>
              <a:buFont typeface="Open Sans"/>
              <a:buAutoNum type="arabicPeriod"/>
              <a:defRPr/>
            </a:lvl4pPr>
            <a:lvl5pPr lvl="4" algn="ctr" rtl="0">
              <a:lnSpc>
                <a:spcPct val="100000"/>
              </a:lnSpc>
              <a:spcBef>
                <a:spcPts val="0"/>
              </a:spcBef>
              <a:spcAft>
                <a:spcPts val="0"/>
              </a:spcAft>
              <a:buClr>
                <a:srgbClr val="999999"/>
              </a:buClr>
              <a:buSzPts val="1200"/>
              <a:buFont typeface="Open Sans"/>
              <a:buAutoNum type="alphaLcPeriod"/>
              <a:defRPr/>
            </a:lvl5pPr>
            <a:lvl6pPr lvl="5" algn="ctr" rtl="0">
              <a:lnSpc>
                <a:spcPct val="100000"/>
              </a:lnSpc>
              <a:spcBef>
                <a:spcPts val="0"/>
              </a:spcBef>
              <a:spcAft>
                <a:spcPts val="0"/>
              </a:spcAft>
              <a:buClr>
                <a:srgbClr val="999999"/>
              </a:buClr>
              <a:buSzPts val="1200"/>
              <a:buFont typeface="Open Sans"/>
              <a:buAutoNum type="romanLcPeriod"/>
              <a:defRPr/>
            </a:lvl6pPr>
            <a:lvl7pPr lvl="6" algn="ctr" rtl="0">
              <a:lnSpc>
                <a:spcPct val="100000"/>
              </a:lnSpc>
              <a:spcBef>
                <a:spcPts val="0"/>
              </a:spcBef>
              <a:spcAft>
                <a:spcPts val="0"/>
              </a:spcAft>
              <a:buClr>
                <a:srgbClr val="999999"/>
              </a:buClr>
              <a:buSzPts val="700"/>
              <a:buFont typeface="Open Sans"/>
              <a:buAutoNum type="arabicPeriod"/>
              <a:defRPr/>
            </a:lvl7pPr>
            <a:lvl8pPr lvl="7" algn="ctr" rtl="0">
              <a:lnSpc>
                <a:spcPct val="100000"/>
              </a:lnSpc>
              <a:spcBef>
                <a:spcPts val="0"/>
              </a:spcBef>
              <a:spcAft>
                <a:spcPts val="0"/>
              </a:spcAft>
              <a:buClr>
                <a:srgbClr val="999999"/>
              </a:buClr>
              <a:buSzPts val="700"/>
              <a:buFont typeface="Open Sans"/>
              <a:buAutoNum type="alphaLcPeriod"/>
              <a:defRPr/>
            </a:lvl8pPr>
            <a:lvl9pPr lvl="8" algn="ctr" rtl="0">
              <a:lnSpc>
                <a:spcPct val="100000"/>
              </a:lnSpc>
              <a:spcBef>
                <a:spcPts val="0"/>
              </a:spcBef>
              <a:spcAft>
                <a:spcPts val="0"/>
              </a:spcAft>
              <a:buClr>
                <a:srgbClr val="999999"/>
              </a:buClr>
              <a:buSzPts val="600"/>
              <a:buFont typeface="Open Sans"/>
              <a:buAutoNum type="romanLcPeriod"/>
              <a:defRPr/>
            </a:lvl9pPr>
          </a:lstStyle>
          <a:p>
            <a:endParaRPr/>
          </a:p>
        </p:txBody>
      </p:sp>
      <p:sp>
        <p:nvSpPr>
          <p:cNvPr id="200" name="Google Shape;200;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3" name="Google Shape;203;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4" name="Google Shape;204;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5" name="Google Shape;205;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6" name="Google Shape;206;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7" name="Google Shape;207;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8" name="Google Shape;208;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9" name="Google Shape;209;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211"/>
        <p:cNvGrpSpPr/>
        <p:nvPr/>
      </p:nvGrpSpPr>
      <p:grpSpPr>
        <a:xfrm>
          <a:off x="0" y="0"/>
          <a:ext cx="0" cy="0"/>
          <a:chOff x="0" y="0"/>
          <a:chExt cx="0" cy="0"/>
        </a:xfrm>
      </p:grpSpPr>
      <p:sp>
        <p:nvSpPr>
          <p:cNvPr id="212" name="Google Shape;212;p25"/>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9600"/>
              <a:buNone/>
              <a:defRPr sz="100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14" name="Google Shape;214;p25"/>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_2">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7" name="Google Shape;217;p26"/>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18" name="Google Shape;218;p26"/>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 name="Google Shape;219;p26"/>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0" name="Google Shape;220;p26"/>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26"/>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2" name="Google Shape;222;p26"/>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3" name="Google Shape;223;p26"/>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4" name="Google Shape;224;p26"/>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5" name="Google Shape;225;p26"/>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6" name="Google Shape;226;p26"/>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7" name="Google Shape;227;p26"/>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8" name="Google Shape;228;p26"/>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29"/>
        <p:cNvGrpSpPr/>
        <p:nvPr/>
      </p:nvGrpSpPr>
      <p:grpSpPr>
        <a:xfrm>
          <a:off x="0" y="0"/>
          <a:ext cx="0" cy="0"/>
          <a:chOff x="0" y="0"/>
          <a:chExt cx="0" cy="0"/>
        </a:xfrm>
      </p:grpSpPr>
      <p:sp>
        <p:nvSpPr>
          <p:cNvPr id="230" name="Google Shape;230;p27"/>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31" name="Google Shape;231;p27"/>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2" name="Google Shape;232;p27"/>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33" name="Google Shape;233;p27"/>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4" name="Google Shape;234;p2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7" name="Google Shape;237;p28"/>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8" name="Google Shape;238;p28"/>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9" name="Google Shape;239;p28"/>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0" name="Google Shape;240;p28"/>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1" name="Google Shape;241;p28"/>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2" name="Google Shape;242;p28"/>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245"/>
        <p:cNvGrpSpPr/>
        <p:nvPr/>
      </p:nvGrpSpPr>
      <p:grpSpPr>
        <a:xfrm>
          <a:off x="0" y="0"/>
          <a:ext cx="0" cy="0"/>
          <a:chOff x="0" y="0"/>
          <a:chExt cx="0" cy="0"/>
        </a:xfrm>
      </p:grpSpPr>
      <p:sp>
        <p:nvSpPr>
          <p:cNvPr id="246" name="Google Shape;246;p30"/>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7" name="Google Shape;247;p3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3"/>
        <p:cNvGrpSpPr/>
        <p:nvPr/>
      </p:nvGrpSpPr>
      <p:grpSpPr>
        <a:xfrm>
          <a:off x="0" y="0"/>
          <a:ext cx="0" cy="0"/>
          <a:chOff x="0" y="0"/>
          <a:chExt cx="0" cy="0"/>
        </a:xfrm>
      </p:grpSpPr>
      <p:sp>
        <p:nvSpPr>
          <p:cNvPr id="254" name="Google Shape;254;p33"/>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55" name="Google Shape;255;p33"/>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8" name="Google Shape;258;p34"/>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9" name="Google Shape;259;p34"/>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2" name="Google Shape;262;p35"/>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3"/>
        <p:cNvGrpSpPr/>
        <p:nvPr/>
      </p:nvGrpSpPr>
      <p:grpSpPr>
        <a:xfrm>
          <a:off x="0" y="0"/>
          <a:ext cx="0" cy="0"/>
          <a:chOff x="0" y="0"/>
          <a:chExt cx="0" cy="0"/>
        </a:xfrm>
      </p:grpSpPr>
      <p:sp>
        <p:nvSpPr>
          <p:cNvPr id="264" name="Google Shape;264;p36"/>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65" name="Google Shape;265;p36"/>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36"/>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67" name="Google Shape;267;p36"/>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1"/>
        <p:cNvGrpSpPr/>
        <p:nvPr/>
      </p:nvGrpSpPr>
      <p:grpSpPr>
        <a:xfrm>
          <a:off x="0" y="0"/>
          <a:ext cx="0" cy="0"/>
          <a:chOff x="0" y="0"/>
          <a:chExt cx="0" cy="0"/>
        </a:xfrm>
      </p:grpSpPr>
      <p:sp>
        <p:nvSpPr>
          <p:cNvPr id="272" name="Google Shape;272;p38"/>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273" name="Google Shape;273;p3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4"/>
        <p:cNvGrpSpPr/>
        <p:nvPr/>
      </p:nvGrpSpPr>
      <p:grpSpPr>
        <a:xfrm>
          <a:off x="0" y="0"/>
          <a:ext cx="0" cy="0"/>
          <a:chOff x="0" y="0"/>
          <a:chExt cx="0" cy="0"/>
        </a:xfrm>
      </p:grpSpPr>
      <p:sp>
        <p:nvSpPr>
          <p:cNvPr id="275" name="Google Shape;275;p39"/>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4800"/>
              <a:buNone/>
              <a:defRPr sz="8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40"/>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2"/>
        <p:cNvGrpSpPr/>
        <p:nvPr/>
      </p:nvGrpSpPr>
      <p:grpSpPr>
        <a:xfrm>
          <a:off x="0" y="0"/>
          <a:ext cx="0" cy="0"/>
          <a:chOff x="0" y="0"/>
          <a:chExt cx="0" cy="0"/>
        </a:xfrm>
      </p:grpSpPr>
      <p:sp>
        <p:nvSpPr>
          <p:cNvPr id="283" name="Google Shape;283;p42"/>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2"/>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0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85" name="Google Shape;285;p42"/>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9" name="Google Shape;289;p44"/>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0" name="Google Shape;290;p44"/>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91" name="Google Shape;291;p44"/>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2" name="Google Shape;292;p44"/>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44"/>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94" name="Google Shape;294;p44"/>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5" name="Google Shape;295;p44"/>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44"/>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297" name="Google Shape;297;p44"/>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8" name="Google Shape;298;p44"/>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44"/>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300" name="Google Shape;300;p44"/>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301"/>
        <p:cNvGrpSpPr/>
        <p:nvPr/>
      </p:nvGrpSpPr>
      <p:grpSpPr>
        <a:xfrm>
          <a:off x="0" y="0"/>
          <a:ext cx="0" cy="0"/>
          <a:chOff x="0" y="0"/>
          <a:chExt cx="0" cy="0"/>
        </a:xfrm>
      </p:grpSpPr>
      <p:sp>
        <p:nvSpPr>
          <p:cNvPr id="302" name="Google Shape;302;p45"/>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5"/>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4" name="Google Shape;304;p45"/>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7" name="Google Shape;307;p46"/>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308"/>
        <p:cNvGrpSpPr/>
        <p:nvPr/>
      </p:nvGrpSpPr>
      <p:grpSpPr>
        <a:xfrm>
          <a:off x="0" y="0"/>
          <a:ext cx="0" cy="0"/>
          <a:chOff x="0" y="0"/>
          <a:chExt cx="0" cy="0"/>
        </a:xfrm>
      </p:grpSpPr>
      <p:sp>
        <p:nvSpPr>
          <p:cNvPr id="309" name="Google Shape;309;p47"/>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10" name="Google Shape;310;p4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311"/>
        <p:cNvGrpSpPr/>
        <p:nvPr/>
      </p:nvGrpSpPr>
      <p:grpSpPr>
        <a:xfrm>
          <a:off x="0" y="0"/>
          <a:ext cx="0" cy="0"/>
          <a:chOff x="0" y="0"/>
          <a:chExt cx="0" cy="0"/>
        </a:xfrm>
      </p:grpSpPr>
      <p:sp>
        <p:nvSpPr>
          <p:cNvPr id="312" name="Google Shape;312;p48"/>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4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s">
  <p:cSld name="CUSTOM_6">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93770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6" name="Google Shape;316;p49"/>
          <p:cNvSpPr txBox="1">
            <a:spLocks noGrp="1"/>
          </p:cNvSpPr>
          <p:nvPr>
            <p:ph type="subTitle" idx="1"/>
          </p:nvPr>
        </p:nvSpPr>
        <p:spPr>
          <a:xfrm>
            <a:off x="8555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7" name="Google Shape;317;p49"/>
          <p:cNvSpPr txBox="1">
            <a:spLocks noGrp="1"/>
          </p:cNvSpPr>
          <p:nvPr>
            <p:ph type="title" idx="2"/>
          </p:nvPr>
        </p:nvSpPr>
        <p:spPr>
          <a:xfrm>
            <a:off x="348442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8" name="Google Shape;318;p49"/>
          <p:cNvSpPr txBox="1">
            <a:spLocks noGrp="1"/>
          </p:cNvSpPr>
          <p:nvPr>
            <p:ph type="subTitle" idx="3"/>
          </p:nvPr>
        </p:nvSpPr>
        <p:spPr>
          <a:xfrm>
            <a:off x="3402225"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49"/>
          <p:cNvSpPr txBox="1">
            <a:spLocks noGrp="1"/>
          </p:cNvSpPr>
          <p:nvPr>
            <p:ph type="title" idx="4"/>
          </p:nvPr>
        </p:nvSpPr>
        <p:spPr>
          <a:xfrm>
            <a:off x="6031147"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0" name="Google Shape;320;p49"/>
          <p:cNvSpPr txBox="1">
            <a:spLocks noGrp="1"/>
          </p:cNvSpPr>
          <p:nvPr>
            <p:ph type="subTitle" idx="5"/>
          </p:nvPr>
        </p:nvSpPr>
        <p:spPr>
          <a:xfrm>
            <a:off x="59490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49"/>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s 2">
  <p:cSld name="CUSTOM_6_2">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8799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4" name="Google Shape;324;p50"/>
          <p:cNvSpPr txBox="1">
            <a:spLocks noGrp="1"/>
          </p:cNvSpPr>
          <p:nvPr>
            <p:ph type="subTitle" idx="1"/>
          </p:nvPr>
        </p:nvSpPr>
        <p:spPr>
          <a:xfrm>
            <a:off x="8799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5" name="Google Shape;325;p50"/>
          <p:cNvSpPr txBox="1">
            <a:spLocks noGrp="1"/>
          </p:cNvSpPr>
          <p:nvPr>
            <p:ph type="title" idx="2"/>
          </p:nvPr>
        </p:nvSpPr>
        <p:spPr>
          <a:xfrm>
            <a:off x="348435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6" name="Google Shape;326;p50"/>
          <p:cNvSpPr txBox="1">
            <a:spLocks noGrp="1"/>
          </p:cNvSpPr>
          <p:nvPr>
            <p:ph type="subTitle" idx="3"/>
          </p:nvPr>
        </p:nvSpPr>
        <p:spPr>
          <a:xfrm>
            <a:off x="348435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7" name="Google Shape;327;p50"/>
          <p:cNvSpPr txBox="1">
            <a:spLocks noGrp="1"/>
          </p:cNvSpPr>
          <p:nvPr>
            <p:ph type="title" idx="4"/>
          </p:nvPr>
        </p:nvSpPr>
        <p:spPr>
          <a:xfrm>
            <a:off x="60888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8" name="Google Shape;328;p50"/>
          <p:cNvSpPr txBox="1">
            <a:spLocks noGrp="1"/>
          </p:cNvSpPr>
          <p:nvPr>
            <p:ph type="subTitle" idx="5"/>
          </p:nvPr>
        </p:nvSpPr>
        <p:spPr>
          <a:xfrm>
            <a:off x="60888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9" name="Google Shape;329;p5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2" name="Google Shape;332;p51"/>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3" name="Google Shape;333;p51"/>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4" name="Google Shape;334;p51"/>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5" name="Google Shape;335;p51"/>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6" name="Google Shape;336;p51"/>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7" name="Google Shape;337;p51"/>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0" name="Google Shape;340;p52"/>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52"/>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2" name="Google Shape;342;p52"/>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52"/>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4" name="Google Shape;344;p52"/>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52"/>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52"/>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52"/>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s 1">
  <p:cSld name="CUSTOM_5_1">
    <p:spTree>
      <p:nvGrpSpPr>
        <p:cNvPr id="1" name="Shape 348"/>
        <p:cNvGrpSpPr/>
        <p:nvPr/>
      </p:nvGrpSpPr>
      <p:grpSpPr>
        <a:xfrm>
          <a:off x="0" y="0"/>
          <a:ext cx="0" cy="0"/>
          <a:chOff x="0" y="0"/>
          <a:chExt cx="0" cy="0"/>
        </a:xfrm>
      </p:grpSpPr>
      <p:sp>
        <p:nvSpPr>
          <p:cNvPr id="349" name="Google Shape;349;p53"/>
          <p:cNvSpPr txBox="1">
            <a:spLocks noGrp="1"/>
          </p:cNvSpPr>
          <p:nvPr>
            <p:ph type="title"/>
          </p:nvPr>
        </p:nvSpPr>
        <p:spPr>
          <a:xfrm>
            <a:off x="1633805"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53"/>
          <p:cNvSpPr txBox="1">
            <a:spLocks noGrp="1"/>
          </p:cNvSpPr>
          <p:nvPr>
            <p:ph type="subTitle" idx="1"/>
          </p:nvPr>
        </p:nvSpPr>
        <p:spPr>
          <a:xfrm>
            <a:off x="1633799"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53"/>
          <p:cNvSpPr txBox="1">
            <a:spLocks noGrp="1"/>
          </p:cNvSpPr>
          <p:nvPr>
            <p:ph type="title" idx="2"/>
          </p:nvPr>
        </p:nvSpPr>
        <p:spPr>
          <a:xfrm>
            <a:off x="5645780"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2" name="Google Shape;352;p53"/>
          <p:cNvSpPr txBox="1">
            <a:spLocks noGrp="1"/>
          </p:cNvSpPr>
          <p:nvPr>
            <p:ph type="subTitle" idx="3"/>
          </p:nvPr>
        </p:nvSpPr>
        <p:spPr>
          <a:xfrm>
            <a:off x="5645774"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 name="Google Shape;353;p53"/>
          <p:cNvSpPr txBox="1">
            <a:spLocks noGrp="1"/>
          </p:cNvSpPr>
          <p:nvPr>
            <p:ph type="title" idx="4"/>
          </p:nvPr>
        </p:nvSpPr>
        <p:spPr>
          <a:xfrm>
            <a:off x="1633805"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4" name="Google Shape;354;p53"/>
          <p:cNvSpPr txBox="1">
            <a:spLocks noGrp="1"/>
          </p:cNvSpPr>
          <p:nvPr>
            <p:ph type="subTitle" idx="5"/>
          </p:nvPr>
        </p:nvSpPr>
        <p:spPr>
          <a:xfrm>
            <a:off x="1633799"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5" name="Google Shape;355;p53"/>
          <p:cNvSpPr txBox="1">
            <a:spLocks noGrp="1"/>
          </p:cNvSpPr>
          <p:nvPr>
            <p:ph type="title" idx="6"/>
          </p:nvPr>
        </p:nvSpPr>
        <p:spPr>
          <a:xfrm>
            <a:off x="5645780"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6" name="Google Shape;356;p53"/>
          <p:cNvSpPr txBox="1">
            <a:spLocks noGrp="1"/>
          </p:cNvSpPr>
          <p:nvPr>
            <p:ph type="subTitle" idx="7"/>
          </p:nvPr>
        </p:nvSpPr>
        <p:spPr>
          <a:xfrm>
            <a:off x="5645774"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7" name="Google Shape;357;p53"/>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0" name="Google Shape;360;p54"/>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1" name="Google Shape;361;p54"/>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2" name="Google Shape;362;p54"/>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3" name="Google Shape;363;p54"/>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4" name="Google Shape;364;p54"/>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5" name="Google Shape;365;p54"/>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6" name="Google Shape;366;p54"/>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7" name="Google Shape;367;p54"/>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8" name="Google Shape;368;p54"/>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9" name="Google Shape;369;p54"/>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0" name="Google Shape;370;p54"/>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1" name="Google Shape;371;p54"/>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372"/>
        <p:cNvGrpSpPr/>
        <p:nvPr/>
      </p:nvGrpSpPr>
      <p:grpSpPr>
        <a:xfrm>
          <a:off x="0" y="0"/>
          <a:ext cx="0" cy="0"/>
          <a:chOff x="0" y="0"/>
          <a:chExt cx="0" cy="0"/>
        </a:xfrm>
      </p:grpSpPr>
      <p:sp>
        <p:nvSpPr>
          <p:cNvPr id="373" name="Google Shape;373;p5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4" name="Google Shape;374;p55"/>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5" name="Google Shape;375;p55"/>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6" name="Google Shape;376;p55"/>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7" name="Google Shape;377;p55"/>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8" name="Google Shape;378;p55"/>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9" name="Google Shape;379;p55"/>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80" name="Google Shape;380;p55"/>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1" name="Google Shape;381;p55"/>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382"/>
        <p:cNvGrpSpPr/>
        <p:nvPr/>
      </p:nvGrpSpPr>
      <p:grpSpPr>
        <a:xfrm>
          <a:off x="0" y="0"/>
          <a:ext cx="0" cy="0"/>
          <a:chOff x="0" y="0"/>
          <a:chExt cx="0" cy="0"/>
        </a:xfrm>
      </p:grpSpPr>
      <p:sp>
        <p:nvSpPr>
          <p:cNvPr id="383" name="Google Shape;383;p56"/>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384" name="Google Shape;384;p5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7" name="Google Shape;387;p57"/>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8" name="Google Shape;388;p57"/>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389"/>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3"/>
        <p:cNvGrpSpPr/>
        <p:nvPr/>
      </p:nvGrpSpPr>
      <p:grpSpPr>
        <a:xfrm>
          <a:off x="0" y="0"/>
          <a:ext cx="0" cy="0"/>
          <a:chOff x="0" y="0"/>
          <a:chExt cx="0" cy="0"/>
        </a:xfrm>
      </p:grpSpPr>
      <p:sp>
        <p:nvSpPr>
          <p:cNvPr id="394" name="Google Shape;394;p60"/>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rtl="0">
              <a:lnSpc>
                <a:spcPct val="95000"/>
              </a:lnSpc>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95" name="Google Shape;395;p60"/>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6"/>
        <p:cNvGrpSpPr/>
        <p:nvPr/>
      </p:nvGrpSpPr>
      <p:grpSpPr>
        <a:xfrm>
          <a:off x="0" y="0"/>
          <a:ext cx="0" cy="0"/>
          <a:chOff x="0" y="0"/>
          <a:chExt cx="0" cy="0"/>
        </a:xfrm>
      </p:grpSpPr>
      <p:sp>
        <p:nvSpPr>
          <p:cNvPr id="397" name="Google Shape;397;p61"/>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8" name="Google Shape;398;p61"/>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9" name="Google Shape;399;p61"/>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62"/>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3"/>
        <p:cNvGrpSpPr/>
        <p:nvPr/>
      </p:nvGrpSpPr>
      <p:grpSpPr>
        <a:xfrm>
          <a:off x="0" y="0"/>
          <a:ext cx="0" cy="0"/>
          <a:chOff x="0" y="0"/>
          <a:chExt cx="0" cy="0"/>
        </a:xfrm>
      </p:grpSpPr>
      <p:sp>
        <p:nvSpPr>
          <p:cNvPr id="404" name="Google Shape;404;p63"/>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405" name="Google Shape;405;p63"/>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63"/>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407" name="Google Shape;407;p63"/>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 name="Google Shape;408;p6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9"/>
        <p:cNvGrpSpPr/>
        <p:nvPr/>
      </p:nvGrpSpPr>
      <p:grpSpPr>
        <a:xfrm>
          <a:off x="0" y="0"/>
          <a:ext cx="0" cy="0"/>
          <a:chOff x="0" y="0"/>
          <a:chExt cx="0" cy="0"/>
        </a:xfrm>
      </p:grpSpPr>
      <p:sp>
        <p:nvSpPr>
          <p:cNvPr id="410" name="Google Shape;410;p6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1"/>
        <p:cNvGrpSpPr/>
        <p:nvPr/>
      </p:nvGrpSpPr>
      <p:grpSpPr>
        <a:xfrm>
          <a:off x="0" y="0"/>
          <a:ext cx="0" cy="0"/>
          <a:chOff x="0" y="0"/>
          <a:chExt cx="0" cy="0"/>
        </a:xfrm>
      </p:grpSpPr>
      <p:sp>
        <p:nvSpPr>
          <p:cNvPr id="412" name="Google Shape;412;p6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413" name="Google Shape;413;p6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4"/>
        <p:cNvGrpSpPr/>
        <p:nvPr/>
      </p:nvGrpSpPr>
      <p:grpSpPr>
        <a:xfrm>
          <a:off x="0" y="0"/>
          <a:ext cx="0" cy="0"/>
          <a:chOff x="0" y="0"/>
          <a:chExt cx="0" cy="0"/>
        </a:xfrm>
      </p:grpSpPr>
      <p:sp>
        <p:nvSpPr>
          <p:cNvPr id="415" name="Google Shape;415;p66"/>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6"/>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4800"/>
              <a:buNone/>
              <a:defRPr sz="8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7"/>
        <p:cNvGrpSpPr/>
        <p:nvPr/>
      </p:nvGrpSpPr>
      <p:grpSpPr>
        <a:xfrm>
          <a:off x="0" y="0"/>
          <a:ext cx="0" cy="0"/>
          <a:chOff x="0" y="0"/>
          <a:chExt cx="0" cy="0"/>
        </a:xfrm>
      </p:grpSpPr>
      <p:sp>
        <p:nvSpPr>
          <p:cNvPr id="418" name="Google Shape;418;p67"/>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9" name="Google Shape;419;p67"/>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0"/>
        <p:cNvGrpSpPr/>
        <p:nvPr/>
      </p:nvGrpSpPr>
      <p:grpSpPr>
        <a:xfrm>
          <a:off x="0" y="0"/>
          <a:ext cx="0" cy="0"/>
          <a:chOff x="0" y="0"/>
          <a:chExt cx="0" cy="0"/>
        </a:xfrm>
      </p:grpSpPr>
      <p:sp>
        <p:nvSpPr>
          <p:cNvPr id="421" name="Google Shape;421;p68"/>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2"/>
        <p:cNvGrpSpPr/>
        <p:nvPr/>
      </p:nvGrpSpPr>
      <p:grpSpPr>
        <a:xfrm>
          <a:off x="0" y="0"/>
          <a:ext cx="0" cy="0"/>
          <a:chOff x="0" y="0"/>
          <a:chExt cx="0" cy="0"/>
        </a:xfrm>
      </p:grpSpPr>
      <p:sp>
        <p:nvSpPr>
          <p:cNvPr id="423" name="Google Shape;423;p69"/>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9"/>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0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25" name="Google Shape;425;p69"/>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7"/>
        <p:cNvGrpSpPr/>
        <p:nvPr/>
      </p:nvGrpSpPr>
      <p:grpSpPr>
        <a:xfrm>
          <a:off x="0" y="0"/>
          <a:ext cx="0" cy="0"/>
          <a:chOff x="0" y="0"/>
          <a:chExt cx="0" cy="0"/>
        </a:xfrm>
      </p:grpSpPr>
      <p:sp>
        <p:nvSpPr>
          <p:cNvPr id="428" name="Google Shape;428;p7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9" name="Google Shape;429;p71"/>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0" name="Google Shape;430;p71"/>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31" name="Google Shape;431;p71"/>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2" name="Google Shape;432;p71"/>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3" name="Google Shape;433;p71"/>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34" name="Google Shape;434;p71"/>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5" name="Google Shape;435;p71"/>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6" name="Google Shape;436;p71"/>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37" name="Google Shape;437;p71"/>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8" name="Google Shape;438;p71"/>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9" name="Google Shape;439;p71"/>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40" name="Google Shape;440;p71"/>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441"/>
        <p:cNvGrpSpPr/>
        <p:nvPr/>
      </p:nvGrpSpPr>
      <p:grpSpPr>
        <a:xfrm>
          <a:off x="0" y="0"/>
          <a:ext cx="0" cy="0"/>
          <a:chOff x="0" y="0"/>
          <a:chExt cx="0" cy="0"/>
        </a:xfrm>
      </p:grpSpPr>
      <p:sp>
        <p:nvSpPr>
          <p:cNvPr id="442" name="Google Shape;442;p72"/>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2"/>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4" name="Google Shape;444;p72"/>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45"/>
        <p:cNvGrpSpPr/>
        <p:nvPr/>
      </p:nvGrpSpPr>
      <p:grpSpPr>
        <a:xfrm>
          <a:off x="0" y="0"/>
          <a:ext cx="0" cy="0"/>
          <a:chOff x="0" y="0"/>
          <a:chExt cx="0" cy="0"/>
        </a:xfrm>
      </p:grpSpPr>
      <p:sp>
        <p:nvSpPr>
          <p:cNvPr id="446" name="Google Shape;446;p73"/>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7" name="Google Shape;447;p73"/>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448"/>
        <p:cNvGrpSpPr/>
        <p:nvPr/>
      </p:nvGrpSpPr>
      <p:grpSpPr>
        <a:xfrm>
          <a:off x="0" y="0"/>
          <a:ext cx="0" cy="0"/>
          <a:chOff x="0" y="0"/>
          <a:chExt cx="0" cy="0"/>
        </a:xfrm>
      </p:grpSpPr>
      <p:sp>
        <p:nvSpPr>
          <p:cNvPr id="449" name="Google Shape;449;p74"/>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450" name="Google Shape;450;p7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451"/>
        <p:cNvGrpSpPr/>
        <p:nvPr/>
      </p:nvGrpSpPr>
      <p:grpSpPr>
        <a:xfrm>
          <a:off x="0" y="0"/>
          <a:ext cx="0" cy="0"/>
          <a:chOff x="0" y="0"/>
          <a:chExt cx="0" cy="0"/>
        </a:xfrm>
      </p:grpSpPr>
      <p:sp>
        <p:nvSpPr>
          <p:cNvPr id="452" name="Google Shape;452;p75"/>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3" name="Google Shape;453;p7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hree colums">
  <p:cSld name="CUSTOM_6">
    <p:spTree>
      <p:nvGrpSpPr>
        <p:cNvPr id="1" name="Shape 454"/>
        <p:cNvGrpSpPr/>
        <p:nvPr/>
      </p:nvGrpSpPr>
      <p:grpSpPr>
        <a:xfrm>
          <a:off x="0" y="0"/>
          <a:ext cx="0" cy="0"/>
          <a:chOff x="0" y="0"/>
          <a:chExt cx="0" cy="0"/>
        </a:xfrm>
      </p:grpSpPr>
      <p:sp>
        <p:nvSpPr>
          <p:cNvPr id="455" name="Google Shape;455;p76"/>
          <p:cNvSpPr txBox="1">
            <a:spLocks noGrp="1"/>
          </p:cNvSpPr>
          <p:nvPr>
            <p:ph type="title"/>
          </p:nvPr>
        </p:nvSpPr>
        <p:spPr>
          <a:xfrm>
            <a:off x="93770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76"/>
          <p:cNvSpPr txBox="1">
            <a:spLocks noGrp="1"/>
          </p:cNvSpPr>
          <p:nvPr>
            <p:ph type="subTitle" idx="1"/>
          </p:nvPr>
        </p:nvSpPr>
        <p:spPr>
          <a:xfrm>
            <a:off x="8555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7" name="Google Shape;457;p76"/>
          <p:cNvSpPr txBox="1">
            <a:spLocks noGrp="1"/>
          </p:cNvSpPr>
          <p:nvPr>
            <p:ph type="title" idx="2"/>
          </p:nvPr>
        </p:nvSpPr>
        <p:spPr>
          <a:xfrm>
            <a:off x="3484420"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8" name="Google Shape;458;p76"/>
          <p:cNvSpPr txBox="1">
            <a:spLocks noGrp="1"/>
          </p:cNvSpPr>
          <p:nvPr>
            <p:ph type="subTitle" idx="3"/>
          </p:nvPr>
        </p:nvSpPr>
        <p:spPr>
          <a:xfrm>
            <a:off x="3402225"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9" name="Google Shape;459;p76"/>
          <p:cNvSpPr txBox="1">
            <a:spLocks noGrp="1"/>
          </p:cNvSpPr>
          <p:nvPr>
            <p:ph type="title" idx="4"/>
          </p:nvPr>
        </p:nvSpPr>
        <p:spPr>
          <a:xfrm>
            <a:off x="6031147" y="2448576"/>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0" name="Google Shape;460;p76"/>
          <p:cNvSpPr txBox="1">
            <a:spLocks noGrp="1"/>
          </p:cNvSpPr>
          <p:nvPr>
            <p:ph type="subTitle" idx="5"/>
          </p:nvPr>
        </p:nvSpPr>
        <p:spPr>
          <a:xfrm>
            <a:off x="5949000" y="3204050"/>
            <a:ext cx="2339700" cy="116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1" name="Google Shape;461;p76"/>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hree colums 2">
  <p:cSld name="CUSTOM_6_2">
    <p:spTree>
      <p:nvGrpSpPr>
        <p:cNvPr id="1" name="Shape 462"/>
        <p:cNvGrpSpPr/>
        <p:nvPr/>
      </p:nvGrpSpPr>
      <p:grpSpPr>
        <a:xfrm>
          <a:off x="0" y="0"/>
          <a:ext cx="0" cy="0"/>
          <a:chOff x="0" y="0"/>
          <a:chExt cx="0" cy="0"/>
        </a:xfrm>
      </p:grpSpPr>
      <p:sp>
        <p:nvSpPr>
          <p:cNvPr id="463" name="Google Shape;463;p77"/>
          <p:cNvSpPr txBox="1">
            <a:spLocks noGrp="1"/>
          </p:cNvSpPr>
          <p:nvPr>
            <p:ph type="title"/>
          </p:nvPr>
        </p:nvSpPr>
        <p:spPr>
          <a:xfrm>
            <a:off x="8799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4" name="Google Shape;464;p77"/>
          <p:cNvSpPr txBox="1">
            <a:spLocks noGrp="1"/>
          </p:cNvSpPr>
          <p:nvPr>
            <p:ph type="subTitle" idx="1"/>
          </p:nvPr>
        </p:nvSpPr>
        <p:spPr>
          <a:xfrm>
            <a:off x="8799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5" name="Google Shape;465;p77"/>
          <p:cNvSpPr txBox="1">
            <a:spLocks noGrp="1"/>
          </p:cNvSpPr>
          <p:nvPr>
            <p:ph type="title" idx="2"/>
          </p:nvPr>
        </p:nvSpPr>
        <p:spPr>
          <a:xfrm>
            <a:off x="348435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6" name="Google Shape;466;p77"/>
          <p:cNvSpPr txBox="1">
            <a:spLocks noGrp="1"/>
          </p:cNvSpPr>
          <p:nvPr>
            <p:ph type="subTitle" idx="3"/>
          </p:nvPr>
        </p:nvSpPr>
        <p:spPr>
          <a:xfrm>
            <a:off x="348435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7" name="Google Shape;467;p77"/>
          <p:cNvSpPr txBox="1">
            <a:spLocks noGrp="1"/>
          </p:cNvSpPr>
          <p:nvPr>
            <p:ph type="title" idx="4"/>
          </p:nvPr>
        </p:nvSpPr>
        <p:spPr>
          <a:xfrm>
            <a:off x="6088800" y="2651156"/>
            <a:ext cx="2175300" cy="4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8" name="Google Shape;468;p77"/>
          <p:cNvSpPr txBox="1">
            <a:spLocks noGrp="1"/>
          </p:cNvSpPr>
          <p:nvPr>
            <p:ph type="subTitle" idx="5"/>
          </p:nvPr>
        </p:nvSpPr>
        <p:spPr>
          <a:xfrm>
            <a:off x="6088800" y="3063621"/>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9" name="Google Shape;469;p77"/>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470"/>
        <p:cNvGrpSpPr/>
        <p:nvPr/>
      </p:nvGrpSpPr>
      <p:grpSpPr>
        <a:xfrm>
          <a:off x="0" y="0"/>
          <a:ext cx="0" cy="0"/>
          <a:chOff x="0" y="0"/>
          <a:chExt cx="0" cy="0"/>
        </a:xfrm>
      </p:grpSpPr>
      <p:sp>
        <p:nvSpPr>
          <p:cNvPr id="471" name="Google Shape;471;p78"/>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2" name="Google Shape;472;p78"/>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3" name="Google Shape;473;p78"/>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4" name="Google Shape;474;p78"/>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5" name="Google Shape;475;p78"/>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76" name="Google Shape;476;p78"/>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7" name="Google Shape;477;p78"/>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478"/>
        <p:cNvGrpSpPr/>
        <p:nvPr/>
      </p:nvGrpSpPr>
      <p:grpSpPr>
        <a:xfrm>
          <a:off x="0" y="0"/>
          <a:ext cx="0" cy="0"/>
          <a:chOff x="0" y="0"/>
          <a:chExt cx="0" cy="0"/>
        </a:xfrm>
      </p:grpSpPr>
      <p:sp>
        <p:nvSpPr>
          <p:cNvPr id="479" name="Google Shape;479;p79"/>
          <p:cNvSpPr txBox="1">
            <a:spLocks noGrp="1"/>
          </p:cNvSpPr>
          <p:nvPr>
            <p:ph type="title"/>
          </p:nvPr>
        </p:nvSpPr>
        <p:spPr>
          <a:xfrm>
            <a:off x="698619" y="1546925"/>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0" name="Google Shape;480;p79"/>
          <p:cNvSpPr txBox="1">
            <a:spLocks noGrp="1"/>
          </p:cNvSpPr>
          <p:nvPr>
            <p:ph type="subTitle" idx="1"/>
          </p:nvPr>
        </p:nvSpPr>
        <p:spPr>
          <a:xfrm>
            <a:off x="1003719" y="2015038"/>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1" name="Google Shape;481;p79"/>
          <p:cNvSpPr txBox="1">
            <a:spLocks noGrp="1"/>
          </p:cNvSpPr>
          <p:nvPr>
            <p:ph type="title" idx="2"/>
          </p:nvPr>
        </p:nvSpPr>
        <p:spPr>
          <a:xfrm>
            <a:off x="6008706" y="1546925"/>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2" name="Google Shape;482;p79"/>
          <p:cNvSpPr txBox="1">
            <a:spLocks noGrp="1"/>
          </p:cNvSpPr>
          <p:nvPr>
            <p:ph type="subTitle" idx="3"/>
          </p:nvPr>
        </p:nvSpPr>
        <p:spPr>
          <a:xfrm>
            <a:off x="6008706" y="2015038"/>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3" name="Google Shape;483;p79"/>
          <p:cNvSpPr txBox="1">
            <a:spLocks noGrp="1"/>
          </p:cNvSpPr>
          <p:nvPr>
            <p:ph type="title" idx="4"/>
          </p:nvPr>
        </p:nvSpPr>
        <p:spPr>
          <a:xfrm>
            <a:off x="698619" y="3076650"/>
            <a:ext cx="24126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4" name="Google Shape;484;p79"/>
          <p:cNvSpPr txBox="1">
            <a:spLocks noGrp="1"/>
          </p:cNvSpPr>
          <p:nvPr>
            <p:ph type="subTitle" idx="5"/>
          </p:nvPr>
        </p:nvSpPr>
        <p:spPr>
          <a:xfrm>
            <a:off x="1003719" y="3544763"/>
            <a:ext cx="2107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5" name="Google Shape;485;p79"/>
          <p:cNvSpPr txBox="1">
            <a:spLocks noGrp="1"/>
          </p:cNvSpPr>
          <p:nvPr>
            <p:ph type="title" idx="6"/>
          </p:nvPr>
        </p:nvSpPr>
        <p:spPr>
          <a:xfrm>
            <a:off x="6008706" y="3076650"/>
            <a:ext cx="2415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6" name="Google Shape;486;p79"/>
          <p:cNvSpPr txBox="1">
            <a:spLocks noGrp="1"/>
          </p:cNvSpPr>
          <p:nvPr>
            <p:ph type="subTitle" idx="7"/>
          </p:nvPr>
        </p:nvSpPr>
        <p:spPr>
          <a:xfrm>
            <a:off x="6008706" y="3544763"/>
            <a:ext cx="21075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7" name="Google Shape;487;p79"/>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s 1">
  <p:cSld name="CUSTOM_5_1">
    <p:spTree>
      <p:nvGrpSpPr>
        <p:cNvPr id="1" name="Shape 488"/>
        <p:cNvGrpSpPr/>
        <p:nvPr/>
      </p:nvGrpSpPr>
      <p:grpSpPr>
        <a:xfrm>
          <a:off x="0" y="0"/>
          <a:ext cx="0" cy="0"/>
          <a:chOff x="0" y="0"/>
          <a:chExt cx="0" cy="0"/>
        </a:xfrm>
      </p:grpSpPr>
      <p:sp>
        <p:nvSpPr>
          <p:cNvPr id="489" name="Google Shape;489;p80"/>
          <p:cNvSpPr txBox="1">
            <a:spLocks noGrp="1"/>
          </p:cNvSpPr>
          <p:nvPr>
            <p:ph type="title"/>
          </p:nvPr>
        </p:nvSpPr>
        <p:spPr>
          <a:xfrm>
            <a:off x="1633805"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0" name="Google Shape;490;p80"/>
          <p:cNvSpPr txBox="1">
            <a:spLocks noGrp="1"/>
          </p:cNvSpPr>
          <p:nvPr>
            <p:ph type="subTitle" idx="1"/>
          </p:nvPr>
        </p:nvSpPr>
        <p:spPr>
          <a:xfrm>
            <a:off x="1633799"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1" name="Google Shape;491;p80"/>
          <p:cNvSpPr txBox="1">
            <a:spLocks noGrp="1"/>
          </p:cNvSpPr>
          <p:nvPr>
            <p:ph type="title" idx="2"/>
          </p:nvPr>
        </p:nvSpPr>
        <p:spPr>
          <a:xfrm>
            <a:off x="5645780" y="1598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2" name="Google Shape;492;p80"/>
          <p:cNvSpPr txBox="1">
            <a:spLocks noGrp="1"/>
          </p:cNvSpPr>
          <p:nvPr>
            <p:ph type="subTitle" idx="3"/>
          </p:nvPr>
        </p:nvSpPr>
        <p:spPr>
          <a:xfrm>
            <a:off x="5645774" y="2032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3" name="Google Shape;493;p80"/>
          <p:cNvSpPr txBox="1">
            <a:spLocks noGrp="1"/>
          </p:cNvSpPr>
          <p:nvPr>
            <p:ph type="title" idx="4"/>
          </p:nvPr>
        </p:nvSpPr>
        <p:spPr>
          <a:xfrm>
            <a:off x="1633805"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4" name="Google Shape;494;p80"/>
          <p:cNvSpPr txBox="1">
            <a:spLocks noGrp="1"/>
          </p:cNvSpPr>
          <p:nvPr>
            <p:ph type="subTitle" idx="5"/>
          </p:nvPr>
        </p:nvSpPr>
        <p:spPr>
          <a:xfrm>
            <a:off x="1633799"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5" name="Google Shape;495;p80"/>
          <p:cNvSpPr txBox="1">
            <a:spLocks noGrp="1"/>
          </p:cNvSpPr>
          <p:nvPr>
            <p:ph type="title" idx="6"/>
          </p:nvPr>
        </p:nvSpPr>
        <p:spPr>
          <a:xfrm>
            <a:off x="5645780" y="3260700"/>
            <a:ext cx="2662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6" name="Google Shape;496;p80"/>
          <p:cNvSpPr txBox="1">
            <a:spLocks noGrp="1"/>
          </p:cNvSpPr>
          <p:nvPr>
            <p:ph type="subTitle" idx="7"/>
          </p:nvPr>
        </p:nvSpPr>
        <p:spPr>
          <a:xfrm>
            <a:off x="5645774" y="3694825"/>
            <a:ext cx="2662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7" name="Google Shape;497;p80"/>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8"/>
        <p:cNvGrpSpPr/>
        <p:nvPr/>
      </p:nvGrpSpPr>
      <p:grpSpPr>
        <a:xfrm>
          <a:off x="0" y="0"/>
          <a:ext cx="0" cy="0"/>
          <a:chOff x="0" y="0"/>
          <a:chExt cx="0" cy="0"/>
        </a:xfrm>
      </p:grpSpPr>
      <p:sp>
        <p:nvSpPr>
          <p:cNvPr id="499" name="Google Shape;499;p81"/>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0" name="Google Shape;500;p81"/>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1" name="Google Shape;501;p81"/>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2" name="Google Shape;502;p81"/>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3" name="Google Shape;503;p81"/>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4" name="Google Shape;504;p81"/>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5" name="Google Shape;505;p81"/>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6" name="Google Shape;506;p81"/>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7" name="Google Shape;507;p81"/>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8" name="Google Shape;508;p81"/>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81"/>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0" name="Google Shape;510;p81"/>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81"/>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512"/>
        <p:cNvGrpSpPr/>
        <p:nvPr/>
      </p:nvGrpSpPr>
      <p:grpSpPr>
        <a:xfrm>
          <a:off x="0" y="0"/>
          <a:ext cx="0" cy="0"/>
          <a:chOff x="0" y="0"/>
          <a:chExt cx="0" cy="0"/>
        </a:xfrm>
      </p:grpSpPr>
      <p:sp>
        <p:nvSpPr>
          <p:cNvPr id="513" name="Google Shape;513;p8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4" name="Google Shape;514;p82"/>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5" name="Google Shape;515;p82"/>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516" name="Google Shape;516;p82"/>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82"/>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518" name="Google Shape;518;p82"/>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9" name="Google Shape;519;p82"/>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520" name="Google Shape;520;p82"/>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1" name="Google Shape;521;p82"/>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522"/>
        <p:cNvGrpSpPr/>
        <p:nvPr/>
      </p:nvGrpSpPr>
      <p:grpSpPr>
        <a:xfrm>
          <a:off x="0" y="0"/>
          <a:ext cx="0" cy="0"/>
          <a:chOff x="0" y="0"/>
          <a:chExt cx="0" cy="0"/>
        </a:xfrm>
      </p:grpSpPr>
      <p:sp>
        <p:nvSpPr>
          <p:cNvPr id="523" name="Google Shape;523;p83"/>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524" name="Google Shape;524;p8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25"/>
        <p:cNvGrpSpPr/>
        <p:nvPr/>
      </p:nvGrpSpPr>
      <p:grpSpPr>
        <a:xfrm>
          <a:off x="0" y="0"/>
          <a:ext cx="0" cy="0"/>
          <a:chOff x="0" y="0"/>
          <a:chExt cx="0" cy="0"/>
        </a:xfrm>
      </p:grpSpPr>
      <p:sp>
        <p:nvSpPr>
          <p:cNvPr id="526" name="Google Shape;526;p84"/>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7" name="Google Shape;527;p84"/>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8" name="Google Shape;528;p84"/>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5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252" name="Google Shape;25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392" name="Google Shape;392;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3.jpg"/><Relationship Id="rId4" Type="http://schemas.openxmlformats.org/officeDocument/2006/relationships/hyperlink" Target="https://www.kaggle.com/datasets/imakash3011/customer-personality-analysi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86"/>
          <p:cNvPicPr preferRelativeResize="0"/>
          <p:nvPr/>
        </p:nvPicPr>
        <p:blipFill rotWithShape="1">
          <a:blip r:embed="rId3">
            <a:alphaModFix/>
          </a:blip>
          <a:srcRect l="27842" r="27842"/>
          <a:stretch/>
        </p:blipFill>
        <p:spPr>
          <a:xfrm>
            <a:off x="5180575" y="758400"/>
            <a:ext cx="3178200" cy="3585900"/>
          </a:xfrm>
          <a:prstGeom prst="roundRect">
            <a:avLst>
              <a:gd name="adj" fmla="val 4847"/>
            </a:avLst>
          </a:prstGeom>
          <a:noFill/>
          <a:ln>
            <a:noFill/>
          </a:ln>
        </p:spPr>
      </p:pic>
      <p:sp>
        <p:nvSpPr>
          <p:cNvPr id="535" name="Google Shape;535;p86"/>
          <p:cNvSpPr txBox="1">
            <a:spLocks noGrp="1"/>
          </p:cNvSpPr>
          <p:nvPr>
            <p:ph type="ctrTitle"/>
          </p:nvPr>
        </p:nvSpPr>
        <p:spPr>
          <a:xfrm>
            <a:off x="0" y="1963000"/>
            <a:ext cx="4563900" cy="185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a:t>Customer Segments</a:t>
            </a:r>
            <a:r>
              <a:rPr lang="en" sz="3500"/>
              <a:t> </a:t>
            </a:r>
            <a:endParaRPr sz="3500"/>
          </a:p>
          <a:p>
            <a:pPr marL="0" lvl="0" indent="0" algn="r" rtl="0">
              <a:spcBef>
                <a:spcPts val="0"/>
              </a:spcBef>
              <a:spcAft>
                <a:spcPts val="0"/>
              </a:spcAft>
              <a:buNone/>
            </a:pPr>
            <a:r>
              <a:rPr lang="en" sz="4900"/>
              <a:t>Analysis</a:t>
            </a:r>
            <a:endParaRPr sz="4900"/>
          </a:p>
          <a:p>
            <a:pPr marL="0" lvl="0" indent="0" algn="r" rtl="0">
              <a:spcBef>
                <a:spcPts val="0"/>
              </a:spcBef>
              <a:spcAft>
                <a:spcPts val="0"/>
              </a:spcAft>
              <a:buNone/>
            </a:pPr>
            <a:endParaRPr sz="3000">
              <a:latin typeface="Poppins ExtraBold"/>
              <a:ea typeface="Poppins ExtraBold"/>
              <a:cs typeface="Poppins ExtraBold"/>
              <a:sym typeface="Poppins ExtraBold"/>
            </a:endParaRPr>
          </a:p>
        </p:txBody>
      </p:sp>
      <p:sp>
        <p:nvSpPr>
          <p:cNvPr id="536" name="Google Shape;536;p86"/>
          <p:cNvSpPr txBox="1">
            <a:spLocks noGrp="1"/>
          </p:cNvSpPr>
          <p:nvPr>
            <p:ph type="subTitle" idx="1"/>
          </p:nvPr>
        </p:nvSpPr>
        <p:spPr>
          <a:xfrm>
            <a:off x="653411" y="3395919"/>
            <a:ext cx="3910500" cy="39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Not-Basic Analysts Group:</a:t>
            </a:r>
            <a:r>
              <a:rPr lang="en" sz="1400"/>
              <a:t> </a:t>
            </a:r>
            <a:endParaRPr sz="1400"/>
          </a:p>
          <a:p>
            <a:pPr marL="0" lvl="0" indent="0" algn="r" rtl="0">
              <a:spcBef>
                <a:spcPts val="0"/>
              </a:spcBef>
              <a:spcAft>
                <a:spcPts val="0"/>
              </a:spcAft>
              <a:buClr>
                <a:schemeClr val="dk1"/>
              </a:buClr>
              <a:buSzPts val="1100"/>
              <a:buFont typeface="Arial"/>
              <a:buNone/>
            </a:pPr>
            <a:r>
              <a:rPr lang="en" sz="1400"/>
              <a:t>Cécile Wiederkehr, Weibin Huo, Shado Yang, Audrey Nguyen, Daniel Fu, Edward Zhang</a:t>
            </a:r>
            <a:endParaRPr sz="1300"/>
          </a:p>
        </p:txBody>
      </p:sp>
      <p:pic>
        <p:nvPicPr>
          <p:cNvPr id="537" name="Google Shape;537;p86"/>
          <p:cNvPicPr preferRelativeResize="0"/>
          <p:nvPr/>
        </p:nvPicPr>
        <p:blipFill rotWithShape="1">
          <a:blip r:embed="rId4">
            <a:alphaModFix/>
          </a:blip>
          <a:srcRect l="32783" t="31739" r="18956" b="35912"/>
          <a:stretch/>
        </p:blipFill>
        <p:spPr>
          <a:xfrm>
            <a:off x="2869925" y="822143"/>
            <a:ext cx="1702075" cy="11408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95"/>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
        <p:nvSpPr>
          <p:cNvPr id="622" name="Google Shape;622;p95"/>
          <p:cNvSpPr txBox="1">
            <a:spLocks noGrp="1"/>
          </p:cNvSpPr>
          <p:nvPr>
            <p:ph type="title"/>
          </p:nvPr>
        </p:nvSpPr>
        <p:spPr>
          <a:xfrm>
            <a:off x="0" y="156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&amp; Result</a:t>
            </a:r>
            <a:endParaRPr>
              <a:solidFill>
                <a:srgbClr val="D9D9D9"/>
              </a:solidFill>
            </a:endParaRPr>
          </a:p>
        </p:txBody>
      </p:sp>
      <p:pic>
        <p:nvPicPr>
          <p:cNvPr id="623" name="Google Shape;623;p95"/>
          <p:cNvPicPr preferRelativeResize="0"/>
          <p:nvPr/>
        </p:nvPicPr>
        <p:blipFill rotWithShape="1">
          <a:blip r:embed="rId4">
            <a:alphaModFix/>
          </a:blip>
          <a:srcRect t="5970"/>
          <a:stretch/>
        </p:blipFill>
        <p:spPr>
          <a:xfrm>
            <a:off x="4188800" y="3047500"/>
            <a:ext cx="4632850" cy="1999800"/>
          </a:xfrm>
          <a:prstGeom prst="rect">
            <a:avLst/>
          </a:prstGeom>
          <a:noFill/>
          <a:ln>
            <a:noFill/>
          </a:ln>
        </p:spPr>
      </p:pic>
      <p:sp>
        <p:nvSpPr>
          <p:cNvPr id="624" name="Google Shape;624;p95"/>
          <p:cNvSpPr txBox="1">
            <a:spLocks noGrp="1"/>
          </p:cNvSpPr>
          <p:nvPr>
            <p:ph type="subTitle" idx="4294967295"/>
          </p:nvPr>
        </p:nvSpPr>
        <p:spPr>
          <a:xfrm>
            <a:off x="-185575" y="777775"/>
            <a:ext cx="4573800" cy="15987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Number of Components: 8</a:t>
            </a:r>
            <a:endParaRPr sz="1300"/>
          </a:p>
          <a:p>
            <a:pPr marL="457200" lvl="0" indent="-311150" algn="l" rtl="0">
              <a:lnSpc>
                <a:spcPct val="115000"/>
              </a:lnSpc>
              <a:spcBef>
                <a:spcPts val="0"/>
              </a:spcBef>
              <a:spcAft>
                <a:spcPts val="0"/>
              </a:spcAft>
              <a:buSzPts val="1300"/>
              <a:buChar char="●"/>
            </a:pPr>
            <a:r>
              <a:rPr lang="en" sz="1300"/>
              <a:t>Top 8 Components that contribute to the data sets: Total Spent, Meat, Wine , Catalog Purchase, Income, Store Purchase, Fish, Sweat Products</a:t>
            </a:r>
            <a:endParaRPr sz="1300"/>
          </a:p>
          <a:p>
            <a:pPr marL="457200" lvl="0" indent="0" algn="l" rtl="0">
              <a:lnSpc>
                <a:spcPct val="115000"/>
              </a:lnSpc>
              <a:spcBef>
                <a:spcPts val="1600"/>
              </a:spcBef>
              <a:spcAft>
                <a:spcPts val="1600"/>
              </a:spcAft>
              <a:buNone/>
            </a:pPr>
            <a:endParaRPr sz="1300"/>
          </a:p>
        </p:txBody>
      </p:sp>
      <p:pic>
        <p:nvPicPr>
          <p:cNvPr id="625" name="Google Shape;625;p95"/>
          <p:cNvPicPr preferRelativeResize="0"/>
          <p:nvPr/>
        </p:nvPicPr>
        <p:blipFill rotWithShape="1">
          <a:blip r:embed="rId5">
            <a:alphaModFix/>
          </a:blip>
          <a:srcRect l="11457"/>
          <a:stretch/>
        </p:blipFill>
        <p:spPr>
          <a:xfrm>
            <a:off x="41475" y="2497075"/>
            <a:ext cx="3890826" cy="2550225"/>
          </a:xfrm>
          <a:prstGeom prst="rect">
            <a:avLst/>
          </a:prstGeom>
          <a:noFill/>
          <a:ln>
            <a:noFill/>
          </a:ln>
        </p:spPr>
      </p:pic>
      <p:pic>
        <p:nvPicPr>
          <p:cNvPr id="626" name="Google Shape;626;p95"/>
          <p:cNvPicPr preferRelativeResize="0"/>
          <p:nvPr/>
        </p:nvPicPr>
        <p:blipFill>
          <a:blip r:embed="rId6">
            <a:alphaModFix/>
          </a:blip>
          <a:stretch>
            <a:fillRect/>
          </a:stretch>
        </p:blipFill>
        <p:spPr>
          <a:xfrm>
            <a:off x="4310175" y="729100"/>
            <a:ext cx="4833675" cy="19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pic>
        <p:nvPicPr>
          <p:cNvPr id="631" name="Google Shape;631;p96"/>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
        <p:nvSpPr>
          <p:cNvPr id="632" name="Google Shape;632;p96"/>
          <p:cNvSpPr txBox="1">
            <a:spLocks noGrp="1"/>
          </p:cNvSpPr>
          <p:nvPr>
            <p:ph type="title"/>
          </p:nvPr>
        </p:nvSpPr>
        <p:spPr>
          <a:xfrm>
            <a:off x="131400" y="-153550"/>
            <a:ext cx="4440600" cy="13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K-Means Analysis</a:t>
            </a:r>
            <a:endParaRPr sz="3400"/>
          </a:p>
        </p:txBody>
      </p:sp>
      <p:sp>
        <p:nvSpPr>
          <p:cNvPr id="633" name="Google Shape;633;p96"/>
          <p:cNvSpPr txBox="1">
            <a:spLocks noGrp="1"/>
          </p:cNvSpPr>
          <p:nvPr>
            <p:ph type="subTitle" idx="1"/>
          </p:nvPr>
        </p:nvSpPr>
        <p:spPr>
          <a:xfrm>
            <a:off x="0" y="3502100"/>
            <a:ext cx="4852200" cy="7134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Arial"/>
              <a:buChar char="●"/>
            </a:pPr>
            <a:r>
              <a:rPr lang="en" sz="1300"/>
              <a:t>Optimal number of clusters: </a:t>
            </a:r>
            <a:r>
              <a:rPr lang="en" sz="1300" b="1"/>
              <a:t>3</a:t>
            </a:r>
            <a:endParaRPr sz="1300" b="1"/>
          </a:p>
          <a:p>
            <a:pPr marL="457200" lvl="0" indent="-311150" algn="l" rtl="0">
              <a:lnSpc>
                <a:spcPct val="115000"/>
              </a:lnSpc>
              <a:spcBef>
                <a:spcPts val="0"/>
              </a:spcBef>
              <a:spcAft>
                <a:spcPts val="0"/>
              </a:spcAft>
              <a:buSzPts val="1300"/>
              <a:buFont typeface="Arial"/>
              <a:buChar char="●"/>
            </a:pPr>
            <a:r>
              <a:rPr lang="en" sz="1300" b="1"/>
              <a:t>43.9%</a:t>
            </a:r>
            <a:r>
              <a:rPr lang="en" sz="1300"/>
              <a:t> of the points can be explained by two components</a:t>
            </a:r>
            <a:endParaRPr sz="1300"/>
          </a:p>
          <a:p>
            <a:pPr marL="457200" lvl="0" indent="-311150" algn="l" rtl="0">
              <a:lnSpc>
                <a:spcPct val="115000"/>
              </a:lnSpc>
              <a:spcBef>
                <a:spcPts val="0"/>
              </a:spcBef>
              <a:spcAft>
                <a:spcPts val="0"/>
              </a:spcAft>
              <a:buSzPts val="1300"/>
              <a:buFont typeface="Arial"/>
              <a:buChar char="●"/>
            </a:pPr>
            <a:r>
              <a:rPr lang="en" sz="1300"/>
              <a:t>Cluster </a:t>
            </a:r>
            <a:r>
              <a:rPr lang="en" sz="1300" b="1"/>
              <a:t>1 </a:t>
            </a:r>
            <a:r>
              <a:rPr lang="en" sz="1300"/>
              <a:t>is the high value group: high income, high total spent</a:t>
            </a:r>
            <a:endParaRPr sz="1300"/>
          </a:p>
        </p:txBody>
      </p:sp>
      <p:pic>
        <p:nvPicPr>
          <p:cNvPr id="634" name="Google Shape;634;p96"/>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pic>
        <p:nvPicPr>
          <p:cNvPr id="635" name="Google Shape;635;p96"/>
          <p:cNvPicPr preferRelativeResize="0"/>
          <p:nvPr/>
        </p:nvPicPr>
        <p:blipFill>
          <a:blip r:embed="rId4">
            <a:alphaModFix/>
          </a:blip>
          <a:stretch>
            <a:fillRect/>
          </a:stretch>
        </p:blipFill>
        <p:spPr>
          <a:xfrm>
            <a:off x="228050" y="1022600"/>
            <a:ext cx="3678600" cy="2271673"/>
          </a:xfrm>
          <a:prstGeom prst="rect">
            <a:avLst/>
          </a:prstGeom>
          <a:noFill/>
          <a:ln>
            <a:noFill/>
          </a:ln>
        </p:spPr>
      </p:pic>
      <p:pic>
        <p:nvPicPr>
          <p:cNvPr id="636" name="Google Shape;636;p96"/>
          <p:cNvPicPr preferRelativeResize="0"/>
          <p:nvPr/>
        </p:nvPicPr>
        <p:blipFill>
          <a:blip r:embed="rId5">
            <a:alphaModFix/>
          </a:blip>
          <a:stretch>
            <a:fillRect/>
          </a:stretch>
        </p:blipFill>
        <p:spPr>
          <a:xfrm>
            <a:off x="5036025" y="76200"/>
            <a:ext cx="3968276" cy="2462550"/>
          </a:xfrm>
          <a:prstGeom prst="rect">
            <a:avLst/>
          </a:prstGeom>
          <a:noFill/>
          <a:ln>
            <a:noFill/>
          </a:ln>
        </p:spPr>
      </p:pic>
      <p:pic>
        <p:nvPicPr>
          <p:cNvPr id="637" name="Google Shape;637;p96"/>
          <p:cNvPicPr preferRelativeResize="0"/>
          <p:nvPr/>
        </p:nvPicPr>
        <p:blipFill>
          <a:blip r:embed="rId6">
            <a:alphaModFix/>
          </a:blip>
          <a:stretch>
            <a:fillRect/>
          </a:stretch>
        </p:blipFill>
        <p:spPr>
          <a:xfrm>
            <a:off x="4852165" y="2571750"/>
            <a:ext cx="4228909"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pic>
        <p:nvPicPr>
          <p:cNvPr id="642" name="Google Shape;642;p97"/>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
        <p:nvSpPr>
          <p:cNvPr id="643" name="Google Shape;643;p97"/>
          <p:cNvSpPr txBox="1">
            <a:spLocks noGrp="1"/>
          </p:cNvSpPr>
          <p:nvPr>
            <p:ph type="title"/>
          </p:nvPr>
        </p:nvSpPr>
        <p:spPr>
          <a:xfrm>
            <a:off x="167800" y="7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solidFill>
                <a:srgbClr val="D9D9D9"/>
              </a:solidFill>
            </a:endParaRPr>
          </a:p>
        </p:txBody>
      </p:sp>
      <p:sp>
        <p:nvSpPr>
          <p:cNvPr id="644" name="Google Shape;644;p97"/>
          <p:cNvSpPr txBox="1"/>
          <p:nvPr/>
        </p:nvSpPr>
        <p:spPr>
          <a:xfrm flipH="1">
            <a:off x="25125" y="1243325"/>
            <a:ext cx="2254500" cy="1158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chemeClr val="dk1"/>
                </a:solidFill>
                <a:latin typeface="Lato"/>
                <a:ea typeface="Lato"/>
                <a:cs typeface="Lato"/>
                <a:sym typeface="Lato"/>
              </a:rPr>
              <a:t>Cluster 1 :</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Poppins"/>
              <a:buChar char="●"/>
            </a:pPr>
            <a:r>
              <a:rPr lang="en" sz="1300">
                <a:solidFill>
                  <a:schemeClr val="dk1"/>
                </a:solidFill>
                <a:latin typeface="Lato"/>
                <a:ea typeface="Lato"/>
                <a:cs typeface="Lato"/>
                <a:sym typeface="Lato"/>
              </a:rPr>
              <a:t>Income : </a:t>
            </a:r>
            <a:r>
              <a:rPr lang="en" sz="1300" b="1">
                <a:solidFill>
                  <a:schemeClr val="dk1"/>
                </a:solidFill>
                <a:latin typeface="Lato"/>
                <a:ea typeface="Lato"/>
                <a:cs typeface="Lato"/>
                <a:sym typeface="Lato"/>
              </a:rPr>
              <a:t>&gt; $60,000</a:t>
            </a:r>
            <a:endParaRPr sz="1300" b="1">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Poppins"/>
              <a:buChar char="●"/>
            </a:pPr>
            <a:r>
              <a:rPr lang="en" sz="1300">
                <a:solidFill>
                  <a:schemeClr val="dk1"/>
                </a:solidFill>
                <a:latin typeface="Lato"/>
                <a:ea typeface="Lato"/>
                <a:cs typeface="Lato"/>
                <a:sym typeface="Lato"/>
              </a:rPr>
              <a:t>Kids : </a:t>
            </a:r>
            <a:r>
              <a:rPr lang="en" sz="1300" b="1">
                <a:solidFill>
                  <a:schemeClr val="dk1"/>
                </a:solidFill>
                <a:latin typeface="Lato"/>
                <a:ea typeface="Lato"/>
                <a:cs typeface="Lato"/>
                <a:sym typeface="Lato"/>
              </a:rPr>
              <a:t>0-1</a:t>
            </a:r>
            <a:endParaRPr sz="1300" b="1">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Poppins"/>
              <a:buChar char="●"/>
            </a:pPr>
            <a:r>
              <a:rPr lang="en" sz="1300">
                <a:solidFill>
                  <a:schemeClr val="dk1"/>
                </a:solidFill>
                <a:latin typeface="Lato"/>
                <a:ea typeface="Lato"/>
                <a:cs typeface="Lato"/>
                <a:sym typeface="Lato"/>
              </a:rPr>
              <a:t># of Campaign accepted : </a:t>
            </a:r>
            <a:r>
              <a:rPr lang="en" sz="1300" b="1">
                <a:solidFill>
                  <a:schemeClr val="dk1"/>
                </a:solidFill>
                <a:latin typeface="Lato"/>
                <a:ea typeface="Lato"/>
                <a:cs typeface="Lato"/>
                <a:sym typeface="Lato"/>
              </a:rPr>
              <a:t>&gt;=1</a:t>
            </a:r>
            <a:endParaRPr sz="1300" b="1">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Response: higher response</a:t>
            </a:r>
            <a:endParaRPr sz="1300">
              <a:solidFill>
                <a:schemeClr val="dk1"/>
              </a:solidFill>
              <a:latin typeface="Lato"/>
              <a:ea typeface="Lato"/>
              <a:cs typeface="Lato"/>
              <a:sym typeface="Lato"/>
            </a:endParaRPr>
          </a:p>
        </p:txBody>
      </p:sp>
      <p:pic>
        <p:nvPicPr>
          <p:cNvPr id="645" name="Google Shape;645;p97"/>
          <p:cNvPicPr preferRelativeResize="0"/>
          <p:nvPr/>
        </p:nvPicPr>
        <p:blipFill>
          <a:blip r:embed="rId4">
            <a:alphaModFix/>
          </a:blip>
          <a:stretch>
            <a:fillRect/>
          </a:stretch>
        </p:blipFill>
        <p:spPr>
          <a:xfrm>
            <a:off x="2279625" y="996100"/>
            <a:ext cx="3125200" cy="1746925"/>
          </a:xfrm>
          <a:prstGeom prst="rect">
            <a:avLst/>
          </a:prstGeom>
          <a:noFill/>
          <a:ln>
            <a:noFill/>
          </a:ln>
        </p:spPr>
      </p:pic>
      <p:pic>
        <p:nvPicPr>
          <p:cNvPr id="646" name="Google Shape;646;p97"/>
          <p:cNvPicPr preferRelativeResize="0"/>
          <p:nvPr/>
        </p:nvPicPr>
        <p:blipFill>
          <a:blip r:embed="rId5">
            <a:alphaModFix/>
          </a:blip>
          <a:stretch>
            <a:fillRect/>
          </a:stretch>
        </p:blipFill>
        <p:spPr>
          <a:xfrm>
            <a:off x="4819725" y="563700"/>
            <a:ext cx="1455675" cy="216925"/>
          </a:xfrm>
          <a:prstGeom prst="rect">
            <a:avLst/>
          </a:prstGeom>
          <a:noFill/>
          <a:ln>
            <a:noFill/>
          </a:ln>
        </p:spPr>
      </p:pic>
      <p:pic>
        <p:nvPicPr>
          <p:cNvPr id="647" name="Google Shape;647;p97"/>
          <p:cNvPicPr preferRelativeResize="0"/>
          <p:nvPr/>
        </p:nvPicPr>
        <p:blipFill>
          <a:blip r:embed="rId6">
            <a:alphaModFix/>
          </a:blip>
          <a:stretch>
            <a:fillRect/>
          </a:stretch>
        </p:blipFill>
        <p:spPr>
          <a:xfrm>
            <a:off x="5515650" y="954600"/>
            <a:ext cx="3450350" cy="1824775"/>
          </a:xfrm>
          <a:prstGeom prst="rect">
            <a:avLst/>
          </a:prstGeom>
          <a:noFill/>
          <a:ln>
            <a:noFill/>
          </a:ln>
        </p:spPr>
      </p:pic>
      <p:pic>
        <p:nvPicPr>
          <p:cNvPr id="648" name="Google Shape;648;p97"/>
          <p:cNvPicPr preferRelativeResize="0"/>
          <p:nvPr/>
        </p:nvPicPr>
        <p:blipFill>
          <a:blip r:embed="rId7">
            <a:alphaModFix/>
          </a:blip>
          <a:stretch>
            <a:fillRect/>
          </a:stretch>
        </p:blipFill>
        <p:spPr>
          <a:xfrm>
            <a:off x="2272525" y="3084975"/>
            <a:ext cx="3208499" cy="1699125"/>
          </a:xfrm>
          <a:prstGeom prst="rect">
            <a:avLst/>
          </a:prstGeom>
          <a:noFill/>
          <a:ln>
            <a:noFill/>
          </a:ln>
        </p:spPr>
      </p:pic>
      <p:pic>
        <p:nvPicPr>
          <p:cNvPr id="649" name="Google Shape;649;p97"/>
          <p:cNvPicPr preferRelativeResize="0"/>
          <p:nvPr/>
        </p:nvPicPr>
        <p:blipFill>
          <a:blip r:embed="rId8">
            <a:alphaModFix/>
          </a:blip>
          <a:stretch>
            <a:fillRect/>
          </a:stretch>
        </p:blipFill>
        <p:spPr>
          <a:xfrm>
            <a:off x="5576750" y="3089325"/>
            <a:ext cx="3355941" cy="169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98"/>
          <p:cNvSpPr txBox="1">
            <a:spLocks noGrp="1"/>
          </p:cNvSpPr>
          <p:nvPr>
            <p:ph type="title"/>
          </p:nvPr>
        </p:nvSpPr>
        <p:spPr>
          <a:xfrm>
            <a:off x="230300" y="393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Market Basket Analysis</a:t>
            </a:r>
            <a:endParaRPr sz="3100"/>
          </a:p>
        </p:txBody>
      </p:sp>
      <p:pic>
        <p:nvPicPr>
          <p:cNvPr id="655" name="Google Shape;655;p98"/>
          <p:cNvPicPr preferRelativeResize="0"/>
          <p:nvPr/>
        </p:nvPicPr>
        <p:blipFill>
          <a:blip r:embed="rId3">
            <a:alphaModFix/>
          </a:blip>
          <a:stretch>
            <a:fillRect/>
          </a:stretch>
        </p:blipFill>
        <p:spPr>
          <a:xfrm>
            <a:off x="3530750" y="2739825"/>
            <a:ext cx="4606276" cy="2348349"/>
          </a:xfrm>
          <a:prstGeom prst="rect">
            <a:avLst/>
          </a:prstGeom>
          <a:noFill/>
          <a:ln>
            <a:noFill/>
          </a:ln>
        </p:spPr>
      </p:pic>
      <p:pic>
        <p:nvPicPr>
          <p:cNvPr id="656" name="Google Shape;656;p98"/>
          <p:cNvPicPr preferRelativeResize="0"/>
          <p:nvPr/>
        </p:nvPicPr>
        <p:blipFill>
          <a:blip r:embed="rId4">
            <a:alphaModFix/>
          </a:blip>
          <a:stretch>
            <a:fillRect/>
          </a:stretch>
        </p:blipFill>
        <p:spPr>
          <a:xfrm>
            <a:off x="5099120" y="496600"/>
            <a:ext cx="3857250" cy="2548825"/>
          </a:xfrm>
          <a:prstGeom prst="rect">
            <a:avLst/>
          </a:prstGeom>
          <a:noFill/>
          <a:ln>
            <a:noFill/>
          </a:ln>
        </p:spPr>
      </p:pic>
      <p:sp>
        <p:nvSpPr>
          <p:cNvPr id="657" name="Google Shape;657;p98"/>
          <p:cNvSpPr txBox="1"/>
          <p:nvPr/>
        </p:nvSpPr>
        <p:spPr>
          <a:xfrm>
            <a:off x="335150" y="1257325"/>
            <a:ext cx="3195600" cy="3186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Wines, sweet products, fruits and meat products are always sold together.</a:t>
            </a:r>
            <a:endParaRPr sz="1300">
              <a:solidFill>
                <a:schemeClr val="dk1"/>
              </a:solidFill>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a:p>
            <a:pPr marL="457200" lvl="0" indent="-311150" algn="l" rtl="0">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Fish products are always sold with sweet products and meat products.</a:t>
            </a:r>
            <a:endParaRPr sz="1300">
              <a:solidFill>
                <a:schemeClr val="dk1"/>
              </a:solidFill>
              <a:latin typeface="Lato"/>
              <a:ea typeface="Lato"/>
              <a:cs typeface="Lato"/>
              <a:sym typeface="Lato"/>
            </a:endParaRPr>
          </a:p>
          <a:p>
            <a:pPr marL="457200" lvl="0" indent="0" algn="l" rtl="0">
              <a:spcBef>
                <a:spcPts val="0"/>
              </a:spcBef>
              <a:spcAft>
                <a:spcPts val="0"/>
              </a:spcAft>
              <a:buNone/>
            </a:pPr>
            <a:endParaRPr sz="1300">
              <a:solidFill>
                <a:schemeClr val="dk1"/>
              </a:solidFill>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Meat products are the most common products that customers purchase. </a:t>
            </a:r>
            <a:endParaRPr sz="1300">
              <a:latin typeface="Lato"/>
              <a:ea typeface="Lato"/>
              <a:cs typeface="Lato"/>
              <a:sym typeface="Lato"/>
            </a:endParaRPr>
          </a:p>
          <a:p>
            <a:pPr marL="457200" lvl="0" indent="0" algn="l" rtl="0">
              <a:spcBef>
                <a:spcPts val="0"/>
              </a:spcBef>
              <a:spcAft>
                <a:spcPts val="0"/>
              </a:spcAft>
              <a:buNone/>
            </a:pP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Gold products are the least common products that customers purchase. </a:t>
            </a:r>
            <a:endParaRPr sz="1300">
              <a:latin typeface="Lato"/>
              <a:ea typeface="Lato"/>
              <a:cs typeface="Lato"/>
              <a:sym typeface="Lato"/>
            </a:endParaRPr>
          </a:p>
          <a:p>
            <a:pPr marL="457200" lvl="0" indent="0" algn="l" rtl="0">
              <a:spcBef>
                <a:spcPts val="0"/>
              </a:spcBef>
              <a:spcAft>
                <a:spcPts val="0"/>
              </a:spcAft>
              <a:buNone/>
            </a:pPr>
            <a:endParaRPr sz="1300">
              <a:latin typeface="Lato"/>
              <a:ea typeface="Lato"/>
              <a:cs typeface="Lato"/>
              <a:sym typeface="Lato"/>
            </a:endParaRPr>
          </a:p>
        </p:txBody>
      </p:sp>
      <p:pic>
        <p:nvPicPr>
          <p:cNvPr id="658" name="Google Shape;658;p98"/>
          <p:cNvPicPr preferRelativeResize="0"/>
          <p:nvPr/>
        </p:nvPicPr>
        <p:blipFill rotWithShape="1">
          <a:blip r:embed="rId5">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99"/>
          <p:cNvSpPr/>
          <p:nvPr/>
        </p:nvSpPr>
        <p:spPr>
          <a:xfrm>
            <a:off x="598500" y="735300"/>
            <a:ext cx="7947000" cy="367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9"/>
          <p:cNvSpPr txBox="1">
            <a:spLocks noGrp="1"/>
          </p:cNvSpPr>
          <p:nvPr>
            <p:ph type="subTitle" idx="1"/>
          </p:nvPr>
        </p:nvSpPr>
        <p:spPr>
          <a:xfrm>
            <a:off x="1379550" y="1268850"/>
            <a:ext cx="6384900" cy="30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u="sng"/>
              <a:t>Recommendations:</a:t>
            </a:r>
            <a:endParaRPr sz="1700" u="sng"/>
          </a:p>
          <a:p>
            <a:pPr marL="457200" lvl="0" indent="-336550" algn="l" rtl="0">
              <a:spcBef>
                <a:spcPts val="0"/>
              </a:spcBef>
              <a:spcAft>
                <a:spcPts val="0"/>
              </a:spcAft>
              <a:buSzPts val="1700"/>
              <a:buChar char="●"/>
            </a:pPr>
            <a:r>
              <a:rPr lang="en" sz="1700"/>
              <a:t>Target customers: Income &gt; $60,000 annually, 0-1 kids</a:t>
            </a:r>
            <a:endParaRPr sz="1700"/>
          </a:p>
          <a:p>
            <a:pPr marL="457200" lvl="0" indent="-336550" algn="l" rtl="0">
              <a:spcBef>
                <a:spcPts val="0"/>
              </a:spcBef>
              <a:spcAft>
                <a:spcPts val="0"/>
              </a:spcAft>
              <a:buSzPts val="1700"/>
              <a:buChar char="●"/>
            </a:pPr>
            <a:r>
              <a:rPr lang="en" sz="1700"/>
              <a:t>Promote meats, wines, fruits, sweet products as a combo</a:t>
            </a:r>
            <a:endParaRPr sz="1700"/>
          </a:p>
          <a:p>
            <a:pPr marL="457200" lvl="0" indent="-336550" algn="l" rtl="0">
              <a:spcBef>
                <a:spcPts val="0"/>
              </a:spcBef>
              <a:spcAft>
                <a:spcPts val="0"/>
              </a:spcAft>
              <a:buSzPts val="1700"/>
              <a:buChar char="●"/>
            </a:pPr>
            <a:r>
              <a:rPr lang="en" sz="1700"/>
              <a:t>Do not focus on campaign 2</a:t>
            </a:r>
            <a:endParaRPr sz="1700"/>
          </a:p>
          <a:p>
            <a:pPr marL="457200" lvl="0" indent="-336550" algn="l" rtl="0">
              <a:spcBef>
                <a:spcPts val="0"/>
              </a:spcBef>
              <a:spcAft>
                <a:spcPts val="0"/>
              </a:spcAft>
              <a:buSzPts val="1700"/>
              <a:buChar char="●"/>
            </a:pPr>
            <a:r>
              <a:rPr lang="en" sz="1700"/>
              <a:t>Target campaign 1 and 2 responders with campaign 5</a:t>
            </a:r>
            <a:endParaRPr sz="1700"/>
          </a:p>
          <a:p>
            <a:pPr marL="457200" lvl="0" indent="-336550" algn="l" rtl="0">
              <a:spcBef>
                <a:spcPts val="0"/>
              </a:spcBef>
              <a:spcAft>
                <a:spcPts val="0"/>
              </a:spcAft>
              <a:buSzPts val="1700"/>
              <a:buChar char="●"/>
            </a:pPr>
            <a:r>
              <a:rPr lang="en" sz="1700"/>
              <a:t>Collect data for each transaction instead of total spent in the last 2 years to make Market Basket Analysis more precise</a:t>
            </a:r>
            <a:endParaRPr sz="1700"/>
          </a:p>
          <a:p>
            <a:pPr marL="0" lvl="0" indent="0" algn="l" rtl="0">
              <a:spcBef>
                <a:spcPts val="0"/>
              </a:spcBef>
              <a:spcAft>
                <a:spcPts val="0"/>
              </a:spcAft>
              <a:buNone/>
            </a:pPr>
            <a:r>
              <a:rPr lang="en" sz="1700" u="sng"/>
              <a:t>Impact:</a:t>
            </a:r>
            <a:endParaRPr sz="1700" u="sng"/>
          </a:p>
          <a:p>
            <a:pPr marL="457200" lvl="0" indent="-336550" algn="l" rtl="0">
              <a:spcBef>
                <a:spcPts val="0"/>
              </a:spcBef>
              <a:spcAft>
                <a:spcPts val="0"/>
              </a:spcAft>
              <a:buSzPts val="1700"/>
              <a:buChar char="●"/>
            </a:pPr>
            <a:r>
              <a:rPr lang="en" sz="1700"/>
              <a:t>Save 75% on marketing by only targeting cluster 1</a:t>
            </a:r>
            <a:endParaRPr sz="1700"/>
          </a:p>
          <a:p>
            <a:pPr marL="0" lvl="0" indent="0" algn="l" rtl="0">
              <a:spcBef>
                <a:spcPts val="0"/>
              </a:spcBef>
              <a:spcAft>
                <a:spcPts val="0"/>
              </a:spcAft>
              <a:buNone/>
            </a:pPr>
            <a:r>
              <a:rPr lang="en" sz="1700" u="sng"/>
              <a:t>Limitations:</a:t>
            </a:r>
            <a:endParaRPr sz="1700" u="sng"/>
          </a:p>
          <a:p>
            <a:pPr marL="457200" lvl="0" indent="-336550" algn="l" rtl="0">
              <a:spcBef>
                <a:spcPts val="0"/>
              </a:spcBef>
              <a:spcAft>
                <a:spcPts val="0"/>
              </a:spcAft>
              <a:buSzPts val="1700"/>
              <a:buChar char="●"/>
            </a:pPr>
            <a:r>
              <a:rPr lang="en" sz="1700"/>
              <a:t>Do not know how much more customers will spend if they respond to the campaign</a:t>
            </a:r>
            <a:endParaRPr sz="1700"/>
          </a:p>
          <a:p>
            <a:pPr marL="457200" lvl="0" indent="-336550" algn="l" rtl="0">
              <a:spcBef>
                <a:spcPts val="0"/>
              </a:spcBef>
              <a:spcAft>
                <a:spcPts val="0"/>
              </a:spcAft>
              <a:buSzPts val="1700"/>
              <a:buChar char="●"/>
            </a:pPr>
            <a:r>
              <a:rPr lang="en" sz="1700"/>
              <a:t>Total Spend influences</a:t>
            </a:r>
            <a:endParaRPr sz="1700"/>
          </a:p>
          <a:p>
            <a:pPr marL="0" lvl="0" indent="0" algn="ctr" rtl="0">
              <a:spcBef>
                <a:spcPts val="0"/>
              </a:spcBef>
              <a:spcAft>
                <a:spcPts val="0"/>
              </a:spcAft>
              <a:buNone/>
            </a:pPr>
            <a:endParaRPr sz="1700"/>
          </a:p>
        </p:txBody>
      </p:sp>
      <p:sp>
        <p:nvSpPr>
          <p:cNvPr id="665" name="Google Shape;665;p9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Recommendations &amp; Impact</a:t>
            </a:r>
            <a:endParaRPr sz="3000"/>
          </a:p>
        </p:txBody>
      </p:sp>
      <p:pic>
        <p:nvPicPr>
          <p:cNvPr id="666" name="Google Shape;666;p99"/>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00"/>
          <p:cNvSpPr txBox="1">
            <a:spLocks noGrp="1"/>
          </p:cNvSpPr>
          <p:nvPr>
            <p:ph type="title"/>
          </p:nvPr>
        </p:nvSpPr>
        <p:spPr>
          <a:xfrm>
            <a:off x="1087025" y="1714998"/>
            <a:ext cx="4294800" cy="10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a:t>Thanks!</a:t>
            </a:r>
            <a:endParaRPr sz="7000"/>
          </a:p>
        </p:txBody>
      </p:sp>
      <p:sp>
        <p:nvSpPr>
          <p:cNvPr id="672" name="Google Shape;672;p100"/>
          <p:cNvSpPr txBox="1">
            <a:spLocks noGrp="1"/>
          </p:cNvSpPr>
          <p:nvPr>
            <p:ph type="subTitle" idx="4294967295"/>
          </p:nvPr>
        </p:nvSpPr>
        <p:spPr>
          <a:xfrm>
            <a:off x="1742375" y="2947996"/>
            <a:ext cx="3434700" cy="13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300"/>
              <a:t>Do you have any questions?</a:t>
            </a:r>
            <a:endParaRPr sz="1300"/>
          </a:p>
          <a:p>
            <a:pPr marL="0" lvl="0" indent="0" algn="l" rtl="0">
              <a:spcBef>
                <a:spcPts val="1600"/>
              </a:spcBef>
              <a:spcAft>
                <a:spcPts val="0"/>
              </a:spcAft>
              <a:buClr>
                <a:schemeClr val="lt1"/>
              </a:buClr>
              <a:buSzPts val="1100"/>
              <a:buFont typeface="Arial"/>
              <a:buNone/>
            </a:pPr>
            <a:endParaRPr sz="1300"/>
          </a:p>
          <a:p>
            <a:pPr marL="0" lvl="0" indent="0" algn="l" rtl="0">
              <a:spcBef>
                <a:spcPts val="1600"/>
              </a:spcBef>
              <a:spcAft>
                <a:spcPts val="1600"/>
              </a:spcAft>
              <a:buNone/>
            </a:pPr>
            <a:endParaRPr sz="1300"/>
          </a:p>
        </p:txBody>
      </p:sp>
      <p:pic>
        <p:nvPicPr>
          <p:cNvPr id="673" name="Google Shape;673;p100"/>
          <p:cNvPicPr preferRelativeResize="0"/>
          <p:nvPr/>
        </p:nvPicPr>
        <p:blipFill rotWithShape="1">
          <a:blip r:embed="rId3">
            <a:alphaModFix/>
          </a:blip>
          <a:srcRect t="16540" b="16547"/>
          <a:stretch/>
        </p:blipFill>
        <p:spPr>
          <a:xfrm>
            <a:off x="5690157" y="1645483"/>
            <a:ext cx="2768700" cy="1852551"/>
          </a:xfrm>
          <a:prstGeom prst="rect">
            <a:avLst/>
          </a:prstGeom>
          <a:noFill/>
          <a:ln>
            <a:noFill/>
          </a:ln>
        </p:spPr>
      </p:pic>
      <p:sp>
        <p:nvSpPr>
          <p:cNvPr id="674" name="Google Shape;674;p100"/>
          <p:cNvSpPr/>
          <p:nvPr/>
        </p:nvSpPr>
        <p:spPr>
          <a:xfrm>
            <a:off x="1388733" y="2947994"/>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latin typeface="Lato"/>
              <a:ea typeface="Lato"/>
              <a:cs typeface="Lato"/>
              <a:sym typeface="Lato"/>
            </a:endParaRPr>
          </a:p>
        </p:txBody>
      </p:sp>
      <p:pic>
        <p:nvPicPr>
          <p:cNvPr id="675" name="Google Shape;675;p100"/>
          <p:cNvPicPr preferRelativeResize="0"/>
          <p:nvPr/>
        </p:nvPicPr>
        <p:blipFill rotWithShape="1">
          <a:blip r:embed="rId4">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Google Shape;542;p87"/>
          <p:cNvSpPr/>
          <p:nvPr/>
        </p:nvSpPr>
        <p:spPr>
          <a:xfrm>
            <a:off x="613140" y="1576350"/>
            <a:ext cx="12558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7"/>
          <p:cNvSpPr/>
          <p:nvPr/>
        </p:nvSpPr>
        <p:spPr>
          <a:xfrm>
            <a:off x="613140" y="3189725"/>
            <a:ext cx="12558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7"/>
          <p:cNvSpPr/>
          <p:nvPr/>
        </p:nvSpPr>
        <p:spPr>
          <a:xfrm>
            <a:off x="4515940" y="1576350"/>
            <a:ext cx="12558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7"/>
          <p:cNvSpPr/>
          <p:nvPr/>
        </p:nvSpPr>
        <p:spPr>
          <a:xfrm>
            <a:off x="4515940" y="3189725"/>
            <a:ext cx="12558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47" name="Google Shape;547;p87"/>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Project Goal</a:t>
            </a:r>
            <a:endParaRPr sz="2400"/>
          </a:p>
        </p:txBody>
      </p:sp>
      <p:sp>
        <p:nvSpPr>
          <p:cNvPr id="548" name="Google Shape;548;p87"/>
          <p:cNvSpPr txBox="1">
            <a:spLocks noGrp="1"/>
          </p:cNvSpPr>
          <p:nvPr>
            <p:ph type="title" idx="3"/>
          </p:nvPr>
        </p:nvSpPr>
        <p:spPr>
          <a:xfrm>
            <a:off x="582650" y="1667500"/>
            <a:ext cx="1389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9" name="Google Shape;549;p87"/>
          <p:cNvSpPr txBox="1">
            <a:spLocks noGrp="1"/>
          </p:cNvSpPr>
          <p:nvPr>
            <p:ph type="title" idx="4"/>
          </p:nvPr>
        </p:nvSpPr>
        <p:spPr>
          <a:xfrm>
            <a:off x="5875350" y="1810650"/>
            <a:ext cx="2409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Data Description</a:t>
            </a:r>
            <a:endParaRPr sz="2400"/>
          </a:p>
          <a:p>
            <a:pPr marL="0" lvl="0" indent="0" algn="l" rtl="0">
              <a:spcBef>
                <a:spcPts val="0"/>
              </a:spcBef>
              <a:spcAft>
                <a:spcPts val="0"/>
              </a:spcAft>
              <a:buNone/>
            </a:pPr>
            <a:endParaRPr sz="2400"/>
          </a:p>
        </p:txBody>
      </p:sp>
      <p:sp>
        <p:nvSpPr>
          <p:cNvPr id="550" name="Google Shape;550;p87"/>
          <p:cNvSpPr txBox="1">
            <a:spLocks noGrp="1"/>
          </p:cNvSpPr>
          <p:nvPr>
            <p:ph type="title" idx="6"/>
          </p:nvPr>
        </p:nvSpPr>
        <p:spPr>
          <a:xfrm>
            <a:off x="4485425" y="1667500"/>
            <a:ext cx="1389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1" name="Google Shape;551;p87"/>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Model Analysis</a:t>
            </a:r>
            <a:endParaRPr sz="2400"/>
          </a:p>
        </p:txBody>
      </p:sp>
      <p:sp>
        <p:nvSpPr>
          <p:cNvPr id="552" name="Google Shape;552;p87"/>
          <p:cNvSpPr txBox="1">
            <a:spLocks noGrp="1"/>
          </p:cNvSpPr>
          <p:nvPr>
            <p:ph type="title" idx="9"/>
          </p:nvPr>
        </p:nvSpPr>
        <p:spPr>
          <a:xfrm>
            <a:off x="582650" y="3298874"/>
            <a:ext cx="1389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3" name="Google Shape;553;p87"/>
          <p:cNvSpPr txBox="1">
            <a:spLocks noGrp="1"/>
          </p:cNvSpPr>
          <p:nvPr>
            <p:ph type="title" idx="13"/>
          </p:nvPr>
        </p:nvSpPr>
        <p:spPr>
          <a:xfrm>
            <a:off x="5875350" y="3314225"/>
            <a:ext cx="3268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Recommendations</a:t>
            </a:r>
            <a:endParaRPr sz="2400"/>
          </a:p>
        </p:txBody>
      </p:sp>
      <p:sp>
        <p:nvSpPr>
          <p:cNvPr id="554" name="Google Shape;554;p87"/>
          <p:cNvSpPr txBox="1">
            <a:spLocks noGrp="1"/>
          </p:cNvSpPr>
          <p:nvPr>
            <p:ph type="title" idx="15"/>
          </p:nvPr>
        </p:nvSpPr>
        <p:spPr>
          <a:xfrm>
            <a:off x="4485425" y="3298874"/>
            <a:ext cx="1389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555" name="Google Shape;555;p87"/>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0" name="Google Shape;560;p88"/>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
        <p:nvSpPr>
          <p:cNvPr id="561" name="Google Shape;561;p88"/>
          <p:cNvSpPr txBox="1">
            <a:spLocks noGrp="1"/>
          </p:cNvSpPr>
          <p:nvPr>
            <p:ph type="title"/>
          </p:nvPr>
        </p:nvSpPr>
        <p:spPr>
          <a:xfrm>
            <a:off x="168575" y="370425"/>
            <a:ext cx="5804400" cy="145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Overview</a:t>
            </a:r>
            <a:endParaRPr sz="4600"/>
          </a:p>
        </p:txBody>
      </p:sp>
      <p:sp>
        <p:nvSpPr>
          <p:cNvPr id="562" name="Google Shape;562;p88"/>
          <p:cNvSpPr txBox="1">
            <a:spLocks noGrp="1"/>
          </p:cNvSpPr>
          <p:nvPr>
            <p:ph type="subTitle" idx="1"/>
          </p:nvPr>
        </p:nvSpPr>
        <p:spPr>
          <a:xfrm>
            <a:off x="168575" y="1668900"/>
            <a:ext cx="5585400" cy="1805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b="1"/>
              <a:t>Introduction:</a:t>
            </a:r>
            <a:endParaRPr sz="1600" b="1"/>
          </a:p>
          <a:p>
            <a:pPr marL="457200" lvl="0" indent="-330200" algn="l" rtl="0">
              <a:spcBef>
                <a:spcPts val="0"/>
              </a:spcBef>
              <a:spcAft>
                <a:spcPts val="0"/>
              </a:spcAft>
              <a:buSzPts val="1600"/>
              <a:buChar char="●"/>
            </a:pPr>
            <a:r>
              <a:rPr lang="en" sz="1600"/>
              <a:t>Dataset name: </a:t>
            </a:r>
            <a:r>
              <a:rPr lang="en" sz="1600" u="sng">
                <a:solidFill>
                  <a:srgbClr val="0000FF"/>
                </a:solidFill>
                <a:hlinkClick r:id="rId4">
                  <a:extLst>
                    <a:ext uri="{A12FA001-AC4F-418D-AE19-62706E023703}">
                      <ahyp:hlinkClr xmlns:ahyp="http://schemas.microsoft.com/office/drawing/2018/hyperlinkcolor" val="tx"/>
                    </a:ext>
                  </a:extLst>
                </a:hlinkClick>
              </a:rPr>
              <a:t>Customer Personality Analysis</a:t>
            </a:r>
            <a:r>
              <a:rPr lang="en" sz="1600"/>
              <a:t> (Kaggle)</a:t>
            </a:r>
            <a:endParaRPr sz="1600"/>
          </a:p>
          <a:p>
            <a:pPr marL="457200" lvl="0" indent="-330200" algn="l" rtl="0">
              <a:spcBef>
                <a:spcPts val="0"/>
              </a:spcBef>
              <a:spcAft>
                <a:spcPts val="0"/>
              </a:spcAft>
              <a:buSzPts val="1600"/>
              <a:buChar char="●"/>
            </a:pPr>
            <a:r>
              <a:rPr lang="en" sz="1600"/>
              <a:t>A detailed analysis of a company’s ideal customers</a:t>
            </a:r>
            <a:endParaRPr sz="1600"/>
          </a:p>
          <a:p>
            <a:pPr marL="457200" lvl="0" indent="0" algn="l" rtl="0">
              <a:spcBef>
                <a:spcPts val="0"/>
              </a:spcBef>
              <a:spcAft>
                <a:spcPts val="0"/>
              </a:spcAft>
              <a:buNone/>
            </a:pPr>
            <a:endParaRPr sz="1600" b="1"/>
          </a:p>
          <a:p>
            <a:pPr marL="457200" lvl="0" indent="-330200" algn="l" rtl="0">
              <a:spcBef>
                <a:spcPts val="0"/>
              </a:spcBef>
              <a:spcAft>
                <a:spcPts val="0"/>
              </a:spcAft>
              <a:buSzPts val="1600"/>
              <a:buAutoNum type="arabicPeriod"/>
            </a:pPr>
            <a:r>
              <a:rPr lang="en" sz="1600" b="1"/>
              <a:t>Project Goal: </a:t>
            </a:r>
            <a:r>
              <a:rPr lang="en" sz="1600"/>
              <a:t>Identify different customer segments for targeted marketing campaigns </a:t>
            </a:r>
            <a:endParaRPr sz="1600"/>
          </a:p>
          <a:p>
            <a:pPr marL="457200" lvl="0" indent="0" algn="l" rtl="0">
              <a:spcBef>
                <a:spcPts val="0"/>
              </a:spcBef>
              <a:spcAft>
                <a:spcPts val="0"/>
              </a:spcAft>
              <a:buNone/>
            </a:pPr>
            <a:endParaRPr sz="1600"/>
          </a:p>
          <a:p>
            <a:pPr marL="0" lvl="0" indent="0" algn="l" rtl="0">
              <a:spcBef>
                <a:spcPts val="0"/>
              </a:spcBef>
              <a:spcAft>
                <a:spcPts val="0"/>
              </a:spcAft>
              <a:buNone/>
            </a:pPr>
            <a:endParaRPr sz="1600"/>
          </a:p>
        </p:txBody>
      </p:sp>
      <p:grpSp>
        <p:nvGrpSpPr>
          <p:cNvPr id="563" name="Google Shape;563;p88"/>
          <p:cNvGrpSpPr/>
          <p:nvPr/>
        </p:nvGrpSpPr>
        <p:grpSpPr>
          <a:xfrm>
            <a:off x="6377984" y="2085732"/>
            <a:ext cx="972040" cy="972040"/>
            <a:chOff x="2679050" y="725275"/>
            <a:chExt cx="710400" cy="710400"/>
          </a:xfrm>
        </p:grpSpPr>
        <p:sp>
          <p:nvSpPr>
            <p:cNvPr id="564" name="Google Shape;564;p88"/>
            <p:cNvSpPr/>
            <p:nvPr/>
          </p:nvSpPr>
          <p:spPr>
            <a:xfrm>
              <a:off x="2679050" y="725275"/>
              <a:ext cx="710400" cy="710400"/>
            </a:xfrm>
            <a:prstGeom prst="blockArc">
              <a:avLst>
                <a:gd name="adj1" fmla="val 232"/>
                <a:gd name="adj2" fmla="val 16200929"/>
                <a:gd name="adj3" fmla="val 23958"/>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5" name="Google Shape;565;p88"/>
            <p:cNvSpPr/>
            <p:nvPr/>
          </p:nvSpPr>
          <p:spPr>
            <a:xfrm>
              <a:off x="3211850" y="830725"/>
              <a:ext cx="177600" cy="177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pic>
        <p:nvPicPr>
          <p:cNvPr id="566" name="Google Shape;566;p88"/>
          <p:cNvPicPr preferRelativeResize="0"/>
          <p:nvPr/>
        </p:nvPicPr>
        <p:blipFill rotWithShape="1">
          <a:blip r:embed="rId5">
            <a:alphaModFix/>
          </a:blip>
          <a:srcRect l="31346" r="31346"/>
          <a:stretch/>
        </p:blipFill>
        <p:spPr>
          <a:xfrm>
            <a:off x="5828525" y="700700"/>
            <a:ext cx="2706600" cy="3627600"/>
          </a:xfrm>
          <a:prstGeom prst="roundRect">
            <a:avLst>
              <a:gd name="adj" fmla="val 4482"/>
            </a:avLst>
          </a:prstGeom>
          <a:noFill/>
          <a:ln w="9525"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9"/>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solidFill>
                <a:srgbClr val="D9D9D9"/>
              </a:solidFill>
            </a:endParaRPr>
          </a:p>
        </p:txBody>
      </p:sp>
      <p:sp>
        <p:nvSpPr>
          <p:cNvPr id="572" name="Google Shape;572;p89"/>
          <p:cNvSpPr txBox="1"/>
          <p:nvPr/>
        </p:nvSpPr>
        <p:spPr>
          <a:xfrm>
            <a:off x="4339125" y="617525"/>
            <a:ext cx="21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 2240 lines of data</a:t>
            </a:r>
            <a:endParaRPr>
              <a:latin typeface="Lato"/>
              <a:ea typeface="Lato"/>
              <a:cs typeface="Lato"/>
              <a:sym typeface="Lato"/>
            </a:endParaRPr>
          </a:p>
        </p:txBody>
      </p:sp>
      <p:sp>
        <p:nvSpPr>
          <p:cNvPr id="573" name="Google Shape;573;p89"/>
          <p:cNvSpPr txBox="1"/>
          <p:nvPr/>
        </p:nvSpPr>
        <p:spPr>
          <a:xfrm>
            <a:off x="720000" y="1119738"/>
            <a:ext cx="8077200" cy="3694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highlight>
                  <a:srgbClr val="FFFFFF"/>
                </a:highlight>
                <a:latin typeface="Lato"/>
                <a:ea typeface="Lato"/>
                <a:cs typeface="Lato"/>
                <a:sym typeface="Lato"/>
              </a:rPr>
              <a:t>The data consists of the following customer attributes:</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Customer's </a:t>
            </a:r>
            <a:r>
              <a:rPr lang="en" sz="1200" b="1">
                <a:solidFill>
                  <a:schemeClr val="dk1"/>
                </a:solidFill>
                <a:highlight>
                  <a:srgbClr val="FFFFFF"/>
                </a:highlight>
                <a:latin typeface="Lato"/>
                <a:ea typeface="Lato"/>
                <a:cs typeface="Lato"/>
                <a:sym typeface="Lato"/>
              </a:rPr>
              <a:t>birth year</a:t>
            </a:r>
            <a:r>
              <a:rPr lang="en" sz="1200">
                <a:solidFill>
                  <a:schemeClr val="dk1"/>
                </a:solidFill>
                <a:highlight>
                  <a:srgbClr val="FFFFFF"/>
                </a:highlight>
                <a:latin typeface="Lato"/>
                <a:ea typeface="Lato"/>
                <a:cs typeface="Lato"/>
                <a:sym typeface="Lato"/>
              </a:rPr>
              <a:t> from which the age can be derived</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Customer's </a:t>
            </a:r>
            <a:r>
              <a:rPr lang="en" sz="1200" b="1">
                <a:solidFill>
                  <a:schemeClr val="dk1"/>
                </a:solidFill>
                <a:highlight>
                  <a:srgbClr val="FFFFFF"/>
                </a:highlight>
                <a:latin typeface="Lato"/>
                <a:ea typeface="Lato"/>
                <a:cs typeface="Lato"/>
                <a:sym typeface="Lato"/>
              </a:rPr>
              <a:t>education level</a:t>
            </a:r>
            <a:r>
              <a:rPr lang="en" sz="1200">
                <a:solidFill>
                  <a:schemeClr val="dk1"/>
                </a:solidFill>
                <a:highlight>
                  <a:srgbClr val="FFFFFF"/>
                </a:highlight>
                <a:latin typeface="Lato"/>
                <a:ea typeface="Lato"/>
                <a:cs typeface="Lato"/>
                <a:sym typeface="Lato"/>
              </a:rPr>
              <a:t> that has been divided into 2 categories: graduates and non-graduates</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Customer's </a:t>
            </a:r>
            <a:r>
              <a:rPr lang="en" sz="1200" b="1">
                <a:solidFill>
                  <a:schemeClr val="dk1"/>
                </a:solidFill>
                <a:highlight>
                  <a:srgbClr val="FFFFFF"/>
                </a:highlight>
                <a:latin typeface="Lato"/>
                <a:ea typeface="Lato"/>
                <a:cs typeface="Lato"/>
                <a:sym typeface="Lato"/>
              </a:rPr>
              <a:t>marital status</a:t>
            </a:r>
            <a:r>
              <a:rPr lang="en" sz="1200">
                <a:solidFill>
                  <a:schemeClr val="dk1"/>
                </a:solidFill>
                <a:highlight>
                  <a:srgbClr val="FFFFFF"/>
                </a:highlight>
                <a:latin typeface="Lato"/>
                <a:ea typeface="Lato"/>
                <a:cs typeface="Lato"/>
                <a:sym typeface="Lato"/>
              </a:rPr>
              <a:t> that has been divided into 2 categories: single and non-single</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Customer's yearly </a:t>
            </a:r>
            <a:r>
              <a:rPr lang="en" sz="1200" b="1">
                <a:solidFill>
                  <a:schemeClr val="dk1"/>
                </a:solidFill>
                <a:highlight>
                  <a:srgbClr val="FFFFFF"/>
                </a:highlight>
                <a:latin typeface="Lato"/>
                <a:ea typeface="Lato"/>
                <a:cs typeface="Lato"/>
                <a:sym typeface="Lato"/>
              </a:rPr>
              <a:t>household income</a:t>
            </a:r>
            <a:endParaRPr sz="1200" b="1">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b="1">
                <a:solidFill>
                  <a:schemeClr val="dk1"/>
                </a:solidFill>
                <a:highlight>
                  <a:srgbClr val="FFFFFF"/>
                </a:highlight>
                <a:latin typeface="Lato"/>
                <a:ea typeface="Lato"/>
                <a:cs typeface="Lato"/>
                <a:sym typeface="Lato"/>
              </a:rPr>
              <a:t>Number of children</a:t>
            </a:r>
            <a:r>
              <a:rPr lang="en" sz="1200">
                <a:solidFill>
                  <a:schemeClr val="dk1"/>
                </a:solidFill>
                <a:highlight>
                  <a:srgbClr val="FFFFFF"/>
                </a:highlight>
                <a:latin typeface="Lato"/>
                <a:ea typeface="Lato"/>
                <a:cs typeface="Lato"/>
                <a:sym typeface="Lato"/>
              </a:rPr>
              <a:t> in customer's household</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b="1">
                <a:solidFill>
                  <a:schemeClr val="dk1"/>
                </a:solidFill>
                <a:highlight>
                  <a:srgbClr val="FFFFFF"/>
                </a:highlight>
                <a:latin typeface="Lato"/>
                <a:ea typeface="Lato"/>
                <a:cs typeface="Lato"/>
                <a:sym typeface="Lato"/>
              </a:rPr>
              <a:t>Number of teenagers</a:t>
            </a:r>
            <a:r>
              <a:rPr lang="en" sz="1200">
                <a:solidFill>
                  <a:schemeClr val="dk1"/>
                </a:solidFill>
                <a:highlight>
                  <a:srgbClr val="FFFFFF"/>
                </a:highlight>
                <a:latin typeface="Lato"/>
                <a:ea typeface="Lato"/>
                <a:cs typeface="Lato"/>
                <a:sym typeface="Lato"/>
              </a:rPr>
              <a:t> in customer's household</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Date of customer's </a:t>
            </a:r>
            <a:r>
              <a:rPr lang="en" sz="1200" b="1">
                <a:solidFill>
                  <a:schemeClr val="dk1"/>
                </a:solidFill>
                <a:highlight>
                  <a:srgbClr val="FFFFFF"/>
                </a:highlight>
                <a:latin typeface="Lato"/>
                <a:ea typeface="Lato"/>
                <a:cs typeface="Lato"/>
                <a:sym typeface="Lato"/>
              </a:rPr>
              <a:t>enrollment</a:t>
            </a:r>
            <a:r>
              <a:rPr lang="en" sz="1200">
                <a:solidFill>
                  <a:schemeClr val="dk1"/>
                </a:solidFill>
                <a:highlight>
                  <a:srgbClr val="FFFFFF"/>
                </a:highlight>
                <a:latin typeface="Lato"/>
                <a:ea typeface="Lato"/>
                <a:cs typeface="Lato"/>
                <a:sym typeface="Lato"/>
              </a:rPr>
              <a:t> with the company</a:t>
            </a:r>
            <a:endParaRPr sz="1200">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a:solidFill>
                  <a:schemeClr val="dk1"/>
                </a:solidFill>
                <a:highlight>
                  <a:srgbClr val="FFFFFF"/>
                </a:highlight>
                <a:latin typeface="Lato"/>
                <a:ea typeface="Lato"/>
                <a:cs typeface="Lato"/>
                <a:sym typeface="Lato"/>
              </a:rPr>
              <a:t>Number of days since customer's </a:t>
            </a:r>
            <a:r>
              <a:rPr lang="en" sz="1200" b="1">
                <a:solidFill>
                  <a:schemeClr val="dk1"/>
                </a:solidFill>
                <a:highlight>
                  <a:srgbClr val="FFFFFF"/>
                </a:highlight>
                <a:latin typeface="Lato"/>
                <a:ea typeface="Lato"/>
                <a:cs typeface="Lato"/>
                <a:sym typeface="Lato"/>
              </a:rPr>
              <a:t>last purchase</a:t>
            </a:r>
            <a:endParaRPr sz="1200" b="1">
              <a:solidFill>
                <a:schemeClr val="dk1"/>
              </a:solidFill>
              <a:highlight>
                <a:srgbClr val="FFFFFF"/>
              </a:highlight>
              <a:latin typeface="Lato"/>
              <a:ea typeface="Lato"/>
              <a:cs typeface="Lato"/>
              <a:sym typeface="Lato"/>
            </a:endParaRPr>
          </a:p>
          <a:p>
            <a:pPr marL="457200" lvl="0" indent="-304800" algn="l" rtl="0">
              <a:lnSpc>
                <a:spcPct val="150000"/>
              </a:lnSpc>
              <a:spcBef>
                <a:spcPts val="0"/>
              </a:spcBef>
              <a:spcAft>
                <a:spcPts val="0"/>
              </a:spcAft>
              <a:buClr>
                <a:schemeClr val="dk1"/>
              </a:buClr>
              <a:buSzPts val="1200"/>
              <a:buFont typeface="Lato"/>
              <a:buAutoNum type="arabicPeriod"/>
            </a:pPr>
            <a:r>
              <a:rPr lang="en" sz="1200" b="1">
                <a:solidFill>
                  <a:schemeClr val="dk1"/>
                </a:solidFill>
                <a:highlight>
                  <a:srgbClr val="FFFFFF"/>
                </a:highlight>
                <a:latin typeface="Lato"/>
                <a:ea typeface="Lato"/>
                <a:cs typeface="Lato"/>
                <a:sym typeface="Lato"/>
              </a:rPr>
              <a:t>Complain: </a:t>
            </a:r>
            <a:r>
              <a:rPr lang="en" sz="1200">
                <a:solidFill>
                  <a:schemeClr val="dk1"/>
                </a:solidFill>
                <a:highlight>
                  <a:srgbClr val="FFFFFF"/>
                </a:highlight>
                <a:latin typeface="Lato"/>
                <a:ea typeface="Lato"/>
                <a:cs typeface="Lato"/>
                <a:sym typeface="Lato"/>
              </a:rPr>
              <a:t>1 if the customer complained in the last 2 years, 0 otherwise</a:t>
            </a:r>
            <a:endParaRPr sz="1200">
              <a:solidFill>
                <a:schemeClr val="dk1"/>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 sz="1200">
                <a:solidFill>
                  <a:schemeClr val="dk1"/>
                </a:solidFill>
                <a:highlight>
                  <a:srgbClr val="FFFFFF"/>
                </a:highlight>
                <a:latin typeface="Lato"/>
                <a:ea typeface="Lato"/>
                <a:cs typeface="Lato"/>
                <a:sym typeface="Lato"/>
              </a:rPr>
              <a:t>The data also gives information on how much each customer has spent on wine, fruits, meat products, fish products, sweet products and gold products in the last 2 years.</a:t>
            </a:r>
            <a:endParaRPr sz="1200">
              <a:solidFill>
                <a:schemeClr val="dk1"/>
              </a:solidFill>
              <a:highlight>
                <a:srgbClr val="FFFFFF"/>
              </a:highlight>
              <a:latin typeface="Lato"/>
              <a:ea typeface="Lato"/>
              <a:cs typeface="Lato"/>
              <a:sym typeface="Lato"/>
            </a:endParaRPr>
          </a:p>
          <a:p>
            <a:pPr marL="0" lvl="0" indent="0" algn="l" rtl="0">
              <a:lnSpc>
                <a:spcPct val="150000"/>
              </a:lnSpc>
              <a:spcBef>
                <a:spcPts val="0"/>
              </a:spcBef>
              <a:spcAft>
                <a:spcPts val="0"/>
              </a:spcAft>
              <a:buNone/>
            </a:pPr>
            <a:r>
              <a:rPr lang="en" sz="1200">
                <a:solidFill>
                  <a:schemeClr val="dk1"/>
                </a:solidFill>
                <a:highlight>
                  <a:srgbClr val="FFFFFF"/>
                </a:highlight>
                <a:latin typeface="Lato"/>
                <a:ea typeface="Lato"/>
                <a:cs typeface="Lato"/>
                <a:sym typeface="Lato"/>
              </a:rPr>
              <a:t>There is also an indication whether the customers have responded to 5 different campaigns.</a:t>
            </a:r>
            <a:endParaRPr sz="1200">
              <a:solidFill>
                <a:schemeClr val="dk1"/>
              </a:solidFill>
              <a:highlight>
                <a:srgbClr val="FFFFFF"/>
              </a:highlight>
              <a:latin typeface="Lato"/>
              <a:ea typeface="Lato"/>
              <a:cs typeface="Lato"/>
              <a:sym typeface="Lato"/>
            </a:endParaRPr>
          </a:p>
        </p:txBody>
      </p:sp>
      <p:pic>
        <p:nvPicPr>
          <p:cNvPr id="574" name="Google Shape;574;p89"/>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90"/>
          <p:cNvSpPr txBox="1">
            <a:spLocks noGrp="1"/>
          </p:cNvSpPr>
          <p:nvPr>
            <p:ph type="title"/>
          </p:nvPr>
        </p:nvSpPr>
        <p:spPr>
          <a:xfrm>
            <a:off x="558475" y="12556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Descriptive Findings</a:t>
            </a:r>
            <a:endParaRPr/>
          </a:p>
        </p:txBody>
      </p:sp>
      <p:sp>
        <p:nvSpPr>
          <p:cNvPr id="580" name="Google Shape;580;p90"/>
          <p:cNvSpPr txBox="1">
            <a:spLocks noGrp="1"/>
          </p:cNvSpPr>
          <p:nvPr>
            <p:ph type="body" idx="1"/>
          </p:nvPr>
        </p:nvSpPr>
        <p:spPr>
          <a:xfrm>
            <a:off x="558475" y="2211450"/>
            <a:ext cx="4509600" cy="18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income ranges between $1'730 and $666'666. Only 8 customers have incomes over $125,000, the rest are normally distributed.</a:t>
            </a:r>
            <a:endParaRPr sz="1300"/>
          </a:p>
          <a:p>
            <a:pPr marL="0" lvl="0" indent="0" algn="l" rtl="0">
              <a:spcBef>
                <a:spcPts val="1600"/>
              </a:spcBef>
              <a:spcAft>
                <a:spcPts val="1600"/>
              </a:spcAft>
              <a:buNone/>
            </a:pPr>
            <a:r>
              <a:rPr lang="en" sz="1300"/>
              <a:t>They're are customers with ages greater than 100 years old, which could be a mistake so we did not include them in the analysis.</a:t>
            </a:r>
            <a:endParaRPr sz="1300"/>
          </a:p>
        </p:txBody>
      </p:sp>
      <p:pic>
        <p:nvPicPr>
          <p:cNvPr id="581" name="Google Shape;581;p90"/>
          <p:cNvPicPr preferRelativeResize="0"/>
          <p:nvPr/>
        </p:nvPicPr>
        <p:blipFill>
          <a:blip r:embed="rId3">
            <a:alphaModFix/>
          </a:blip>
          <a:stretch>
            <a:fillRect/>
          </a:stretch>
        </p:blipFill>
        <p:spPr>
          <a:xfrm>
            <a:off x="5229625" y="476312"/>
            <a:ext cx="3453775" cy="2131475"/>
          </a:xfrm>
          <a:prstGeom prst="rect">
            <a:avLst/>
          </a:prstGeom>
          <a:noFill/>
          <a:ln>
            <a:noFill/>
          </a:ln>
        </p:spPr>
      </p:pic>
      <p:pic>
        <p:nvPicPr>
          <p:cNvPr id="582" name="Google Shape;582;p90"/>
          <p:cNvPicPr preferRelativeResize="0"/>
          <p:nvPr/>
        </p:nvPicPr>
        <p:blipFill>
          <a:blip r:embed="rId4">
            <a:alphaModFix/>
          </a:blip>
          <a:stretch>
            <a:fillRect/>
          </a:stretch>
        </p:blipFill>
        <p:spPr>
          <a:xfrm>
            <a:off x="5229625" y="2718600"/>
            <a:ext cx="3555176" cy="2194050"/>
          </a:xfrm>
          <a:prstGeom prst="rect">
            <a:avLst/>
          </a:prstGeom>
          <a:noFill/>
          <a:ln>
            <a:noFill/>
          </a:ln>
        </p:spPr>
      </p:pic>
      <p:pic>
        <p:nvPicPr>
          <p:cNvPr id="583" name="Google Shape;583;p90"/>
          <p:cNvPicPr preferRelativeResize="0"/>
          <p:nvPr/>
        </p:nvPicPr>
        <p:blipFill rotWithShape="1">
          <a:blip r:embed="rId5">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1"/>
          <p:cNvSpPr txBox="1">
            <a:spLocks noGrp="1"/>
          </p:cNvSpPr>
          <p:nvPr>
            <p:ph type="title" idx="2"/>
          </p:nvPr>
        </p:nvSpPr>
        <p:spPr>
          <a:xfrm>
            <a:off x="4024775" y="1062500"/>
            <a:ext cx="4753800" cy="140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Models</a:t>
            </a:r>
            <a:endParaRPr/>
          </a:p>
        </p:txBody>
      </p:sp>
      <p:sp>
        <p:nvSpPr>
          <p:cNvPr id="589" name="Google Shape;589;p91"/>
          <p:cNvSpPr txBox="1">
            <a:spLocks noGrp="1"/>
          </p:cNvSpPr>
          <p:nvPr>
            <p:ph type="subTitle" idx="1"/>
          </p:nvPr>
        </p:nvSpPr>
        <p:spPr>
          <a:xfrm>
            <a:off x="4073050" y="2571750"/>
            <a:ext cx="31746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Analysis</a:t>
            </a:r>
            <a:endParaRPr/>
          </a:p>
          <a:p>
            <a:pPr marL="0" lvl="0" indent="0" algn="l" rtl="0">
              <a:spcBef>
                <a:spcPts val="1600"/>
              </a:spcBef>
              <a:spcAft>
                <a:spcPts val="0"/>
              </a:spcAft>
              <a:buNone/>
            </a:pPr>
            <a:r>
              <a:rPr lang="en"/>
              <a:t>Principal Component Analysis</a:t>
            </a:r>
            <a:endParaRPr/>
          </a:p>
          <a:p>
            <a:pPr marL="0" lvl="0" indent="0" algn="l" rtl="0">
              <a:spcBef>
                <a:spcPts val="1600"/>
              </a:spcBef>
              <a:spcAft>
                <a:spcPts val="0"/>
              </a:spcAft>
              <a:buNone/>
            </a:pPr>
            <a:r>
              <a:rPr lang="en"/>
              <a:t>K-means Analysis</a:t>
            </a:r>
            <a:endParaRPr/>
          </a:p>
          <a:p>
            <a:pPr marL="0" lvl="0" indent="0" algn="l" rtl="0">
              <a:spcBef>
                <a:spcPts val="1600"/>
              </a:spcBef>
              <a:spcAft>
                <a:spcPts val="1600"/>
              </a:spcAft>
              <a:buNone/>
            </a:pPr>
            <a:r>
              <a:rPr lang="en"/>
              <a:t>Market Basket Analysis </a:t>
            </a:r>
            <a:endParaRPr/>
          </a:p>
        </p:txBody>
      </p:sp>
      <p:pic>
        <p:nvPicPr>
          <p:cNvPr id="590" name="Google Shape;590;p91"/>
          <p:cNvPicPr preferRelativeResize="0"/>
          <p:nvPr/>
        </p:nvPicPr>
        <p:blipFill>
          <a:blip r:embed="rId3">
            <a:alphaModFix/>
          </a:blip>
          <a:stretch>
            <a:fillRect/>
          </a:stretch>
        </p:blipFill>
        <p:spPr>
          <a:xfrm>
            <a:off x="229900" y="711763"/>
            <a:ext cx="3719975" cy="37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pic>
        <p:nvPicPr>
          <p:cNvPr id="595" name="Google Shape;595;p92"/>
          <p:cNvPicPr preferRelativeResize="0"/>
          <p:nvPr/>
        </p:nvPicPr>
        <p:blipFill rotWithShape="1">
          <a:blip r:embed="rId3">
            <a:alphaModFix/>
          </a:blip>
          <a:srcRect l="32783" t="31739" r="18956" b="35912"/>
          <a:stretch/>
        </p:blipFill>
        <p:spPr>
          <a:xfrm>
            <a:off x="8100400" y="4444100"/>
            <a:ext cx="1043450" cy="699400"/>
          </a:xfrm>
          <a:prstGeom prst="rect">
            <a:avLst/>
          </a:prstGeom>
          <a:noFill/>
          <a:ln>
            <a:noFill/>
          </a:ln>
        </p:spPr>
      </p:pic>
      <p:sp>
        <p:nvSpPr>
          <p:cNvPr id="596" name="Google Shape;596;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Campaigns</a:t>
            </a:r>
            <a:endParaRPr/>
          </a:p>
        </p:txBody>
      </p:sp>
      <p:pic>
        <p:nvPicPr>
          <p:cNvPr id="597" name="Google Shape;597;p92"/>
          <p:cNvPicPr preferRelativeResize="0"/>
          <p:nvPr/>
        </p:nvPicPr>
        <p:blipFill rotWithShape="1">
          <a:blip r:embed="rId4">
            <a:alphaModFix/>
          </a:blip>
          <a:srcRect l="5295" t="33881" r="68500" b="37366"/>
          <a:stretch/>
        </p:blipFill>
        <p:spPr>
          <a:xfrm>
            <a:off x="330800" y="2313750"/>
            <a:ext cx="4839075" cy="2829751"/>
          </a:xfrm>
          <a:prstGeom prst="rect">
            <a:avLst/>
          </a:prstGeom>
          <a:noFill/>
          <a:ln>
            <a:noFill/>
          </a:ln>
        </p:spPr>
      </p:pic>
      <p:graphicFrame>
        <p:nvGraphicFramePr>
          <p:cNvPr id="598" name="Google Shape;598;p92"/>
          <p:cNvGraphicFramePr/>
          <p:nvPr/>
        </p:nvGraphicFramePr>
        <p:xfrm>
          <a:off x="4572000" y="2571725"/>
          <a:ext cx="4076350" cy="2377260"/>
        </p:xfrm>
        <a:graphic>
          <a:graphicData uri="http://schemas.openxmlformats.org/drawingml/2006/table">
            <a:tbl>
              <a:tblPr>
                <a:noFill/>
                <a:tableStyleId>{9ED028C2-8516-43C0-BF1E-0CF8CE78EBBC}</a:tableStyleId>
              </a:tblPr>
              <a:tblGrid>
                <a:gridCol w="2038175">
                  <a:extLst>
                    <a:ext uri="{9D8B030D-6E8A-4147-A177-3AD203B41FA5}">
                      <a16:colId xmlns:a16="http://schemas.microsoft.com/office/drawing/2014/main" val="20000"/>
                    </a:ext>
                  </a:extLst>
                </a:gridCol>
                <a:gridCol w="2038175">
                  <a:extLst>
                    <a:ext uri="{9D8B030D-6E8A-4147-A177-3AD203B41FA5}">
                      <a16:colId xmlns:a16="http://schemas.microsoft.com/office/drawing/2014/main" val="20001"/>
                    </a:ext>
                  </a:extLst>
                </a:gridCol>
              </a:tblGrid>
              <a:tr h="390800">
                <a:tc>
                  <a:txBody>
                    <a:bodyPr/>
                    <a:lstStyle/>
                    <a:p>
                      <a:pPr marL="0" lvl="0" indent="0" algn="l" rtl="0">
                        <a:spcBef>
                          <a:spcPts val="0"/>
                        </a:spcBef>
                        <a:spcAft>
                          <a:spcPts val="0"/>
                        </a:spcAft>
                        <a:buNone/>
                      </a:pPr>
                      <a:r>
                        <a:rPr lang="en"/>
                        <a:t>Campaign</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b="1"/>
                        <a:t>Responses</a:t>
                      </a:r>
                      <a:endParaRPr b="1"/>
                    </a:p>
                  </a:txBody>
                  <a:tcPr marL="91425" marR="91425" marT="91425" marB="91425">
                    <a:solidFill>
                      <a:srgbClr val="C9DAF8"/>
                    </a:solidFill>
                  </a:tcPr>
                </a:tc>
                <a:extLst>
                  <a:ext uri="{0D108BD9-81ED-4DB2-BD59-A6C34878D82A}">
                    <a16:rowId xmlns:a16="http://schemas.microsoft.com/office/drawing/2014/main" val="10000"/>
                  </a:ext>
                </a:extLst>
              </a:tr>
              <a:tr h="390800">
                <a:tc>
                  <a:txBody>
                    <a:bodyPr/>
                    <a:lstStyle/>
                    <a:p>
                      <a:pPr marL="0" lvl="0" indent="0" algn="l" rtl="0">
                        <a:spcBef>
                          <a:spcPts val="0"/>
                        </a:spcBef>
                        <a:spcAft>
                          <a:spcPts val="0"/>
                        </a:spcAft>
                        <a:buNone/>
                      </a:pPr>
                      <a:r>
                        <a:rPr lang="en" b="1"/>
                        <a:t>First</a:t>
                      </a:r>
                      <a:endParaRPr b="1"/>
                    </a:p>
                  </a:txBody>
                  <a:tcPr marL="91425" marR="91425" marT="91425" marB="91425"/>
                </a:tc>
                <a:tc>
                  <a:txBody>
                    <a:bodyPr/>
                    <a:lstStyle/>
                    <a:p>
                      <a:pPr marL="0" lvl="0" indent="0" algn="l" rtl="0">
                        <a:spcBef>
                          <a:spcPts val="0"/>
                        </a:spcBef>
                        <a:spcAft>
                          <a:spcPts val="0"/>
                        </a:spcAft>
                        <a:buNone/>
                      </a:pPr>
                      <a:r>
                        <a:rPr lang="en"/>
                        <a:t>142</a:t>
                      </a:r>
                      <a:endParaRPr/>
                    </a:p>
                  </a:txBody>
                  <a:tcPr marL="91425" marR="91425" marT="91425" marB="91425"/>
                </a:tc>
                <a:extLst>
                  <a:ext uri="{0D108BD9-81ED-4DB2-BD59-A6C34878D82A}">
                    <a16:rowId xmlns:a16="http://schemas.microsoft.com/office/drawing/2014/main" val="10001"/>
                  </a:ext>
                </a:extLst>
              </a:tr>
              <a:tr h="390800">
                <a:tc>
                  <a:txBody>
                    <a:bodyPr/>
                    <a:lstStyle/>
                    <a:p>
                      <a:pPr marL="0" lvl="0" indent="0" algn="l" rtl="0">
                        <a:spcBef>
                          <a:spcPts val="0"/>
                        </a:spcBef>
                        <a:spcAft>
                          <a:spcPts val="0"/>
                        </a:spcAft>
                        <a:buNone/>
                      </a:pPr>
                      <a:r>
                        <a:rPr lang="en" b="1"/>
                        <a:t>Second</a:t>
                      </a:r>
                      <a:endParaRPr b="1"/>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r h="390800">
                <a:tc>
                  <a:txBody>
                    <a:bodyPr/>
                    <a:lstStyle/>
                    <a:p>
                      <a:pPr marL="0" lvl="0" indent="0" algn="l" rtl="0">
                        <a:spcBef>
                          <a:spcPts val="0"/>
                        </a:spcBef>
                        <a:spcAft>
                          <a:spcPts val="0"/>
                        </a:spcAft>
                        <a:buNone/>
                      </a:pPr>
                      <a:r>
                        <a:rPr lang="en" b="1"/>
                        <a:t>Third</a:t>
                      </a:r>
                      <a:endParaRPr b="1"/>
                    </a:p>
                  </a:txBody>
                  <a:tcPr marL="91425" marR="91425" marT="91425" marB="91425"/>
                </a:tc>
                <a:tc>
                  <a:txBody>
                    <a:bodyPr/>
                    <a:lstStyle/>
                    <a:p>
                      <a:pPr marL="0" lvl="0" indent="0" algn="l" rtl="0">
                        <a:spcBef>
                          <a:spcPts val="0"/>
                        </a:spcBef>
                        <a:spcAft>
                          <a:spcPts val="0"/>
                        </a:spcAft>
                        <a:buNone/>
                      </a:pPr>
                      <a:r>
                        <a:rPr lang="en"/>
                        <a:t>163</a:t>
                      </a:r>
                      <a:endParaRPr/>
                    </a:p>
                  </a:txBody>
                  <a:tcPr marL="91425" marR="91425" marT="91425" marB="91425"/>
                </a:tc>
                <a:extLst>
                  <a:ext uri="{0D108BD9-81ED-4DB2-BD59-A6C34878D82A}">
                    <a16:rowId xmlns:a16="http://schemas.microsoft.com/office/drawing/2014/main" val="10003"/>
                  </a:ext>
                </a:extLst>
              </a:tr>
              <a:tr h="390800">
                <a:tc>
                  <a:txBody>
                    <a:bodyPr/>
                    <a:lstStyle/>
                    <a:p>
                      <a:pPr marL="0" lvl="0" indent="0" algn="l" rtl="0">
                        <a:spcBef>
                          <a:spcPts val="0"/>
                        </a:spcBef>
                        <a:spcAft>
                          <a:spcPts val="0"/>
                        </a:spcAft>
                        <a:buNone/>
                      </a:pPr>
                      <a:r>
                        <a:rPr lang="en" b="1"/>
                        <a:t>Fourth</a:t>
                      </a:r>
                      <a:endParaRPr b="1"/>
                    </a:p>
                  </a:txBody>
                  <a:tcPr marL="91425" marR="91425" marT="91425" marB="91425"/>
                </a:tc>
                <a:tc>
                  <a:txBody>
                    <a:bodyPr/>
                    <a:lstStyle/>
                    <a:p>
                      <a:pPr marL="0" lvl="0" indent="0" algn="l" rtl="0">
                        <a:spcBef>
                          <a:spcPts val="0"/>
                        </a:spcBef>
                        <a:spcAft>
                          <a:spcPts val="0"/>
                        </a:spcAft>
                        <a:buNone/>
                      </a:pPr>
                      <a:r>
                        <a:rPr lang="en"/>
                        <a:t>164</a:t>
                      </a:r>
                      <a:endParaRPr/>
                    </a:p>
                  </a:txBody>
                  <a:tcPr marL="91425" marR="91425" marT="91425" marB="91425"/>
                </a:tc>
                <a:extLst>
                  <a:ext uri="{0D108BD9-81ED-4DB2-BD59-A6C34878D82A}">
                    <a16:rowId xmlns:a16="http://schemas.microsoft.com/office/drawing/2014/main" val="10004"/>
                  </a:ext>
                </a:extLst>
              </a:tr>
              <a:tr h="390800">
                <a:tc>
                  <a:txBody>
                    <a:bodyPr/>
                    <a:lstStyle/>
                    <a:p>
                      <a:pPr marL="0" lvl="0" indent="0" algn="l" rtl="0">
                        <a:spcBef>
                          <a:spcPts val="0"/>
                        </a:spcBef>
                        <a:spcAft>
                          <a:spcPts val="0"/>
                        </a:spcAft>
                        <a:buNone/>
                      </a:pPr>
                      <a:r>
                        <a:rPr lang="en" b="1"/>
                        <a:t>Fifth</a:t>
                      </a:r>
                      <a:endParaRPr b="1"/>
                    </a:p>
                  </a:txBody>
                  <a:tcPr marL="91425" marR="91425" marT="91425" marB="91425"/>
                </a:tc>
                <a:tc>
                  <a:txBody>
                    <a:bodyPr/>
                    <a:lstStyle/>
                    <a:p>
                      <a:pPr marL="0" lvl="0" indent="0" algn="l" rtl="0">
                        <a:spcBef>
                          <a:spcPts val="0"/>
                        </a:spcBef>
                        <a:spcAft>
                          <a:spcPts val="0"/>
                        </a:spcAft>
                        <a:buNone/>
                      </a:pPr>
                      <a:r>
                        <a:rPr lang="en"/>
                        <a:t>161</a:t>
                      </a:r>
                      <a:endParaRPr/>
                    </a:p>
                  </a:txBody>
                  <a:tcPr marL="91425" marR="91425" marT="91425" marB="91425"/>
                </a:tc>
                <a:extLst>
                  <a:ext uri="{0D108BD9-81ED-4DB2-BD59-A6C34878D82A}">
                    <a16:rowId xmlns:a16="http://schemas.microsoft.com/office/drawing/2014/main" val="10005"/>
                  </a:ext>
                </a:extLst>
              </a:tr>
            </a:tbl>
          </a:graphicData>
        </a:graphic>
      </p:graphicFrame>
      <p:sp>
        <p:nvSpPr>
          <p:cNvPr id="599" name="Google Shape;599;p92"/>
          <p:cNvSpPr txBox="1"/>
          <p:nvPr/>
        </p:nvSpPr>
        <p:spPr>
          <a:xfrm>
            <a:off x="646650" y="781675"/>
            <a:ext cx="7850700" cy="188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300">
              <a:latin typeface="Lato"/>
              <a:ea typeface="Lato"/>
              <a:cs typeface="Lato"/>
              <a:sym typeface="Lato"/>
            </a:endParaRPr>
          </a:p>
          <a:p>
            <a:pPr marL="457200" lvl="0" indent="-311150" algn="l" rtl="0">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Overall, the most popular campaigns were the third fourth and fifth. The second campaign performed statistically significantly worse than all other campaigns.</a:t>
            </a:r>
            <a:endParaRPr sz="1300">
              <a:latin typeface="Lato"/>
              <a:ea typeface="Lato"/>
              <a:cs typeface="Lato"/>
              <a:sym typeface="Lato"/>
            </a:endParaRPr>
          </a:p>
          <a:p>
            <a:pPr marL="457200" lvl="0" indent="-311150" algn="l" rtl="0">
              <a:lnSpc>
                <a:spcPct val="150000"/>
              </a:lnSpc>
              <a:spcBef>
                <a:spcPts val="0"/>
              </a:spcBef>
              <a:spcAft>
                <a:spcPts val="0"/>
              </a:spcAft>
              <a:buSzPts val="1300"/>
              <a:buFont typeface="Lato"/>
              <a:buChar char="●"/>
            </a:pPr>
            <a:r>
              <a:rPr lang="en" sz="1300">
                <a:latin typeface="Lato"/>
                <a:ea typeface="Lato"/>
                <a:cs typeface="Lato"/>
                <a:sym typeface="Lato"/>
              </a:rPr>
              <a:t>The respondents to the first campaign correlate to the ones in the fifth campaign. There is hardly any correlation between the third campaign and the second and the third and the fourth.</a:t>
            </a:r>
            <a:endParaRPr sz="1300">
              <a:latin typeface="Lato"/>
              <a:ea typeface="Lato"/>
              <a:cs typeface="Lato"/>
              <a:sym typeface="Lato"/>
            </a:endParaRPr>
          </a:p>
          <a:p>
            <a:pPr marL="0" lvl="0" indent="0" algn="l" rtl="0">
              <a:lnSpc>
                <a:spcPct val="150000"/>
              </a:lnSpc>
              <a:spcBef>
                <a:spcPts val="0"/>
              </a:spcBef>
              <a:spcAft>
                <a:spcPts val="0"/>
              </a:spcAft>
              <a:buNone/>
            </a:pPr>
            <a:endParaRPr sz="13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a:t>
            </a:r>
            <a:endParaRPr/>
          </a:p>
        </p:txBody>
      </p:sp>
      <p:sp>
        <p:nvSpPr>
          <p:cNvPr id="605" name="Google Shape;605;p93"/>
          <p:cNvSpPr txBox="1"/>
          <p:nvPr/>
        </p:nvSpPr>
        <p:spPr>
          <a:xfrm>
            <a:off x="573300" y="976525"/>
            <a:ext cx="7850700" cy="24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Clr>
                <a:schemeClr val="dk1"/>
              </a:buClr>
              <a:buSzPts val="1300"/>
              <a:buChar char="●"/>
            </a:pPr>
            <a:r>
              <a:rPr lang="en" sz="1300">
                <a:solidFill>
                  <a:schemeClr val="dk1"/>
                </a:solidFill>
              </a:rPr>
              <a:t>High amount spent on Wine, Gold and Meat Products make customers more likely to respond to marketing campaigns.</a:t>
            </a:r>
            <a:endParaRPr sz="1300"/>
          </a:p>
          <a:p>
            <a:pPr marL="457200" lvl="0" indent="-311150" algn="l" rtl="0">
              <a:lnSpc>
                <a:spcPct val="115000"/>
              </a:lnSpc>
              <a:spcBef>
                <a:spcPts val="0"/>
              </a:spcBef>
              <a:spcAft>
                <a:spcPts val="0"/>
              </a:spcAft>
              <a:buSzPts val="1300"/>
              <a:buChar char="●"/>
            </a:pPr>
            <a:r>
              <a:rPr lang="en" sz="1300"/>
              <a:t>Customers are more likely to spend more money on wine if they do not have kids or teenagers, have a degree, and have higher income.</a:t>
            </a:r>
            <a:endParaRPr sz="1300"/>
          </a:p>
          <a:p>
            <a:pPr marL="457200" lvl="0" indent="-311150" algn="l" rtl="0">
              <a:lnSpc>
                <a:spcPct val="115000"/>
              </a:lnSpc>
              <a:spcBef>
                <a:spcPts val="0"/>
              </a:spcBef>
              <a:spcAft>
                <a:spcPts val="0"/>
              </a:spcAft>
              <a:buSzPts val="1300"/>
              <a:buChar char="●"/>
            </a:pPr>
            <a:r>
              <a:rPr lang="en" sz="1300"/>
              <a:t>Customer are more likely to spend more money on Gold if they do not have a degree, have higher income, are younger and do not have kids.</a:t>
            </a:r>
            <a:endParaRPr sz="1300"/>
          </a:p>
          <a:p>
            <a:pPr marL="457200" lvl="0" indent="-311150" algn="l" rtl="0">
              <a:lnSpc>
                <a:spcPct val="115000"/>
              </a:lnSpc>
              <a:spcBef>
                <a:spcPts val="0"/>
              </a:spcBef>
              <a:spcAft>
                <a:spcPts val="0"/>
              </a:spcAft>
              <a:buSzPts val="1300"/>
              <a:buChar char="●"/>
            </a:pPr>
            <a:r>
              <a:rPr lang="en" sz="1300"/>
              <a:t>Customers are more likely to spend money on Meat Products if they have higher income and no kids or teenagers.</a:t>
            </a:r>
            <a:endParaRPr sz="1300"/>
          </a:p>
          <a:p>
            <a:pPr marL="0" lvl="0" indent="0" algn="l" rtl="0">
              <a:lnSpc>
                <a:spcPct val="115000"/>
              </a:lnSpc>
              <a:spcBef>
                <a:spcPts val="0"/>
              </a:spcBef>
              <a:spcAft>
                <a:spcPts val="0"/>
              </a:spcAft>
              <a:buNone/>
            </a:pPr>
            <a:endParaRPr sz="1300">
              <a:solidFill>
                <a:schemeClr val="dk1"/>
              </a:solidFill>
            </a:endParaRPr>
          </a:p>
        </p:txBody>
      </p:sp>
      <p:pic>
        <p:nvPicPr>
          <p:cNvPr id="606" name="Google Shape;606;p93"/>
          <p:cNvPicPr preferRelativeResize="0"/>
          <p:nvPr/>
        </p:nvPicPr>
        <p:blipFill rotWithShape="1">
          <a:blip r:embed="rId3">
            <a:alphaModFix/>
          </a:blip>
          <a:srcRect l="15989" t="74003" r="42617" b="7919"/>
          <a:stretch/>
        </p:blipFill>
        <p:spPr>
          <a:xfrm>
            <a:off x="720000" y="3593875"/>
            <a:ext cx="5610326" cy="1377600"/>
          </a:xfrm>
          <a:prstGeom prst="rect">
            <a:avLst/>
          </a:prstGeom>
          <a:noFill/>
          <a:ln>
            <a:noFill/>
          </a:ln>
        </p:spPr>
      </p:pic>
      <p:sp>
        <p:nvSpPr>
          <p:cNvPr id="607" name="Google Shape;607;p93"/>
          <p:cNvSpPr txBox="1"/>
          <p:nvPr/>
        </p:nvSpPr>
        <p:spPr>
          <a:xfrm>
            <a:off x="720000" y="3279900"/>
            <a:ext cx="45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Lato"/>
                <a:ea typeface="Lato"/>
                <a:cs typeface="Lato"/>
                <a:sym typeface="Lato"/>
              </a:rPr>
              <a:t>Regression Coefficients for Amount spend on Wine</a:t>
            </a:r>
            <a:endParaRPr u="sng">
              <a:latin typeface="Lato"/>
              <a:ea typeface="Lato"/>
              <a:cs typeface="Lato"/>
              <a:sym typeface="Lato"/>
            </a:endParaRPr>
          </a:p>
        </p:txBody>
      </p:sp>
      <p:pic>
        <p:nvPicPr>
          <p:cNvPr id="608" name="Google Shape;608;p93"/>
          <p:cNvPicPr preferRelativeResize="0"/>
          <p:nvPr/>
        </p:nvPicPr>
        <p:blipFill rotWithShape="1">
          <a:blip r:embed="rId4">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94"/>
          <p:cNvSpPr txBox="1">
            <a:spLocks noGrp="1"/>
          </p:cNvSpPr>
          <p:nvPr>
            <p:ph type="title" idx="2"/>
          </p:nvPr>
        </p:nvSpPr>
        <p:spPr>
          <a:xfrm>
            <a:off x="327175" y="292350"/>
            <a:ext cx="3950100" cy="22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Principal Component Analysis</a:t>
            </a:r>
            <a:endParaRPr sz="3600"/>
          </a:p>
        </p:txBody>
      </p:sp>
      <p:pic>
        <p:nvPicPr>
          <p:cNvPr id="614" name="Google Shape;614;p94"/>
          <p:cNvPicPr preferRelativeResize="0"/>
          <p:nvPr/>
        </p:nvPicPr>
        <p:blipFill>
          <a:blip r:embed="rId3">
            <a:alphaModFix/>
          </a:blip>
          <a:stretch>
            <a:fillRect/>
          </a:stretch>
        </p:blipFill>
        <p:spPr>
          <a:xfrm>
            <a:off x="4156100" y="388999"/>
            <a:ext cx="4805899" cy="3792401"/>
          </a:xfrm>
          <a:prstGeom prst="rect">
            <a:avLst/>
          </a:prstGeom>
          <a:noFill/>
          <a:ln>
            <a:noFill/>
          </a:ln>
        </p:spPr>
      </p:pic>
      <p:sp>
        <p:nvSpPr>
          <p:cNvPr id="615" name="Google Shape;615;p94"/>
          <p:cNvSpPr txBox="1"/>
          <p:nvPr/>
        </p:nvSpPr>
        <p:spPr>
          <a:xfrm>
            <a:off x="-100775" y="2649425"/>
            <a:ext cx="4806000" cy="290999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dirty="0">
                <a:latin typeface="Lato"/>
                <a:ea typeface="Lato"/>
                <a:cs typeface="Lato"/>
                <a:sym typeface="Lato"/>
              </a:rPr>
              <a:t>It allows us to summarize and to visualize the information in a data set. The data set is containing individuals/observations described by multiple inter-correlated variables. Each variable could be considered as a different dimension. If you have more than 3 variables in your data sets, it could be very difficult to visualize a multi-dimensional hyperspace.</a:t>
            </a:r>
            <a:endParaRPr dirty="0">
              <a:latin typeface="Lato"/>
              <a:ea typeface="Lato"/>
              <a:cs typeface="Lato"/>
              <a:sym typeface="Lato"/>
            </a:endParaRPr>
          </a:p>
          <a:p>
            <a:pPr marL="0" lvl="0" indent="0" algn="l" rtl="0">
              <a:lnSpc>
                <a:spcPct val="115000"/>
              </a:lnSpc>
              <a:spcBef>
                <a:spcPts val="0"/>
              </a:spcBef>
              <a:spcAft>
                <a:spcPts val="0"/>
              </a:spcAft>
              <a:buNone/>
            </a:pPr>
            <a:endParaRPr dirty="0">
              <a:latin typeface="Lato"/>
              <a:ea typeface="Lato"/>
              <a:cs typeface="Lato"/>
              <a:sym typeface="Lato"/>
            </a:endParaRPr>
          </a:p>
          <a:p>
            <a:pPr marL="0" lvl="0" indent="0" algn="l" rtl="0">
              <a:lnSpc>
                <a:spcPct val="115000"/>
              </a:lnSpc>
              <a:spcBef>
                <a:spcPts val="0"/>
              </a:spcBef>
              <a:spcAft>
                <a:spcPts val="0"/>
              </a:spcAft>
              <a:buNone/>
            </a:pPr>
            <a:endParaRPr dirty="0">
              <a:latin typeface="Lato"/>
              <a:ea typeface="Lato"/>
              <a:cs typeface="Lato"/>
              <a:sym typeface="Lato"/>
            </a:endParaRPr>
          </a:p>
        </p:txBody>
      </p:sp>
      <p:pic>
        <p:nvPicPr>
          <p:cNvPr id="616" name="Google Shape;616;p94"/>
          <p:cNvPicPr preferRelativeResize="0"/>
          <p:nvPr/>
        </p:nvPicPr>
        <p:blipFill rotWithShape="1">
          <a:blip r:embed="rId4">
            <a:alphaModFix/>
          </a:blip>
          <a:srcRect l="32783" t="31739" r="18956" b="35912"/>
          <a:stretch/>
        </p:blipFill>
        <p:spPr>
          <a:xfrm>
            <a:off x="8100400" y="4444100"/>
            <a:ext cx="1043450" cy="6994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1936</Words>
  <Application>Microsoft Office PowerPoint</Application>
  <PresentationFormat>On-screen Show (16:9)</PresentationFormat>
  <Paragraphs>121</Paragraphs>
  <Slides>15</Slides>
  <Notes>15</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Bungee</vt:lpstr>
      <vt:lpstr>Lato</vt:lpstr>
      <vt:lpstr>Montserrat</vt:lpstr>
      <vt:lpstr>Poppins SemiBold</vt:lpstr>
      <vt:lpstr>Roboto Condensed Light</vt:lpstr>
      <vt:lpstr>Times New Roman</vt:lpstr>
      <vt:lpstr>Poppins</vt:lpstr>
      <vt:lpstr>Arial</vt:lpstr>
      <vt:lpstr>PT Sans</vt:lpstr>
      <vt:lpstr>Open Sans</vt:lpstr>
      <vt:lpstr>Georgia</vt:lpstr>
      <vt:lpstr>Poppins ExtraBold</vt:lpstr>
      <vt:lpstr>Focus</vt:lpstr>
      <vt:lpstr>Elegant, Modern Milky White Company Profile by Slidesgo</vt:lpstr>
      <vt:lpstr>Elegant, Modern Milky White Company Profile by Slidesgo</vt:lpstr>
      <vt:lpstr>Customer Segments  Analysis </vt:lpstr>
      <vt:lpstr>Table of contents</vt:lpstr>
      <vt:lpstr>Overview</vt:lpstr>
      <vt:lpstr>Data Description</vt:lpstr>
      <vt:lpstr>Descriptive Findings</vt:lpstr>
      <vt:lpstr>Models</vt:lpstr>
      <vt:lpstr>Campaigns</vt:lpstr>
      <vt:lpstr>Regression</vt:lpstr>
      <vt:lpstr>Principal Component Analysis</vt:lpstr>
      <vt:lpstr>Description &amp; Result</vt:lpstr>
      <vt:lpstr>K-Means Analysis</vt:lpstr>
      <vt:lpstr>Analysis</vt:lpstr>
      <vt:lpstr>Market Basket Analysis</vt:lpstr>
      <vt:lpstr>Recommendations &amp; Impact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Segments  Analysis </dc:title>
  <cp:lastModifiedBy>Huo, Weibin</cp:lastModifiedBy>
  <cp:revision>1</cp:revision>
  <dcterms:modified xsi:type="dcterms:W3CDTF">2022-04-19T13:58:39Z</dcterms:modified>
</cp:coreProperties>
</file>