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58" r:id="rId5"/>
    <p:sldId id="262" r:id="rId6"/>
    <p:sldId id="263" r:id="rId7"/>
    <p:sldId id="259" r:id="rId8"/>
    <p:sldId id="261" r:id="rId9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215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25CE7-4FE3-43BA-BCF2-54CE26B7D896}" type="datetimeFigureOut">
              <a:rPr lang="nb-NO" smtClean="0"/>
              <a:t>28.03.2014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603F2-8FEC-461D-A45E-17AF2B21D26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95562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EBMS </a:t>
            </a:r>
            <a:r>
              <a:rPr lang="nb-NO" dirty="0" err="1" smtClean="0"/>
              <a:t>message</a:t>
            </a:r>
            <a:r>
              <a:rPr lang="nb-NO" dirty="0" smtClean="0"/>
              <a:t> service handler</a:t>
            </a:r>
            <a:r>
              <a:rPr lang="nb-NO" baseline="0" dirty="0" smtClean="0"/>
              <a:t> (MSH)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603F2-8FEC-461D-A45E-17AF2B21D26F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85583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EBMS </a:t>
            </a:r>
            <a:r>
              <a:rPr lang="nb-NO" dirty="0" err="1" smtClean="0"/>
              <a:t>message</a:t>
            </a:r>
            <a:r>
              <a:rPr lang="nb-NO" smtClean="0"/>
              <a:t> service handler</a:t>
            </a:r>
            <a:r>
              <a:rPr lang="nb-NO" baseline="0" smtClean="0"/>
              <a:t> (MSH)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603F2-8FEC-461D-A45E-17AF2B21D26F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85583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EBMS </a:t>
            </a:r>
            <a:r>
              <a:rPr lang="nb-NO" dirty="0" err="1" smtClean="0"/>
              <a:t>message</a:t>
            </a:r>
            <a:r>
              <a:rPr lang="nb-NO" dirty="0" smtClean="0"/>
              <a:t> service handler</a:t>
            </a:r>
            <a:r>
              <a:rPr lang="nb-NO" baseline="0" dirty="0" smtClean="0"/>
              <a:t> (MSH)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603F2-8FEC-461D-A45E-17AF2B21D26F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85583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EBMS </a:t>
            </a:r>
            <a:r>
              <a:rPr lang="nb-NO" dirty="0" err="1" smtClean="0"/>
              <a:t>message</a:t>
            </a:r>
            <a:r>
              <a:rPr lang="nb-NO" dirty="0" smtClean="0"/>
              <a:t> service handler</a:t>
            </a:r>
            <a:r>
              <a:rPr lang="nb-NO" baseline="0" dirty="0" smtClean="0"/>
              <a:t> (MSH)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603F2-8FEC-461D-A45E-17AF2B21D26F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85583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EBMS </a:t>
            </a:r>
            <a:r>
              <a:rPr lang="nb-NO" dirty="0" err="1" smtClean="0"/>
              <a:t>message</a:t>
            </a:r>
            <a:r>
              <a:rPr lang="nb-NO" dirty="0" smtClean="0"/>
              <a:t> service handler</a:t>
            </a:r>
            <a:r>
              <a:rPr lang="nb-NO" baseline="0" dirty="0" smtClean="0"/>
              <a:t> (MSH)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603F2-8FEC-461D-A45E-17AF2B21D26F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85583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EBMS </a:t>
            </a:r>
            <a:r>
              <a:rPr lang="nb-NO" dirty="0" err="1" smtClean="0"/>
              <a:t>message</a:t>
            </a:r>
            <a:r>
              <a:rPr lang="nb-NO" dirty="0" smtClean="0"/>
              <a:t> service handler</a:t>
            </a:r>
            <a:r>
              <a:rPr lang="nb-NO" baseline="0" dirty="0" smtClean="0"/>
              <a:t> (MSH)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603F2-8FEC-461D-A45E-17AF2B21D26F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85583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EBMS </a:t>
            </a:r>
            <a:r>
              <a:rPr lang="nb-NO" dirty="0" err="1" smtClean="0"/>
              <a:t>message</a:t>
            </a:r>
            <a:r>
              <a:rPr lang="nb-NO" dirty="0" smtClean="0"/>
              <a:t> service handler</a:t>
            </a:r>
            <a:r>
              <a:rPr lang="nb-NO" baseline="0" dirty="0" smtClean="0"/>
              <a:t> (MSH)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603F2-8FEC-461D-A45E-17AF2B21D26F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85583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EBMS </a:t>
            </a:r>
            <a:r>
              <a:rPr lang="nb-NO" dirty="0" err="1" smtClean="0"/>
              <a:t>message</a:t>
            </a:r>
            <a:r>
              <a:rPr lang="nb-NO" dirty="0" smtClean="0"/>
              <a:t> service handler</a:t>
            </a:r>
            <a:r>
              <a:rPr lang="nb-NO" baseline="0" dirty="0" smtClean="0"/>
              <a:t> (MSH)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603F2-8FEC-461D-A45E-17AF2B21D26F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85583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8454-5332-47DB-8F88-5751EA178A2B}" type="datetimeFigureOut">
              <a:rPr lang="nb-NO" smtClean="0"/>
              <a:t>28.03.2014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DFD37-05C2-419F-BD2E-40B168D2F81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0682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8454-5332-47DB-8F88-5751EA178A2B}" type="datetimeFigureOut">
              <a:rPr lang="nb-NO" smtClean="0"/>
              <a:t>28.03.2014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DFD37-05C2-419F-BD2E-40B168D2F81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29317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8454-5332-47DB-8F88-5751EA178A2B}" type="datetimeFigureOut">
              <a:rPr lang="nb-NO" smtClean="0"/>
              <a:t>28.03.2014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DFD37-05C2-419F-BD2E-40B168D2F81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80972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8454-5332-47DB-8F88-5751EA178A2B}" type="datetimeFigureOut">
              <a:rPr lang="nb-NO" smtClean="0"/>
              <a:t>28.03.2014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DFD37-05C2-419F-BD2E-40B168D2F81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03426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8454-5332-47DB-8F88-5751EA178A2B}" type="datetimeFigureOut">
              <a:rPr lang="nb-NO" smtClean="0"/>
              <a:t>28.03.2014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DFD37-05C2-419F-BD2E-40B168D2F81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3725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8454-5332-47DB-8F88-5751EA178A2B}" type="datetimeFigureOut">
              <a:rPr lang="nb-NO" smtClean="0"/>
              <a:t>28.03.2014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DFD37-05C2-419F-BD2E-40B168D2F81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8956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8454-5332-47DB-8F88-5751EA178A2B}" type="datetimeFigureOut">
              <a:rPr lang="nb-NO" smtClean="0"/>
              <a:t>28.03.2014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DFD37-05C2-419F-BD2E-40B168D2F81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0656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8454-5332-47DB-8F88-5751EA178A2B}" type="datetimeFigureOut">
              <a:rPr lang="nb-NO" smtClean="0"/>
              <a:t>28.03.2014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DFD37-05C2-419F-BD2E-40B168D2F81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80691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8454-5332-47DB-8F88-5751EA178A2B}" type="datetimeFigureOut">
              <a:rPr lang="nb-NO" smtClean="0"/>
              <a:t>28.03.2014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DFD37-05C2-419F-BD2E-40B168D2F81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2554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8454-5332-47DB-8F88-5751EA178A2B}" type="datetimeFigureOut">
              <a:rPr lang="nb-NO" smtClean="0"/>
              <a:t>28.03.2014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DFD37-05C2-419F-BD2E-40B168D2F81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87854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8454-5332-47DB-8F88-5751EA178A2B}" type="datetimeFigureOut">
              <a:rPr lang="nb-NO" smtClean="0"/>
              <a:t>28.03.2014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DFD37-05C2-419F-BD2E-40B168D2F81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72874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B8454-5332-47DB-8F88-5751EA178A2B}" type="datetimeFigureOut">
              <a:rPr lang="nb-NO" smtClean="0"/>
              <a:t>28.03.2014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DFD37-05C2-419F-BD2E-40B168D2F81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84740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Avrundet rektangel 122"/>
          <p:cNvSpPr/>
          <p:nvPr/>
        </p:nvSpPr>
        <p:spPr>
          <a:xfrm>
            <a:off x="169405" y="5143304"/>
            <a:ext cx="4824536" cy="102200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9" name="Avrundet rektangel 118"/>
          <p:cNvSpPr/>
          <p:nvPr/>
        </p:nvSpPr>
        <p:spPr>
          <a:xfrm>
            <a:off x="159876" y="1069045"/>
            <a:ext cx="4824536" cy="631763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0" name="Avrundet rektangel 119"/>
          <p:cNvSpPr/>
          <p:nvPr/>
        </p:nvSpPr>
        <p:spPr>
          <a:xfrm>
            <a:off x="4101961" y="2077157"/>
            <a:ext cx="4824536" cy="631763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1" name="Avrundet rektangel 120"/>
          <p:cNvSpPr/>
          <p:nvPr/>
        </p:nvSpPr>
        <p:spPr>
          <a:xfrm>
            <a:off x="4192194" y="3108253"/>
            <a:ext cx="4824536" cy="631763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2" name="Avrundet rektangel 121"/>
          <p:cNvSpPr/>
          <p:nvPr/>
        </p:nvSpPr>
        <p:spPr>
          <a:xfrm>
            <a:off x="2824172" y="4172064"/>
            <a:ext cx="2160240" cy="631763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Rektangel 3"/>
          <p:cNvSpPr/>
          <p:nvPr/>
        </p:nvSpPr>
        <p:spPr>
          <a:xfrm>
            <a:off x="35496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Postavsender fagsystem</a:t>
            </a:r>
            <a:endParaRPr lang="nb-NO" sz="1000" dirty="0"/>
          </a:p>
        </p:txBody>
      </p:sp>
      <p:sp>
        <p:nvSpPr>
          <p:cNvPr id="7" name="Rektangel 6"/>
          <p:cNvSpPr/>
          <p:nvPr/>
        </p:nvSpPr>
        <p:spPr>
          <a:xfrm>
            <a:off x="2663082" y="392036"/>
            <a:ext cx="115097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Meldingsformidler MSH</a:t>
            </a:r>
            <a:endParaRPr lang="nb-NO" sz="1000" dirty="0"/>
          </a:p>
        </p:txBody>
      </p:sp>
      <p:sp>
        <p:nvSpPr>
          <p:cNvPr id="14" name="Rektangel 13"/>
          <p:cNvSpPr/>
          <p:nvPr/>
        </p:nvSpPr>
        <p:spPr>
          <a:xfrm>
            <a:off x="1349289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Postavsender MSH</a:t>
            </a:r>
            <a:endParaRPr lang="nb-NO" sz="1000" dirty="0"/>
          </a:p>
        </p:txBody>
      </p:sp>
      <p:sp>
        <p:nvSpPr>
          <p:cNvPr id="15" name="Rektangel 14"/>
          <p:cNvSpPr/>
          <p:nvPr/>
        </p:nvSpPr>
        <p:spPr>
          <a:xfrm>
            <a:off x="3976876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Meldingsformidler fagsystem</a:t>
            </a:r>
            <a:endParaRPr lang="nb-NO" sz="1000" dirty="0"/>
          </a:p>
        </p:txBody>
      </p:sp>
      <p:sp>
        <p:nvSpPr>
          <p:cNvPr id="16" name="Rektangel 15"/>
          <p:cNvSpPr/>
          <p:nvPr/>
        </p:nvSpPr>
        <p:spPr>
          <a:xfrm>
            <a:off x="6604462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Postboks MSH</a:t>
            </a:r>
            <a:endParaRPr lang="nb-NO" sz="1000" dirty="0"/>
          </a:p>
        </p:txBody>
      </p:sp>
      <p:sp>
        <p:nvSpPr>
          <p:cNvPr id="17" name="Rektangel 16"/>
          <p:cNvSpPr/>
          <p:nvPr/>
        </p:nvSpPr>
        <p:spPr>
          <a:xfrm>
            <a:off x="5290669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Meldingsformidler MSH</a:t>
            </a:r>
            <a:endParaRPr lang="nb-NO" sz="1000" dirty="0"/>
          </a:p>
        </p:txBody>
      </p:sp>
      <p:sp>
        <p:nvSpPr>
          <p:cNvPr id="18" name="Rektangel 17"/>
          <p:cNvSpPr/>
          <p:nvPr/>
        </p:nvSpPr>
        <p:spPr>
          <a:xfrm>
            <a:off x="7918257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Postboks fagsystem</a:t>
            </a:r>
            <a:endParaRPr lang="nb-NO" sz="1000" dirty="0"/>
          </a:p>
        </p:txBody>
      </p:sp>
      <p:cxnSp>
        <p:nvCxnSpPr>
          <p:cNvPr id="21" name="Rett linje 20"/>
          <p:cNvCxnSpPr>
            <a:stCxn id="4" idx="2"/>
          </p:cNvCxnSpPr>
          <p:nvPr/>
        </p:nvCxnSpPr>
        <p:spPr>
          <a:xfrm>
            <a:off x="610984" y="752076"/>
            <a:ext cx="0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tt linje 22"/>
          <p:cNvCxnSpPr>
            <a:stCxn id="14" idx="2"/>
          </p:cNvCxnSpPr>
          <p:nvPr/>
        </p:nvCxnSpPr>
        <p:spPr>
          <a:xfrm>
            <a:off x="1924777" y="752076"/>
            <a:ext cx="5626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tt linje 24"/>
          <p:cNvCxnSpPr>
            <a:stCxn id="7" idx="2"/>
          </p:cNvCxnSpPr>
          <p:nvPr/>
        </p:nvCxnSpPr>
        <p:spPr>
          <a:xfrm>
            <a:off x="3238571" y="752076"/>
            <a:ext cx="0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tt linje 26"/>
          <p:cNvCxnSpPr>
            <a:stCxn id="15" idx="2"/>
          </p:cNvCxnSpPr>
          <p:nvPr/>
        </p:nvCxnSpPr>
        <p:spPr>
          <a:xfrm>
            <a:off x="4552364" y="752076"/>
            <a:ext cx="0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tt linje 28"/>
          <p:cNvCxnSpPr>
            <a:stCxn id="17" idx="2"/>
          </p:cNvCxnSpPr>
          <p:nvPr/>
        </p:nvCxnSpPr>
        <p:spPr>
          <a:xfrm>
            <a:off x="5866157" y="752076"/>
            <a:ext cx="0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tt linje 30"/>
          <p:cNvCxnSpPr>
            <a:stCxn id="16" idx="2"/>
          </p:cNvCxnSpPr>
          <p:nvPr/>
        </p:nvCxnSpPr>
        <p:spPr>
          <a:xfrm flipH="1">
            <a:off x="7144652" y="752076"/>
            <a:ext cx="35298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tt linje 32"/>
          <p:cNvCxnSpPr>
            <a:stCxn id="18" idx="2"/>
          </p:cNvCxnSpPr>
          <p:nvPr/>
        </p:nvCxnSpPr>
        <p:spPr>
          <a:xfrm flipH="1">
            <a:off x="8440796" y="752076"/>
            <a:ext cx="52949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tt pil 34"/>
          <p:cNvCxnSpPr/>
          <p:nvPr/>
        </p:nvCxnSpPr>
        <p:spPr>
          <a:xfrm>
            <a:off x="610984" y="1268760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kstSylinder 35"/>
          <p:cNvSpPr txBox="1"/>
          <p:nvPr/>
        </p:nvSpPr>
        <p:spPr>
          <a:xfrm>
            <a:off x="852085" y="1069045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SendPost</a:t>
            </a:r>
            <a:endParaRPr lang="nb-NO" sz="1000" dirty="0"/>
          </a:p>
        </p:txBody>
      </p:sp>
      <p:cxnSp>
        <p:nvCxnSpPr>
          <p:cNvPr id="38" name="Rett pil 37"/>
          <p:cNvCxnSpPr/>
          <p:nvPr/>
        </p:nvCxnSpPr>
        <p:spPr>
          <a:xfrm>
            <a:off x="1924777" y="1268760"/>
            <a:ext cx="1313793" cy="119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kstSylinder 39"/>
          <p:cNvSpPr txBox="1"/>
          <p:nvPr/>
        </p:nvSpPr>
        <p:spPr>
          <a:xfrm>
            <a:off x="7514336" y="2077157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SendPost</a:t>
            </a:r>
            <a:endParaRPr lang="nb-NO" sz="1000" dirty="0"/>
          </a:p>
        </p:txBody>
      </p:sp>
      <p:sp>
        <p:nvSpPr>
          <p:cNvPr id="41" name="TekstSylinder 40"/>
          <p:cNvSpPr txBox="1"/>
          <p:nvPr/>
        </p:nvSpPr>
        <p:spPr>
          <a:xfrm>
            <a:off x="4886750" y="2084908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SendPost</a:t>
            </a:r>
            <a:endParaRPr lang="nb-NO" sz="1000" dirty="0"/>
          </a:p>
        </p:txBody>
      </p:sp>
      <p:sp>
        <p:nvSpPr>
          <p:cNvPr id="42" name="TekstSylinder 41"/>
          <p:cNvSpPr txBox="1"/>
          <p:nvPr/>
        </p:nvSpPr>
        <p:spPr>
          <a:xfrm>
            <a:off x="3572957" y="1070762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SendPost</a:t>
            </a:r>
            <a:endParaRPr lang="nb-NO" sz="1000" dirty="0"/>
          </a:p>
        </p:txBody>
      </p:sp>
      <p:sp>
        <p:nvSpPr>
          <p:cNvPr id="43" name="TekstSylinder 42"/>
          <p:cNvSpPr txBox="1"/>
          <p:nvPr/>
        </p:nvSpPr>
        <p:spPr>
          <a:xfrm>
            <a:off x="2036836" y="1073792"/>
            <a:ext cx="9268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ebms</a:t>
            </a:r>
            <a:r>
              <a:rPr lang="nb-NO" sz="1000" dirty="0" smtClean="0"/>
              <a:t>-melding</a:t>
            </a:r>
            <a:endParaRPr lang="nb-NO" sz="1000" dirty="0"/>
          </a:p>
        </p:txBody>
      </p:sp>
      <p:cxnSp>
        <p:nvCxnSpPr>
          <p:cNvPr id="46" name="Rett pil 45"/>
          <p:cNvCxnSpPr/>
          <p:nvPr/>
        </p:nvCxnSpPr>
        <p:spPr>
          <a:xfrm>
            <a:off x="3238571" y="1280752"/>
            <a:ext cx="131379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tt pil 47"/>
          <p:cNvCxnSpPr/>
          <p:nvPr/>
        </p:nvCxnSpPr>
        <p:spPr>
          <a:xfrm>
            <a:off x="4552364" y="2276832"/>
            <a:ext cx="131379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kstSylinder 48"/>
          <p:cNvSpPr txBox="1"/>
          <p:nvPr/>
        </p:nvSpPr>
        <p:spPr>
          <a:xfrm>
            <a:off x="5978216" y="2059109"/>
            <a:ext cx="9268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ebms</a:t>
            </a:r>
            <a:r>
              <a:rPr lang="nb-NO" sz="1000" dirty="0" smtClean="0"/>
              <a:t>-melding</a:t>
            </a:r>
            <a:endParaRPr lang="nb-NO" sz="1000" dirty="0"/>
          </a:p>
        </p:txBody>
      </p:sp>
      <p:cxnSp>
        <p:nvCxnSpPr>
          <p:cNvPr id="54" name="Rett pil 53"/>
          <p:cNvCxnSpPr/>
          <p:nvPr/>
        </p:nvCxnSpPr>
        <p:spPr>
          <a:xfrm flipV="1">
            <a:off x="5866157" y="2276832"/>
            <a:ext cx="1313793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Rett pil 57"/>
          <p:cNvCxnSpPr/>
          <p:nvPr/>
        </p:nvCxnSpPr>
        <p:spPr>
          <a:xfrm>
            <a:off x="7179950" y="2270836"/>
            <a:ext cx="13137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tt pil 59"/>
          <p:cNvCxnSpPr/>
          <p:nvPr/>
        </p:nvCxnSpPr>
        <p:spPr>
          <a:xfrm flipH="1">
            <a:off x="1924777" y="1556792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Rett pil 61"/>
          <p:cNvCxnSpPr/>
          <p:nvPr/>
        </p:nvCxnSpPr>
        <p:spPr>
          <a:xfrm flipH="1">
            <a:off x="610984" y="1556792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kstSylinder 63"/>
          <p:cNvSpPr txBox="1"/>
          <p:nvPr/>
        </p:nvSpPr>
        <p:spPr>
          <a:xfrm>
            <a:off x="2036836" y="1350082"/>
            <a:ext cx="1003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ebms</a:t>
            </a:r>
            <a:r>
              <a:rPr lang="nb-NO" sz="1000" dirty="0" smtClean="0"/>
              <a:t>-kvittering</a:t>
            </a:r>
            <a:endParaRPr lang="nb-NO" sz="1000" dirty="0"/>
          </a:p>
        </p:txBody>
      </p:sp>
      <p:sp>
        <p:nvSpPr>
          <p:cNvPr id="66" name="TekstSylinder 65"/>
          <p:cNvSpPr txBox="1"/>
          <p:nvPr/>
        </p:nvSpPr>
        <p:spPr>
          <a:xfrm>
            <a:off x="7534905" y="3119497"/>
            <a:ext cx="833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BAA, BRA, …</a:t>
            </a:r>
            <a:endParaRPr lang="nb-NO" sz="1000" dirty="0"/>
          </a:p>
        </p:txBody>
      </p:sp>
      <p:sp>
        <p:nvSpPr>
          <p:cNvPr id="67" name="TekstSylinder 66"/>
          <p:cNvSpPr txBox="1"/>
          <p:nvPr/>
        </p:nvSpPr>
        <p:spPr>
          <a:xfrm>
            <a:off x="2196950" y="5221987"/>
            <a:ext cx="6992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ebms</a:t>
            </a:r>
            <a:r>
              <a:rPr lang="nb-NO" sz="1000" dirty="0" smtClean="0"/>
              <a:t>-pull</a:t>
            </a:r>
            <a:endParaRPr lang="nb-NO" sz="1000" dirty="0"/>
          </a:p>
        </p:txBody>
      </p:sp>
      <p:sp>
        <p:nvSpPr>
          <p:cNvPr id="68" name="TekstSylinder 67"/>
          <p:cNvSpPr txBox="1"/>
          <p:nvPr/>
        </p:nvSpPr>
        <p:spPr>
          <a:xfrm>
            <a:off x="2176100" y="5510019"/>
            <a:ext cx="9268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ebms</a:t>
            </a:r>
            <a:r>
              <a:rPr lang="nb-NO" sz="1000" dirty="0" smtClean="0"/>
              <a:t>-melding</a:t>
            </a:r>
            <a:endParaRPr lang="nb-NO" sz="1000" dirty="0"/>
          </a:p>
        </p:txBody>
      </p:sp>
      <p:sp>
        <p:nvSpPr>
          <p:cNvPr id="69" name="TekstSylinder 68"/>
          <p:cNvSpPr txBox="1"/>
          <p:nvPr/>
        </p:nvSpPr>
        <p:spPr>
          <a:xfrm>
            <a:off x="831749" y="1352091"/>
            <a:ext cx="8402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«ok» / «feil»</a:t>
            </a:r>
            <a:endParaRPr lang="nb-NO" sz="1000" dirty="0"/>
          </a:p>
        </p:txBody>
      </p:sp>
      <p:cxnSp>
        <p:nvCxnSpPr>
          <p:cNvPr id="71" name="Rett pil 70"/>
          <p:cNvCxnSpPr/>
          <p:nvPr/>
        </p:nvCxnSpPr>
        <p:spPr>
          <a:xfrm flipH="1">
            <a:off x="5866157" y="2552872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Rett pil 72"/>
          <p:cNvCxnSpPr/>
          <p:nvPr/>
        </p:nvCxnSpPr>
        <p:spPr>
          <a:xfrm flipH="1">
            <a:off x="4552364" y="2552872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kstSylinder 73"/>
          <p:cNvSpPr txBox="1"/>
          <p:nvPr/>
        </p:nvSpPr>
        <p:spPr>
          <a:xfrm>
            <a:off x="6064089" y="2348462"/>
            <a:ext cx="1003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ebms</a:t>
            </a:r>
            <a:r>
              <a:rPr lang="nb-NO" sz="1000" dirty="0" smtClean="0"/>
              <a:t>-kvittering</a:t>
            </a:r>
            <a:endParaRPr lang="nb-NO" sz="1000" dirty="0"/>
          </a:p>
        </p:txBody>
      </p:sp>
      <p:sp>
        <p:nvSpPr>
          <p:cNvPr id="75" name="TekstSylinder 74"/>
          <p:cNvSpPr txBox="1"/>
          <p:nvPr/>
        </p:nvSpPr>
        <p:spPr>
          <a:xfrm>
            <a:off x="4792189" y="2373595"/>
            <a:ext cx="8402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«ok» / «feil»</a:t>
            </a:r>
            <a:endParaRPr lang="nb-NO" sz="1000" dirty="0"/>
          </a:p>
        </p:txBody>
      </p:sp>
      <p:cxnSp>
        <p:nvCxnSpPr>
          <p:cNvPr id="77" name="Rett pil 76"/>
          <p:cNvCxnSpPr/>
          <p:nvPr/>
        </p:nvCxnSpPr>
        <p:spPr>
          <a:xfrm flipH="1">
            <a:off x="7162301" y="3323907"/>
            <a:ext cx="13314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Rett pil 80"/>
          <p:cNvCxnSpPr/>
          <p:nvPr/>
        </p:nvCxnSpPr>
        <p:spPr>
          <a:xfrm flipH="1">
            <a:off x="5866157" y="3323907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Rett pil 82"/>
          <p:cNvCxnSpPr/>
          <p:nvPr/>
        </p:nvCxnSpPr>
        <p:spPr>
          <a:xfrm flipH="1">
            <a:off x="4552364" y="3323907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Rett pil 84"/>
          <p:cNvCxnSpPr/>
          <p:nvPr/>
        </p:nvCxnSpPr>
        <p:spPr>
          <a:xfrm>
            <a:off x="5866157" y="3611939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Rett pil 87"/>
          <p:cNvCxnSpPr/>
          <p:nvPr/>
        </p:nvCxnSpPr>
        <p:spPr>
          <a:xfrm>
            <a:off x="7179950" y="3611939"/>
            <a:ext cx="1287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kstSylinder 88"/>
          <p:cNvSpPr txBox="1"/>
          <p:nvPr/>
        </p:nvSpPr>
        <p:spPr>
          <a:xfrm>
            <a:off x="6141033" y="3129935"/>
            <a:ext cx="9268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ebms</a:t>
            </a:r>
            <a:r>
              <a:rPr lang="nb-NO" sz="1000" dirty="0" smtClean="0"/>
              <a:t>-melding</a:t>
            </a:r>
            <a:endParaRPr lang="nb-NO" sz="1000" dirty="0"/>
          </a:p>
        </p:txBody>
      </p:sp>
      <p:sp>
        <p:nvSpPr>
          <p:cNvPr id="90" name="TekstSylinder 89"/>
          <p:cNvSpPr txBox="1"/>
          <p:nvPr/>
        </p:nvSpPr>
        <p:spPr>
          <a:xfrm>
            <a:off x="4912404" y="3128936"/>
            <a:ext cx="833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BAA, BRA, …</a:t>
            </a:r>
            <a:endParaRPr lang="nb-NO" sz="1000" dirty="0"/>
          </a:p>
        </p:txBody>
      </p:sp>
      <p:sp>
        <p:nvSpPr>
          <p:cNvPr id="91" name="TekstSylinder 90"/>
          <p:cNvSpPr txBox="1"/>
          <p:nvPr/>
        </p:nvSpPr>
        <p:spPr>
          <a:xfrm>
            <a:off x="6021152" y="3437726"/>
            <a:ext cx="1003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ebms</a:t>
            </a:r>
            <a:r>
              <a:rPr lang="nb-NO" sz="1000" dirty="0" smtClean="0"/>
              <a:t>-kvittering</a:t>
            </a:r>
            <a:endParaRPr lang="nb-NO" sz="1000" dirty="0"/>
          </a:p>
        </p:txBody>
      </p:sp>
      <p:sp>
        <p:nvSpPr>
          <p:cNvPr id="92" name="TekstSylinder 91"/>
          <p:cNvSpPr txBox="1"/>
          <p:nvPr/>
        </p:nvSpPr>
        <p:spPr>
          <a:xfrm>
            <a:off x="7456485" y="3424135"/>
            <a:ext cx="8402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«ok» / «feil»</a:t>
            </a:r>
            <a:endParaRPr lang="nb-NO" sz="1000" dirty="0"/>
          </a:p>
        </p:txBody>
      </p:sp>
      <p:cxnSp>
        <p:nvCxnSpPr>
          <p:cNvPr id="95" name="Rett pil 94"/>
          <p:cNvCxnSpPr/>
          <p:nvPr/>
        </p:nvCxnSpPr>
        <p:spPr>
          <a:xfrm flipH="1">
            <a:off x="3238571" y="4394402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kstSylinder 95"/>
          <p:cNvSpPr txBox="1"/>
          <p:nvPr/>
        </p:nvSpPr>
        <p:spPr>
          <a:xfrm>
            <a:off x="3544252" y="4199431"/>
            <a:ext cx="833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BAA, BRA, …</a:t>
            </a:r>
            <a:endParaRPr lang="nb-NO" sz="1000" dirty="0"/>
          </a:p>
        </p:txBody>
      </p:sp>
      <p:cxnSp>
        <p:nvCxnSpPr>
          <p:cNvPr id="98" name="Rett pil 97"/>
          <p:cNvCxnSpPr/>
          <p:nvPr/>
        </p:nvCxnSpPr>
        <p:spPr>
          <a:xfrm>
            <a:off x="610984" y="5396200"/>
            <a:ext cx="13194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Rett pil 99"/>
          <p:cNvCxnSpPr/>
          <p:nvPr/>
        </p:nvCxnSpPr>
        <p:spPr>
          <a:xfrm>
            <a:off x="1930403" y="5396200"/>
            <a:ext cx="1308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Rett pil 101"/>
          <p:cNvCxnSpPr/>
          <p:nvPr/>
        </p:nvCxnSpPr>
        <p:spPr>
          <a:xfrm flipH="1">
            <a:off x="1930403" y="5684232"/>
            <a:ext cx="13081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Rett pil 103"/>
          <p:cNvCxnSpPr/>
          <p:nvPr/>
        </p:nvCxnSpPr>
        <p:spPr>
          <a:xfrm flipH="1">
            <a:off x="610984" y="5684232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kstSylinder 104"/>
          <p:cNvSpPr txBox="1"/>
          <p:nvPr/>
        </p:nvSpPr>
        <p:spPr>
          <a:xfrm>
            <a:off x="879956" y="5199003"/>
            <a:ext cx="9460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HentKvittering</a:t>
            </a:r>
            <a:endParaRPr lang="nb-NO" sz="1000" dirty="0"/>
          </a:p>
        </p:txBody>
      </p:sp>
      <p:sp>
        <p:nvSpPr>
          <p:cNvPr id="106" name="TekstSylinder 105"/>
          <p:cNvSpPr txBox="1"/>
          <p:nvPr/>
        </p:nvSpPr>
        <p:spPr>
          <a:xfrm>
            <a:off x="1017472" y="5468208"/>
            <a:ext cx="833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BAA, BRA, …</a:t>
            </a:r>
            <a:endParaRPr lang="nb-NO" sz="1000" dirty="0"/>
          </a:p>
        </p:txBody>
      </p:sp>
      <p:sp>
        <p:nvSpPr>
          <p:cNvPr id="107" name="TekstSylinder 106"/>
          <p:cNvSpPr txBox="1"/>
          <p:nvPr/>
        </p:nvSpPr>
        <p:spPr>
          <a:xfrm>
            <a:off x="2108403" y="5798051"/>
            <a:ext cx="1003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ebms</a:t>
            </a:r>
            <a:r>
              <a:rPr lang="nb-NO" sz="1000" dirty="0" smtClean="0"/>
              <a:t>-kvittering</a:t>
            </a:r>
            <a:endParaRPr lang="nb-NO" sz="1000" dirty="0"/>
          </a:p>
        </p:txBody>
      </p:sp>
      <p:cxnSp>
        <p:nvCxnSpPr>
          <p:cNvPr id="109" name="Rett pil 108"/>
          <p:cNvCxnSpPr/>
          <p:nvPr/>
        </p:nvCxnSpPr>
        <p:spPr>
          <a:xfrm>
            <a:off x="1924777" y="6002461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Rett pil 112"/>
          <p:cNvCxnSpPr/>
          <p:nvPr/>
        </p:nvCxnSpPr>
        <p:spPr>
          <a:xfrm>
            <a:off x="3238571" y="6002461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kstSylinder 113"/>
          <p:cNvSpPr txBox="1"/>
          <p:nvPr/>
        </p:nvSpPr>
        <p:spPr>
          <a:xfrm>
            <a:off x="3496045" y="5798051"/>
            <a:ext cx="8402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«ok» / «feil»</a:t>
            </a:r>
            <a:endParaRPr lang="nb-NO" sz="1000" dirty="0"/>
          </a:p>
        </p:txBody>
      </p:sp>
      <p:sp>
        <p:nvSpPr>
          <p:cNvPr id="116" name="TekstSylinder 115"/>
          <p:cNvSpPr txBox="1"/>
          <p:nvPr/>
        </p:nvSpPr>
        <p:spPr>
          <a:xfrm>
            <a:off x="3496045" y="4436213"/>
            <a:ext cx="8402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«ok» / «feil»</a:t>
            </a:r>
            <a:endParaRPr lang="nb-NO" sz="1000" dirty="0"/>
          </a:p>
        </p:txBody>
      </p:sp>
      <p:cxnSp>
        <p:nvCxnSpPr>
          <p:cNvPr id="118" name="Rett pil 117"/>
          <p:cNvCxnSpPr/>
          <p:nvPr/>
        </p:nvCxnSpPr>
        <p:spPr>
          <a:xfrm>
            <a:off x="3238570" y="4644050"/>
            <a:ext cx="13137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kstSylinder 123"/>
          <p:cNvSpPr txBox="1"/>
          <p:nvPr/>
        </p:nvSpPr>
        <p:spPr>
          <a:xfrm>
            <a:off x="205046" y="836712"/>
            <a:ext cx="3517403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b-NO" sz="1200" dirty="0" smtClean="0">
                <a:solidFill>
                  <a:schemeClr val="bg1"/>
                </a:solidFill>
              </a:rPr>
              <a:t>1. Send post fra postavsender til meldingsformidler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125" name="TekstSylinder 124"/>
          <p:cNvSpPr txBox="1"/>
          <p:nvPr/>
        </p:nvSpPr>
        <p:spPr>
          <a:xfrm>
            <a:off x="4238035" y="1835395"/>
            <a:ext cx="3790349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b-NO" sz="1200" dirty="0" smtClean="0">
                <a:solidFill>
                  <a:schemeClr val="bg1"/>
                </a:solidFill>
              </a:rPr>
              <a:t>2. Send post fra meldingsformidler til postboks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126" name="TekstSylinder 125"/>
          <p:cNvSpPr txBox="1"/>
          <p:nvPr/>
        </p:nvSpPr>
        <p:spPr>
          <a:xfrm>
            <a:off x="4335751" y="2852936"/>
            <a:ext cx="3517403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b-NO" sz="1200" dirty="0" smtClean="0">
                <a:solidFill>
                  <a:schemeClr val="bg1"/>
                </a:solidFill>
              </a:rPr>
              <a:t>3. Send kvittering fra postboks til meldingsformidler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127" name="TekstSylinder 126"/>
          <p:cNvSpPr txBox="1"/>
          <p:nvPr/>
        </p:nvSpPr>
        <p:spPr>
          <a:xfrm>
            <a:off x="2848499" y="3912955"/>
            <a:ext cx="4512177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b-NO" sz="1200" dirty="0" smtClean="0">
                <a:solidFill>
                  <a:schemeClr val="bg1"/>
                </a:solidFill>
              </a:rPr>
              <a:t>4. </a:t>
            </a:r>
            <a:r>
              <a:rPr lang="nb-NO" sz="1200" dirty="0" err="1" smtClean="0">
                <a:solidFill>
                  <a:schemeClr val="bg1"/>
                </a:solidFill>
              </a:rPr>
              <a:t>Tilgjengeliggjer</a:t>
            </a:r>
            <a:r>
              <a:rPr lang="nb-NO" sz="1200" dirty="0" smtClean="0">
                <a:solidFill>
                  <a:schemeClr val="bg1"/>
                </a:solidFill>
              </a:rPr>
              <a:t> kvittering fra meldingsformidler til postavsender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128" name="TekstSylinder 127"/>
          <p:cNvSpPr txBox="1"/>
          <p:nvPr/>
        </p:nvSpPr>
        <p:spPr>
          <a:xfrm>
            <a:off x="337480" y="4914518"/>
            <a:ext cx="3517403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b-NO" sz="1200" dirty="0">
                <a:solidFill>
                  <a:schemeClr val="bg1"/>
                </a:solidFill>
              </a:rPr>
              <a:t>5</a:t>
            </a:r>
            <a:r>
              <a:rPr lang="nb-NO" sz="1200" dirty="0" smtClean="0">
                <a:solidFill>
                  <a:schemeClr val="bg1"/>
                </a:solidFill>
              </a:rPr>
              <a:t>. Hent kvittering fra meldingsformidler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137" name="TekstSylinder 136"/>
          <p:cNvSpPr txBox="1"/>
          <p:nvPr/>
        </p:nvSpPr>
        <p:spPr>
          <a:xfrm>
            <a:off x="0" y="-27384"/>
            <a:ext cx="9144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b-NO" b="1" dirty="0" smtClean="0"/>
              <a:t>Meldingsutveksling i sikker digital post</a:t>
            </a:r>
            <a:endParaRPr lang="nb-NO" b="1" dirty="0"/>
          </a:p>
        </p:txBody>
      </p:sp>
    </p:spTree>
    <p:extLst>
      <p:ext uri="{BB962C8B-B14F-4D97-AF65-F5344CB8AC3E}">
        <p14:creationId xmlns:p14="http://schemas.microsoft.com/office/powerpoint/2010/main" val="1810944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35496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Postavsender fagsystem</a:t>
            </a:r>
            <a:endParaRPr lang="nb-NO" sz="1000" dirty="0"/>
          </a:p>
        </p:txBody>
      </p:sp>
      <p:sp>
        <p:nvSpPr>
          <p:cNvPr id="7" name="Rektangel 6"/>
          <p:cNvSpPr/>
          <p:nvPr/>
        </p:nvSpPr>
        <p:spPr>
          <a:xfrm>
            <a:off x="2663082" y="392036"/>
            <a:ext cx="115097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Meldingsformidler MSH</a:t>
            </a:r>
            <a:endParaRPr lang="nb-NO" sz="1000" dirty="0"/>
          </a:p>
        </p:txBody>
      </p:sp>
      <p:sp>
        <p:nvSpPr>
          <p:cNvPr id="14" name="Rektangel 13"/>
          <p:cNvSpPr/>
          <p:nvPr/>
        </p:nvSpPr>
        <p:spPr>
          <a:xfrm>
            <a:off x="1349289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Postavsender MSH</a:t>
            </a:r>
            <a:endParaRPr lang="nb-NO" sz="1000" dirty="0"/>
          </a:p>
        </p:txBody>
      </p:sp>
      <p:sp>
        <p:nvSpPr>
          <p:cNvPr id="15" name="Rektangel 14"/>
          <p:cNvSpPr/>
          <p:nvPr/>
        </p:nvSpPr>
        <p:spPr>
          <a:xfrm>
            <a:off x="3976876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Meldingsformidler fagsystem</a:t>
            </a:r>
            <a:endParaRPr lang="nb-NO" sz="1000" dirty="0"/>
          </a:p>
        </p:txBody>
      </p:sp>
      <p:sp>
        <p:nvSpPr>
          <p:cNvPr id="16" name="Rektangel 15"/>
          <p:cNvSpPr/>
          <p:nvPr/>
        </p:nvSpPr>
        <p:spPr>
          <a:xfrm>
            <a:off x="6604462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Postboks MSH</a:t>
            </a:r>
            <a:endParaRPr lang="nb-NO" sz="1000" dirty="0"/>
          </a:p>
        </p:txBody>
      </p:sp>
      <p:sp>
        <p:nvSpPr>
          <p:cNvPr id="17" name="Rektangel 16"/>
          <p:cNvSpPr/>
          <p:nvPr/>
        </p:nvSpPr>
        <p:spPr>
          <a:xfrm>
            <a:off x="5290669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Meldingsformidler MSH</a:t>
            </a:r>
            <a:endParaRPr lang="nb-NO" sz="1000" dirty="0"/>
          </a:p>
        </p:txBody>
      </p:sp>
      <p:sp>
        <p:nvSpPr>
          <p:cNvPr id="18" name="Rektangel 17"/>
          <p:cNvSpPr/>
          <p:nvPr/>
        </p:nvSpPr>
        <p:spPr>
          <a:xfrm>
            <a:off x="7918257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Postboks fagsystem</a:t>
            </a:r>
            <a:endParaRPr lang="nb-NO" sz="1000" dirty="0"/>
          </a:p>
        </p:txBody>
      </p:sp>
      <p:cxnSp>
        <p:nvCxnSpPr>
          <p:cNvPr id="21" name="Rett linje 20"/>
          <p:cNvCxnSpPr>
            <a:stCxn id="4" idx="2"/>
          </p:cNvCxnSpPr>
          <p:nvPr/>
        </p:nvCxnSpPr>
        <p:spPr>
          <a:xfrm>
            <a:off x="610984" y="752076"/>
            <a:ext cx="0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tt linje 22"/>
          <p:cNvCxnSpPr>
            <a:stCxn id="14" idx="2"/>
          </p:cNvCxnSpPr>
          <p:nvPr/>
        </p:nvCxnSpPr>
        <p:spPr>
          <a:xfrm>
            <a:off x="1924777" y="752076"/>
            <a:ext cx="5626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tt linje 24"/>
          <p:cNvCxnSpPr>
            <a:stCxn id="7" idx="2"/>
          </p:cNvCxnSpPr>
          <p:nvPr/>
        </p:nvCxnSpPr>
        <p:spPr>
          <a:xfrm>
            <a:off x="3238571" y="752076"/>
            <a:ext cx="0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tt linje 26"/>
          <p:cNvCxnSpPr>
            <a:stCxn id="15" idx="2"/>
          </p:cNvCxnSpPr>
          <p:nvPr/>
        </p:nvCxnSpPr>
        <p:spPr>
          <a:xfrm>
            <a:off x="4552364" y="752076"/>
            <a:ext cx="0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tt linje 28"/>
          <p:cNvCxnSpPr>
            <a:stCxn id="17" idx="2"/>
          </p:cNvCxnSpPr>
          <p:nvPr/>
        </p:nvCxnSpPr>
        <p:spPr>
          <a:xfrm>
            <a:off x="5866157" y="752076"/>
            <a:ext cx="0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tt linje 30"/>
          <p:cNvCxnSpPr>
            <a:stCxn id="16" idx="2"/>
          </p:cNvCxnSpPr>
          <p:nvPr/>
        </p:nvCxnSpPr>
        <p:spPr>
          <a:xfrm flipH="1">
            <a:off x="7144652" y="752076"/>
            <a:ext cx="35298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tt linje 32"/>
          <p:cNvCxnSpPr>
            <a:stCxn id="18" idx="2"/>
          </p:cNvCxnSpPr>
          <p:nvPr/>
        </p:nvCxnSpPr>
        <p:spPr>
          <a:xfrm flipH="1">
            <a:off x="8440796" y="752076"/>
            <a:ext cx="52949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kstSylinder 136"/>
          <p:cNvSpPr txBox="1"/>
          <p:nvPr/>
        </p:nvSpPr>
        <p:spPr>
          <a:xfrm>
            <a:off x="0" y="-27384"/>
            <a:ext cx="9144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b-NO" b="1" dirty="0" err="1" smtClean="0"/>
              <a:t>Transportkanalar</a:t>
            </a:r>
            <a:r>
              <a:rPr lang="nb-NO" b="1" dirty="0" smtClean="0"/>
              <a:t> i sikker digital post</a:t>
            </a:r>
            <a:endParaRPr lang="nb-NO" b="1" dirty="0"/>
          </a:p>
        </p:txBody>
      </p:sp>
      <p:cxnSp>
        <p:nvCxnSpPr>
          <p:cNvPr id="6" name="Rett pil 5"/>
          <p:cNvCxnSpPr/>
          <p:nvPr/>
        </p:nvCxnSpPr>
        <p:spPr>
          <a:xfrm>
            <a:off x="616610" y="2636912"/>
            <a:ext cx="131379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Sylinder 7"/>
          <p:cNvSpPr txBox="1"/>
          <p:nvPr/>
        </p:nvSpPr>
        <p:spPr>
          <a:xfrm>
            <a:off x="633682" y="1775138"/>
            <a:ext cx="12967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dirty="0" smtClean="0"/>
              <a:t>Avhengig av postavsender- implementasjon. F.eks. HTTP, JMS eller Java-</a:t>
            </a:r>
            <a:r>
              <a:rPr lang="nb-NO" sz="1000" dirty="0" err="1" smtClean="0"/>
              <a:t>metodar</a:t>
            </a:r>
            <a:r>
              <a:rPr lang="nb-NO" sz="1000" dirty="0" smtClean="0"/>
              <a:t>.</a:t>
            </a:r>
            <a:endParaRPr lang="nb-NO" sz="1000" dirty="0"/>
          </a:p>
        </p:txBody>
      </p:sp>
      <p:cxnSp>
        <p:nvCxnSpPr>
          <p:cNvPr id="79" name="Rett pil 78"/>
          <p:cNvCxnSpPr/>
          <p:nvPr/>
        </p:nvCxnSpPr>
        <p:spPr>
          <a:xfrm>
            <a:off x="1931311" y="2636912"/>
            <a:ext cx="131379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kstSylinder 79"/>
          <p:cNvSpPr txBox="1"/>
          <p:nvPr/>
        </p:nvSpPr>
        <p:spPr>
          <a:xfrm>
            <a:off x="1935303" y="2060848"/>
            <a:ext cx="12967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dirty="0" smtClean="0"/>
              <a:t>EBMS over SOAP over HTTP over TLS/SSL</a:t>
            </a:r>
            <a:endParaRPr lang="nb-NO" sz="1000" dirty="0"/>
          </a:p>
        </p:txBody>
      </p:sp>
      <p:cxnSp>
        <p:nvCxnSpPr>
          <p:cNvPr id="82" name="Rett pil 81"/>
          <p:cNvCxnSpPr/>
          <p:nvPr/>
        </p:nvCxnSpPr>
        <p:spPr>
          <a:xfrm>
            <a:off x="3238571" y="2636912"/>
            <a:ext cx="131379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Rett pil 85"/>
          <p:cNvCxnSpPr/>
          <p:nvPr/>
        </p:nvCxnSpPr>
        <p:spPr>
          <a:xfrm>
            <a:off x="4552364" y="2636912"/>
            <a:ext cx="131379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Rett pil 92"/>
          <p:cNvCxnSpPr/>
          <p:nvPr/>
        </p:nvCxnSpPr>
        <p:spPr>
          <a:xfrm>
            <a:off x="5866157" y="2636912"/>
            <a:ext cx="131379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Rett pil 96"/>
          <p:cNvCxnSpPr/>
          <p:nvPr/>
        </p:nvCxnSpPr>
        <p:spPr>
          <a:xfrm>
            <a:off x="7167188" y="2645413"/>
            <a:ext cx="131379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kstSylinder 100"/>
          <p:cNvSpPr txBox="1"/>
          <p:nvPr/>
        </p:nvSpPr>
        <p:spPr>
          <a:xfrm>
            <a:off x="3247106" y="1762061"/>
            <a:ext cx="12967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dirty="0" smtClean="0"/>
              <a:t>Avhengig av meldingsformidler- implementasjon. F.eks. HTTP, JMS eller Java-</a:t>
            </a:r>
            <a:r>
              <a:rPr lang="nb-NO" sz="1000" dirty="0" err="1" smtClean="0"/>
              <a:t>metodar</a:t>
            </a:r>
            <a:r>
              <a:rPr lang="nb-NO" sz="1000" dirty="0" smtClean="0"/>
              <a:t>.</a:t>
            </a:r>
            <a:endParaRPr lang="nb-NO" sz="1000" dirty="0"/>
          </a:p>
        </p:txBody>
      </p:sp>
      <p:sp>
        <p:nvSpPr>
          <p:cNvPr id="108" name="TekstSylinder 107"/>
          <p:cNvSpPr txBox="1"/>
          <p:nvPr/>
        </p:nvSpPr>
        <p:spPr>
          <a:xfrm>
            <a:off x="4560899" y="1764113"/>
            <a:ext cx="12967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dirty="0" smtClean="0"/>
              <a:t>Avhengig av meldingsformidler- implementasjon. F.eks. HTTP, JMS eller Java-</a:t>
            </a:r>
            <a:r>
              <a:rPr lang="nb-NO" sz="1000" dirty="0" err="1" smtClean="0"/>
              <a:t>metodar</a:t>
            </a:r>
            <a:r>
              <a:rPr lang="nb-NO" sz="1000" dirty="0" smtClean="0"/>
              <a:t>.</a:t>
            </a:r>
            <a:endParaRPr lang="nb-NO" sz="1000" dirty="0"/>
          </a:p>
        </p:txBody>
      </p:sp>
      <p:sp>
        <p:nvSpPr>
          <p:cNvPr id="110" name="TekstSylinder 109"/>
          <p:cNvSpPr txBox="1"/>
          <p:nvPr/>
        </p:nvSpPr>
        <p:spPr>
          <a:xfrm>
            <a:off x="7178244" y="1758531"/>
            <a:ext cx="12967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dirty="0" smtClean="0"/>
              <a:t>Avhengig av postboks- implementasjon. F.eks. HTTP, JMS eller Java-</a:t>
            </a:r>
            <a:r>
              <a:rPr lang="nb-NO" sz="1000" dirty="0" err="1" smtClean="0"/>
              <a:t>metodar</a:t>
            </a:r>
            <a:r>
              <a:rPr lang="nb-NO" sz="1000" dirty="0" smtClean="0"/>
              <a:t>.</a:t>
            </a:r>
            <a:endParaRPr lang="nb-NO" sz="1000" dirty="0"/>
          </a:p>
        </p:txBody>
      </p:sp>
      <p:sp>
        <p:nvSpPr>
          <p:cNvPr id="115" name="TekstSylinder 114"/>
          <p:cNvSpPr txBox="1"/>
          <p:nvPr/>
        </p:nvSpPr>
        <p:spPr>
          <a:xfrm>
            <a:off x="5872012" y="2082914"/>
            <a:ext cx="12967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dirty="0" smtClean="0"/>
              <a:t>EBMS over SOAP over HTTP over TLS/SSL</a:t>
            </a:r>
            <a:endParaRPr lang="nb-NO" sz="1000" dirty="0"/>
          </a:p>
        </p:txBody>
      </p:sp>
    </p:spTree>
    <p:extLst>
      <p:ext uri="{BB962C8B-B14F-4D97-AF65-F5344CB8AC3E}">
        <p14:creationId xmlns:p14="http://schemas.microsoft.com/office/powerpoint/2010/main" val="307195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vrundet rektangel 118"/>
          <p:cNvSpPr/>
          <p:nvPr/>
        </p:nvSpPr>
        <p:spPr>
          <a:xfrm>
            <a:off x="159876" y="1069045"/>
            <a:ext cx="4824536" cy="631763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0" name="Avrundet rektangel 119"/>
          <p:cNvSpPr/>
          <p:nvPr/>
        </p:nvSpPr>
        <p:spPr>
          <a:xfrm>
            <a:off x="4101961" y="2077157"/>
            <a:ext cx="4824536" cy="631763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Rektangel 3"/>
          <p:cNvSpPr/>
          <p:nvPr/>
        </p:nvSpPr>
        <p:spPr>
          <a:xfrm>
            <a:off x="35496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Postavsender fagsystem</a:t>
            </a:r>
            <a:endParaRPr lang="nb-NO" sz="1000" dirty="0"/>
          </a:p>
        </p:txBody>
      </p:sp>
      <p:sp>
        <p:nvSpPr>
          <p:cNvPr id="7" name="Rektangel 6"/>
          <p:cNvSpPr/>
          <p:nvPr/>
        </p:nvSpPr>
        <p:spPr>
          <a:xfrm>
            <a:off x="2663082" y="392036"/>
            <a:ext cx="115097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Meldingsformidler MSH</a:t>
            </a:r>
            <a:endParaRPr lang="nb-NO" sz="1000" dirty="0"/>
          </a:p>
        </p:txBody>
      </p:sp>
      <p:sp>
        <p:nvSpPr>
          <p:cNvPr id="14" name="Rektangel 13"/>
          <p:cNvSpPr/>
          <p:nvPr/>
        </p:nvSpPr>
        <p:spPr>
          <a:xfrm>
            <a:off x="1349289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Postavsender MSH</a:t>
            </a:r>
            <a:endParaRPr lang="nb-NO" sz="1000" dirty="0"/>
          </a:p>
        </p:txBody>
      </p:sp>
      <p:sp>
        <p:nvSpPr>
          <p:cNvPr id="15" name="Rektangel 14"/>
          <p:cNvSpPr/>
          <p:nvPr/>
        </p:nvSpPr>
        <p:spPr>
          <a:xfrm>
            <a:off x="3976876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Meldingsformidler fagsystem</a:t>
            </a:r>
            <a:endParaRPr lang="nb-NO" sz="1000" dirty="0"/>
          </a:p>
        </p:txBody>
      </p:sp>
      <p:sp>
        <p:nvSpPr>
          <p:cNvPr id="16" name="Rektangel 15"/>
          <p:cNvSpPr/>
          <p:nvPr/>
        </p:nvSpPr>
        <p:spPr>
          <a:xfrm>
            <a:off x="7164288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Postboks</a:t>
            </a:r>
            <a:endParaRPr lang="nb-NO" sz="1000" dirty="0"/>
          </a:p>
        </p:txBody>
      </p:sp>
      <p:sp>
        <p:nvSpPr>
          <p:cNvPr id="17" name="Rektangel 16"/>
          <p:cNvSpPr/>
          <p:nvPr/>
        </p:nvSpPr>
        <p:spPr>
          <a:xfrm>
            <a:off x="5290669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Meldingsformidler MSH</a:t>
            </a:r>
            <a:endParaRPr lang="nb-NO" sz="1000" dirty="0"/>
          </a:p>
        </p:txBody>
      </p:sp>
      <p:cxnSp>
        <p:nvCxnSpPr>
          <p:cNvPr id="21" name="Rett linje 20"/>
          <p:cNvCxnSpPr>
            <a:stCxn id="4" idx="2"/>
          </p:cNvCxnSpPr>
          <p:nvPr/>
        </p:nvCxnSpPr>
        <p:spPr>
          <a:xfrm>
            <a:off x="610984" y="752076"/>
            <a:ext cx="0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tt linje 22"/>
          <p:cNvCxnSpPr>
            <a:stCxn id="14" idx="2"/>
          </p:cNvCxnSpPr>
          <p:nvPr/>
        </p:nvCxnSpPr>
        <p:spPr>
          <a:xfrm>
            <a:off x="1924777" y="752076"/>
            <a:ext cx="5626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tt linje 24"/>
          <p:cNvCxnSpPr>
            <a:stCxn id="7" idx="2"/>
          </p:cNvCxnSpPr>
          <p:nvPr/>
        </p:nvCxnSpPr>
        <p:spPr>
          <a:xfrm>
            <a:off x="3238571" y="752076"/>
            <a:ext cx="0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tt linje 26"/>
          <p:cNvCxnSpPr>
            <a:stCxn id="15" idx="2"/>
          </p:cNvCxnSpPr>
          <p:nvPr/>
        </p:nvCxnSpPr>
        <p:spPr>
          <a:xfrm>
            <a:off x="4552364" y="752076"/>
            <a:ext cx="0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tt linje 28"/>
          <p:cNvCxnSpPr>
            <a:stCxn id="17" idx="2"/>
          </p:cNvCxnSpPr>
          <p:nvPr/>
        </p:nvCxnSpPr>
        <p:spPr>
          <a:xfrm>
            <a:off x="5866157" y="752076"/>
            <a:ext cx="0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tt linje 30"/>
          <p:cNvCxnSpPr>
            <a:stCxn id="16" idx="2"/>
          </p:cNvCxnSpPr>
          <p:nvPr/>
        </p:nvCxnSpPr>
        <p:spPr>
          <a:xfrm flipH="1">
            <a:off x="7704478" y="752076"/>
            <a:ext cx="35298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tt pil 34"/>
          <p:cNvCxnSpPr/>
          <p:nvPr/>
        </p:nvCxnSpPr>
        <p:spPr>
          <a:xfrm>
            <a:off x="610984" y="1268760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kstSylinder 35"/>
          <p:cNvSpPr txBox="1"/>
          <p:nvPr/>
        </p:nvSpPr>
        <p:spPr>
          <a:xfrm>
            <a:off x="852085" y="1069045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SendPost</a:t>
            </a:r>
            <a:endParaRPr lang="nb-NO" sz="1000" dirty="0"/>
          </a:p>
        </p:txBody>
      </p:sp>
      <p:cxnSp>
        <p:nvCxnSpPr>
          <p:cNvPr id="38" name="Rett pil 37"/>
          <p:cNvCxnSpPr/>
          <p:nvPr/>
        </p:nvCxnSpPr>
        <p:spPr>
          <a:xfrm>
            <a:off x="1924777" y="1268760"/>
            <a:ext cx="1313793" cy="119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kstSylinder 39"/>
          <p:cNvSpPr txBox="1"/>
          <p:nvPr/>
        </p:nvSpPr>
        <p:spPr>
          <a:xfrm>
            <a:off x="7514336" y="2077157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SendPost</a:t>
            </a:r>
            <a:endParaRPr lang="nb-NO" sz="1000" dirty="0"/>
          </a:p>
        </p:txBody>
      </p:sp>
      <p:sp>
        <p:nvSpPr>
          <p:cNvPr id="41" name="TekstSylinder 40"/>
          <p:cNvSpPr txBox="1"/>
          <p:nvPr/>
        </p:nvSpPr>
        <p:spPr>
          <a:xfrm>
            <a:off x="4886750" y="2084908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SendPost</a:t>
            </a:r>
            <a:endParaRPr lang="nb-NO" sz="1000" dirty="0"/>
          </a:p>
        </p:txBody>
      </p:sp>
      <p:sp>
        <p:nvSpPr>
          <p:cNvPr id="42" name="TekstSylinder 41"/>
          <p:cNvSpPr txBox="1"/>
          <p:nvPr/>
        </p:nvSpPr>
        <p:spPr>
          <a:xfrm>
            <a:off x="3572957" y="1070762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SendPost</a:t>
            </a:r>
            <a:endParaRPr lang="nb-NO" sz="1000" dirty="0"/>
          </a:p>
        </p:txBody>
      </p:sp>
      <p:sp>
        <p:nvSpPr>
          <p:cNvPr id="43" name="TekstSylinder 42"/>
          <p:cNvSpPr txBox="1"/>
          <p:nvPr/>
        </p:nvSpPr>
        <p:spPr>
          <a:xfrm>
            <a:off x="2036836" y="1073792"/>
            <a:ext cx="9268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ebms</a:t>
            </a:r>
            <a:r>
              <a:rPr lang="nb-NO" sz="1000" dirty="0" smtClean="0"/>
              <a:t>-melding</a:t>
            </a:r>
            <a:endParaRPr lang="nb-NO" sz="1000" dirty="0"/>
          </a:p>
        </p:txBody>
      </p:sp>
      <p:cxnSp>
        <p:nvCxnSpPr>
          <p:cNvPr id="46" name="Rett pil 45"/>
          <p:cNvCxnSpPr/>
          <p:nvPr/>
        </p:nvCxnSpPr>
        <p:spPr>
          <a:xfrm>
            <a:off x="3238571" y="1280752"/>
            <a:ext cx="131379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tt pil 47"/>
          <p:cNvCxnSpPr/>
          <p:nvPr/>
        </p:nvCxnSpPr>
        <p:spPr>
          <a:xfrm>
            <a:off x="4552364" y="2276832"/>
            <a:ext cx="131379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kstSylinder 48"/>
          <p:cNvSpPr txBox="1"/>
          <p:nvPr/>
        </p:nvSpPr>
        <p:spPr>
          <a:xfrm>
            <a:off x="5978216" y="2059109"/>
            <a:ext cx="9268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ebms</a:t>
            </a:r>
            <a:r>
              <a:rPr lang="nb-NO" sz="1000" dirty="0" smtClean="0"/>
              <a:t>-melding</a:t>
            </a:r>
            <a:endParaRPr lang="nb-NO" sz="1000" dirty="0"/>
          </a:p>
        </p:txBody>
      </p:sp>
      <p:cxnSp>
        <p:nvCxnSpPr>
          <p:cNvPr id="54" name="Rett pil 53"/>
          <p:cNvCxnSpPr/>
          <p:nvPr/>
        </p:nvCxnSpPr>
        <p:spPr>
          <a:xfrm flipV="1">
            <a:off x="5866157" y="2276832"/>
            <a:ext cx="1313793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Rett pil 57"/>
          <p:cNvCxnSpPr/>
          <p:nvPr/>
        </p:nvCxnSpPr>
        <p:spPr>
          <a:xfrm>
            <a:off x="7179950" y="2270836"/>
            <a:ext cx="13137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tt pil 59"/>
          <p:cNvCxnSpPr/>
          <p:nvPr/>
        </p:nvCxnSpPr>
        <p:spPr>
          <a:xfrm flipH="1">
            <a:off x="1924777" y="1556792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Rett pil 61"/>
          <p:cNvCxnSpPr/>
          <p:nvPr/>
        </p:nvCxnSpPr>
        <p:spPr>
          <a:xfrm flipH="1">
            <a:off x="610984" y="1556792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kstSylinder 63"/>
          <p:cNvSpPr txBox="1"/>
          <p:nvPr/>
        </p:nvSpPr>
        <p:spPr>
          <a:xfrm>
            <a:off x="2036836" y="1350082"/>
            <a:ext cx="1003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ebms</a:t>
            </a:r>
            <a:r>
              <a:rPr lang="nb-NO" sz="1000" dirty="0" smtClean="0"/>
              <a:t>-kvittering</a:t>
            </a:r>
            <a:endParaRPr lang="nb-NO" sz="1000" dirty="0"/>
          </a:p>
        </p:txBody>
      </p:sp>
      <p:sp>
        <p:nvSpPr>
          <p:cNvPr id="69" name="TekstSylinder 68"/>
          <p:cNvSpPr txBox="1"/>
          <p:nvPr/>
        </p:nvSpPr>
        <p:spPr>
          <a:xfrm>
            <a:off x="831749" y="1352091"/>
            <a:ext cx="8402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«ok» / «feil»</a:t>
            </a:r>
            <a:endParaRPr lang="nb-NO" sz="1000" dirty="0"/>
          </a:p>
        </p:txBody>
      </p:sp>
      <p:cxnSp>
        <p:nvCxnSpPr>
          <p:cNvPr id="71" name="Rett pil 70"/>
          <p:cNvCxnSpPr/>
          <p:nvPr/>
        </p:nvCxnSpPr>
        <p:spPr>
          <a:xfrm flipH="1">
            <a:off x="5866157" y="2552872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Rett pil 72"/>
          <p:cNvCxnSpPr/>
          <p:nvPr/>
        </p:nvCxnSpPr>
        <p:spPr>
          <a:xfrm flipH="1">
            <a:off x="4552364" y="2552872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kstSylinder 73"/>
          <p:cNvSpPr txBox="1"/>
          <p:nvPr/>
        </p:nvSpPr>
        <p:spPr>
          <a:xfrm>
            <a:off x="6064089" y="2348462"/>
            <a:ext cx="1003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ebms</a:t>
            </a:r>
            <a:r>
              <a:rPr lang="nb-NO" sz="1000" dirty="0" smtClean="0"/>
              <a:t>-kvittering</a:t>
            </a:r>
            <a:endParaRPr lang="nb-NO" sz="1000" dirty="0"/>
          </a:p>
        </p:txBody>
      </p:sp>
      <p:sp>
        <p:nvSpPr>
          <p:cNvPr id="75" name="TekstSylinder 74"/>
          <p:cNvSpPr txBox="1"/>
          <p:nvPr/>
        </p:nvSpPr>
        <p:spPr>
          <a:xfrm>
            <a:off x="4792189" y="2373595"/>
            <a:ext cx="8402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«ok» / «feil»</a:t>
            </a:r>
            <a:endParaRPr lang="nb-NO" sz="1000" dirty="0"/>
          </a:p>
        </p:txBody>
      </p:sp>
      <p:sp>
        <p:nvSpPr>
          <p:cNvPr id="124" name="TekstSylinder 123"/>
          <p:cNvSpPr txBox="1"/>
          <p:nvPr/>
        </p:nvSpPr>
        <p:spPr>
          <a:xfrm>
            <a:off x="205046" y="836712"/>
            <a:ext cx="3517403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b-NO" sz="1200" dirty="0" smtClean="0">
                <a:solidFill>
                  <a:schemeClr val="bg1"/>
                </a:solidFill>
              </a:rPr>
              <a:t>1. Send post fra postavsender til meldingsformidler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125" name="TekstSylinder 124"/>
          <p:cNvSpPr txBox="1"/>
          <p:nvPr/>
        </p:nvSpPr>
        <p:spPr>
          <a:xfrm>
            <a:off x="4238035" y="1835395"/>
            <a:ext cx="3790349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b-NO" sz="1200" dirty="0" smtClean="0">
                <a:solidFill>
                  <a:schemeClr val="bg1"/>
                </a:solidFill>
              </a:rPr>
              <a:t>2. Send post fra meldingsformidler til postboks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137" name="TekstSylinder 136"/>
          <p:cNvSpPr txBox="1"/>
          <p:nvPr/>
        </p:nvSpPr>
        <p:spPr>
          <a:xfrm>
            <a:off x="0" y="-27384"/>
            <a:ext cx="9144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b-NO" b="1" dirty="0" err="1" smtClean="0"/>
              <a:t>MeldingsID</a:t>
            </a:r>
            <a:r>
              <a:rPr lang="nb-NO" b="1" dirty="0" smtClean="0"/>
              <a:t> i sikker digital post</a:t>
            </a:r>
            <a:endParaRPr lang="nb-NO" b="1" dirty="0"/>
          </a:p>
        </p:txBody>
      </p:sp>
      <p:cxnSp>
        <p:nvCxnSpPr>
          <p:cNvPr id="8" name="Rett pil 7"/>
          <p:cNvCxnSpPr>
            <a:stCxn id="9" idx="0"/>
          </p:cNvCxnSpPr>
          <p:nvPr/>
        </p:nvCxnSpPr>
        <p:spPr>
          <a:xfrm flipH="1" flipV="1">
            <a:off x="610987" y="1268760"/>
            <a:ext cx="104898" cy="7369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ktangel 8"/>
          <p:cNvSpPr/>
          <p:nvPr/>
        </p:nvSpPr>
        <p:spPr>
          <a:xfrm>
            <a:off x="38793" y="2005708"/>
            <a:ext cx="1354184" cy="12792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SBD.Doc..</a:t>
            </a:r>
            <a:r>
              <a:rPr lang="nb-NO" sz="1000" dirty="0" err="1" smtClean="0"/>
              <a:t>Ident</a:t>
            </a:r>
            <a:r>
              <a:rPr lang="nb-NO" sz="1000" dirty="0" smtClean="0"/>
              <a:t>...</a:t>
            </a:r>
            <a:r>
              <a:rPr lang="nb-NO" sz="1000" dirty="0" err="1" smtClean="0"/>
              <a:t>InstanceIdent</a:t>
            </a:r>
            <a:r>
              <a:rPr lang="nb-NO" sz="1000" dirty="0" smtClean="0"/>
              <a:t>..=100</a:t>
            </a:r>
            <a:endParaRPr lang="nb-NO" sz="1000" dirty="0" smtClean="0"/>
          </a:p>
        </p:txBody>
      </p:sp>
      <p:cxnSp>
        <p:nvCxnSpPr>
          <p:cNvPr id="79" name="Rett pil 78"/>
          <p:cNvCxnSpPr>
            <a:stCxn id="80" idx="0"/>
          </p:cNvCxnSpPr>
          <p:nvPr/>
        </p:nvCxnSpPr>
        <p:spPr>
          <a:xfrm flipH="1" flipV="1">
            <a:off x="1923776" y="1215344"/>
            <a:ext cx="825010" cy="7982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ktangel 79"/>
          <p:cNvSpPr/>
          <p:nvPr/>
        </p:nvSpPr>
        <p:spPr>
          <a:xfrm>
            <a:off x="1590228" y="2013642"/>
            <a:ext cx="2317115" cy="97779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err="1" smtClean="0"/>
              <a:t>EB:messageID</a:t>
            </a:r>
            <a:r>
              <a:rPr lang="nb-NO" sz="1000" dirty="0" smtClean="0"/>
              <a:t>=eb1</a:t>
            </a:r>
          </a:p>
          <a:p>
            <a:pPr algn="ctr"/>
            <a:r>
              <a:rPr lang="nb-NO" sz="1000" dirty="0" err="1" smtClean="0"/>
              <a:t>EB:ConversionID</a:t>
            </a:r>
            <a:r>
              <a:rPr lang="nb-NO" sz="1000" dirty="0" smtClean="0"/>
              <a:t>=NULL</a:t>
            </a:r>
          </a:p>
          <a:p>
            <a:pPr algn="ctr"/>
            <a:r>
              <a:rPr lang="nb-NO" sz="1000" dirty="0" smtClean="0"/>
              <a:t>Type=</a:t>
            </a:r>
            <a:r>
              <a:rPr lang="nb-NO" sz="1000" dirty="0" err="1" smtClean="0"/>
              <a:t>DigitalPost</a:t>
            </a:r>
            <a:endParaRPr lang="nb-NO" sz="1000" dirty="0" smtClean="0"/>
          </a:p>
          <a:p>
            <a:pPr algn="ctr"/>
            <a:r>
              <a:rPr lang="nb-NO" sz="1000" dirty="0" err="1"/>
              <a:t>Sdp:meldingID</a:t>
            </a:r>
            <a:r>
              <a:rPr lang="nb-NO" sz="1000" dirty="0"/>
              <a:t>=1</a:t>
            </a:r>
          </a:p>
          <a:p>
            <a:pPr algn="ctr"/>
            <a:r>
              <a:rPr lang="nb-NO" sz="1000" dirty="0" err="1"/>
              <a:t>Sdp:Melding.sdpAdresse</a:t>
            </a:r>
            <a:r>
              <a:rPr lang="nb-NO" sz="1000" dirty="0"/>
              <a:t>=arne | </a:t>
            </a:r>
            <a:r>
              <a:rPr lang="nb-NO" sz="1000" dirty="0" err="1" smtClean="0"/>
              <a:t>digipost</a:t>
            </a:r>
            <a:endParaRPr lang="nb-NO" sz="1000" dirty="0"/>
          </a:p>
          <a:p>
            <a:pPr algn="ctr"/>
            <a:r>
              <a:rPr lang="nb-NO" sz="1000" dirty="0" err="1"/>
              <a:t>SBDH.DocID</a:t>
            </a:r>
            <a:endParaRPr lang="nb-NO" sz="1000" dirty="0" smtClean="0"/>
          </a:p>
        </p:txBody>
      </p:sp>
      <p:cxnSp>
        <p:nvCxnSpPr>
          <p:cNvPr id="97" name="Rett pil 96"/>
          <p:cNvCxnSpPr>
            <a:stCxn id="99" idx="2"/>
          </p:cNvCxnSpPr>
          <p:nvPr/>
        </p:nvCxnSpPr>
        <p:spPr>
          <a:xfrm flipH="1">
            <a:off x="5807735" y="1772816"/>
            <a:ext cx="960002" cy="5325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Rett pil 107"/>
          <p:cNvCxnSpPr/>
          <p:nvPr/>
        </p:nvCxnSpPr>
        <p:spPr>
          <a:xfrm flipV="1">
            <a:off x="8315264" y="2276872"/>
            <a:ext cx="178481" cy="5760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ktangel 109"/>
          <p:cNvSpPr/>
          <p:nvPr/>
        </p:nvSpPr>
        <p:spPr>
          <a:xfrm>
            <a:off x="7559546" y="2552871"/>
            <a:ext cx="1501640" cy="11586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err="1"/>
              <a:t>Sdp:meldingID</a:t>
            </a:r>
            <a:r>
              <a:rPr lang="nb-NO" sz="1000" dirty="0"/>
              <a:t>=1</a:t>
            </a:r>
          </a:p>
          <a:p>
            <a:pPr algn="ctr"/>
            <a:r>
              <a:rPr lang="nb-NO" sz="1000" dirty="0" err="1"/>
              <a:t>Sdp:Melding.sdpAdresse</a:t>
            </a:r>
            <a:r>
              <a:rPr lang="nb-NO" sz="1000" dirty="0"/>
              <a:t>=arne | </a:t>
            </a:r>
            <a:r>
              <a:rPr lang="nb-NO" sz="1000" dirty="0" err="1"/>
              <a:t>digipost</a:t>
            </a:r>
            <a:endParaRPr lang="nb-NO" sz="1000" dirty="0"/>
          </a:p>
          <a:p>
            <a:pPr algn="ctr"/>
            <a:r>
              <a:rPr lang="nb-NO" sz="1000" dirty="0" err="1"/>
              <a:t>Sdp:Melding.Avsender.identifier</a:t>
            </a:r>
            <a:r>
              <a:rPr lang="nb-NO" sz="1000" dirty="0"/>
              <a:t> = </a:t>
            </a:r>
            <a:r>
              <a:rPr lang="nb-NO" sz="1000" dirty="0" smtClean="0"/>
              <a:t>Organisasjonsnummer</a:t>
            </a:r>
          </a:p>
          <a:p>
            <a:pPr algn="ctr"/>
            <a:r>
              <a:rPr lang="nb-NO" sz="1000" dirty="0" err="1"/>
              <a:t>SBDH.DocID</a:t>
            </a:r>
            <a:endParaRPr lang="nb-NO" sz="1000" dirty="0"/>
          </a:p>
          <a:p>
            <a:pPr algn="ctr"/>
            <a:endParaRPr lang="nb-NO" sz="1000" dirty="0"/>
          </a:p>
        </p:txBody>
      </p:sp>
      <p:sp>
        <p:nvSpPr>
          <p:cNvPr id="61" name="Avrundet rektangel 60"/>
          <p:cNvSpPr/>
          <p:nvPr/>
        </p:nvSpPr>
        <p:spPr>
          <a:xfrm>
            <a:off x="127969" y="5863384"/>
            <a:ext cx="4824536" cy="102200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3" name="Avrundet rektangel 62"/>
          <p:cNvSpPr/>
          <p:nvPr/>
        </p:nvSpPr>
        <p:spPr>
          <a:xfrm>
            <a:off x="4133772" y="3828333"/>
            <a:ext cx="4824536" cy="631763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5" name="Avrundet rektangel 64"/>
          <p:cNvSpPr/>
          <p:nvPr/>
        </p:nvSpPr>
        <p:spPr>
          <a:xfrm>
            <a:off x="2765750" y="4892144"/>
            <a:ext cx="2160240" cy="631763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6" name="TekstSylinder 65"/>
          <p:cNvSpPr txBox="1"/>
          <p:nvPr/>
        </p:nvSpPr>
        <p:spPr>
          <a:xfrm>
            <a:off x="7476483" y="3839577"/>
            <a:ext cx="833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BAA, BRA, …</a:t>
            </a:r>
            <a:endParaRPr lang="nb-NO" sz="1000" dirty="0"/>
          </a:p>
        </p:txBody>
      </p:sp>
      <p:sp>
        <p:nvSpPr>
          <p:cNvPr id="67" name="TekstSylinder 66"/>
          <p:cNvSpPr txBox="1"/>
          <p:nvPr/>
        </p:nvSpPr>
        <p:spPr>
          <a:xfrm>
            <a:off x="2155514" y="5942067"/>
            <a:ext cx="6992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ebms</a:t>
            </a:r>
            <a:r>
              <a:rPr lang="nb-NO" sz="1000" dirty="0" smtClean="0"/>
              <a:t>-pull</a:t>
            </a:r>
            <a:endParaRPr lang="nb-NO" sz="1000" dirty="0"/>
          </a:p>
        </p:txBody>
      </p:sp>
      <p:sp>
        <p:nvSpPr>
          <p:cNvPr id="68" name="TekstSylinder 67"/>
          <p:cNvSpPr txBox="1"/>
          <p:nvPr/>
        </p:nvSpPr>
        <p:spPr>
          <a:xfrm>
            <a:off x="2134664" y="6230099"/>
            <a:ext cx="9268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ebms</a:t>
            </a:r>
            <a:r>
              <a:rPr lang="nb-NO" sz="1000" dirty="0" smtClean="0"/>
              <a:t>-melding</a:t>
            </a:r>
            <a:endParaRPr lang="nb-NO" sz="1000" dirty="0"/>
          </a:p>
        </p:txBody>
      </p:sp>
      <p:cxnSp>
        <p:nvCxnSpPr>
          <p:cNvPr id="70" name="Rett pil 69"/>
          <p:cNvCxnSpPr/>
          <p:nvPr/>
        </p:nvCxnSpPr>
        <p:spPr>
          <a:xfrm flipH="1">
            <a:off x="7103879" y="4043987"/>
            <a:ext cx="13314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Rett pil 71"/>
          <p:cNvCxnSpPr/>
          <p:nvPr/>
        </p:nvCxnSpPr>
        <p:spPr>
          <a:xfrm flipH="1">
            <a:off x="5807735" y="4043987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Rett pil 75"/>
          <p:cNvCxnSpPr/>
          <p:nvPr/>
        </p:nvCxnSpPr>
        <p:spPr>
          <a:xfrm flipH="1">
            <a:off x="4493942" y="4043987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Rett pil 76"/>
          <p:cNvCxnSpPr/>
          <p:nvPr/>
        </p:nvCxnSpPr>
        <p:spPr>
          <a:xfrm>
            <a:off x="5807735" y="4332019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Rett pil 77"/>
          <p:cNvCxnSpPr/>
          <p:nvPr/>
        </p:nvCxnSpPr>
        <p:spPr>
          <a:xfrm>
            <a:off x="7121528" y="4332019"/>
            <a:ext cx="1287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kstSylinder 80"/>
          <p:cNvSpPr txBox="1"/>
          <p:nvPr/>
        </p:nvSpPr>
        <p:spPr>
          <a:xfrm>
            <a:off x="6082611" y="3850015"/>
            <a:ext cx="9268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ebms</a:t>
            </a:r>
            <a:r>
              <a:rPr lang="nb-NO" sz="1000" dirty="0" smtClean="0"/>
              <a:t>-melding</a:t>
            </a:r>
            <a:endParaRPr lang="nb-NO" sz="1000" dirty="0"/>
          </a:p>
        </p:txBody>
      </p:sp>
      <p:sp>
        <p:nvSpPr>
          <p:cNvPr id="82" name="TekstSylinder 81"/>
          <p:cNvSpPr txBox="1"/>
          <p:nvPr/>
        </p:nvSpPr>
        <p:spPr>
          <a:xfrm>
            <a:off x="4853982" y="3849016"/>
            <a:ext cx="833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BAA, BRA, …</a:t>
            </a:r>
            <a:endParaRPr lang="nb-NO" sz="1000" dirty="0"/>
          </a:p>
        </p:txBody>
      </p:sp>
      <p:sp>
        <p:nvSpPr>
          <p:cNvPr id="83" name="TekstSylinder 82"/>
          <p:cNvSpPr txBox="1"/>
          <p:nvPr/>
        </p:nvSpPr>
        <p:spPr>
          <a:xfrm>
            <a:off x="5962730" y="4157806"/>
            <a:ext cx="1003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ebms</a:t>
            </a:r>
            <a:r>
              <a:rPr lang="nb-NO" sz="1000" dirty="0" smtClean="0"/>
              <a:t>-kvittering</a:t>
            </a:r>
            <a:endParaRPr lang="nb-NO" sz="1000" dirty="0"/>
          </a:p>
        </p:txBody>
      </p:sp>
      <p:sp>
        <p:nvSpPr>
          <p:cNvPr id="85" name="TekstSylinder 84"/>
          <p:cNvSpPr txBox="1"/>
          <p:nvPr/>
        </p:nvSpPr>
        <p:spPr>
          <a:xfrm>
            <a:off x="7398063" y="4144215"/>
            <a:ext cx="8402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«ok» / «feil»</a:t>
            </a:r>
            <a:endParaRPr lang="nb-NO" sz="1000" dirty="0"/>
          </a:p>
        </p:txBody>
      </p:sp>
      <p:cxnSp>
        <p:nvCxnSpPr>
          <p:cNvPr id="88" name="Rett pil 87"/>
          <p:cNvCxnSpPr/>
          <p:nvPr/>
        </p:nvCxnSpPr>
        <p:spPr>
          <a:xfrm flipH="1">
            <a:off x="3180149" y="5114482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kstSylinder 88"/>
          <p:cNvSpPr txBox="1"/>
          <p:nvPr/>
        </p:nvSpPr>
        <p:spPr>
          <a:xfrm>
            <a:off x="3485830" y="4919511"/>
            <a:ext cx="833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BAA, BRA, …</a:t>
            </a:r>
            <a:endParaRPr lang="nb-NO" sz="1000" dirty="0"/>
          </a:p>
        </p:txBody>
      </p:sp>
      <p:cxnSp>
        <p:nvCxnSpPr>
          <p:cNvPr id="90" name="Rett pil 89"/>
          <p:cNvCxnSpPr/>
          <p:nvPr/>
        </p:nvCxnSpPr>
        <p:spPr>
          <a:xfrm>
            <a:off x="569548" y="6116280"/>
            <a:ext cx="13194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Rett pil 90"/>
          <p:cNvCxnSpPr/>
          <p:nvPr/>
        </p:nvCxnSpPr>
        <p:spPr>
          <a:xfrm>
            <a:off x="1888967" y="6116280"/>
            <a:ext cx="1308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Rett pil 91"/>
          <p:cNvCxnSpPr/>
          <p:nvPr/>
        </p:nvCxnSpPr>
        <p:spPr>
          <a:xfrm flipH="1">
            <a:off x="1888967" y="6404312"/>
            <a:ext cx="13081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Rett pil 92"/>
          <p:cNvCxnSpPr/>
          <p:nvPr/>
        </p:nvCxnSpPr>
        <p:spPr>
          <a:xfrm flipH="1">
            <a:off x="569548" y="6404312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kstSylinder 93"/>
          <p:cNvSpPr txBox="1"/>
          <p:nvPr/>
        </p:nvSpPr>
        <p:spPr>
          <a:xfrm>
            <a:off x="838520" y="5919083"/>
            <a:ext cx="9460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HentKvittering</a:t>
            </a:r>
            <a:endParaRPr lang="nb-NO" sz="1000" dirty="0"/>
          </a:p>
        </p:txBody>
      </p:sp>
      <p:sp>
        <p:nvSpPr>
          <p:cNvPr id="95" name="TekstSylinder 94"/>
          <p:cNvSpPr txBox="1"/>
          <p:nvPr/>
        </p:nvSpPr>
        <p:spPr>
          <a:xfrm>
            <a:off x="976036" y="6188288"/>
            <a:ext cx="833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BAA, BRA, …</a:t>
            </a:r>
            <a:endParaRPr lang="nb-NO" sz="1000" dirty="0"/>
          </a:p>
        </p:txBody>
      </p:sp>
      <p:sp>
        <p:nvSpPr>
          <p:cNvPr id="96" name="TekstSylinder 95"/>
          <p:cNvSpPr txBox="1"/>
          <p:nvPr/>
        </p:nvSpPr>
        <p:spPr>
          <a:xfrm>
            <a:off x="2066967" y="6518131"/>
            <a:ext cx="1003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ebms</a:t>
            </a:r>
            <a:r>
              <a:rPr lang="nb-NO" sz="1000" dirty="0" smtClean="0"/>
              <a:t>-kvittering</a:t>
            </a:r>
            <a:endParaRPr lang="nb-NO" sz="1000" dirty="0"/>
          </a:p>
        </p:txBody>
      </p:sp>
      <p:cxnSp>
        <p:nvCxnSpPr>
          <p:cNvPr id="98" name="Rett pil 97"/>
          <p:cNvCxnSpPr/>
          <p:nvPr/>
        </p:nvCxnSpPr>
        <p:spPr>
          <a:xfrm>
            <a:off x="1883341" y="6722541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Rett pil 99"/>
          <p:cNvCxnSpPr/>
          <p:nvPr/>
        </p:nvCxnSpPr>
        <p:spPr>
          <a:xfrm>
            <a:off x="3197135" y="6722541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kstSylinder 101"/>
          <p:cNvSpPr txBox="1"/>
          <p:nvPr/>
        </p:nvSpPr>
        <p:spPr>
          <a:xfrm>
            <a:off x="3454609" y="6518131"/>
            <a:ext cx="8402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«ok» / «feil»</a:t>
            </a:r>
            <a:endParaRPr lang="nb-NO" sz="1000" dirty="0"/>
          </a:p>
        </p:txBody>
      </p:sp>
      <p:sp>
        <p:nvSpPr>
          <p:cNvPr id="104" name="TekstSylinder 103"/>
          <p:cNvSpPr txBox="1"/>
          <p:nvPr/>
        </p:nvSpPr>
        <p:spPr>
          <a:xfrm>
            <a:off x="3437623" y="5156293"/>
            <a:ext cx="8402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«ok» / «feil»</a:t>
            </a:r>
            <a:endParaRPr lang="nb-NO" sz="1000" dirty="0"/>
          </a:p>
        </p:txBody>
      </p:sp>
      <p:cxnSp>
        <p:nvCxnSpPr>
          <p:cNvPr id="105" name="Rett pil 104"/>
          <p:cNvCxnSpPr/>
          <p:nvPr/>
        </p:nvCxnSpPr>
        <p:spPr>
          <a:xfrm>
            <a:off x="3180148" y="5364130"/>
            <a:ext cx="13137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kstSylinder 105"/>
          <p:cNvSpPr txBox="1"/>
          <p:nvPr/>
        </p:nvSpPr>
        <p:spPr>
          <a:xfrm>
            <a:off x="4277329" y="3573016"/>
            <a:ext cx="3517403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b-NO" sz="1200" dirty="0" smtClean="0">
                <a:solidFill>
                  <a:schemeClr val="bg1"/>
                </a:solidFill>
              </a:rPr>
              <a:t>3. Send kvittering fra postboks til meldingsformidler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107" name="TekstSylinder 106"/>
          <p:cNvSpPr txBox="1"/>
          <p:nvPr/>
        </p:nvSpPr>
        <p:spPr>
          <a:xfrm>
            <a:off x="2790077" y="4633035"/>
            <a:ext cx="4512177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b-NO" sz="1200" dirty="0" smtClean="0">
                <a:solidFill>
                  <a:schemeClr val="bg1"/>
                </a:solidFill>
              </a:rPr>
              <a:t>4. </a:t>
            </a:r>
            <a:r>
              <a:rPr lang="nb-NO" sz="1200" dirty="0" err="1" smtClean="0">
                <a:solidFill>
                  <a:schemeClr val="bg1"/>
                </a:solidFill>
              </a:rPr>
              <a:t>Tilgjengeliggjer</a:t>
            </a:r>
            <a:r>
              <a:rPr lang="nb-NO" sz="1200" dirty="0" smtClean="0">
                <a:solidFill>
                  <a:schemeClr val="bg1"/>
                </a:solidFill>
              </a:rPr>
              <a:t> kvittering fra meldingsformidler til postavsender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109" name="TekstSylinder 108"/>
          <p:cNvSpPr txBox="1"/>
          <p:nvPr/>
        </p:nvSpPr>
        <p:spPr>
          <a:xfrm>
            <a:off x="279058" y="5634598"/>
            <a:ext cx="3517403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b-NO" sz="1200" dirty="0">
                <a:solidFill>
                  <a:schemeClr val="bg1"/>
                </a:solidFill>
              </a:rPr>
              <a:t>5</a:t>
            </a:r>
            <a:r>
              <a:rPr lang="nb-NO" sz="1200" dirty="0" smtClean="0">
                <a:solidFill>
                  <a:schemeClr val="bg1"/>
                </a:solidFill>
              </a:rPr>
              <a:t>. Hent kvittering fra meldingsformidler</a:t>
            </a:r>
            <a:endParaRPr lang="nb-NO" sz="1200" dirty="0">
              <a:solidFill>
                <a:schemeClr val="bg1"/>
              </a:solidFill>
            </a:endParaRPr>
          </a:p>
        </p:txBody>
      </p:sp>
      <p:cxnSp>
        <p:nvCxnSpPr>
          <p:cNvPr id="111" name="Rett pil 110"/>
          <p:cNvCxnSpPr>
            <a:stCxn id="112" idx="2"/>
          </p:cNvCxnSpPr>
          <p:nvPr/>
        </p:nvCxnSpPr>
        <p:spPr>
          <a:xfrm>
            <a:off x="2735033" y="4509121"/>
            <a:ext cx="462102" cy="7702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ktangel 111"/>
          <p:cNvSpPr/>
          <p:nvPr/>
        </p:nvSpPr>
        <p:spPr>
          <a:xfrm>
            <a:off x="1835696" y="3429000"/>
            <a:ext cx="1798673" cy="10801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err="1" smtClean="0"/>
              <a:t>ebMessage</a:t>
            </a:r>
            <a:r>
              <a:rPr lang="nb-NO" sz="1000" dirty="0" smtClean="0"/>
              <a:t>=eb4</a:t>
            </a:r>
          </a:p>
          <a:p>
            <a:pPr algn="ctr"/>
            <a:r>
              <a:rPr lang="nb-NO" sz="1000" dirty="0" err="1" smtClean="0"/>
              <a:t>ebrefToMessageID</a:t>
            </a:r>
            <a:r>
              <a:rPr lang="nb-NO" sz="1000" dirty="0" smtClean="0"/>
              <a:t>=NULL</a:t>
            </a:r>
          </a:p>
          <a:p>
            <a:pPr algn="ctr"/>
            <a:r>
              <a:rPr lang="nb-NO" sz="1000" dirty="0" err="1" smtClean="0"/>
              <a:t>ebConversion</a:t>
            </a:r>
            <a:r>
              <a:rPr lang="nb-NO" sz="1000" dirty="0" smtClean="0"/>
              <a:t>=eb1</a:t>
            </a:r>
          </a:p>
          <a:p>
            <a:pPr algn="ctr"/>
            <a:r>
              <a:rPr lang="nb-NO" sz="1000" dirty="0" smtClean="0"/>
              <a:t>Type=Kvittering</a:t>
            </a:r>
          </a:p>
          <a:p>
            <a:pPr algn="ctr"/>
            <a:r>
              <a:rPr lang="nb-NO" sz="1000" dirty="0" smtClean="0"/>
              <a:t>Status= OK | FEIL | beskrivelse</a:t>
            </a:r>
          </a:p>
          <a:p>
            <a:pPr algn="ctr"/>
            <a:r>
              <a:rPr lang="nb-NO" sz="1000" dirty="0" err="1"/>
              <a:t>SBDH.DocID</a:t>
            </a:r>
            <a:endParaRPr lang="nb-NO" sz="1000" dirty="0"/>
          </a:p>
        </p:txBody>
      </p:sp>
      <p:sp>
        <p:nvSpPr>
          <p:cNvPr id="113" name="Rektangel 112"/>
          <p:cNvSpPr/>
          <p:nvPr/>
        </p:nvSpPr>
        <p:spPr>
          <a:xfrm>
            <a:off x="31031" y="3573017"/>
            <a:ext cx="1700654" cy="9361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err="1" smtClean="0"/>
              <a:t>ebMessageID</a:t>
            </a:r>
            <a:r>
              <a:rPr lang="nb-NO" sz="1000" dirty="0" smtClean="0"/>
              <a:t>=eb5</a:t>
            </a:r>
          </a:p>
          <a:p>
            <a:pPr algn="ctr"/>
            <a:r>
              <a:rPr lang="nb-NO" sz="1000" dirty="0" err="1" smtClean="0"/>
              <a:t>ebConversationID</a:t>
            </a:r>
            <a:r>
              <a:rPr lang="nb-NO" sz="1000" dirty="0" smtClean="0"/>
              <a:t>=NULL</a:t>
            </a:r>
          </a:p>
          <a:p>
            <a:pPr algn="ctr"/>
            <a:r>
              <a:rPr lang="nb-NO" sz="1000" dirty="0" smtClean="0"/>
              <a:t>Type=</a:t>
            </a:r>
            <a:r>
              <a:rPr lang="nb-NO" sz="1000" dirty="0" err="1" smtClean="0"/>
              <a:t>HentNesteKvittering</a:t>
            </a:r>
            <a:r>
              <a:rPr lang="nb-NO" sz="1000" dirty="0" smtClean="0"/>
              <a:t>..</a:t>
            </a:r>
          </a:p>
          <a:p>
            <a:pPr algn="ctr"/>
            <a:r>
              <a:rPr lang="nb-NO" sz="1000" dirty="0" err="1"/>
              <a:t>SBDH.DocID</a:t>
            </a:r>
            <a:endParaRPr lang="nb-NO" sz="1000" dirty="0"/>
          </a:p>
        </p:txBody>
      </p:sp>
      <p:sp>
        <p:nvSpPr>
          <p:cNvPr id="115" name="Rektangel 114"/>
          <p:cNvSpPr/>
          <p:nvPr/>
        </p:nvSpPr>
        <p:spPr>
          <a:xfrm>
            <a:off x="3801797" y="3922416"/>
            <a:ext cx="1501640" cy="11920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Finne opprinnelig </a:t>
            </a:r>
            <a:r>
              <a:rPr lang="nb-NO" sz="1000" dirty="0" err="1" smtClean="0"/>
              <a:t>ebMessageID</a:t>
            </a:r>
            <a:r>
              <a:rPr lang="nb-NO" sz="1000" dirty="0" smtClean="0"/>
              <a:t> basert på mottatt </a:t>
            </a:r>
            <a:r>
              <a:rPr lang="nb-NO" sz="1000" dirty="0" err="1" smtClean="0"/>
              <a:t>ebConversionID</a:t>
            </a:r>
            <a:endParaRPr lang="nb-NO" sz="1000" dirty="0"/>
          </a:p>
        </p:txBody>
      </p:sp>
      <p:cxnSp>
        <p:nvCxnSpPr>
          <p:cNvPr id="116" name="Rett pil 115"/>
          <p:cNvCxnSpPr>
            <a:stCxn id="117" idx="0"/>
          </p:cNvCxnSpPr>
          <p:nvPr/>
        </p:nvCxnSpPr>
        <p:spPr>
          <a:xfrm flipH="1" flipV="1">
            <a:off x="7432290" y="4043987"/>
            <a:ext cx="624650" cy="6031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ktangel 116"/>
          <p:cNvSpPr/>
          <p:nvPr/>
        </p:nvSpPr>
        <p:spPr>
          <a:xfrm>
            <a:off x="7179950" y="4647131"/>
            <a:ext cx="1753979" cy="11259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err="1" smtClean="0"/>
              <a:t>ebMessage</a:t>
            </a:r>
            <a:r>
              <a:rPr lang="nb-NO" sz="1000" dirty="0" smtClean="0"/>
              <a:t>=eb3</a:t>
            </a:r>
          </a:p>
          <a:p>
            <a:pPr algn="ctr"/>
            <a:r>
              <a:rPr lang="nb-NO" sz="1000" dirty="0" err="1" smtClean="0"/>
              <a:t>eb</a:t>
            </a:r>
            <a:r>
              <a:rPr lang="nb-NO" sz="1000" dirty="0" smtClean="0"/>
              <a:t>::</a:t>
            </a:r>
            <a:r>
              <a:rPr lang="nb-NO" sz="1000" dirty="0" err="1" smtClean="0"/>
              <a:t>refToMessageID</a:t>
            </a:r>
            <a:r>
              <a:rPr lang="nb-NO" sz="1000" dirty="0" smtClean="0"/>
              <a:t>=eb2</a:t>
            </a:r>
          </a:p>
          <a:p>
            <a:pPr algn="ctr"/>
            <a:r>
              <a:rPr lang="nb-NO" sz="1000" dirty="0" err="1" smtClean="0"/>
              <a:t>Eb:ConversationID</a:t>
            </a:r>
            <a:r>
              <a:rPr lang="nb-NO" sz="1000" dirty="0" smtClean="0"/>
              <a:t>=eb1</a:t>
            </a:r>
          </a:p>
          <a:p>
            <a:pPr algn="ctr"/>
            <a:r>
              <a:rPr lang="nb-NO" sz="1000" dirty="0" smtClean="0"/>
              <a:t>Type=Kvittering</a:t>
            </a:r>
          </a:p>
          <a:p>
            <a:pPr algn="ctr"/>
            <a:r>
              <a:rPr lang="nb-NO" sz="1000" dirty="0" smtClean="0"/>
              <a:t>Status=OK | FEIL | beskrivelse</a:t>
            </a:r>
          </a:p>
          <a:p>
            <a:pPr algn="ctr"/>
            <a:r>
              <a:rPr lang="nb-NO" sz="1000" dirty="0" err="1"/>
              <a:t>SBDH.DocID</a:t>
            </a:r>
            <a:endParaRPr lang="nb-NO" sz="1000" dirty="0"/>
          </a:p>
        </p:txBody>
      </p:sp>
      <p:cxnSp>
        <p:nvCxnSpPr>
          <p:cNvPr id="118" name="Rett pil 117"/>
          <p:cNvCxnSpPr>
            <a:stCxn id="113" idx="2"/>
          </p:cNvCxnSpPr>
          <p:nvPr/>
        </p:nvCxnSpPr>
        <p:spPr>
          <a:xfrm>
            <a:off x="881358" y="4509121"/>
            <a:ext cx="1007610" cy="16071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ktangel 98"/>
          <p:cNvSpPr/>
          <p:nvPr/>
        </p:nvSpPr>
        <p:spPr>
          <a:xfrm>
            <a:off x="5508104" y="692696"/>
            <a:ext cx="2519265" cy="10801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err="1" smtClean="0"/>
              <a:t>Eb:messageID</a:t>
            </a:r>
            <a:r>
              <a:rPr lang="nb-NO" sz="1000" dirty="0" smtClean="0"/>
              <a:t>=eb2</a:t>
            </a:r>
          </a:p>
          <a:p>
            <a:pPr algn="ctr"/>
            <a:r>
              <a:rPr lang="nb-NO" sz="1000" dirty="0" err="1" smtClean="0"/>
              <a:t>EB:ConversionID</a:t>
            </a:r>
            <a:r>
              <a:rPr lang="nb-NO" sz="1000" dirty="0" smtClean="0"/>
              <a:t>=eb1</a:t>
            </a:r>
          </a:p>
          <a:p>
            <a:pPr algn="ctr"/>
            <a:r>
              <a:rPr lang="nb-NO" sz="1000" dirty="0" smtClean="0"/>
              <a:t>Type=</a:t>
            </a:r>
            <a:r>
              <a:rPr lang="nb-NO" sz="1000" dirty="0" err="1" smtClean="0"/>
              <a:t>DigitalPost</a:t>
            </a:r>
            <a:endParaRPr lang="nb-NO" sz="1000" dirty="0" smtClean="0"/>
          </a:p>
          <a:p>
            <a:pPr algn="ctr"/>
            <a:r>
              <a:rPr lang="nb-NO" sz="1000" dirty="0" err="1" smtClean="0"/>
              <a:t>Sdp:meldingID</a:t>
            </a:r>
            <a:r>
              <a:rPr lang="nb-NO" sz="1000" dirty="0" smtClean="0"/>
              <a:t>=1</a:t>
            </a:r>
          </a:p>
          <a:p>
            <a:pPr algn="ctr"/>
            <a:r>
              <a:rPr lang="nb-NO" sz="1000" dirty="0" err="1"/>
              <a:t>Sdp:Melding.sdpAdresse</a:t>
            </a:r>
            <a:r>
              <a:rPr lang="nb-NO" sz="1000" dirty="0"/>
              <a:t>=arne | </a:t>
            </a:r>
            <a:r>
              <a:rPr lang="nb-NO" sz="1000" dirty="0" err="1"/>
              <a:t>digipost</a:t>
            </a:r>
            <a:endParaRPr lang="nb-NO" sz="1000" dirty="0"/>
          </a:p>
          <a:p>
            <a:pPr algn="ctr"/>
            <a:r>
              <a:rPr lang="nb-NO" sz="1000" dirty="0" err="1"/>
              <a:t>SBDH.DocID</a:t>
            </a:r>
            <a:endParaRPr lang="nb-NO" sz="1000" dirty="0"/>
          </a:p>
        </p:txBody>
      </p:sp>
      <p:sp>
        <p:nvSpPr>
          <p:cNvPr id="121" name="Rektangel 120"/>
          <p:cNvSpPr/>
          <p:nvPr/>
        </p:nvSpPr>
        <p:spPr>
          <a:xfrm>
            <a:off x="3779912" y="1352091"/>
            <a:ext cx="1501640" cy="104094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Knytte </a:t>
            </a:r>
            <a:r>
              <a:rPr lang="nb-NO" sz="1000" dirty="0" err="1" smtClean="0"/>
              <a:t>ebMessageID</a:t>
            </a:r>
            <a:r>
              <a:rPr lang="nb-NO" sz="1000" dirty="0" smtClean="0"/>
              <a:t>=eb1  med </a:t>
            </a:r>
            <a:r>
              <a:rPr lang="nb-NO" sz="1000" dirty="0" err="1" smtClean="0"/>
              <a:t>ebMessageID</a:t>
            </a:r>
            <a:r>
              <a:rPr lang="nb-NO" sz="1000" dirty="0" smtClean="0"/>
              <a:t>=eb2</a:t>
            </a:r>
            <a:endParaRPr lang="nb-NO" sz="1000" dirty="0"/>
          </a:p>
        </p:txBody>
      </p:sp>
      <p:sp>
        <p:nvSpPr>
          <p:cNvPr id="122" name="Rektangel 121"/>
          <p:cNvSpPr/>
          <p:nvPr/>
        </p:nvSpPr>
        <p:spPr>
          <a:xfrm>
            <a:off x="5205014" y="5634598"/>
            <a:ext cx="1935018" cy="10879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err="1" smtClean="0"/>
              <a:t>ebMessageID</a:t>
            </a:r>
            <a:r>
              <a:rPr lang="nb-NO" sz="1000" dirty="0" smtClean="0"/>
              <a:t>=eb4</a:t>
            </a:r>
          </a:p>
          <a:p>
            <a:pPr algn="ctr"/>
            <a:r>
              <a:rPr lang="nb-NO" sz="1000" dirty="0" err="1" smtClean="0"/>
              <a:t>ebRefToMessageID</a:t>
            </a:r>
            <a:r>
              <a:rPr lang="nb-NO" sz="1000" dirty="0" smtClean="0"/>
              <a:t>=eb5</a:t>
            </a:r>
          </a:p>
          <a:p>
            <a:pPr algn="ctr"/>
            <a:r>
              <a:rPr lang="nb-NO" sz="1000" dirty="0" err="1" smtClean="0"/>
              <a:t>ebConverstionID</a:t>
            </a:r>
            <a:r>
              <a:rPr lang="nb-NO" sz="1000" dirty="0" smtClean="0"/>
              <a:t>=eb1</a:t>
            </a:r>
          </a:p>
          <a:p>
            <a:pPr algn="ctr"/>
            <a:r>
              <a:rPr lang="nb-NO" sz="1000" dirty="0" err="1"/>
              <a:t>SBDH.DocID</a:t>
            </a:r>
            <a:endParaRPr lang="nb-NO" sz="1000" dirty="0" smtClean="0"/>
          </a:p>
          <a:p>
            <a:pPr algn="ctr"/>
            <a:endParaRPr lang="nb-NO" sz="1000" dirty="0" smtClean="0"/>
          </a:p>
          <a:p>
            <a:pPr algn="ctr"/>
            <a:r>
              <a:rPr lang="nb-NO" sz="1000" dirty="0" smtClean="0"/>
              <a:t>Type=Kvittering</a:t>
            </a:r>
            <a:endParaRPr lang="nb-NO" sz="1000" dirty="0"/>
          </a:p>
          <a:p>
            <a:pPr algn="ctr"/>
            <a:r>
              <a:rPr lang="nb-NO" sz="1000" dirty="0"/>
              <a:t>Status= OK | FEIL | beskrivelse</a:t>
            </a:r>
          </a:p>
        </p:txBody>
      </p:sp>
      <p:cxnSp>
        <p:nvCxnSpPr>
          <p:cNvPr id="123" name="Rett pil 122"/>
          <p:cNvCxnSpPr>
            <a:stCxn id="122" idx="1"/>
          </p:cNvCxnSpPr>
          <p:nvPr/>
        </p:nvCxnSpPr>
        <p:spPr>
          <a:xfrm flipH="1">
            <a:off x="678228" y="6178570"/>
            <a:ext cx="4526786" cy="2257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Ellipse 142"/>
          <p:cNvSpPr/>
          <p:nvPr/>
        </p:nvSpPr>
        <p:spPr>
          <a:xfrm>
            <a:off x="-12957" y="1779118"/>
            <a:ext cx="281852" cy="28103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1</a:t>
            </a:r>
            <a:endParaRPr lang="nb-NO" dirty="0"/>
          </a:p>
        </p:txBody>
      </p:sp>
      <p:sp>
        <p:nvSpPr>
          <p:cNvPr id="144" name="Ellipse 143"/>
          <p:cNvSpPr/>
          <p:nvPr/>
        </p:nvSpPr>
        <p:spPr>
          <a:xfrm>
            <a:off x="1571482" y="2024293"/>
            <a:ext cx="281852" cy="28103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2</a:t>
            </a:r>
          </a:p>
        </p:txBody>
      </p:sp>
      <p:sp>
        <p:nvSpPr>
          <p:cNvPr id="145" name="Ellipse 144"/>
          <p:cNvSpPr/>
          <p:nvPr/>
        </p:nvSpPr>
        <p:spPr>
          <a:xfrm>
            <a:off x="3779912" y="1356197"/>
            <a:ext cx="281852" cy="28103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3</a:t>
            </a:r>
          </a:p>
        </p:txBody>
      </p:sp>
      <p:sp>
        <p:nvSpPr>
          <p:cNvPr id="146" name="Ellipse 145"/>
          <p:cNvSpPr/>
          <p:nvPr/>
        </p:nvSpPr>
        <p:spPr>
          <a:xfrm>
            <a:off x="5525883" y="696193"/>
            <a:ext cx="281852" cy="28103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4</a:t>
            </a:r>
          </a:p>
        </p:txBody>
      </p:sp>
      <p:sp>
        <p:nvSpPr>
          <p:cNvPr id="147" name="Ellipse 146"/>
          <p:cNvSpPr/>
          <p:nvPr/>
        </p:nvSpPr>
        <p:spPr>
          <a:xfrm>
            <a:off x="7524328" y="2492896"/>
            <a:ext cx="281852" cy="28103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5</a:t>
            </a:r>
          </a:p>
        </p:txBody>
      </p:sp>
      <p:sp>
        <p:nvSpPr>
          <p:cNvPr id="148" name="Ellipse 147"/>
          <p:cNvSpPr/>
          <p:nvPr/>
        </p:nvSpPr>
        <p:spPr>
          <a:xfrm>
            <a:off x="7164288" y="4581128"/>
            <a:ext cx="281852" cy="28103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6</a:t>
            </a:r>
          </a:p>
        </p:txBody>
      </p:sp>
      <p:sp>
        <p:nvSpPr>
          <p:cNvPr id="149" name="Ellipse 148"/>
          <p:cNvSpPr/>
          <p:nvPr/>
        </p:nvSpPr>
        <p:spPr>
          <a:xfrm>
            <a:off x="3806214" y="3920396"/>
            <a:ext cx="281852" cy="28103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7</a:t>
            </a:r>
          </a:p>
        </p:txBody>
      </p:sp>
      <p:sp>
        <p:nvSpPr>
          <p:cNvPr id="150" name="Ellipse 149"/>
          <p:cNvSpPr/>
          <p:nvPr/>
        </p:nvSpPr>
        <p:spPr>
          <a:xfrm>
            <a:off x="1822821" y="3804761"/>
            <a:ext cx="281852" cy="28103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8</a:t>
            </a:r>
          </a:p>
        </p:txBody>
      </p:sp>
      <p:sp>
        <p:nvSpPr>
          <p:cNvPr id="151" name="Ellipse 150"/>
          <p:cNvSpPr/>
          <p:nvPr/>
        </p:nvSpPr>
        <p:spPr>
          <a:xfrm>
            <a:off x="31726" y="3429000"/>
            <a:ext cx="281852" cy="28103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9</a:t>
            </a:r>
          </a:p>
        </p:txBody>
      </p:sp>
      <p:sp>
        <p:nvSpPr>
          <p:cNvPr id="152" name="Ellipse 151"/>
          <p:cNvSpPr/>
          <p:nvPr/>
        </p:nvSpPr>
        <p:spPr>
          <a:xfrm>
            <a:off x="6767668" y="5949280"/>
            <a:ext cx="684652" cy="28103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10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8920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Avrundet rektangel 122"/>
          <p:cNvSpPr/>
          <p:nvPr/>
        </p:nvSpPr>
        <p:spPr>
          <a:xfrm>
            <a:off x="169405" y="3343104"/>
            <a:ext cx="4824536" cy="102200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1" name="Avrundet rektangel 120"/>
          <p:cNvSpPr/>
          <p:nvPr/>
        </p:nvSpPr>
        <p:spPr>
          <a:xfrm>
            <a:off x="4175208" y="1308053"/>
            <a:ext cx="4824536" cy="631763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2" name="Avrundet rektangel 121"/>
          <p:cNvSpPr/>
          <p:nvPr/>
        </p:nvSpPr>
        <p:spPr>
          <a:xfrm>
            <a:off x="2807186" y="2371864"/>
            <a:ext cx="2160240" cy="631763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Rektangel 3"/>
          <p:cNvSpPr/>
          <p:nvPr/>
        </p:nvSpPr>
        <p:spPr>
          <a:xfrm>
            <a:off x="35496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Postavsender fagsystem</a:t>
            </a:r>
            <a:endParaRPr lang="nb-NO" sz="1000" dirty="0"/>
          </a:p>
        </p:txBody>
      </p:sp>
      <p:sp>
        <p:nvSpPr>
          <p:cNvPr id="7" name="Rektangel 6"/>
          <p:cNvSpPr/>
          <p:nvPr/>
        </p:nvSpPr>
        <p:spPr>
          <a:xfrm>
            <a:off x="2663082" y="392036"/>
            <a:ext cx="115097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Meldingsformidler MSH</a:t>
            </a:r>
            <a:endParaRPr lang="nb-NO" sz="1000" dirty="0"/>
          </a:p>
        </p:txBody>
      </p:sp>
      <p:sp>
        <p:nvSpPr>
          <p:cNvPr id="14" name="Rektangel 13"/>
          <p:cNvSpPr/>
          <p:nvPr/>
        </p:nvSpPr>
        <p:spPr>
          <a:xfrm>
            <a:off x="1349289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Postavsender MSH</a:t>
            </a:r>
            <a:endParaRPr lang="nb-NO" sz="1000" dirty="0"/>
          </a:p>
        </p:txBody>
      </p:sp>
      <p:sp>
        <p:nvSpPr>
          <p:cNvPr id="15" name="Rektangel 14"/>
          <p:cNvSpPr/>
          <p:nvPr/>
        </p:nvSpPr>
        <p:spPr>
          <a:xfrm>
            <a:off x="3976876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Meldingsformidler fagsystem</a:t>
            </a:r>
            <a:endParaRPr lang="nb-NO" sz="1000" dirty="0"/>
          </a:p>
        </p:txBody>
      </p:sp>
      <p:sp>
        <p:nvSpPr>
          <p:cNvPr id="16" name="Rektangel 15"/>
          <p:cNvSpPr/>
          <p:nvPr/>
        </p:nvSpPr>
        <p:spPr>
          <a:xfrm>
            <a:off x="6604462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Postboks MSH</a:t>
            </a:r>
            <a:endParaRPr lang="nb-NO" sz="1000" dirty="0"/>
          </a:p>
        </p:txBody>
      </p:sp>
      <p:sp>
        <p:nvSpPr>
          <p:cNvPr id="17" name="Rektangel 16"/>
          <p:cNvSpPr/>
          <p:nvPr/>
        </p:nvSpPr>
        <p:spPr>
          <a:xfrm>
            <a:off x="5290669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Meldingsformidler MSH</a:t>
            </a:r>
            <a:endParaRPr lang="nb-NO" sz="1000" dirty="0"/>
          </a:p>
        </p:txBody>
      </p:sp>
      <p:sp>
        <p:nvSpPr>
          <p:cNvPr id="18" name="Rektangel 17"/>
          <p:cNvSpPr/>
          <p:nvPr/>
        </p:nvSpPr>
        <p:spPr>
          <a:xfrm>
            <a:off x="7918257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Postboks fagsystem</a:t>
            </a:r>
            <a:endParaRPr lang="nb-NO" sz="1000" dirty="0"/>
          </a:p>
        </p:txBody>
      </p:sp>
      <p:cxnSp>
        <p:nvCxnSpPr>
          <p:cNvPr id="21" name="Rett linje 20"/>
          <p:cNvCxnSpPr>
            <a:stCxn id="4" idx="2"/>
          </p:cNvCxnSpPr>
          <p:nvPr/>
        </p:nvCxnSpPr>
        <p:spPr>
          <a:xfrm>
            <a:off x="610984" y="752076"/>
            <a:ext cx="0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tt linje 22"/>
          <p:cNvCxnSpPr>
            <a:stCxn id="14" idx="2"/>
          </p:cNvCxnSpPr>
          <p:nvPr/>
        </p:nvCxnSpPr>
        <p:spPr>
          <a:xfrm>
            <a:off x="1924777" y="752076"/>
            <a:ext cx="5626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tt linje 24"/>
          <p:cNvCxnSpPr>
            <a:stCxn id="7" idx="2"/>
          </p:cNvCxnSpPr>
          <p:nvPr/>
        </p:nvCxnSpPr>
        <p:spPr>
          <a:xfrm>
            <a:off x="3238571" y="752076"/>
            <a:ext cx="0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tt linje 26"/>
          <p:cNvCxnSpPr/>
          <p:nvPr/>
        </p:nvCxnSpPr>
        <p:spPr>
          <a:xfrm flipH="1">
            <a:off x="4543871" y="-976116"/>
            <a:ext cx="8493" cy="7789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tt linje 28"/>
          <p:cNvCxnSpPr>
            <a:stCxn id="17" idx="2"/>
          </p:cNvCxnSpPr>
          <p:nvPr/>
        </p:nvCxnSpPr>
        <p:spPr>
          <a:xfrm>
            <a:off x="5866157" y="752076"/>
            <a:ext cx="0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tt linje 30"/>
          <p:cNvCxnSpPr>
            <a:stCxn id="16" idx="2"/>
          </p:cNvCxnSpPr>
          <p:nvPr/>
        </p:nvCxnSpPr>
        <p:spPr>
          <a:xfrm flipH="1">
            <a:off x="7144652" y="752076"/>
            <a:ext cx="35298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tt linje 32"/>
          <p:cNvCxnSpPr>
            <a:stCxn id="18" idx="2"/>
          </p:cNvCxnSpPr>
          <p:nvPr/>
        </p:nvCxnSpPr>
        <p:spPr>
          <a:xfrm flipH="1">
            <a:off x="8440796" y="752076"/>
            <a:ext cx="52949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kstSylinder 65"/>
          <p:cNvSpPr txBox="1"/>
          <p:nvPr/>
        </p:nvSpPr>
        <p:spPr>
          <a:xfrm>
            <a:off x="7517919" y="1319297"/>
            <a:ext cx="833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BAA, BRA, …</a:t>
            </a:r>
            <a:endParaRPr lang="nb-NO" sz="1000" dirty="0"/>
          </a:p>
        </p:txBody>
      </p:sp>
      <p:sp>
        <p:nvSpPr>
          <p:cNvPr id="67" name="TekstSylinder 66"/>
          <p:cNvSpPr txBox="1"/>
          <p:nvPr/>
        </p:nvSpPr>
        <p:spPr>
          <a:xfrm>
            <a:off x="2196950" y="3421787"/>
            <a:ext cx="6992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ebms</a:t>
            </a:r>
            <a:r>
              <a:rPr lang="nb-NO" sz="1000" dirty="0" smtClean="0"/>
              <a:t>-pull</a:t>
            </a:r>
            <a:endParaRPr lang="nb-NO" sz="1000" dirty="0"/>
          </a:p>
        </p:txBody>
      </p:sp>
      <p:sp>
        <p:nvSpPr>
          <p:cNvPr id="68" name="TekstSylinder 67"/>
          <p:cNvSpPr txBox="1"/>
          <p:nvPr/>
        </p:nvSpPr>
        <p:spPr>
          <a:xfrm>
            <a:off x="2176100" y="3709819"/>
            <a:ext cx="9268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ebms</a:t>
            </a:r>
            <a:r>
              <a:rPr lang="nb-NO" sz="1000" dirty="0" smtClean="0"/>
              <a:t>-melding</a:t>
            </a:r>
            <a:endParaRPr lang="nb-NO" sz="1000" dirty="0"/>
          </a:p>
        </p:txBody>
      </p:sp>
      <p:cxnSp>
        <p:nvCxnSpPr>
          <p:cNvPr id="77" name="Rett pil 76"/>
          <p:cNvCxnSpPr/>
          <p:nvPr/>
        </p:nvCxnSpPr>
        <p:spPr>
          <a:xfrm flipH="1">
            <a:off x="7145315" y="1523707"/>
            <a:ext cx="13314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Rett pil 80"/>
          <p:cNvCxnSpPr/>
          <p:nvPr/>
        </p:nvCxnSpPr>
        <p:spPr>
          <a:xfrm flipH="1">
            <a:off x="5849171" y="1523707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Rett pil 82"/>
          <p:cNvCxnSpPr/>
          <p:nvPr/>
        </p:nvCxnSpPr>
        <p:spPr>
          <a:xfrm flipH="1">
            <a:off x="4535378" y="1523707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Rett pil 84"/>
          <p:cNvCxnSpPr/>
          <p:nvPr/>
        </p:nvCxnSpPr>
        <p:spPr>
          <a:xfrm>
            <a:off x="5849171" y="1811739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Rett pil 87"/>
          <p:cNvCxnSpPr/>
          <p:nvPr/>
        </p:nvCxnSpPr>
        <p:spPr>
          <a:xfrm>
            <a:off x="7162964" y="1811739"/>
            <a:ext cx="1287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kstSylinder 88"/>
          <p:cNvSpPr txBox="1"/>
          <p:nvPr/>
        </p:nvSpPr>
        <p:spPr>
          <a:xfrm>
            <a:off x="6124047" y="1329735"/>
            <a:ext cx="9268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ebms</a:t>
            </a:r>
            <a:r>
              <a:rPr lang="nb-NO" sz="1000" dirty="0" smtClean="0"/>
              <a:t>-melding</a:t>
            </a:r>
            <a:endParaRPr lang="nb-NO" sz="1000" dirty="0"/>
          </a:p>
        </p:txBody>
      </p:sp>
      <p:sp>
        <p:nvSpPr>
          <p:cNvPr id="90" name="TekstSylinder 89"/>
          <p:cNvSpPr txBox="1"/>
          <p:nvPr/>
        </p:nvSpPr>
        <p:spPr>
          <a:xfrm>
            <a:off x="4895418" y="1328736"/>
            <a:ext cx="833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BAA, BRA, …</a:t>
            </a:r>
            <a:endParaRPr lang="nb-NO" sz="1000" dirty="0"/>
          </a:p>
        </p:txBody>
      </p:sp>
      <p:sp>
        <p:nvSpPr>
          <p:cNvPr id="91" name="TekstSylinder 90"/>
          <p:cNvSpPr txBox="1"/>
          <p:nvPr/>
        </p:nvSpPr>
        <p:spPr>
          <a:xfrm>
            <a:off x="6004166" y="1637526"/>
            <a:ext cx="1003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ebms</a:t>
            </a:r>
            <a:r>
              <a:rPr lang="nb-NO" sz="1000" dirty="0" smtClean="0"/>
              <a:t>-kvittering</a:t>
            </a:r>
            <a:endParaRPr lang="nb-NO" sz="1000" dirty="0"/>
          </a:p>
        </p:txBody>
      </p:sp>
      <p:sp>
        <p:nvSpPr>
          <p:cNvPr id="92" name="TekstSylinder 91"/>
          <p:cNvSpPr txBox="1"/>
          <p:nvPr/>
        </p:nvSpPr>
        <p:spPr>
          <a:xfrm>
            <a:off x="7439499" y="1623935"/>
            <a:ext cx="8402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«ok» / «feil»</a:t>
            </a:r>
            <a:endParaRPr lang="nb-NO" sz="1000" dirty="0"/>
          </a:p>
        </p:txBody>
      </p:sp>
      <p:cxnSp>
        <p:nvCxnSpPr>
          <p:cNvPr id="95" name="Rett pil 94"/>
          <p:cNvCxnSpPr/>
          <p:nvPr/>
        </p:nvCxnSpPr>
        <p:spPr>
          <a:xfrm flipH="1">
            <a:off x="3221585" y="2594202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kstSylinder 95"/>
          <p:cNvSpPr txBox="1"/>
          <p:nvPr/>
        </p:nvSpPr>
        <p:spPr>
          <a:xfrm>
            <a:off x="3527266" y="2399231"/>
            <a:ext cx="833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BAA, BRA, …</a:t>
            </a:r>
            <a:endParaRPr lang="nb-NO" sz="1000" dirty="0"/>
          </a:p>
        </p:txBody>
      </p:sp>
      <p:cxnSp>
        <p:nvCxnSpPr>
          <p:cNvPr id="98" name="Rett pil 97"/>
          <p:cNvCxnSpPr/>
          <p:nvPr/>
        </p:nvCxnSpPr>
        <p:spPr>
          <a:xfrm>
            <a:off x="610984" y="3596000"/>
            <a:ext cx="13194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Rett pil 99"/>
          <p:cNvCxnSpPr/>
          <p:nvPr/>
        </p:nvCxnSpPr>
        <p:spPr>
          <a:xfrm>
            <a:off x="1930403" y="3596000"/>
            <a:ext cx="1308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Rett pil 101"/>
          <p:cNvCxnSpPr/>
          <p:nvPr/>
        </p:nvCxnSpPr>
        <p:spPr>
          <a:xfrm flipH="1">
            <a:off x="1930403" y="3884032"/>
            <a:ext cx="13081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Rett pil 103"/>
          <p:cNvCxnSpPr/>
          <p:nvPr/>
        </p:nvCxnSpPr>
        <p:spPr>
          <a:xfrm flipH="1">
            <a:off x="610984" y="3884032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kstSylinder 104"/>
          <p:cNvSpPr txBox="1"/>
          <p:nvPr/>
        </p:nvSpPr>
        <p:spPr>
          <a:xfrm>
            <a:off x="879956" y="3398803"/>
            <a:ext cx="9460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HentKvittering</a:t>
            </a:r>
            <a:endParaRPr lang="nb-NO" sz="1000" dirty="0"/>
          </a:p>
        </p:txBody>
      </p:sp>
      <p:sp>
        <p:nvSpPr>
          <p:cNvPr id="106" name="TekstSylinder 105"/>
          <p:cNvSpPr txBox="1"/>
          <p:nvPr/>
        </p:nvSpPr>
        <p:spPr>
          <a:xfrm>
            <a:off x="1017472" y="3668008"/>
            <a:ext cx="833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BAA, BRA, …</a:t>
            </a:r>
            <a:endParaRPr lang="nb-NO" sz="1000" dirty="0"/>
          </a:p>
        </p:txBody>
      </p:sp>
      <p:sp>
        <p:nvSpPr>
          <p:cNvPr id="107" name="TekstSylinder 106"/>
          <p:cNvSpPr txBox="1"/>
          <p:nvPr/>
        </p:nvSpPr>
        <p:spPr>
          <a:xfrm>
            <a:off x="2108403" y="3997851"/>
            <a:ext cx="1003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ebms</a:t>
            </a:r>
            <a:r>
              <a:rPr lang="nb-NO" sz="1000" dirty="0" smtClean="0"/>
              <a:t>-kvittering</a:t>
            </a:r>
            <a:endParaRPr lang="nb-NO" sz="1000" dirty="0"/>
          </a:p>
        </p:txBody>
      </p:sp>
      <p:cxnSp>
        <p:nvCxnSpPr>
          <p:cNvPr id="109" name="Rett pil 108"/>
          <p:cNvCxnSpPr/>
          <p:nvPr/>
        </p:nvCxnSpPr>
        <p:spPr>
          <a:xfrm>
            <a:off x="1924777" y="4202261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Rett pil 112"/>
          <p:cNvCxnSpPr/>
          <p:nvPr/>
        </p:nvCxnSpPr>
        <p:spPr>
          <a:xfrm>
            <a:off x="3238571" y="4202261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kstSylinder 113"/>
          <p:cNvSpPr txBox="1"/>
          <p:nvPr/>
        </p:nvSpPr>
        <p:spPr>
          <a:xfrm>
            <a:off x="3496045" y="3997851"/>
            <a:ext cx="8402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«ok» / «feil»</a:t>
            </a:r>
            <a:endParaRPr lang="nb-NO" sz="1000" dirty="0"/>
          </a:p>
        </p:txBody>
      </p:sp>
      <p:sp>
        <p:nvSpPr>
          <p:cNvPr id="116" name="TekstSylinder 115"/>
          <p:cNvSpPr txBox="1"/>
          <p:nvPr/>
        </p:nvSpPr>
        <p:spPr>
          <a:xfrm>
            <a:off x="3479059" y="2636013"/>
            <a:ext cx="8402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«ok» / «feil»</a:t>
            </a:r>
            <a:endParaRPr lang="nb-NO" sz="1000" dirty="0"/>
          </a:p>
        </p:txBody>
      </p:sp>
      <p:cxnSp>
        <p:nvCxnSpPr>
          <p:cNvPr id="118" name="Rett pil 117"/>
          <p:cNvCxnSpPr/>
          <p:nvPr/>
        </p:nvCxnSpPr>
        <p:spPr>
          <a:xfrm>
            <a:off x="3221584" y="2843850"/>
            <a:ext cx="13137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kstSylinder 125"/>
          <p:cNvSpPr txBox="1"/>
          <p:nvPr/>
        </p:nvSpPr>
        <p:spPr>
          <a:xfrm>
            <a:off x="4318765" y="1052736"/>
            <a:ext cx="3517403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b-NO" sz="1200" dirty="0" smtClean="0">
                <a:solidFill>
                  <a:schemeClr val="bg1"/>
                </a:solidFill>
              </a:rPr>
              <a:t>3. Send kvittering fra postboks til meldingsformidler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127" name="TekstSylinder 126"/>
          <p:cNvSpPr txBox="1"/>
          <p:nvPr/>
        </p:nvSpPr>
        <p:spPr>
          <a:xfrm>
            <a:off x="2831513" y="2112755"/>
            <a:ext cx="4512177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b-NO" sz="1200" dirty="0" smtClean="0">
                <a:solidFill>
                  <a:schemeClr val="bg1"/>
                </a:solidFill>
              </a:rPr>
              <a:t>4. </a:t>
            </a:r>
            <a:r>
              <a:rPr lang="nb-NO" sz="1200" dirty="0" err="1" smtClean="0">
                <a:solidFill>
                  <a:schemeClr val="bg1"/>
                </a:solidFill>
              </a:rPr>
              <a:t>Tilgjengeliggjer</a:t>
            </a:r>
            <a:r>
              <a:rPr lang="nb-NO" sz="1200" dirty="0" smtClean="0">
                <a:solidFill>
                  <a:schemeClr val="bg1"/>
                </a:solidFill>
              </a:rPr>
              <a:t> kvittering fra meldingsformidler til postavsender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128" name="TekstSylinder 127"/>
          <p:cNvSpPr txBox="1"/>
          <p:nvPr/>
        </p:nvSpPr>
        <p:spPr>
          <a:xfrm>
            <a:off x="320494" y="3114318"/>
            <a:ext cx="3517403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b-NO" sz="1200" dirty="0">
                <a:solidFill>
                  <a:schemeClr val="bg1"/>
                </a:solidFill>
              </a:rPr>
              <a:t>5</a:t>
            </a:r>
            <a:r>
              <a:rPr lang="nb-NO" sz="1200" dirty="0" smtClean="0">
                <a:solidFill>
                  <a:schemeClr val="bg1"/>
                </a:solidFill>
              </a:rPr>
              <a:t>. Hent kvittering fra meldingsformidler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137" name="TekstSylinder 136"/>
          <p:cNvSpPr txBox="1"/>
          <p:nvPr/>
        </p:nvSpPr>
        <p:spPr>
          <a:xfrm>
            <a:off x="0" y="-27384"/>
            <a:ext cx="9144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b-NO" b="1" dirty="0" err="1" smtClean="0"/>
              <a:t>MeldingsID’r</a:t>
            </a:r>
            <a:r>
              <a:rPr lang="nb-NO" b="1" dirty="0" smtClean="0"/>
              <a:t> i sikker digital post</a:t>
            </a:r>
            <a:endParaRPr lang="nb-NO" b="1" dirty="0"/>
          </a:p>
        </p:txBody>
      </p:sp>
      <p:cxnSp>
        <p:nvCxnSpPr>
          <p:cNvPr id="79" name="Rett pil 78"/>
          <p:cNvCxnSpPr>
            <a:stCxn id="80" idx="0"/>
          </p:cNvCxnSpPr>
          <p:nvPr/>
        </p:nvCxnSpPr>
        <p:spPr>
          <a:xfrm flipH="1" flipV="1">
            <a:off x="3238571" y="2594202"/>
            <a:ext cx="286217" cy="20414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ktangel 79"/>
          <p:cNvSpPr/>
          <p:nvPr/>
        </p:nvSpPr>
        <p:spPr>
          <a:xfrm>
            <a:off x="2773968" y="4635626"/>
            <a:ext cx="1501640" cy="71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sz="1000" dirty="0"/>
          </a:p>
        </p:txBody>
      </p:sp>
      <p:sp>
        <p:nvSpPr>
          <p:cNvPr id="86" name="Rektangel 85"/>
          <p:cNvSpPr/>
          <p:nvPr/>
        </p:nvSpPr>
        <p:spPr>
          <a:xfrm>
            <a:off x="519873" y="4975688"/>
            <a:ext cx="1501640" cy="71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sz="1000" dirty="0"/>
          </a:p>
        </p:txBody>
      </p:sp>
      <p:cxnSp>
        <p:nvCxnSpPr>
          <p:cNvPr id="97" name="Rett pil 96"/>
          <p:cNvCxnSpPr>
            <a:stCxn id="99" idx="0"/>
          </p:cNvCxnSpPr>
          <p:nvPr/>
        </p:nvCxnSpPr>
        <p:spPr>
          <a:xfrm flipH="1" flipV="1">
            <a:off x="5849171" y="1523707"/>
            <a:ext cx="271536" cy="17858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ktangel 98"/>
          <p:cNvSpPr/>
          <p:nvPr/>
        </p:nvSpPr>
        <p:spPr>
          <a:xfrm>
            <a:off x="5369887" y="3309508"/>
            <a:ext cx="1501640" cy="71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sz="1000" dirty="0"/>
          </a:p>
        </p:txBody>
      </p:sp>
      <p:cxnSp>
        <p:nvCxnSpPr>
          <p:cNvPr id="101" name="Rett pil 100"/>
          <p:cNvCxnSpPr>
            <a:stCxn id="103" idx="0"/>
          </p:cNvCxnSpPr>
          <p:nvPr/>
        </p:nvCxnSpPr>
        <p:spPr>
          <a:xfrm flipH="1" flipV="1">
            <a:off x="7179950" y="1523707"/>
            <a:ext cx="605720" cy="17571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ktangel 102"/>
          <p:cNvSpPr/>
          <p:nvPr/>
        </p:nvSpPr>
        <p:spPr>
          <a:xfrm>
            <a:off x="7034850" y="3280852"/>
            <a:ext cx="1501640" cy="71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sz="1000" dirty="0"/>
          </a:p>
        </p:txBody>
      </p:sp>
      <p:cxnSp>
        <p:nvCxnSpPr>
          <p:cNvPr id="112" name="Rett pil 111"/>
          <p:cNvCxnSpPr>
            <a:stCxn id="86" idx="0"/>
          </p:cNvCxnSpPr>
          <p:nvPr/>
        </p:nvCxnSpPr>
        <p:spPr>
          <a:xfrm flipV="1">
            <a:off x="1270693" y="3596000"/>
            <a:ext cx="654084" cy="13796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36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vrundet rektangel 118"/>
          <p:cNvSpPr/>
          <p:nvPr/>
        </p:nvSpPr>
        <p:spPr>
          <a:xfrm>
            <a:off x="159876" y="1069045"/>
            <a:ext cx="4824536" cy="631763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0" name="Avrundet rektangel 119"/>
          <p:cNvSpPr/>
          <p:nvPr/>
        </p:nvSpPr>
        <p:spPr>
          <a:xfrm>
            <a:off x="4101961" y="2077157"/>
            <a:ext cx="4824536" cy="631763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Rektangel 3"/>
          <p:cNvSpPr/>
          <p:nvPr/>
        </p:nvSpPr>
        <p:spPr>
          <a:xfrm>
            <a:off x="35496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Postavsender fagsystem</a:t>
            </a:r>
            <a:endParaRPr lang="nb-NO" sz="1000" dirty="0"/>
          </a:p>
        </p:txBody>
      </p:sp>
      <p:sp>
        <p:nvSpPr>
          <p:cNvPr id="7" name="Rektangel 6"/>
          <p:cNvSpPr/>
          <p:nvPr/>
        </p:nvSpPr>
        <p:spPr>
          <a:xfrm>
            <a:off x="2663082" y="392036"/>
            <a:ext cx="115097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Meldingsformidler MSH</a:t>
            </a:r>
            <a:endParaRPr lang="nb-NO" sz="1000" dirty="0"/>
          </a:p>
        </p:txBody>
      </p:sp>
      <p:sp>
        <p:nvSpPr>
          <p:cNvPr id="14" name="Rektangel 13"/>
          <p:cNvSpPr/>
          <p:nvPr/>
        </p:nvSpPr>
        <p:spPr>
          <a:xfrm>
            <a:off x="1349289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Postavsender MSH</a:t>
            </a:r>
            <a:endParaRPr lang="nb-NO" sz="1000" dirty="0"/>
          </a:p>
        </p:txBody>
      </p:sp>
      <p:sp>
        <p:nvSpPr>
          <p:cNvPr id="15" name="Rektangel 14"/>
          <p:cNvSpPr/>
          <p:nvPr/>
        </p:nvSpPr>
        <p:spPr>
          <a:xfrm>
            <a:off x="3976876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Meldingsformidler fagsystem</a:t>
            </a:r>
            <a:endParaRPr lang="nb-NO" sz="1000" dirty="0"/>
          </a:p>
        </p:txBody>
      </p:sp>
      <p:sp>
        <p:nvSpPr>
          <p:cNvPr id="16" name="Rektangel 15"/>
          <p:cNvSpPr/>
          <p:nvPr/>
        </p:nvSpPr>
        <p:spPr>
          <a:xfrm>
            <a:off x="6604462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Postboks MSH</a:t>
            </a:r>
            <a:endParaRPr lang="nb-NO" sz="1000" dirty="0"/>
          </a:p>
        </p:txBody>
      </p:sp>
      <p:sp>
        <p:nvSpPr>
          <p:cNvPr id="17" name="Rektangel 16"/>
          <p:cNvSpPr/>
          <p:nvPr/>
        </p:nvSpPr>
        <p:spPr>
          <a:xfrm>
            <a:off x="5290669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Meldingsformidler MSH</a:t>
            </a:r>
            <a:endParaRPr lang="nb-NO" sz="1000" dirty="0"/>
          </a:p>
        </p:txBody>
      </p:sp>
      <p:sp>
        <p:nvSpPr>
          <p:cNvPr id="18" name="Rektangel 17"/>
          <p:cNvSpPr/>
          <p:nvPr/>
        </p:nvSpPr>
        <p:spPr>
          <a:xfrm>
            <a:off x="7918257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Postboks fagsystem</a:t>
            </a:r>
            <a:endParaRPr lang="nb-NO" sz="1000" dirty="0"/>
          </a:p>
        </p:txBody>
      </p:sp>
      <p:cxnSp>
        <p:nvCxnSpPr>
          <p:cNvPr id="21" name="Rett linje 20"/>
          <p:cNvCxnSpPr>
            <a:stCxn id="4" idx="2"/>
          </p:cNvCxnSpPr>
          <p:nvPr/>
        </p:nvCxnSpPr>
        <p:spPr>
          <a:xfrm>
            <a:off x="610984" y="752076"/>
            <a:ext cx="0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tt linje 22"/>
          <p:cNvCxnSpPr>
            <a:stCxn id="14" idx="2"/>
          </p:cNvCxnSpPr>
          <p:nvPr/>
        </p:nvCxnSpPr>
        <p:spPr>
          <a:xfrm>
            <a:off x="1924777" y="752076"/>
            <a:ext cx="5626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tt linje 24"/>
          <p:cNvCxnSpPr>
            <a:stCxn id="7" idx="2"/>
          </p:cNvCxnSpPr>
          <p:nvPr/>
        </p:nvCxnSpPr>
        <p:spPr>
          <a:xfrm>
            <a:off x="3238571" y="752076"/>
            <a:ext cx="0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tt linje 26"/>
          <p:cNvCxnSpPr>
            <a:stCxn id="15" idx="2"/>
          </p:cNvCxnSpPr>
          <p:nvPr/>
        </p:nvCxnSpPr>
        <p:spPr>
          <a:xfrm>
            <a:off x="4552364" y="752076"/>
            <a:ext cx="0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tt linje 28"/>
          <p:cNvCxnSpPr>
            <a:stCxn id="17" idx="2"/>
          </p:cNvCxnSpPr>
          <p:nvPr/>
        </p:nvCxnSpPr>
        <p:spPr>
          <a:xfrm>
            <a:off x="5866157" y="752076"/>
            <a:ext cx="0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tt linje 30"/>
          <p:cNvCxnSpPr>
            <a:stCxn id="16" idx="2"/>
          </p:cNvCxnSpPr>
          <p:nvPr/>
        </p:nvCxnSpPr>
        <p:spPr>
          <a:xfrm flipH="1">
            <a:off x="7144652" y="752076"/>
            <a:ext cx="35298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tt linje 32"/>
          <p:cNvCxnSpPr>
            <a:stCxn id="18" idx="2"/>
          </p:cNvCxnSpPr>
          <p:nvPr/>
        </p:nvCxnSpPr>
        <p:spPr>
          <a:xfrm flipH="1">
            <a:off x="8440796" y="752076"/>
            <a:ext cx="52949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tt pil 34"/>
          <p:cNvCxnSpPr/>
          <p:nvPr/>
        </p:nvCxnSpPr>
        <p:spPr>
          <a:xfrm>
            <a:off x="610984" y="1268760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kstSylinder 35"/>
          <p:cNvSpPr txBox="1"/>
          <p:nvPr/>
        </p:nvSpPr>
        <p:spPr>
          <a:xfrm>
            <a:off x="852085" y="1069045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SendPost</a:t>
            </a:r>
            <a:endParaRPr lang="nb-NO" sz="1000" dirty="0"/>
          </a:p>
        </p:txBody>
      </p:sp>
      <p:cxnSp>
        <p:nvCxnSpPr>
          <p:cNvPr id="38" name="Rett pil 37"/>
          <p:cNvCxnSpPr/>
          <p:nvPr/>
        </p:nvCxnSpPr>
        <p:spPr>
          <a:xfrm>
            <a:off x="1924777" y="1268760"/>
            <a:ext cx="1313793" cy="119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kstSylinder 39"/>
          <p:cNvSpPr txBox="1"/>
          <p:nvPr/>
        </p:nvSpPr>
        <p:spPr>
          <a:xfrm>
            <a:off x="7514336" y="2077157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SendPost</a:t>
            </a:r>
            <a:endParaRPr lang="nb-NO" sz="1000" dirty="0"/>
          </a:p>
        </p:txBody>
      </p:sp>
      <p:sp>
        <p:nvSpPr>
          <p:cNvPr id="41" name="TekstSylinder 40"/>
          <p:cNvSpPr txBox="1"/>
          <p:nvPr/>
        </p:nvSpPr>
        <p:spPr>
          <a:xfrm>
            <a:off x="4886750" y="2084908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SendPost</a:t>
            </a:r>
            <a:endParaRPr lang="nb-NO" sz="1000" dirty="0"/>
          </a:p>
        </p:txBody>
      </p:sp>
      <p:sp>
        <p:nvSpPr>
          <p:cNvPr id="42" name="TekstSylinder 41"/>
          <p:cNvSpPr txBox="1"/>
          <p:nvPr/>
        </p:nvSpPr>
        <p:spPr>
          <a:xfrm>
            <a:off x="3572957" y="1070762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SendPost</a:t>
            </a:r>
            <a:endParaRPr lang="nb-NO" sz="1000" dirty="0"/>
          </a:p>
        </p:txBody>
      </p:sp>
      <p:sp>
        <p:nvSpPr>
          <p:cNvPr id="43" name="TekstSylinder 42"/>
          <p:cNvSpPr txBox="1"/>
          <p:nvPr/>
        </p:nvSpPr>
        <p:spPr>
          <a:xfrm>
            <a:off x="2036836" y="1073792"/>
            <a:ext cx="9268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ebms</a:t>
            </a:r>
            <a:r>
              <a:rPr lang="nb-NO" sz="1000" dirty="0" smtClean="0"/>
              <a:t>-melding</a:t>
            </a:r>
            <a:endParaRPr lang="nb-NO" sz="1000" dirty="0"/>
          </a:p>
        </p:txBody>
      </p:sp>
      <p:cxnSp>
        <p:nvCxnSpPr>
          <p:cNvPr id="46" name="Rett pil 45"/>
          <p:cNvCxnSpPr/>
          <p:nvPr/>
        </p:nvCxnSpPr>
        <p:spPr>
          <a:xfrm>
            <a:off x="3238571" y="1280752"/>
            <a:ext cx="131379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tt pil 47"/>
          <p:cNvCxnSpPr/>
          <p:nvPr/>
        </p:nvCxnSpPr>
        <p:spPr>
          <a:xfrm>
            <a:off x="4552364" y="2276832"/>
            <a:ext cx="131379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kstSylinder 48"/>
          <p:cNvSpPr txBox="1"/>
          <p:nvPr/>
        </p:nvSpPr>
        <p:spPr>
          <a:xfrm>
            <a:off x="5978216" y="2059109"/>
            <a:ext cx="9268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ebms</a:t>
            </a:r>
            <a:r>
              <a:rPr lang="nb-NO" sz="1000" dirty="0" smtClean="0"/>
              <a:t>-melding</a:t>
            </a:r>
            <a:endParaRPr lang="nb-NO" sz="1000" dirty="0"/>
          </a:p>
        </p:txBody>
      </p:sp>
      <p:cxnSp>
        <p:nvCxnSpPr>
          <p:cNvPr id="54" name="Rett pil 53"/>
          <p:cNvCxnSpPr/>
          <p:nvPr/>
        </p:nvCxnSpPr>
        <p:spPr>
          <a:xfrm flipV="1">
            <a:off x="5866157" y="2276832"/>
            <a:ext cx="1313793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Rett pil 57"/>
          <p:cNvCxnSpPr/>
          <p:nvPr/>
        </p:nvCxnSpPr>
        <p:spPr>
          <a:xfrm>
            <a:off x="7179950" y="2270836"/>
            <a:ext cx="13137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tt pil 59"/>
          <p:cNvCxnSpPr/>
          <p:nvPr/>
        </p:nvCxnSpPr>
        <p:spPr>
          <a:xfrm flipH="1">
            <a:off x="1924777" y="1556792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Rett pil 61"/>
          <p:cNvCxnSpPr/>
          <p:nvPr/>
        </p:nvCxnSpPr>
        <p:spPr>
          <a:xfrm flipH="1">
            <a:off x="610984" y="1556792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kstSylinder 63"/>
          <p:cNvSpPr txBox="1"/>
          <p:nvPr/>
        </p:nvSpPr>
        <p:spPr>
          <a:xfrm>
            <a:off x="2036836" y="1350082"/>
            <a:ext cx="1003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ebms</a:t>
            </a:r>
            <a:r>
              <a:rPr lang="nb-NO" sz="1000" dirty="0" smtClean="0"/>
              <a:t>-kvittering</a:t>
            </a:r>
            <a:endParaRPr lang="nb-NO" sz="1000" dirty="0"/>
          </a:p>
        </p:txBody>
      </p:sp>
      <p:sp>
        <p:nvSpPr>
          <p:cNvPr id="69" name="TekstSylinder 68"/>
          <p:cNvSpPr txBox="1"/>
          <p:nvPr/>
        </p:nvSpPr>
        <p:spPr>
          <a:xfrm>
            <a:off x="831749" y="1352091"/>
            <a:ext cx="8402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«ok» / «feil»</a:t>
            </a:r>
            <a:endParaRPr lang="nb-NO" sz="1000" dirty="0"/>
          </a:p>
        </p:txBody>
      </p:sp>
      <p:cxnSp>
        <p:nvCxnSpPr>
          <p:cNvPr id="71" name="Rett pil 70"/>
          <p:cNvCxnSpPr/>
          <p:nvPr/>
        </p:nvCxnSpPr>
        <p:spPr>
          <a:xfrm flipH="1">
            <a:off x="5866157" y="2552872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Rett pil 72"/>
          <p:cNvCxnSpPr/>
          <p:nvPr/>
        </p:nvCxnSpPr>
        <p:spPr>
          <a:xfrm flipH="1">
            <a:off x="4552364" y="2552872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kstSylinder 73"/>
          <p:cNvSpPr txBox="1"/>
          <p:nvPr/>
        </p:nvSpPr>
        <p:spPr>
          <a:xfrm>
            <a:off x="6064089" y="2348462"/>
            <a:ext cx="1003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ebms</a:t>
            </a:r>
            <a:r>
              <a:rPr lang="nb-NO" sz="1000" dirty="0" smtClean="0"/>
              <a:t>-kvittering</a:t>
            </a:r>
            <a:endParaRPr lang="nb-NO" sz="1000" dirty="0"/>
          </a:p>
        </p:txBody>
      </p:sp>
      <p:sp>
        <p:nvSpPr>
          <p:cNvPr id="75" name="TekstSylinder 74"/>
          <p:cNvSpPr txBox="1"/>
          <p:nvPr/>
        </p:nvSpPr>
        <p:spPr>
          <a:xfrm>
            <a:off x="4792189" y="2373595"/>
            <a:ext cx="8402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«ok» / «feil»</a:t>
            </a:r>
            <a:endParaRPr lang="nb-NO" sz="1000" dirty="0"/>
          </a:p>
        </p:txBody>
      </p:sp>
      <p:sp>
        <p:nvSpPr>
          <p:cNvPr id="124" name="TekstSylinder 123"/>
          <p:cNvSpPr txBox="1"/>
          <p:nvPr/>
        </p:nvSpPr>
        <p:spPr>
          <a:xfrm>
            <a:off x="205046" y="836712"/>
            <a:ext cx="3517403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b-NO" sz="1200" dirty="0" smtClean="0">
                <a:solidFill>
                  <a:schemeClr val="bg1"/>
                </a:solidFill>
              </a:rPr>
              <a:t>1. Send post fra postavsender til meldingsformidler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125" name="TekstSylinder 124"/>
          <p:cNvSpPr txBox="1"/>
          <p:nvPr/>
        </p:nvSpPr>
        <p:spPr>
          <a:xfrm>
            <a:off x="4238035" y="1835395"/>
            <a:ext cx="3790349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b-NO" sz="1200" dirty="0" smtClean="0">
                <a:solidFill>
                  <a:schemeClr val="bg1"/>
                </a:solidFill>
              </a:rPr>
              <a:t>2. Send post fra meldingsformidler til postboks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137" name="TekstSylinder 136"/>
          <p:cNvSpPr txBox="1"/>
          <p:nvPr/>
        </p:nvSpPr>
        <p:spPr>
          <a:xfrm>
            <a:off x="0" y="-27384"/>
            <a:ext cx="9144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b-NO" b="1" dirty="0" err="1" smtClean="0"/>
              <a:t>MeldingsID</a:t>
            </a:r>
            <a:r>
              <a:rPr lang="nb-NO" b="1" dirty="0" smtClean="0"/>
              <a:t> i sikker digital post</a:t>
            </a:r>
            <a:endParaRPr lang="nb-NO" b="1" dirty="0"/>
          </a:p>
        </p:txBody>
      </p:sp>
      <p:cxnSp>
        <p:nvCxnSpPr>
          <p:cNvPr id="8" name="Rett pil 7"/>
          <p:cNvCxnSpPr>
            <a:stCxn id="9" idx="0"/>
          </p:cNvCxnSpPr>
          <p:nvPr/>
        </p:nvCxnSpPr>
        <p:spPr>
          <a:xfrm flipH="1" flipV="1">
            <a:off x="610984" y="1268760"/>
            <a:ext cx="134486" cy="7369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ktangel 8"/>
          <p:cNvSpPr/>
          <p:nvPr/>
        </p:nvSpPr>
        <p:spPr>
          <a:xfrm>
            <a:off x="38793" y="2005708"/>
            <a:ext cx="1413353" cy="98572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sz="1000" dirty="0"/>
          </a:p>
        </p:txBody>
      </p:sp>
      <p:cxnSp>
        <p:nvCxnSpPr>
          <p:cNvPr id="79" name="Rett pil 78"/>
          <p:cNvCxnSpPr>
            <a:stCxn id="80" idx="0"/>
          </p:cNvCxnSpPr>
          <p:nvPr/>
        </p:nvCxnSpPr>
        <p:spPr>
          <a:xfrm flipV="1">
            <a:off x="1732948" y="1271625"/>
            <a:ext cx="191829" cy="17941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ktangel 79"/>
          <p:cNvSpPr/>
          <p:nvPr/>
        </p:nvSpPr>
        <p:spPr>
          <a:xfrm>
            <a:off x="982128" y="3065727"/>
            <a:ext cx="1501640" cy="71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sz="1000" dirty="0"/>
          </a:p>
        </p:txBody>
      </p:sp>
      <p:cxnSp>
        <p:nvCxnSpPr>
          <p:cNvPr id="84" name="Rett pil 83"/>
          <p:cNvCxnSpPr>
            <a:stCxn id="86" idx="0"/>
          </p:cNvCxnSpPr>
          <p:nvPr/>
        </p:nvCxnSpPr>
        <p:spPr>
          <a:xfrm flipV="1">
            <a:off x="2793432" y="1280753"/>
            <a:ext cx="445139" cy="9195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ktangel 85"/>
          <p:cNvSpPr/>
          <p:nvPr/>
        </p:nvSpPr>
        <p:spPr>
          <a:xfrm>
            <a:off x="2042612" y="2200267"/>
            <a:ext cx="1501640" cy="71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sz="1000" dirty="0"/>
          </a:p>
        </p:txBody>
      </p:sp>
      <p:cxnSp>
        <p:nvCxnSpPr>
          <p:cNvPr id="97" name="Rett pil 96"/>
          <p:cNvCxnSpPr>
            <a:stCxn id="99" idx="0"/>
          </p:cNvCxnSpPr>
          <p:nvPr/>
        </p:nvCxnSpPr>
        <p:spPr>
          <a:xfrm flipV="1">
            <a:off x="4873618" y="2276832"/>
            <a:ext cx="992539" cy="16788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ktangel 98"/>
          <p:cNvSpPr/>
          <p:nvPr/>
        </p:nvSpPr>
        <p:spPr>
          <a:xfrm>
            <a:off x="4122798" y="3955664"/>
            <a:ext cx="1501640" cy="71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sz="1000" dirty="0"/>
          </a:p>
        </p:txBody>
      </p:sp>
      <p:cxnSp>
        <p:nvCxnSpPr>
          <p:cNvPr id="101" name="Rett pil 100"/>
          <p:cNvCxnSpPr>
            <a:stCxn id="103" idx="0"/>
          </p:cNvCxnSpPr>
          <p:nvPr/>
        </p:nvCxnSpPr>
        <p:spPr>
          <a:xfrm flipV="1">
            <a:off x="6689371" y="2276835"/>
            <a:ext cx="472930" cy="17154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ktangel 102"/>
          <p:cNvSpPr/>
          <p:nvPr/>
        </p:nvSpPr>
        <p:spPr>
          <a:xfrm>
            <a:off x="5938551" y="3992251"/>
            <a:ext cx="1501640" cy="71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sz="1000" dirty="0"/>
          </a:p>
        </p:txBody>
      </p:sp>
      <p:cxnSp>
        <p:nvCxnSpPr>
          <p:cNvPr id="108" name="Rett pil 107"/>
          <p:cNvCxnSpPr>
            <a:stCxn id="110" idx="0"/>
          </p:cNvCxnSpPr>
          <p:nvPr/>
        </p:nvCxnSpPr>
        <p:spPr>
          <a:xfrm flipV="1">
            <a:off x="8318413" y="2262587"/>
            <a:ext cx="150317" cy="17154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ktangel 109"/>
          <p:cNvSpPr/>
          <p:nvPr/>
        </p:nvSpPr>
        <p:spPr>
          <a:xfrm>
            <a:off x="7567593" y="3978003"/>
            <a:ext cx="1501640" cy="1344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sz="1000" dirty="0"/>
          </a:p>
        </p:txBody>
      </p:sp>
    </p:spTree>
    <p:extLst>
      <p:ext uri="{BB962C8B-B14F-4D97-AF65-F5344CB8AC3E}">
        <p14:creationId xmlns:p14="http://schemas.microsoft.com/office/powerpoint/2010/main" val="318738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Avrundet rektangel 122"/>
          <p:cNvSpPr/>
          <p:nvPr/>
        </p:nvSpPr>
        <p:spPr>
          <a:xfrm>
            <a:off x="169405" y="3415112"/>
            <a:ext cx="4824536" cy="102200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1" name="Avrundet rektangel 120"/>
          <p:cNvSpPr/>
          <p:nvPr/>
        </p:nvSpPr>
        <p:spPr>
          <a:xfrm>
            <a:off x="4175208" y="1380061"/>
            <a:ext cx="4824536" cy="631763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2" name="Avrundet rektangel 121"/>
          <p:cNvSpPr/>
          <p:nvPr/>
        </p:nvSpPr>
        <p:spPr>
          <a:xfrm>
            <a:off x="2807186" y="2443872"/>
            <a:ext cx="2160240" cy="631763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Rektangel 3"/>
          <p:cNvSpPr/>
          <p:nvPr/>
        </p:nvSpPr>
        <p:spPr>
          <a:xfrm>
            <a:off x="35496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Postavsender fagsystem</a:t>
            </a:r>
            <a:endParaRPr lang="nb-NO" sz="1000" dirty="0"/>
          </a:p>
        </p:txBody>
      </p:sp>
      <p:sp>
        <p:nvSpPr>
          <p:cNvPr id="7" name="Rektangel 6"/>
          <p:cNvSpPr/>
          <p:nvPr/>
        </p:nvSpPr>
        <p:spPr>
          <a:xfrm>
            <a:off x="2663082" y="392036"/>
            <a:ext cx="115097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Meldingsformidler MSH</a:t>
            </a:r>
            <a:endParaRPr lang="nb-NO" sz="1000" dirty="0"/>
          </a:p>
        </p:txBody>
      </p:sp>
      <p:sp>
        <p:nvSpPr>
          <p:cNvPr id="14" name="Rektangel 13"/>
          <p:cNvSpPr/>
          <p:nvPr/>
        </p:nvSpPr>
        <p:spPr>
          <a:xfrm>
            <a:off x="1349289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Postavsender MSH</a:t>
            </a:r>
            <a:endParaRPr lang="nb-NO" sz="1000" dirty="0"/>
          </a:p>
        </p:txBody>
      </p:sp>
      <p:sp>
        <p:nvSpPr>
          <p:cNvPr id="15" name="Rektangel 14"/>
          <p:cNvSpPr/>
          <p:nvPr/>
        </p:nvSpPr>
        <p:spPr>
          <a:xfrm>
            <a:off x="3976876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Meldingsformidler fagsystem</a:t>
            </a:r>
            <a:endParaRPr lang="nb-NO" sz="1000" dirty="0"/>
          </a:p>
        </p:txBody>
      </p:sp>
      <p:sp>
        <p:nvSpPr>
          <p:cNvPr id="16" name="Rektangel 15"/>
          <p:cNvSpPr/>
          <p:nvPr/>
        </p:nvSpPr>
        <p:spPr>
          <a:xfrm>
            <a:off x="6604462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Postboks MSH</a:t>
            </a:r>
            <a:endParaRPr lang="nb-NO" sz="1000" dirty="0"/>
          </a:p>
        </p:txBody>
      </p:sp>
      <p:sp>
        <p:nvSpPr>
          <p:cNvPr id="17" name="Rektangel 16"/>
          <p:cNvSpPr/>
          <p:nvPr/>
        </p:nvSpPr>
        <p:spPr>
          <a:xfrm>
            <a:off x="5290669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Meldingsformidler MSH</a:t>
            </a:r>
            <a:endParaRPr lang="nb-NO" sz="1000" dirty="0"/>
          </a:p>
        </p:txBody>
      </p:sp>
      <p:sp>
        <p:nvSpPr>
          <p:cNvPr id="18" name="Rektangel 17"/>
          <p:cNvSpPr/>
          <p:nvPr/>
        </p:nvSpPr>
        <p:spPr>
          <a:xfrm>
            <a:off x="7918257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Postboks fagsystem</a:t>
            </a:r>
            <a:endParaRPr lang="nb-NO" sz="1000" dirty="0"/>
          </a:p>
        </p:txBody>
      </p:sp>
      <p:cxnSp>
        <p:nvCxnSpPr>
          <p:cNvPr id="21" name="Rett linje 20"/>
          <p:cNvCxnSpPr>
            <a:stCxn id="4" idx="2"/>
          </p:cNvCxnSpPr>
          <p:nvPr/>
        </p:nvCxnSpPr>
        <p:spPr>
          <a:xfrm>
            <a:off x="610984" y="752076"/>
            <a:ext cx="0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tt linje 22"/>
          <p:cNvCxnSpPr>
            <a:stCxn id="14" idx="2"/>
          </p:cNvCxnSpPr>
          <p:nvPr/>
        </p:nvCxnSpPr>
        <p:spPr>
          <a:xfrm>
            <a:off x="1924777" y="752076"/>
            <a:ext cx="5626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tt linje 24"/>
          <p:cNvCxnSpPr>
            <a:stCxn id="7" idx="2"/>
          </p:cNvCxnSpPr>
          <p:nvPr/>
        </p:nvCxnSpPr>
        <p:spPr>
          <a:xfrm>
            <a:off x="3238571" y="752076"/>
            <a:ext cx="0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tt linje 26"/>
          <p:cNvCxnSpPr/>
          <p:nvPr/>
        </p:nvCxnSpPr>
        <p:spPr>
          <a:xfrm flipH="1">
            <a:off x="4543871" y="-976116"/>
            <a:ext cx="8493" cy="7789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tt linje 28"/>
          <p:cNvCxnSpPr>
            <a:stCxn id="17" idx="2"/>
          </p:cNvCxnSpPr>
          <p:nvPr/>
        </p:nvCxnSpPr>
        <p:spPr>
          <a:xfrm>
            <a:off x="5866157" y="752076"/>
            <a:ext cx="0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tt linje 30"/>
          <p:cNvCxnSpPr>
            <a:stCxn id="16" idx="2"/>
          </p:cNvCxnSpPr>
          <p:nvPr/>
        </p:nvCxnSpPr>
        <p:spPr>
          <a:xfrm flipH="1">
            <a:off x="7144652" y="752076"/>
            <a:ext cx="35298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tt linje 32"/>
          <p:cNvCxnSpPr>
            <a:stCxn id="18" idx="2"/>
          </p:cNvCxnSpPr>
          <p:nvPr/>
        </p:nvCxnSpPr>
        <p:spPr>
          <a:xfrm flipH="1">
            <a:off x="8440796" y="752076"/>
            <a:ext cx="52949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kstSylinder 65"/>
          <p:cNvSpPr txBox="1"/>
          <p:nvPr/>
        </p:nvSpPr>
        <p:spPr>
          <a:xfrm>
            <a:off x="7517919" y="1391305"/>
            <a:ext cx="833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BAA, BRA, …</a:t>
            </a:r>
            <a:endParaRPr lang="nb-NO" sz="1000" dirty="0"/>
          </a:p>
        </p:txBody>
      </p:sp>
      <p:sp>
        <p:nvSpPr>
          <p:cNvPr id="67" name="TekstSylinder 66"/>
          <p:cNvSpPr txBox="1"/>
          <p:nvPr/>
        </p:nvSpPr>
        <p:spPr>
          <a:xfrm>
            <a:off x="2196950" y="3493795"/>
            <a:ext cx="6992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ebms</a:t>
            </a:r>
            <a:r>
              <a:rPr lang="nb-NO" sz="1000" dirty="0" smtClean="0"/>
              <a:t>-pull</a:t>
            </a:r>
            <a:endParaRPr lang="nb-NO" sz="1000" dirty="0"/>
          </a:p>
        </p:txBody>
      </p:sp>
      <p:sp>
        <p:nvSpPr>
          <p:cNvPr id="68" name="TekstSylinder 67"/>
          <p:cNvSpPr txBox="1"/>
          <p:nvPr/>
        </p:nvSpPr>
        <p:spPr>
          <a:xfrm>
            <a:off x="2176100" y="3781827"/>
            <a:ext cx="9268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ebms</a:t>
            </a:r>
            <a:r>
              <a:rPr lang="nb-NO" sz="1000" dirty="0" smtClean="0"/>
              <a:t>-melding</a:t>
            </a:r>
            <a:endParaRPr lang="nb-NO" sz="1000" dirty="0"/>
          </a:p>
        </p:txBody>
      </p:sp>
      <p:cxnSp>
        <p:nvCxnSpPr>
          <p:cNvPr id="77" name="Rett pil 76"/>
          <p:cNvCxnSpPr/>
          <p:nvPr/>
        </p:nvCxnSpPr>
        <p:spPr>
          <a:xfrm flipH="1">
            <a:off x="7145315" y="1595715"/>
            <a:ext cx="13314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Rett pil 80"/>
          <p:cNvCxnSpPr/>
          <p:nvPr/>
        </p:nvCxnSpPr>
        <p:spPr>
          <a:xfrm flipH="1">
            <a:off x="5849171" y="1595715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Rett pil 82"/>
          <p:cNvCxnSpPr/>
          <p:nvPr/>
        </p:nvCxnSpPr>
        <p:spPr>
          <a:xfrm flipH="1">
            <a:off x="4535378" y="1595715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Rett pil 84"/>
          <p:cNvCxnSpPr/>
          <p:nvPr/>
        </p:nvCxnSpPr>
        <p:spPr>
          <a:xfrm>
            <a:off x="5849171" y="1883747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Rett pil 87"/>
          <p:cNvCxnSpPr/>
          <p:nvPr/>
        </p:nvCxnSpPr>
        <p:spPr>
          <a:xfrm>
            <a:off x="7162964" y="1883747"/>
            <a:ext cx="1287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kstSylinder 88"/>
          <p:cNvSpPr txBox="1"/>
          <p:nvPr/>
        </p:nvSpPr>
        <p:spPr>
          <a:xfrm>
            <a:off x="6124047" y="1401743"/>
            <a:ext cx="9268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ebms</a:t>
            </a:r>
            <a:r>
              <a:rPr lang="nb-NO" sz="1000" dirty="0" smtClean="0"/>
              <a:t>-melding</a:t>
            </a:r>
            <a:endParaRPr lang="nb-NO" sz="1000" dirty="0"/>
          </a:p>
        </p:txBody>
      </p:sp>
      <p:sp>
        <p:nvSpPr>
          <p:cNvPr id="90" name="TekstSylinder 89"/>
          <p:cNvSpPr txBox="1"/>
          <p:nvPr/>
        </p:nvSpPr>
        <p:spPr>
          <a:xfrm>
            <a:off x="4895418" y="1400744"/>
            <a:ext cx="833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BAA, BRA, …</a:t>
            </a:r>
            <a:endParaRPr lang="nb-NO" sz="1000" dirty="0"/>
          </a:p>
        </p:txBody>
      </p:sp>
      <p:sp>
        <p:nvSpPr>
          <p:cNvPr id="91" name="TekstSylinder 90"/>
          <p:cNvSpPr txBox="1"/>
          <p:nvPr/>
        </p:nvSpPr>
        <p:spPr>
          <a:xfrm>
            <a:off x="6004166" y="1709534"/>
            <a:ext cx="1003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ebms</a:t>
            </a:r>
            <a:r>
              <a:rPr lang="nb-NO" sz="1000" dirty="0" smtClean="0"/>
              <a:t>-kvittering</a:t>
            </a:r>
            <a:endParaRPr lang="nb-NO" sz="1000" dirty="0"/>
          </a:p>
        </p:txBody>
      </p:sp>
      <p:sp>
        <p:nvSpPr>
          <p:cNvPr id="92" name="TekstSylinder 91"/>
          <p:cNvSpPr txBox="1"/>
          <p:nvPr/>
        </p:nvSpPr>
        <p:spPr>
          <a:xfrm>
            <a:off x="7439499" y="1695943"/>
            <a:ext cx="8402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«ok» / «feil»</a:t>
            </a:r>
            <a:endParaRPr lang="nb-NO" sz="1000" dirty="0"/>
          </a:p>
        </p:txBody>
      </p:sp>
      <p:cxnSp>
        <p:nvCxnSpPr>
          <p:cNvPr id="95" name="Rett pil 94"/>
          <p:cNvCxnSpPr/>
          <p:nvPr/>
        </p:nvCxnSpPr>
        <p:spPr>
          <a:xfrm flipH="1">
            <a:off x="3221585" y="2666210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kstSylinder 95"/>
          <p:cNvSpPr txBox="1"/>
          <p:nvPr/>
        </p:nvSpPr>
        <p:spPr>
          <a:xfrm>
            <a:off x="3527266" y="2471239"/>
            <a:ext cx="833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BAA, BRA, …</a:t>
            </a:r>
            <a:endParaRPr lang="nb-NO" sz="1000" dirty="0"/>
          </a:p>
        </p:txBody>
      </p:sp>
      <p:cxnSp>
        <p:nvCxnSpPr>
          <p:cNvPr id="98" name="Rett pil 97"/>
          <p:cNvCxnSpPr/>
          <p:nvPr/>
        </p:nvCxnSpPr>
        <p:spPr>
          <a:xfrm>
            <a:off x="610984" y="3668008"/>
            <a:ext cx="13194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Rett pil 99"/>
          <p:cNvCxnSpPr/>
          <p:nvPr/>
        </p:nvCxnSpPr>
        <p:spPr>
          <a:xfrm>
            <a:off x="1930403" y="3668008"/>
            <a:ext cx="1308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Rett pil 101"/>
          <p:cNvCxnSpPr/>
          <p:nvPr/>
        </p:nvCxnSpPr>
        <p:spPr>
          <a:xfrm flipH="1">
            <a:off x="1930403" y="3956040"/>
            <a:ext cx="13081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Rett pil 103"/>
          <p:cNvCxnSpPr/>
          <p:nvPr/>
        </p:nvCxnSpPr>
        <p:spPr>
          <a:xfrm flipH="1">
            <a:off x="610984" y="3956040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kstSylinder 104"/>
          <p:cNvSpPr txBox="1"/>
          <p:nvPr/>
        </p:nvSpPr>
        <p:spPr>
          <a:xfrm>
            <a:off x="879956" y="3470811"/>
            <a:ext cx="9460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HentKvittering</a:t>
            </a:r>
            <a:endParaRPr lang="nb-NO" sz="1000" dirty="0"/>
          </a:p>
        </p:txBody>
      </p:sp>
      <p:sp>
        <p:nvSpPr>
          <p:cNvPr id="106" name="TekstSylinder 105"/>
          <p:cNvSpPr txBox="1"/>
          <p:nvPr/>
        </p:nvSpPr>
        <p:spPr>
          <a:xfrm>
            <a:off x="1017472" y="3740016"/>
            <a:ext cx="833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BAA, BRA, …</a:t>
            </a:r>
            <a:endParaRPr lang="nb-NO" sz="1000" dirty="0"/>
          </a:p>
        </p:txBody>
      </p:sp>
      <p:sp>
        <p:nvSpPr>
          <p:cNvPr id="107" name="TekstSylinder 106"/>
          <p:cNvSpPr txBox="1"/>
          <p:nvPr/>
        </p:nvSpPr>
        <p:spPr>
          <a:xfrm>
            <a:off x="2108403" y="4069859"/>
            <a:ext cx="1003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ebms</a:t>
            </a:r>
            <a:r>
              <a:rPr lang="nb-NO" sz="1000" dirty="0" smtClean="0"/>
              <a:t>-kvittering</a:t>
            </a:r>
            <a:endParaRPr lang="nb-NO" sz="1000" dirty="0"/>
          </a:p>
        </p:txBody>
      </p:sp>
      <p:cxnSp>
        <p:nvCxnSpPr>
          <p:cNvPr id="109" name="Rett pil 108"/>
          <p:cNvCxnSpPr/>
          <p:nvPr/>
        </p:nvCxnSpPr>
        <p:spPr>
          <a:xfrm>
            <a:off x="1924777" y="4274269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Rett pil 112"/>
          <p:cNvCxnSpPr/>
          <p:nvPr/>
        </p:nvCxnSpPr>
        <p:spPr>
          <a:xfrm>
            <a:off x="3238571" y="4274269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kstSylinder 113"/>
          <p:cNvSpPr txBox="1"/>
          <p:nvPr/>
        </p:nvSpPr>
        <p:spPr>
          <a:xfrm>
            <a:off x="3496045" y="4069859"/>
            <a:ext cx="8402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«ok» / «feil»</a:t>
            </a:r>
            <a:endParaRPr lang="nb-NO" sz="1000" dirty="0"/>
          </a:p>
        </p:txBody>
      </p:sp>
      <p:sp>
        <p:nvSpPr>
          <p:cNvPr id="116" name="TekstSylinder 115"/>
          <p:cNvSpPr txBox="1"/>
          <p:nvPr/>
        </p:nvSpPr>
        <p:spPr>
          <a:xfrm>
            <a:off x="3479059" y="2708021"/>
            <a:ext cx="8402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«ok» / «feil»</a:t>
            </a:r>
            <a:endParaRPr lang="nb-NO" sz="1000" dirty="0"/>
          </a:p>
        </p:txBody>
      </p:sp>
      <p:cxnSp>
        <p:nvCxnSpPr>
          <p:cNvPr id="118" name="Rett pil 117"/>
          <p:cNvCxnSpPr/>
          <p:nvPr/>
        </p:nvCxnSpPr>
        <p:spPr>
          <a:xfrm>
            <a:off x="3221584" y="2915858"/>
            <a:ext cx="13137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kstSylinder 125"/>
          <p:cNvSpPr txBox="1"/>
          <p:nvPr/>
        </p:nvSpPr>
        <p:spPr>
          <a:xfrm>
            <a:off x="4318765" y="1124744"/>
            <a:ext cx="3517403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b-NO" sz="1200" dirty="0" smtClean="0">
                <a:solidFill>
                  <a:schemeClr val="bg1"/>
                </a:solidFill>
              </a:rPr>
              <a:t>3. Send kvittering fra postboks til meldingsformidler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127" name="TekstSylinder 126"/>
          <p:cNvSpPr txBox="1"/>
          <p:nvPr/>
        </p:nvSpPr>
        <p:spPr>
          <a:xfrm>
            <a:off x="2831513" y="2184763"/>
            <a:ext cx="4512177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b-NO" sz="1200" dirty="0" smtClean="0">
                <a:solidFill>
                  <a:schemeClr val="bg1"/>
                </a:solidFill>
              </a:rPr>
              <a:t>4. </a:t>
            </a:r>
            <a:r>
              <a:rPr lang="nb-NO" sz="1200" dirty="0" err="1" smtClean="0">
                <a:solidFill>
                  <a:schemeClr val="bg1"/>
                </a:solidFill>
              </a:rPr>
              <a:t>Tilgjengeliggjer</a:t>
            </a:r>
            <a:r>
              <a:rPr lang="nb-NO" sz="1200" dirty="0" smtClean="0">
                <a:solidFill>
                  <a:schemeClr val="bg1"/>
                </a:solidFill>
              </a:rPr>
              <a:t> kvittering fra meldingsformidler til postavsender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128" name="TekstSylinder 127"/>
          <p:cNvSpPr txBox="1"/>
          <p:nvPr/>
        </p:nvSpPr>
        <p:spPr>
          <a:xfrm>
            <a:off x="320494" y="3186326"/>
            <a:ext cx="3517403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b-NO" sz="1200" dirty="0">
                <a:solidFill>
                  <a:schemeClr val="bg1"/>
                </a:solidFill>
              </a:rPr>
              <a:t>5</a:t>
            </a:r>
            <a:r>
              <a:rPr lang="nb-NO" sz="1200" dirty="0" smtClean="0">
                <a:solidFill>
                  <a:schemeClr val="bg1"/>
                </a:solidFill>
              </a:rPr>
              <a:t>. Hent kvittering fra meldingsformidler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137" name="TekstSylinder 136"/>
          <p:cNvSpPr txBox="1"/>
          <p:nvPr/>
        </p:nvSpPr>
        <p:spPr>
          <a:xfrm>
            <a:off x="0" y="-27384"/>
            <a:ext cx="9144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b-NO" b="1" dirty="0" err="1" smtClean="0"/>
              <a:t>MeldingsID’r</a:t>
            </a:r>
            <a:r>
              <a:rPr lang="nb-NO" b="1" dirty="0" smtClean="0"/>
              <a:t> i sikker digital post</a:t>
            </a:r>
            <a:endParaRPr lang="nb-NO" b="1" dirty="0"/>
          </a:p>
        </p:txBody>
      </p:sp>
      <p:cxnSp>
        <p:nvCxnSpPr>
          <p:cNvPr id="79" name="Rett pil 78"/>
          <p:cNvCxnSpPr>
            <a:stCxn id="80" idx="0"/>
          </p:cNvCxnSpPr>
          <p:nvPr/>
        </p:nvCxnSpPr>
        <p:spPr>
          <a:xfrm flipH="1" flipV="1">
            <a:off x="3238571" y="2666210"/>
            <a:ext cx="286217" cy="20414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ktangel 79"/>
          <p:cNvSpPr/>
          <p:nvPr/>
        </p:nvSpPr>
        <p:spPr>
          <a:xfrm>
            <a:off x="2773968" y="4707634"/>
            <a:ext cx="1501640" cy="71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sz="1000" dirty="0"/>
          </a:p>
        </p:txBody>
      </p:sp>
      <p:sp>
        <p:nvSpPr>
          <p:cNvPr id="86" name="Rektangel 85"/>
          <p:cNvSpPr/>
          <p:nvPr/>
        </p:nvSpPr>
        <p:spPr>
          <a:xfrm>
            <a:off x="519873" y="5047696"/>
            <a:ext cx="1501640" cy="71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sz="1000" dirty="0"/>
          </a:p>
        </p:txBody>
      </p:sp>
      <p:cxnSp>
        <p:nvCxnSpPr>
          <p:cNvPr id="97" name="Rett pil 96"/>
          <p:cNvCxnSpPr>
            <a:stCxn id="99" idx="0"/>
          </p:cNvCxnSpPr>
          <p:nvPr/>
        </p:nvCxnSpPr>
        <p:spPr>
          <a:xfrm flipH="1" flipV="1">
            <a:off x="5849171" y="1595715"/>
            <a:ext cx="271536" cy="17858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ktangel 98"/>
          <p:cNvSpPr/>
          <p:nvPr/>
        </p:nvSpPr>
        <p:spPr>
          <a:xfrm>
            <a:off x="5369887" y="3381516"/>
            <a:ext cx="1501640" cy="71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sz="1000" dirty="0"/>
          </a:p>
        </p:txBody>
      </p:sp>
      <p:cxnSp>
        <p:nvCxnSpPr>
          <p:cNvPr id="101" name="Rett pil 100"/>
          <p:cNvCxnSpPr>
            <a:stCxn id="103" idx="0"/>
          </p:cNvCxnSpPr>
          <p:nvPr/>
        </p:nvCxnSpPr>
        <p:spPr>
          <a:xfrm flipH="1" flipV="1">
            <a:off x="7179950" y="1595715"/>
            <a:ext cx="605720" cy="17571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ktangel 102"/>
          <p:cNvSpPr/>
          <p:nvPr/>
        </p:nvSpPr>
        <p:spPr>
          <a:xfrm>
            <a:off x="7034850" y="3352860"/>
            <a:ext cx="1501640" cy="71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sz="1000" dirty="0"/>
          </a:p>
        </p:txBody>
      </p:sp>
      <p:cxnSp>
        <p:nvCxnSpPr>
          <p:cNvPr id="112" name="Rett pil 111"/>
          <p:cNvCxnSpPr>
            <a:stCxn id="86" idx="0"/>
          </p:cNvCxnSpPr>
          <p:nvPr/>
        </p:nvCxnSpPr>
        <p:spPr>
          <a:xfrm flipV="1">
            <a:off x="1270693" y="3668008"/>
            <a:ext cx="654084" cy="13796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56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vrundet rektangel 118"/>
          <p:cNvSpPr/>
          <p:nvPr/>
        </p:nvSpPr>
        <p:spPr>
          <a:xfrm>
            <a:off x="159876" y="1069045"/>
            <a:ext cx="4824536" cy="631763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0" name="Avrundet rektangel 119"/>
          <p:cNvSpPr/>
          <p:nvPr/>
        </p:nvSpPr>
        <p:spPr>
          <a:xfrm>
            <a:off x="4101961" y="2077157"/>
            <a:ext cx="4824536" cy="631763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Rektangel 3"/>
          <p:cNvSpPr/>
          <p:nvPr/>
        </p:nvSpPr>
        <p:spPr>
          <a:xfrm>
            <a:off x="35496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Postavsender fagsystem</a:t>
            </a:r>
            <a:endParaRPr lang="nb-NO" sz="1000" dirty="0"/>
          </a:p>
        </p:txBody>
      </p:sp>
      <p:sp>
        <p:nvSpPr>
          <p:cNvPr id="7" name="Rektangel 6"/>
          <p:cNvSpPr/>
          <p:nvPr/>
        </p:nvSpPr>
        <p:spPr>
          <a:xfrm>
            <a:off x="2663082" y="392036"/>
            <a:ext cx="115097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Meldingsformidler MSH</a:t>
            </a:r>
            <a:endParaRPr lang="nb-NO" sz="1000" dirty="0"/>
          </a:p>
        </p:txBody>
      </p:sp>
      <p:sp>
        <p:nvSpPr>
          <p:cNvPr id="14" name="Rektangel 13"/>
          <p:cNvSpPr/>
          <p:nvPr/>
        </p:nvSpPr>
        <p:spPr>
          <a:xfrm>
            <a:off x="1349289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Postavsender MSH</a:t>
            </a:r>
            <a:endParaRPr lang="nb-NO" sz="1000" dirty="0"/>
          </a:p>
        </p:txBody>
      </p:sp>
      <p:sp>
        <p:nvSpPr>
          <p:cNvPr id="15" name="Rektangel 14"/>
          <p:cNvSpPr/>
          <p:nvPr/>
        </p:nvSpPr>
        <p:spPr>
          <a:xfrm>
            <a:off x="3976876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Meldingsformidler fagsystem</a:t>
            </a:r>
            <a:endParaRPr lang="nb-NO" sz="1000" dirty="0"/>
          </a:p>
        </p:txBody>
      </p:sp>
      <p:sp>
        <p:nvSpPr>
          <p:cNvPr id="16" name="Rektangel 15"/>
          <p:cNvSpPr/>
          <p:nvPr/>
        </p:nvSpPr>
        <p:spPr>
          <a:xfrm>
            <a:off x="6604462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Postboks MSH</a:t>
            </a:r>
            <a:endParaRPr lang="nb-NO" sz="1000" dirty="0"/>
          </a:p>
        </p:txBody>
      </p:sp>
      <p:sp>
        <p:nvSpPr>
          <p:cNvPr id="17" name="Rektangel 16"/>
          <p:cNvSpPr/>
          <p:nvPr/>
        </p:nvSpPr>
        <p:spPr>
          <a:xfrm>
            <a:off x="5290669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Meldingsformidler MSH</a:t>
            </a:r>
            <a:endParaRPr lang="nb-NO" sz="1000" dirty="0"/>
          </a:p>
        </p:txBody>
      </p:sp>
      <p:sp>
        <p:nvSpPr>
          <p:cNvPr id="18" name="Rektangel 17"/>
          <p:cNvSpPr/>
          <p:nvPr/>
        </p:nvSpPr>
        <p:spPr>
          <a:xfrm>
            <a:off x="7918257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Postboks fagsystem</a:t>
            </a:r>
            <a:endParaRPr lang="nb-NO" sz="1000" dirty="0"/>
          </a:p>
        </p:txBody>
      </p:sp>
      <p:cxnSp>
        <p:nvCxnSpPr>
          <p:cNvPr id="21" name="Rett linje 20"/>
          <p:cNvCxnSpPr>
            <a:stCxn id="4" idx="2"/>
          </p:cNvCxnSpPr>
          <p:nvPr/>
        </p:nvCxnSpPr>
        <p:spPr>
          <a:xfrm>
            <a:off x="610984" y="752076"/>
            <a:ext cx="0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tt linje 22"/>
          <p:cNvCxnSpPr>
            <a:stCxn id="14" idx="2"/>
          </p:cNvCxnSpPr>
          <p:nvPr/>
        </p:nvCxnSpPr>
        <p:spPr>
          <a:xfrm>
            <a:off x="1924777" y="752076"/>
            <a:ext cx="5626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tt linje 24"/>
          <p:cNvCxnSpPr>
            <a:stCxn id="7" idx="2"/>
          </p:cNvCxnSpPr>
          <p:nvPr/>
        </p:nvCxnSpPr>
        <p:spPr>
          <a:xfrm>
            <a:off x="3238571" y="752076"/>
            <a:ext cx="0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tt linje 26"/>
          <p:cNvCxnSpPr>
            <a:stCxn id="15" idx="2"/>
          </p:cNvCxnSpPr>
          <p:nvPr/>
        </p:nvCxnSpPr>
        <p:spPr>
          <a:xfrm>
            <a:off x="4552364" y="752076"/>
            <a:ext cx="0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tt linje 28"/>
          <p:cNvCxnSpPr>
            <a:stCxn id="17" idx="2"/>
          </p:cNvCxnSpPr>
          <p:nvPr/>
        </p:nvCxnSpPr>
        <p:spPr>
          <a:xfrm>
            <a:off x="5866157" y="752076"/>
            <a:ext cx="0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tt linje 30"/>
          <p:cNvCxnSpPr>
            <a:stCxn id="16" idx="2"/>
          </p:cNvCxnSpPr>
          <p:nvPr/>
        </p:nvCxnSpPr>
        <p:spPr>
          <a:xfrm flipH="1">
            <a:off x="7144652" y="752076"/>
            <a:ext cx="35298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tt linje 32"/>
          <p:cNvCxnSpPr>
            <a:stCxn id="18" idx="2"/>
          </p:cNvCxnSpPr>
          <p:nvPr/>
        </p:nvCxnSpPr>
        <p:spPr>
          <a:xfrm flipH="1">
            <a:off x="8440796" y="752076"/>
            <a:ext cx="52949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tt pil 34"/>
          <p:cNvCxnSpPr/>
          <p:nvPr/>
        </p:nvCxnSpPr>
        <p:spPr>
          <a:xfrm>
            <a:off x="610984" y="1268760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kstSylinder 35"/>
          <p:cNvSpPr txBox="1"/>
          <p:nvPr/>
        </p:nvSpPr>
        <p:spPr>
          <a:xfrm>
            <a:off x="852085" y="1069045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SendPost</a:t>
            </a:r>
            <a:endParaRPr lang="nb-NO" sz="1000" dirty="0"/>
          </a:p>
        </p:txBody>
      </p:sp>
      <p:cxnSp>
        <p:nvCxnSpPr>
          <p:cNvPr id="38" name="Rett pil 37"/>
          <p:cNvCxnSpPr/>
          <p:nvPr/>
        </p:nvCxnSpPr>
        <p:spPr>
          <a:xfrm>
            <a:off x="1924777" y="1268760"/>
            <a:ext cx="1313793" cy="119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kstSylinder 39"/>
          <p:cNvSpPr txBox="1"/>
          <p:nvPr/>
        </p:nvSpPr>
        <p:spPr>
          <a:xfrm>
            <a:off x="7514336" y="2077157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SendPost</a:t>
            </a:r>
            <a:endParaRPr lang="nb-NO" sz="1000" dirty="0"/>
          </a:p>
        </p:txBody>
      </p:sp>
      <p:sp>
        <p:nvSpPr>
          <p:cNvPr id="41" name="TekstSylinder 40"/>
          <p:cNvSpPr txBox="1"/>
          <p:nvPr/>
        </p:nvSpPr>
        <p:spPr>
          <a:xfrm>
            <a:off x="4886750" y="2084908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SendPost</a:t>
            </a:r>
            <a:endParaRPr lang="nb-NO" sz="1000" dirty="0"/>
          </a:p>
        </p:txBody>
      </p:sp>
      <p:sp>
        <p:nvSpPr>
          <p:cNvPr id="42" name="TekstSylinder 41"/>
          <p:cNvSpPr txBox="1"/>
          <p:nvPr/>
        </p:nvSpPr>
        <p:spPr>
          <a:xfrm>
            <a:off x="3572957" y="1070762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SendPost</a:t>
            </a:r>
            <a:endParaRPr lang="nb-NO" sz="1000" dirty="0"/>
          </a:p>
        </p:txBody>
      </p:sp>
      <p:sp>
        <p:nvSpPr>
          <p:cNvPr id="43" name="TekstSylinder 42"/>
          <p:cNvSpPr txBox="1"/>
          <p:nvPr/>
        </p:nvSpPr>
        <p:spPr>
          <a:xfrm>
            <a:off x="2036836" y="1073792"/>
            <a:ext cx="9268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ebms</a:t>
            </a:r>
            <a:r>
              <a:rPr lang="nb-NO" sz="1000" dirty="0" smtClean="0"/>
              <a:t>-melding</a:t>
            </a:r>
            <a:endParaRPr lang="nb-NO" sz="1000" dirty="0"/>
          </a:p>
        </p:txBody>
      </p:sp>
      <p:cxnSp>
        <p:nvCxnSpPr>
          <p:cNvPr id="46" name="Rett pil 45"/>
          <p:cNvCxnSpPr/>
          <p:nvPr/>
        </p:nvCxnSpPr>
        <p:spPr>
          <a:xfrm>
            <a:off x="3238571" y="1280752"/>
            <a:ext cx="131379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tt pil 47"/>
          <p:cNvCxnSpPr/>
          <p:nvPr/>
        </p:nvCxnSpPr>
        <p:spPr>
          <a:xfrm>
            <a:off x="4552364" y="2276832"/>
            <a:ext cx="131379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kstSylinder 48"/>
          <p:cNvSpPr txBox="1"/>
          <p:nvPr/>
        </p:nvSpPr>
        <p:spPr>
          <a:xfrm>
            <a:off x="5978216" y="2059109"/>
            <a:ext cx="9268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ebms</a:t>
            </a:r>
            <a:r>
              <a:rPr lang="nb-NO" sz="1000" dirty="0" smtClean="0"/>
              <a:t>-melding</a:t>
            </a:r>
            <a:endParaRPr lang="nb-NO" sz="1000" dirty="0"/>
          </a:p>
        </p:txBody>
      </p:sp>
      <p:cxnSp>
        <p:nvCxnSpPr>
          <p:cNvPr id="54" name="Rett pil 53"/>
          <p:cNvCxnSpPr/>
          <p:nvPr/>
        </p:nvCxnSpPr>
        <p:spPr>
          <a:xfrm flipV="1">
            <a:off x="5866157" y="2276832"/>
            <a:ext cx="1313793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Rett pil 57"/>
          <p:cNvCxnSpPr/>
          <p:nvPr/>
        </p:nvCxnSpPr>
        <p:spPr>
          <a:xfrm>
            <a:off x="7179950" y="2270836"/>
            <a:ext cx="13137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tt pil 59"/>
          <p:cNvCxnSpPr/>
          <p:nvPr/>
        </p:nvCxnSpPr>
        <p:spPr>
          <a:xfrm flipH="1">
            <a:off x="1924777" y="1556792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Rett pil 61"/>
          <p:cNvCxnSpPr/>
          <p:nvPr/>
        </p:nvCxnSpPr>
        <p:spPr>
          <a:xfrm flipH="1">
            <a:off x="610984" y="1556792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kstSylinder 63"/>
          <p:cNvSpPr txBox="1"/>
          <p:nvPr/>
        </p:nvSpPr>
        <p:spPr>
          <a:xfrm>
            <a:off x="2036836" y="1350082"/>
            <a:ext cx="1003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ebms</a:t>
            </a:r>
            <a:r>
              <a:rPr lang="nb-NO" sz="1000" dirty="0" smtClean="0"/>
              <a:t>-kvittering</a:t>
            </a:r>
            <a:endParaRPr lang="nb-NO" sz="1000" dirty="0"/>
          </a:p>
        </p:txBody>
      </p:sp>
      <p:sp>
        <p:nvSpPr>
          <p:cNvPr id="69" name="TekstSylinder 68"/>
          <p:cNvSpPr txBox="1"/>
          <p:nvPr/>
        </p:nvSpPr>
        <p:spPr>
          <a:xfrm>
            <a:off x="831749" y="1352091"/>
            <a:ext cx="8402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«ok» / «feil»</a:t>
            </a:r>
            <a:endParaRPr lang="nb-NO" sz="1000" dirty="0"/>
          </a:p>
        </p:txBody>
      </p:sp>
      <p:cxnSp>
        <p:nvCxnSpPr>
          <p:cNvPr id="71" name="Rett pil 70"/>
          <p:cNvCxnSpPr/>
          <p:nvPr/>
        </p:nvCxnSpPr>
        <p:spPr>
          <a:xfrm flipH="1">
            <a:off x="5866157" y="2552872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Rett pil 72"/>
          <p:cNvCxnSpPr/>
          <p:nvPr/>
        </p:nvCxnSpPr>
        <p:spPr>
          <a:xfrm flipH="1">
            <a:off x="4552364" y="2552872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kstSylinder 73"/>
          <p:cNvSpPr txBox="1"/>
          <p:nvPr/>
        </p:nvSpPr>
        <p:spPr>
          <a:xfrm>
            <a:off x="6064089" y="2348462"/>
            <a:ext cx="1003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ebms</a:t>
            </a:r>
            <a:r>
              <a:rPr lang="nb-NO" sz="1000" dirty="0" smtClean="0"/>
              <a:t>-kvittering</a:t>
            </a:r>
            <a:endParaRPr lang="nb-NO" sz="1000" dirty="0"/>
          </a:p>
        </p:txBody>
      </p:sp>
      <p:sp>
        <p:nvSpPr>
          <p:cNvPr id="75" name="TekstSylinder 74"/>
          <p:cNvSpPr txBox="1"/>
          <p:nvPr/>
        </p:nvSpPr>
        <p:spPr>
          <a:xfrm>
            <a:off x="4792189" y="2373595"/>
            <a:ext cx="8402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«ok» / «feil»</a:t>
            </a:r>
            <a:endParaRPr lang="nb-NO" sz="1000" dirty="0"/>
          </a:p>
        </p:txBody>
      </p:sp>
      <p:sp>
        <p:nvSpPr>
          <p:cNvPr id="124" name="TekstSylinder 123"/>
          <p:cNvSpPr txBox="1"/>
          <p:nvPr/>
        </p:nvSpPr>
        <p:spPr>
          <a:xfrm>
            <a:off x="205046" y="836712"/>
            <a:ext cx="3517403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b-NO" sz="1200" dirty="0" smtClean="0">
                <a:solidFill>
                  <a:schemeClr val="bg1"/>
                </a:solidFill>
              </a:rPr>
              <a:t>1. Send post fra postavsender til meldingsformidler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125" name="TekstSylinder 124"/>
          <p:cNvSpPr txBox="1"/>
          <p:nvPr/>
        </p:nvSpPr>
        <p:spPr>
          <a:xfrm>
            <a:off x="4238035" y="1835395"/>
            <a:ext cx="3790349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b-NO" sz="1200" dirty="0" smtClean="0">
                <a:solidFill>
                  <a:schemeClr val="bg1"/>
                </a:solidFill>
              </a:rPr>
              <a:t>2. Send post fra meldingsformidler til postboks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137" name="TekstSylinder 136"/>
          <p:cNvSpPr txBox="1"/>
          <p:nvPr/>
        </p:nvSpPr>
        <p:spPr>
          <a:xfrm>
            <a:off x="0" y="-27384"/>
            <a:ext cx="9144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b-NO" b="1" dirty="0" smtClean="0"/>
              <a:t>Konfidensialitet og integritet i sikker digital post</a:t>
            </a:r>
            <a:endParaRPr lang="nb-NO" b="1" dirty="0"/>
          </a:p>
        </p:txBody>
      </p:sp>
      <p:cxnSp>
        <p:nvCxnSpPr>
          <p:cNvPr id="8" name="Rett pil 7"/>
          <p:cNvCxnSpPr>
            <a:stCxn id="9" idx="0"/>
          </p:cNvCxnSpPr>
          <p:nvPr/>
        </p:nvCxnSpPr>
        <p:spPr>
          <a:xfrm flipH="1" flipV="1">
            <a:off x="610984" y="1268760"/>
            <a:ext cx="134486" cy="7369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ktangel 8"/>
          <p:cNvSpPr/>
          <p:nvPr/>
        </p:nvSpPr>
        <p:spPr>
          <a:xfrm>
            <a:off x="38793" y="2005708"/>
            <a:ext cx="1413353" cy="98572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Krypter «</a:t>
            </a:r>
            <a:r>
              <a:rPr lang="nb-NO" sz="1000" dirty="0" err="1" smtClean="0"/>
              <a:t>SendPost</a:t>
            </a:r>
            <a:r>
              <a:rPr lang="nb-NO" sz="1000" dirty="0" smtClean="0"/>
              <a:t>» med innbygger sitt personlige sertifikat (som hentes fra </a:t>
            </a:r>
            <a:r>
              <a:rPr lang="nb-NO" sz="1000" dirty="0" err="1" smtClean="0"/>
              <a:t>oppslagstenesta</a:t>
            </a:r>
            <a:r>
              <a:rPr lang="nb-NO" sz="1000" dirty="0" smtClean="0"/>
              <a:t>)</a:t>
            </a:r>
            <a:endParaRPr lang="nb-NO" sz="1000" dirty="0"/>
          </a:p>
        </p:txBody>
      </p:sp>
      <p:cxnSp>
        <p:nvCxnSpPr>
          <p:cNvPr id="79" name="Rett pil 78"/>
          <p:cNvCxnSpPr>
            <a:stCxn id="80" idx="0"/>
          </p:cNvCxnSpPr>
          <p:nvPr/>
        </p:nvCxnSpPr>
        <p:spPr>
          <a:xfrm flipV="1">
            <a:off x="1732948" y="1271625"/>
            <a:ext cx="191829" cy="17941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ktangel 79"/>
          <p:cNvSpPr/>
          <p:nvPr/>
        </p:nvSpPr>
        <p:spPr>
          <a:xfrm>
            <a:off x="982128" y="3065727"/>
            <a:ext cx="1501640" cy="71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Signer EBMS-melding med postavsenders sertifikat</a:t>
            </a:r>
            <a:endParaRPr lang="nb-NO" sz="1000" dirty="0"/>
          </a:p>
        </p:txBody>
      </p:sp>
      <p:cxnSp>
        <p:nvCxnSpPr>
          <p:cNvPr id="84" name="Rett pil 83"/>
          <p:cNvCxnSpPr>
            <a:stCxn id="86" idx="0"/>
          </p:cNvCxnSpPr>
          <p:nvPr/>
        </p:nvCxnSpPr>
        <p:spPr>
          <a:xfrm flipV="1">
            <a:off x="2793432" y="1280753"/>
            <a:ext cx="445139" cy="9195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ktangel 85"/>
          <p:cNvSpPr/>
          <p:nvPr/>
        </p:nvSpPr>
        <p:spPr>
          <a:xfrm>
            <a:off x="2042612" y="2200267"/>
            <a:ext cx="1501640" cy="71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Valider postavsenders signatur</a:t>
            </a:r>
            <a:endParaRPr lang="nb-NO" sz="1000" dirty="0"/>
          </a:p>
        </p:txBody>
      </p:sp>
      <p:cxnSp>
        <p:nvCxnSpPr>
          <p:cNvPr id="97" name="Rett pil 96"/>
          <p:cNvCxnSpPr>
            <a:stCxn id="99" idx="0"/>
          </p:cNvCxnSpPr>
          <p:nvPr/>
        </p:nvCxnSpPr>
        <p:spPr>
          <a:xfrm flipV="1">
            <a:off x="4873618" y="2276832"/>
            <a:ext cx="992539" cy="16788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ktangel 98"/>
          <p:cNvSpPr/>
          <p:nvPr/>
        </p:nvSpPr>
        <p:spPr>
          <a:xfrm>
            <a:off x="4122798" y="3955664"/>
            <a:ext cx="1501640" cy="71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Signer EBMS-melding med meldingsformidlers sertifikat</a:t>
            </a:r>
            <a:endParaRPr lang="nb-NO" sz="1000" dirty="0"/>
          </a:p>
        </p:txBody>
      </p:sp>
      <p:cxnSp>
        <p:nvCxnSpPr>
          <p:cNvPr id="101" name="Rett pil 100"/>
          <p:cNvCxnSpPr>
            <a:stCxn id="103" idx="0"/>
          </p:cNvCxnSpPr>
          <p:nvPr/>
        </p:nvCxnSpPr>
        <p:spPr>
          <a:xfrm flipV="1">
            <a:off x="6689371" y="2276835"/>
            <a:ext cx="472930" cy="17154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ktangel 102"/>
          <p:cNvSpPr/>
          <p:nvPr/>
        </p:nvSpPr>
        <p:spPr>
          <a:xfrm>
            <a:off x="5938551" y="3992251"/>
            <a:ext cx="1501640" cy="71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Valider meldingsformidlers signatur</a:t>
            </a:r>
            <a:endParaRPr lang="nb-NO" sz="1000" dirty="0"/>
          </a:p>
        </p:txBody>
      </p:sp>
      <p:cxnSp>
        <p:nvCxnSpPr>
          <p:cNvPr id="108" name="Rett pil 107"/>
          <p:cNvCxnSpPr>
            <a:stCxn id="110" idx="0"/>
          </p:cNvCxnSpPr>
          <p:nvPr/>
        </p:nvCxnSpPr>
        <p:spPr>
          <a:xfrm flipV="1">
            <a:off x="8318413" y="2262587"/>
            <a:ext cx="150317" cy="17154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ktangel 109"/>
          <p:cNvSpPr/>
          <p:nvPr/>
        </p:nvSpPr>
        <p:spPr>
          <a:xfrm>
            <a:off x="7567593" y="3978003"/>
            <a:ext cx="1501640" cy="1344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err="1" smtClean="0"/>
              <a:t>Dekrypter</a:t>
            </a:r>
            <a:r>
              <a:rPr lang="nb-NO" sz="1000" dirty="0" smtClean="0"/>
              <a:t> «</a:t>
            </a:r>
            <a:r>
              <a:rPr lang="nb-NO" sz="1000" dirty="0" err="1" smtClean="0"/>
              <a:t>SendPost</a:t>
            </a:r>
            <a:r>
              <a:rPr lang="nb-NO" sz="1000" dirty="0" smtClean="0"/>
              <a:t>» med innbygger sitt personlige sertifikat</a:t>
            </a:r>
          </a:p>
          <a:p>
            <a:pPr algn="ctr"/>
            <a:r>
              <a:rPr lang="nb-NO" sz="1000" dirty="0" smtClean="0"/>
              <a:t>(som lages av postboks og </a:t>
            </a:r>
            <a:r>
              <a:rPr lang="nb-NO" sz="1000" dirty="0" err="1" smtClean="0"/>
              <a:t>tilgjengeliggjerest</a:t>
            </a:r>
            <a:r>
              <a:rPr lang="nb-NO" sz="1000" dirty="0" smtClean="0"/>
              <a:t> til </a:t>
            </a:r>
            <a:r>
              <a:rPr lang="nb-NO" sz="1000" dirty="0" err="1" smtClean="0"/>
              <a:t>oppslagstenesta</a:t>
            </a:r>
            <a:r>
              <a:rPr lang="nb-NO" sz="1000" dirty="0" smtClean="0"/>
              <a:t>)</a:t>
            </a:r>
            <a:endParaRPr lang="nb-NO" sz="1000" dirty="0"/>
          </a:p>
        </p:txBody>
      </p:sp>
      <p:sp>
        <p:nvSpPr>
          <p:cNvPr id="87" name="TekstSylinder 86"/>
          <p:cNvSpPr txBox="1"/>
          <p:nvPr/>
        </p:nvSpPr>
        <p:spPr>
          <a:xfrm>
            <a:off x="3959424" y="6611779"/>
            <a:ext cx="5184576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nb-NO" sz="1000" dirty="0" smtClean="0"/>
              <a:t>NB: viser </a:t>
            </a:r>
            <a:r>
              <a:rPr lang="nb-NO" sz="1000" dirty="0" err="1" smtClean="0"/>
              <a:t>ikkje</a:t>
            </a:r>
            <a:r>
              <a:rPr lang="nb-NO" sz="1000" dirty="0" smtClean="0"/>
              <a:t> </a:t>
            </a:r>
            <a:r>
              <a:rPr lang="nb-NO" sz="1000" dirty="0" err="1" smtClean="0"/>
              <a:t>signerering</a:t>
            </a:r>
            <a:r>
              <a:rPr lang="nb-NO" sz="1000" dirty="0" smtClean="0"/>
              <a:t> og signaturvalidering for </a:t>
            </a:r>
            <a:r>
              <a:rPr lang="nb-NO" sz="1000" dirty="0" err="1" smtClean="0"/>
              <a:t>ebms-kvitteringar</a:t>
            </a:r>
            <a:endParaRPr lang="nb-NO" sz="1000" dirty="0"/>
          </a:p>
        </p:txBody>
      </p:sp>
    </p:spTree>
    <p:extLst>
      <p:ext uri="{BB962C8B-B14F-4D97-AF65-F5344CB8AC3E}">
        <p14:creationId xmlns:p14="http://schemas.microsoft.com/office/powerpoint/2010/main" val="75047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Avrundet rektangel 122"/>
          <p:cNvSpPr/>
          <p:nvPr/>
        </p:nvSpPr>
        <p:spPr>
          <a:xfrm>
            <a:off x="169405" y="3415112"/>
            <a:ext cx="4824536" cy="102200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1" name="Avrundet rektangel 120"/>
          <p:cNvSpPr/>
          <p:nvPr/>
        </p:nvSpPr>
        <p:spPr>
          <a:xfrm>
            <a:off x="4175208" y="1380061"/>
            <a:ext cx="4824536" cy="631763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2" name="Avrundet rektangel 121"/>
          <p:cNvSpPr/>
          <p:nvPr/>
        </p:nvSpPr>
        <p:spPr>
          <a:xfrm>
            <a:off x="2807186" y="2443872"/>
            <a:ext cx="2160240" cy="631763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Rektangel 3"/>
          <p:cNvSpPr/>
          <p:nvPr/>
        </p:nvSpPr>
        <p:spPr>
          <a:xfrm>
            <a:off x="35496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Postavsender fagsystem</a:t>
            </a:r>
            <a:endParaRPr lang="nb-NO" sz="1000" dirty="0"/>
          </a:p>
        </p:txBody>
      </p:sp>
      <p:sp>
        <p:nvSpPr>
          <p:cNvPr id="7" name="Rektangel 6"/>
          <p:cNvSpPr/>
          <p:nvPr/>
        </p:nvSpPr>
        <p:spPr>
          <a:xfrm>
            <a:off x="2663082" y="392036"/>
            <a:ext cx="1150977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Meldingsformidler MSH</a:t>
            </a:r>
            <a:endParaRPr lang="nb-NO" sz="1000" dirty="0"/>
          </a:p>
        </p:txBody>
      </p:sp>
      <p:sp>
        <p:nvSpPr>
          <p:cNvPr id="14" name="Rektangel 13"/>
          <p:cNvSpPr/>
          <p:nvPr/>
        </p:nvSpPr>
        <p:spPr>
          <a:xfrm>
            <a:off x="1349289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Postavsender MSH</a:t>
            </a:r>
            <a:endParaRPr lang="nb-NO" sz="1000" dirty="0"/>
          </a:p>
        </p:txBody>
      </p:sp>
      <p:sp>
        <p:nvSpPr>
          <p:cNvPr id="15" name="Rektangel 14"/>
          <p:cNvSpPr/>
          <p:nvPr/>
        </p:nvSpPr>
        <p:spPr>
          <a:xfrm>
            <a:off x="3976876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Meldingsformidler fagsystem</a:t>
            </a:r>
            <a:endParaRPr lang="nb-NO" sz="1000" dirty="0"/>
          </a:p>
        </p:txBody>
      </p:sp>
      <p:sp>
        <p:nvSpPr>
          <p:cNvPr id="16" name="Rektangel 15"/>
          <p:cNvSpPr/>
          <p:nvPr/>
        </p:nvSpPr>
        <p:spPr>
          <a:xfrm>
            <a:off x="6604462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Postboks MSH</a:t>
            </a:r>
            <a:endParaRPr lang="nb-NO" sz="1000" dirty="0"/>
          </a:p>
        </p:txBody>
      </p:sp>
      <p:sp>
        <p:nvSpPr>
          <p:cNvPr id="17" name="Rektangel 16"/>
          <p:cNvSpPr/>
          <p:nvPr/>
        </p:nvSpPr>
        <p:spPr>
          <a:xfrm>
            <a:off x="5290669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Meldingsformidler MSH</a:t>
            </a:r>
            <a:endParaRPr lang="nb-NO" sz="1000" dirty="0"/>
          </a:p>
        </p:txBody>
      </p:sp>
      <p:sp>
        <p:nvSpPr>
          <p:cNvPr id="18" name="Rektangel 17"/>
          <p:cNvSpPr/>
          <p:nvPr/>
        </p:nvSpPr>
        <p:spPr>
          <a:xfrm>
            <a:off x="7918257" y="392036"/>
            <a:ext cx="11509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Postboks fagsystem</a:t>
            </a:r>
            <a:endParaRPr lang="nb-NO" sz="1000" dirty="0"/>
          </a:p>
        </p:txBody>
      </p:sp>
      <p:cxnSp>
        <p:nvCxnSpPr>
          <p:cNvPr id="21" name="Rett linje 20"/>
          <p:cNvCxnSpPr>
            <a:stCxn id="4" idx="2"/>
          </p:cNvCxnSpPr>
          <p:nvPr/>
        </p:nvCxnSpPr>
        <p:spPr>
          <a:xfrm>
            <a:off x="610984" y="752076"/>
            <a:ext cx="0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tt linje 22"/>
          <p:cNvCxnSpPr>
            <a:stCxn id="14" idx="2"/>
          </p:cNvCxnSpPr>
          <p:nvPr/>
        </p:nvCxnSpPr>
        <p:spPr>
          <a:xfrm>
            <a:off x="1924777" y="752076"/>
            <a:ext cx="5626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tt linje 24"/>
          <p:cNvCxnSpPr>
            <a:stCxn id="7" idx="2"/>
          </p:cNvCxnSpPr>
          <p:nvPr/>
        </p:nvCxnSpPr>
        <p:spPr>
          <a:xfrm>
            <a:off x="3238571" y="752076"/>
            <a:ext cx="0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tt linje 26"/>
          <p:cNvCxnSpPr/>
          <p:nvPr/>
        </p:nvCxnSpPr>
        <p:spPr>
          <a:xfrm flipH="1">
            <a:off x="4543871" y="-976116"/>
            <a:ext cx="8493" cy="7789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tt linje 28"/>
          <p:cNvCxnSpPr>
            <a:stCxn id="17" idx="2"/>
          </p:cNvCxnSpPr>
          <p:nvPr/>
        </p:nvCxnSpPr>
        <p:spPr>
          <a:xfrm>
            <a:off x="5866157" y="752076"/>
            <a:ext cx="0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tt linje 30"/>
          <p:cNvCxnSpPr>
            <a:stCxn id="16" idx="2"/>
          </p:cNvCxnSpPr>
          <p:nvPr/>
        </p:nvCxnSpPr>
        <p:spPr>
          <a:xfrm flipH="1">
            <a:off x="7144652" y="752076"/>
            <a:ext cx="35298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tt linje 32"/>
          <p:cNvCxnSpPr>
            <a:stCxn id="18" idx="2"/>
          </p:cNvCxnSpPr>
          <p:nvPr/>
        </p:nvCxnSpPr>
        <p:spPr>
          <a:xfrm flipH="1">
            <a:off x="8440796" y="752076"/>
            <a:ext cx="52949" cy="606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kstSylinder 65"/>
          <p:cNvSpPr txBox="1"/>
          <p:nvPr/>
        </p:nvSpPr>
        <p:spPr>
          <a:xfrm>
            <a:off x="7517919" y="1391305"/>
            <a:ext cx="833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BAA, BRA, …</a:t>
            </a:r>
            <a:endParaRPr lang="nb-NO" sz="1000" dirty="0"/>
          </a:p>
        </p:txBody>
      </p:sp>
      <p:sp>
        <p:nvSpPr>
          <p:cNvPr id="67" name="TekstSylinder 66"/>
          <p:cNvSpPr txBox="1"/>
          <p:nvPr/>
        </p:nvSpPr>
        <p:spPr>
          <a:xfrm>
            <a:off x="2196950" y="3493795"/>
            <a:ext cx="6992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ebms</a:t>
            </a:r>
            <a:r>
              <a:rPr lang="nb-NO" sz="1000" dirty="0" smtClean="0"/>
              <a:t>-pull</a:t>
            </a:r>
            <a:endParaRPr lang="nb-NO" sz="1000" dirty="0"/>
          </a:p>
        </p:txBody>
      </p:sp>
      <p:sp>
        <p:nvSpPr>
          <p:cNvPr id="68" name="TekstSylinder 67"/>
          <p:cNvSpPr txBox="1"/>
          <p:nvPr/>
        </p:nvSpPr>
        <p:spPr>
          <a:xfrm>
            <a:off x="2176100" y="3781827"/>
            <a:ext cx="9268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ebms</a:t>
            </a:r>
            <a:r>
              <a:rPr lang="nb-NO" sz="1000" dirty="0" smtClean="0"/>
              <a:t>-melding</a:t>
            </a:r>
            <a:endParaRPr lang="nb-NO" sz="1000" dirty="0"/>
          </a:p>
        </p:txBody>
      </p:sp>
      <p:cxnSp>
        <p:nvCxnSpPr>
          <p:cNvPr id="77" name="Rett pil 76"/>
          <p:cNvCxnSpPr/>
          <p:nvPr/>
        </p:nvCxnSpPr>
        <p:spPr>
          <a:xfrm flipH="1">
            <a:off x="7145315" y="1595715"/>
            <a:ext cx="13314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Rett pil 80"/>
          <p:cNvCxnSpPr/>
          <p:nvPr/>
        </p:nvCxnSpPr>
        <p:spPr>
          <a:xfrm flipH="1">
            <a:off x="5849171" y="1595715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Rett pil 82"/>
          <p:cNvCxnSpPr/>
          <p:nvPr/>
        </p:nvCxnSpPr>
        <p:spPr>
          <a:xfrm flipH="1">
            <a:off x="4535378" y="1595715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Rett pil 84"/>
          <p:cNvCxnSpPr/>
          <p:nvPr/>
        </p:nvCxnSpPr>
        <p:spPr>
          <a:xfrm>
            <a:off x="5849171" y="1883747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Rett pil 87"/>
          <p:cNvCxnSpPr/>
          <p:nvPr/>
        </p:nvCxnSpPr>
        <p:spPr>
          <a:xfrm>
            <a:off x="7162964" y="1883747"/>
            <a:ext cx="1287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kstSylinder 88"/>
          <p:cNvSpPr txBox="1"/>
          <p:nvPr/>
        </p:nvSpPr>
        <p:spPr>
          <a:xfrm>
            <a:off x="6124047" y="1401743"/>
            <a:ext cx="9268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ebms</a:t>
            </a:r>
            <a:r>
              <a:rPr lang="nb-NO" sz="1000" dirty="0" smtClean="0"/>
              <a:t>-melding</a:t>
            </a:r>
            <a:endParaRPr lang="nb-NO" sz="1000" dirty="0"/>
          </a:p>
        </p:txBody>
      </p:sp>
      <p:sp>
        <p:nvSpPr>
          <p:cNvPr id="90" name="TekstSylinder 89"/>
          <p:cNvSpPr txBox="1"/>
          <p:nvPr/>
        </p:nvSpPr>
        <p:spPr>
          <a:xfrm>
            <a:off x="4895418" y="1400744"/>
            <a:ext cx="833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BAA, BRA, …</a:t>
            </a:r>
            <a:endParaRPr lang="nb-NO" sz="1000" dirty="0"/>
          </a:p>
        </p:txBody>
      </p:sp>
      <p:sp>
        <p:nvSpPr>
          <p:cNvPr id="91" name="TekstSylinder 90"/>
          <p:cNvSpPr txBox="1"/>
          <p:nvPr/>
        </p:nvSpPr>
        <p:spPr>
          <a:xfrm>
            <a:off x="6004166" y="1709534"/>
            <a:ext cx="1003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ebms</a:t>
            </a:r>
            <a:r>
              <a:rPr lang="nb-NO" sz="1000" dirty="0" smtClean="0"/>
              <a:t>-kvittering</a:t>
            </a:r>
            <a:endParaRPr lang="nb-NO" sz="1000" dirty="0"/>
          </a:p>
        </p:txBody>
      </p:sp>
      <p:sp>
        <p:nvSpPr>
          <p:cNvPr id="92" name="TekstSylinder 91"/>
          <p:cNvSpPr txBox="1"/>
          <p:nvPr/>
        </p:nvSpPr>
        <p:spPr>
          <a:xfrm>
            <a:off x="7439499" y="1695943"/>
            <a:ext cx="8402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«ok» / «feil»</a:t>
            </a:r>
            <a:endParaRPr lang="nb-NO" sz="1000" dirty="0"/>
          </a:p>
        </p:txBody>
      </p:sp>
      <p:cxnSp>
        <p:nvCxnSpPr>
          <p:cNvPr id="95" name="Rett pil 94"/>
          <p:cNvCxnSpPr/>
          <p:nvPr/>
        </p:nvCxnSpPr>
        <p:spPr>
          <a:xfrm flipH="1">
            <a:off x="3221585" y="2666210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kstSylinder 95"/>
          <p:cNvSpPr txBox="1"/>
          <p:nvPr/>
        </p:nvSpPr>
        <p:spPr>
          <a:xfrm>
            <a:off x="3527266" y="2471239"/>
            <a:ext cx="833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BAA, BRA, …</a:t>
            </a:r>
            <a:endParaRPr lang="nb-NO" sz="1000" dirty="0"/>
          </a:p>
        </p:txBody>
      </p:sp>
      <p:cxnSp>
        <p:nvCxnSpPr>
          <p:cNvPr id="98" name="Rett pil 97"/>
          <p:cNvCxnSpPr/>
          <p:nvPr/>
        </p:nvCxnSpPr>
        <p:spPr>
          <a:xfrm>
            <a:off x="610984" y="3668008"/>
            <a:ext cx="13194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Rett pil 99"/>
          <p:cNvCxnSpPr/>
          <p:nvPr/>
        </p:nvCxnSpPr>
        <p:spPr>
          <a:xfrm>
            <a:off x="1930403" y="3668008"/>
            <a:ext cx="1308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Rett pil 101"/>
          <p:cNvCxnSpPr/>
          <p:nvPr/>
        </p:nvCxnSpPr>
        <p:spPr>
          <a:xfrm flipH="1">
            <a:off x="1930403" y="3956040"/>
            <a:ext cx="13081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Rett pil 103"/>
          <p:cNvCxnSpPr/>
          <p:nvPr/>
        </p:nvCxnSpPr>
        <p:spPr>
          <a:xfrm flipH="1">
            <a:off x="610984" y="3956040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kstSylinder 104"/>
          <p:cNvSpPr txBox="1"/>
          <p:nvPr/>
        </p:nvSpPr>
        <p:spPr>
          <a:xfrm>
            <a:off x="879956" y="3470811"/>
            <a:ext cx="9460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HentKvittering</a:t>
            </a:r>
            <a:endParaRPr lang="nb-NO" sz="1000" dirty="0"/>
          </a:p>
        </p:txBody>
      </p:sp>
      <p:sp>
        <p:nvSpPr>
          <p:cNvPr id="106" name="TekstSylinder 105"/>
          <p:cNvSpPr txBox="1"/>
          <p:nvPr/>
        </p:nvSpPr>
        <p:spPr>
          <a:xfrm>
            <a:off x="1017472" y="3740016"/>
            <a:ext cx="833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BAA, BRA, …</a:t>
            </a:r>
            <a:endParaRPr lang="nb-NO" sz="1000" dirty="0"/>
          </a:p>
        </p:txBody>
      </p:sp>
      <p:sp>
        <p:nvSpPr>
          <p:cNvPr id="107" name="TekstSylinder 106"/>
          <p:cNvSpPr txBox="1"/>
          <p:nvPr/>
        </p:nvSpPr>
        <p:spPr>
          <a:xfrm>
            <a:off x="2108403" y="4069859"/>
            <a:ext cx="1003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 smtClean="0"/>
              <a:t>ebms</a:t>
            </a:r>
            <a:r>
              <a:rPr lang="nb-NO" sz="1000" dirty="0" smtClean="0"/>
              <a:t>-kvittering</a:t>
            </a:r>
            <a:endParaRPr lang="nb-NO" sz="1000" dirty="0"/>
          </a:p>
        </p:txBody>
      </p:sp>
      <p:cxnSp>
        <p:nvCxnSpPr>
          <p:cNvPr id="109" name="Rett pil 108"/>
          <p:cNvCxnSpPr/>
          <p:nvPr/>
        </p:nvCxnSpPr>
        <p:spPr>
          <a:xfrm>
            <a:off x="1924777" y="4274269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Rett pil 112"/>
          <p:cNvCxnSpPr/>
          <p:nvPr/>
        </p:nvCxnSpPr>
        <p:spPr>
          <a:xfrm>
            <a:off x="3238571" y="4274269"/>
            <a:ext cx="13137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kstSylinder 113"/>
          <p:cNvSpPr txBox="1"/>
          <p:nvPr/>
        </p:nvSpPr>
        <p:spPr>
          <a:xfrm>
            <a:off x="3496045" y="4069859"/>
            <a:ext cx="8402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«ok» / «feil»</a:t>
            </a:r>
            <a:endParaRPr lang="nb-NO" sz="1000" dirty="0"/>
          </a:p>
        </p:txBody>
      </p:sp>
      <p:sp>
        <p:nvSpPr>
          <p:cNvPr id="116" name="TekstSylinder 115"/>
          <p:cNvSpPr txBox="1"/>
          <p:nvPr/>
        </p:nvSpPr>
        <p:spPr>
          <a:xfrm>
            <a:off x="3479059" y="2708021"/>
            <a:ext cx="8402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«ok» / «feil»</a:t>
            </a:r>
            <a:endParaRPr lang="nb-NO" sz="1000" dirty="0"/>
          </a:p>
        </p:txBody>
      </p:sp>
      <p:cxnSp>
        <p:nvCxnSpPr>
          <p:cNvPr id="118" name="Rett pil 117"/>
          <p:cNvCxnSpPr/>
          <p:nvPr/>
        </p:nvCxnSpPr>
        <p:spPr>
          <a:xfrm>
            <a:off x="3221584" y="2915858"/>
            <a:ext cx="13137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kstSylinder 125"/>
          <p:cNvSpPr txBox="1"/>
          <p:nvPr/>
        </p:nvSpPr>
        <p:spPr>
          <a:xfrm>
            <a:off x="4318765" y="1124744"/>
            <a:ext cx="3517403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b-NO" sz="1200" dirty="0" smtClean="0">
                <a:solidFill>
                  <a:schemeClr val="bg1"/>
                </a:solidFill>
              </a:rPr>
              <a:t>3. Send kvittering fra postboks til meldingsformidler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127" name="TekstSylinder 126"/>
          <p:cNvSpPr txBox="1"/>
          <p:nvPr/>
        </p:nvSpPr>
        <p:spPr>
          <a:xfrm>
            <a:off x="2831513" y="2184763"/>
            <a:ext cx="4512177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b-NO" sz="1200" dirty="0" smtClean="0">
                <a:solidFill>
                  <a:schemeClr val="bg1"/>
                </a:solidFill>
              </a:rPr>
              <a:t>4. </a:t>
            </a:r>
            <a:r>
              <a:rPr lang="nb-NO" sz="1200" dirty="0" err="1" smtClean="0">
                <a:solidFill>
                  <a:schemeClr val="bg1"/>
                </a:solidFill>
              </a:rPr>
              <a:t>Tilgjengeliggjer</a:t>
            </a:r>
            <a:r>
              <a:rPr lang="nb-NO" sz="1200" dirty="0" smtClean="0">
                <a:solidFill>
                  <a:schemeClr val="bg1"/>
                </a:solidFill>
              </a:rPr>
              <a:t> kvittering fra meldingsformidler til postavsender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128" name="TekstSylinder 127"/>
          <p:cNvSpPr txBox="1"/>
          <p:nvPr/>
        </p:nvSpPr>
        <p:spPr>
          <a:xfrm>
            <a:off x="320494" y="3186326"/>
            <a:ext cx="3517403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b-NO" sz="1200" dirty="0">
                <a:solidFill>
                  <a:schemeClr val="bg1"/>
                </a:solidFill>
              </a:rPr>
              <a:t>5</a:t>
            </a:r>
            <a:r>
              <a:rPr lang="nb-NO" sz="1200" dirty="0" smtClean="0">
                <a:solidFill>
                  <a:schemeClr val="bg1"/>
                </a:solidFill>
              </a:rPr>
              <a:t>. Hent kvittering fra meldingsformidler</a:t>
            </a:r>
            <a:endParaRPr lang="nb-NO" sz="1200" dirty="0">
              <a:solidFill>
                <a:schemeClr val="bg1"/>
              </a:solidFill>
            </a:endParaRPr>
          </a:p>
        </p:txBody>
      </p:sp>
      <p:sp>
        <p:nvSpPr>
          <p:cNvPr id="137" name="TekstSylinder 136"/>
          <p:cNvSpPr txBox="1"/>
          <p:nvPr/>
        </p:nvSpPr>
        <p:spPr>
          <a:xfrm>
            <a:off x="0" y="-27384"/>
            <a:ext cx="9144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b-NO" b="1" dirty="0" smtClean="0"/>
              <a:t>Konfidensialitet og integritet i sikker digital post</a:t>
            </a:r>
            <a:endParaRPr lang="nb-NO" b="1" dirty="0"/>
          </a:p>
        </p:txBody>
      </p:sp>
      <p:cxnSp>
        <p:nvCxnSpPr>
          <p:cNvPr id="79" name="Rett pil 78"/>
          <p:cNvCxnSpPr>
            <a:stCxn id="80" idx="0"/>
          </p:cNvCxnSpPr>
          <p:nvPr/>
        </p:nvCxnSpPr>
        <p:spPr>
          <a:xfrm flipH="1" flipV="1">
            <a:off x="3238571" y="2666210"/>
            <a:ext cx="286217" cy="20414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ktangel 79"/>
          <p:cNvSpPr/>
          <p:nvPr/>
        </p:nvSpPr>
        <p:spPr>
          <a:xfrm>
            <a:off x="2773968" y="4707634"/>
            <a:ext cx="1501640" cy="71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Signer EBMS-melding med meldingsformidlers sertifikat</a:t>
            </a:r>
            <a:endParaRPr lang="nb-NO" sz="1000" dirty="0"/>
          </a:p>
        </p:txBody>
      </p:sp>
      <p:sp>
        <p:nvSpPr>
          <p:cNvPr id="86" name="Rektangel 85"/>
          <p:cNvSpPr/>
          <p:nvPr/>
        </p:nvSpPr>
        <p:spPr>
          <a:xfrm>
            <a:off x="519873" y="5047696"/>
            <a:ext cx="1501640" cy="71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Valider meldingsformidlers signatur</a:t>
            </a:r>
            <a:endParaRPr lang="nb-NO" sz="1000" dirty="0"/>
          </a:p>
        </p:txBody>
      </p:sp>
      <p:cxnSp>
        <p:nvCxnSpPr>
          <p:cNvPr id="97" name="Rett pil 96"/>
          <p:cNvCxnSpPr>
            <a:stCxn id="99" idx="0"/>
          </p:cNvCxnSpPr>
          <p:nvPr/>
        </p:nvCxnSpPr>
        <p:spPr>
          <a:xfrm flipH="1" flipV="1">
            <a:off x="5849171" y="1595715"/>
            <a:ext cx="271536" cy="17858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ktangel 98"/>
          <p:cNvSpPr/>
          <p:nvPr/>
        </p:nvSpPr>
        <p:spPr>
          <a:xfrm>
            <a:off x="5369887" y="3381516"/>
            <a:ext cx="1501640" cy="71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Valider postboks signatur</a:t>
            </a:r>
            <a:endParaRPr lang="nb-NO" sz="1000" dirty="0"/>
          </a:p>
        </p:txBody>
      </p:sp>
      <p:cxnSp>
        <p:nvCxnSpPr>
          <p:cNvPr id="101" name="Rett pil 100"/>
          <p:cNvCxnSpPr>
            <a:stCxn id="103" idx="0"/>
          </p:cNvCxnSpPr>
          <p:nvPr/>
        </p:nvCxnSpPr>
        <p:spPr>
          <a:xfrm flipH="1" flipV="1">
            <a:off x="7179950" y="1595715"/>
            <a:ext cx="605720" cy="17571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ktangel 102"/>
          <p:cNvSpPr/>
          <p:nvPr/>
        </p:nvSpPr>
        <p:spPr>
          <a:xfrm>
            <a:off x="7034850" y="3352860"/>
            <a:ext cx="1501640" cy="71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000" dirty="0" smtClean="0"/>
              <a:t>Signer EBMS-melding med postboks sertifikat</a:t>
            </a:r>
            <a:endParaRPr lang="nb-NO" sz="1000" dirty="0"/>
          </a:p>
        </p:txBody>
      </p:sp>
      <p:cxnSp>
        <p:nvCxnSpPr>
          <p:cNvPr id="112" name="Rett pil 111"/>
          <p:cNvCxnSpPr>
            <a:stCxn id="86" idx="0"/>
          </p:cNvCxnSpPr>
          <p:nvPr/>
        </p:nvCxnSpPr>
        <p:spPr>
          <a:xfrm flipV="1">
            <a:off x="1270693" y="3668008"/>
            <a:ext cx="654084" cy="13796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kstSylinder 54"/>
          <p:cNvSpPr txBox="1"/>
          <p:nvPr/>
        </p:nvSpPr>
        <p:spPr>
          <a:xfrm>
            <a:off x="3959424" y="6611779"/>
            <a:ext cx="5184576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nb-NO" sz="1000" dirty="0" smtClean="0"/>
              <a:t>NB: viser </a:t>
            </a:r>
            <a:r>
              <a:rPr lang="nb-NO" sz="1000" dirty="0" err="1" smtClean="0"/>
              <a:t>ikkje</a:t>
            </a:r>
            <a:r>
              <a:rPr lang="nb-NO" sz="1000" dirty="0" smtClean="0"/>
              <a:t> </a:t>
            </a:r>
            <a:r>
              <a:rPr lang="nb-NO" sz="1000" dirty="0" err="1" smtClean="0"/>
              <a:t>signerering</a:t>
            </a:r>
            <a:r>
              <a:rPr lang="nb-NO" sz="1000" dirty="0" smtClean="0"/>
              <a:t> og signaturvalidering for </a:t>
            </a:r>
            <a:r>
              <a:rPr lang="nb-NO" sz="1000" dirty="0" err="1" smtClean="0"/>
              <a:t>ebms-kvitteringar</a:t>
            </a:r>
            <a:endParaRPr lang="nb-NO" sz="1000" dirty="0"/>
          </a:p>
        </p:txBody>
      </p:sp>
    </p:spTree>
    <p:extLst>
      <p:ext uri="{BB962C8B-B14F-4D97-AF65-F5344CB8AC3E}">
        <p14:creationId xmlns:p14="http://schemas.microsoft.com/office/powerpoint/2010/main" val="3766475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6106</TotalTime>
  <Words>957</Words>
  <Application>Microsoft Office PowerPoint</Application>
  <PresentationFormat>Skjermfremvisning (4:3)</PresentationFormat>
  <Paragraphs>278</Paragraphs>
  <Slides>8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8</vt:i4>
      </vt:variant>
    </vt:vector>
  </HeadingPairs>
  <TitlesOfParts>
    <vt:vector size="9" baseType="lpstr">
      <vt:lpstr>Office-tema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Company>DIFI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Steinar Henriksen</dc:creator>
  <cp:lastModifiedBy>Arne Berner</cp:lastModifiedBy>
  <cp:revision>24</cp:revision>
  <dcterms:created xsi:type="dcterms:W3CDTF">2014-02-06T12:24:48Z</dcterms:created>
  <dcterms:modified xsi:type="dcterms:W3CDTF">2014-03-28T22:08:29Z</dcterms:modified>
</cp:coreProperties>
</file>