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5" r:id="rId1"/>
  </p:sldMasterIdLst>
  <p:notesMasterIdLst>
    <p:notesMasterId r:id="rId22"/>
  </p:notesMasterIdLst>
  <p:sldIdLst>
    <p:sldId id="261" r:id="rId2"/>
    <p:sldId id="280" r:id="rId3"/>
    <p:sldId id="258" r:id="rId4"/>
    <p:sldId id="259" r:id="rId5"/>
    <p:sldId id="268" r:id="rId6"/>
    <p:sldId id="270" r:id="rId7"/>
    <p:sldId id="271" r:id="rId8"/>
    <p:sldId id="272" r:id="rId9"/>
    <p:sldId id="273" r:id="rId10"/>
    <p:sldId id="264" r:id="rId11"/>
    <p:sldId id="266" r:id="rId12"/>
    <p:sldId id="265" r:id="rId13"/>
    <p:sldId id="257" r:id="rId14"/>
    <p:sldId id="274" r:id="rId15"/>
    <p:sldId id="267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726F75DA-4D64-4607-818B-EE2262F69E1F}">
          <p14:sldIdLst/>
        </p14:section>
        <p14:section name="מקטע ללא כותרת" id="{8D81D69F-A7EC-4C71-BBD4-974D9DECA085}">
          <p14:sldIdLst>
            <p14:sldId id="261"/>
            <p14:sldId id="280"/>
            <p14:sldId id="258"/>
            <p14:sldId id="259"/>
            <p14:sldId id="268"/>
            <p14:sldId id="270"/>
            <p14:sldId id="271"/>
            <p14:sldId id="272"/>
            <p14:sldId id="273"/>
            <p14:sldId id="264"/>
            <p14:sldId id="266"/>
            <p14:sldId id="265"/>
            <p14:sldId id="257"/>
            <p14:sldId id="274"/>
            <p14:sldId id="267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דניאל גבאי" initials="דג" lastIdx="5" clrIdx="0">
    <p:extLst>
      <p:ext uri="{19B8F6BF-5375-455C-9EA6-DF929625EA0E}">
        <p15:presenceInfo xmlns:p15="http://schemas.microsoft.com/office/powerpoint/2012/main" userId="868ee872208ce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סגנון בהיר 1 - הדגשה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סגנון בהיר 1 - הדגשה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סגנון בהיר 3 - הדגשה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47" autoAdjust="0"/>
    <p:restoredTop sz="82625" autoAdjust="0"/>
  </p:normalViewPr>
  <p:slideViewPr>
    <p:cSldViewPr snapToGrid="0">
      <p:cViewPr>
        <p:scale>
          <a:sx n="60" d="100"/>
          <a:sy n="60" d="100"/>
        </p:scale>
        <p:origin x="1010" y="245"/>
      </p:cViewPr>
      <p:guideLst/>
    </p:cSldViewPr>
  </p:slideViewPr>
  <p:outlineViewPr>
    <p:cViewPr>
      <p:scale>
        <a:sx n="33" d="100"/>
        <a:sy n="33" d="100"/>
      </p:scale>
      <p:origin x="0" y="-19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30E1CF-7E77-4967-A908-46560BBE446B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D1699E7-0177-4202-8960-348F0642AF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214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318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פיתוח מערכת ממוחשבת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40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פיתוח מערכת ממוחשבת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1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פיתוח מערכת ממוחשבת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782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פיתוח מערכת ממוחשבת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39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פיתוח מערכת ממוחשבת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15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כדי לקבל החלטה האם שני החיבורים נכתבו על ידי אותו אדם או לא , החלטנו לפעול ב3 דרכים עיקריים כך שהתוצאה הסופית תורכב משקלול של כל דרכי הפתרון.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795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47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b="1" dirty="0"/>
              <a:t>את חסרון המודל בזיהוי האותיות הפכנו ליתרון: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באמצעות סט האותיות אותן מזהה המודל עבור טקסט מסוים, יצרנו מעין פרופיל זיהוי, "חתימה", של הכותב.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כל כתב יד מזוהה בצורה אחרת כיוון שלמודל יותר "קל" לזהות אותיות מסוימות בטקסט אחד ואותיות אחרות בטקסט אחר.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אנו משערים כי עבור שני טקסטים שונים שנכתבו ע"י אותו אדם, נקבל חתימה דומה.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לאחר יצירת ה"חתימה" עבור שני האלגוריתמים, אימנו מודל נוסף שידע להבחין בין זוגות של חתימות אלו ולקבוע את רמת הביטחון (באמצעות השוואה של החתימות) שהטקסטים נכתבו ע"י אותו אדם.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228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23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85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פיתוח מערכת ממוחשבת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31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פיתוח מערכת ממוחשבת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376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פיתוח מערכת ממוחשבת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49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04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51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96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036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5405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22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72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322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94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34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7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4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52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4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51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9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20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094EE5-EF91-4B01-9A48-C084E45AC2F6}" type="datetimeFigureOut">
              <a:rPr lang="he-IL" smtClean="0"/>
              <a:t>כ"ה/אייר/תש"פ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53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E51CF-A182-432D-80F6-7327043E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703404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Gisha" panose="020B0502040204020203" pitchFamily="34" charset="-79"/>
                <a:cs typeface="+mn-cs"/>
              </a:rPr>
              <a:t>Author verification based on</a:t>
            </a:r>
            <a:br>
              <a:rPr lang="en-US" sz="4400" b="1" dirty="0">
                <a:latin typeface="Gisha" panose="020B0502040204020203" pitchFamily="34" charset="-79"/>
                <a:cs typeface="+mn-cs"/>
              </a:rPr>
            </a:br>
            <a:r>
              <a:rPr lang="en-US" sz="4400" b="1" dirty="0">
                <a:latin typeface="Gisha" panose="020B0502040204020203" pitchFamily="34" charset="-79"/>
                <a:cs typeface="+mn-cs"/>
              </a:rPr>
              <a:t>handwritten text analysis</a:t>
            </a:r>
            <a:endParaRPr lang="he-IL" sz="4400" dirty="0">
              <a:cs typeface="+mn-cs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26F1685-0335-43B9-ACFE-A7B52B8821A2}"/>
              </a:ext>
            </a:extLst>
          </p:cNvPr>
          <p:cNvSpPr/>
          <p:nvPr/>
        </p:nvSpPr>
        <p:spPr>
          <a:xfrm>
            <a:off x="3048000" y="35269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מאת</a:t>
            </a:r>
          </a:p>
          <a:p>
            <a:pPr algn="ctr">
              <a:lnSpc>
                <a:spcPct val="9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דניאל גבאי</a:t>
            </a:r>
          </a:p>
          <a:p>
            <a:pPr algn="ctr">
              <a:lnSpc>
                <a:spcPct val="9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שחר ישראלי</a:t>
            </a:r>
          </a:p>
          <a:p>
            <a:pPr algn="ctr">
              <a:lnSpc>
                <a:spcPct val="9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>
              <a:lnSpc>
                <a:spcPct val="9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מנחה אקדמי – ד"ר יהודה חסין</a:t>
            </a:r>
          </a:p>
        </p:txBody>
      </p:sp>
    </p:spTree>
    <p:extLst>
      <p:ext uri="{BB962C8B-B14F-4D97-AF65-F5344CB8AC3E}">
        <p14:creationId xmlns:p14="http://schemas.microsoft.com/office/powerpoint/2010/main" val="406419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629BD26-89C1-4885-B6CC-8C0419EAB987}"/>
              </a:ext>
            </a:extLst>
          </p:cNvPr>
          <p:cNvSpPr txBox="1"/>
          <p:nvPr/>
        </p:nvSpPr>
        <p:spPr>
          <a:xfrm>
            <a:off x="1303632" y="650280"/>
            <a:ext cx="9584736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u="sng" dirty="0"/>
              <a:t>בכדי לבדוק את המערכת ביצענו את הניסוי הבא:</a:t>
            </a:r>
          </a:p>
          <a:p>
            <a:pPr algn="r" rtl="1"/>
            <a:endParaRPr lang="he-IL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ברשותנו </a:t>
            </a:r>
            <a:r>
              <a:rPr lang="he-IL" sz="2400" b="1" dirty="0"/>
              <a:t>106 </a:t>
            </a:r>
            <a:r>
              <a:rPr lang="he-IL" sz="2400" dirty="0"/>
              <a:t>זוגות של חיבורים השייכים לכאורה לאותו אדם.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לקחנו בנוסף </a:t>
            </a:r>
            <a:r>
              <a:rPr lang="he-IL" sz="2400" b="1" dirty="0"/>
              <a:t>106</a:t>
            </a:r>
            <a:r>
              <a:rPr lang="he-IL" sz="2400" dirty="0"/>
              <a:t> זוגות חיבורים רנדומליים השייכים לאנשים שונים.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400" b="1" u="sng" dirty="0"/>
              <a:t>הניסוי</a:t>
            </a:r>
            <a:r>
              <a:rPr lang="he-IL" sz="2800" b="1" u="sng" dirty="0"/>
              <a:t>:</a:t>
            </a:r>
          </a:p>
          <a:p>
            <a:pPr algn="r" rtl="1"/>
            <a:r>
              <a:rPr lang="he-IL" sz="2400" dirty="0"/>
              <a:t>הרצת שני האלגוריתמים (</a:t>
            </a:r>
            <a:r>
              <a:rPr lang="en-US" sz="2400" dirty="0"/>
              <a:t>Monkey &amp; letters Auto-Encoder</a:t>
            </a:r>
            <a:r>
              <a:rPr lang="he-IL" sz="2400" dirty="0"/>
              <a:t>) על כל הזוגות הנ"ל ובדיקת התוצאות.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b="1" u="sng" dirty="0"/>
              <a:t>תוצאות אפשריות של המערכת: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Same Author</a:t>
            </a:r>
            <a:endParaRPr lang="he-IL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Different Author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Conflict</a:t>
            </a:r>
            <a:r>
              <a:rPr lang="he-IL" sz="2400" dirty="0"/>
              <a:t> – כאשר אין הסכמה בין שני האלגוריתמים.</a:t>
            </a:r>
          </a:p>
        </p:txBody>
      </p:sp>
    </p:spTree>
    <p:extLst>
      <p:ext uri="{BB962C8B-B14F-4D97-AF65-F5344CB8AC3E}">
        <p14:creationId xmlns:p14="http://schemas.microsoft.com/office/powerpoint/2010/main" val="20746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7FE4CB4-DFDA-41AD-BA77-04A0F7E57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119247"/>
              </p:ext>
            </p:extLst>
          </p:nvPr>
        </p:nvGraphicFramePr>
        <p:xfrm>
          <a:off x="1614074" y="1172747"/>
          <a:ext cx="9281421" cy="2821083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3168815">
                  <a:extLst>
                    <a:ext uri="{9D8B030D-6E8A-4147-A177-3AD203B41FA5}">
                      <a16:colId xmlns:a16="http://schemas.microsoft.com/office/drawing/2014/main" val="2276563332"/>
                    </a:ext>
                  </a:extLst>
                </a:gridCol>
                <a:gridCol w="3018799">
                  <a:extLst>
                    <a:ext uri="{9D8B030D-6E8A-4147-A177-3AD203B41FA5}">
                      <a16:colId xmlns:a16="http://schemas.microsoft.com/office/drawing/2014/main" val="1519842491"/>
                    </a:ext>
                  </a:extLst>
                </a:gridCol>
                <a:gridCol w="3093807">
                  <a:extLst>
                    <a:ext uri="{9D8B030D-6E8A-4147-A177-3AD203B41FA5}">
                      <a16:colId xmlns:a16="http://schemas.microsoft.com/office/drawing/2014/main" val="1912573450"/>
                    </a:ext>
                  </a:extLst>
                </a:gridCol>
              </a:tblGrid>
              <a:tr h="790467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Different</a:t>
                      </a:r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Same</a:t>
                      </a:r>
                      <a:endParaRPr lang="he-IL" sz="2400" b="1" dirty="0"/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16907"/>
                  </a:ext>
                </a:extLst>
              </a:tr>
              <a:tr h="950693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FN=20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TP=86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Actual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88760"/>
                  </a:ext>
                </a:extLst>
              </a:tr>
              <a:tr h="104743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TN=92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/>
                        <a:t>FP=14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Actual Different</a:t>
                      </a:r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8636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4C2DCE-BF4A-45EE-8F2F-B098FA57D160}"/>
              </a:ext>
            </a:extLst>
          </p:cNvPr>
          <p:cNvSpPr txBox="1"/>
          <p:nvPr/>
        </p:nvSpPr>
        <p:spPr>
          <a:xfrm>
            <a:off x="2831991" y="428337"/>
            <a:ext cx="684558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Algorithm 1: Monkey Algorithm results</a:t>
            </a:r>
            <a:endParaRPr lang="he-IL" sz="3200" u="sng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FA950249-0AB3-4B4A-B0C5-50313409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36518"/>
              </p:ext>
            </p:extLst>
          </p:nvPr>
        </p:nvGraphicFramePr>
        <p:xfrm>
          <a:off x="6040076" y="4293663"/>
          <a:ext cx="4855419" cy="830997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241135">
                  <a:extLst>
                    <a:ext uri="{9D8B030D-6E8A-4147-A177-3AD203B41FA5}">
                      <a16:colId xmlns:a16="http://schemas.microsoft.com/office/drawing/2014/main" val="2102751094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1577528893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2828639399"/>
                    </a:ext>
                  </a:extLst>
                </a:gridCol>
                <a:gridCol w="1132014">
                  <a:extLst>
                    <a:ext uri="{9D8B030D-6E8A-4147-A177-3AD203B41FA5}">
                      <a16:colId xmlns:a16="http://schemas.microsoft.com/office/drawing/2014/main" val="1580928963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F1-score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18762"/>
                  </a:ext>
                </a:extLst>
              </a:tr>
              <a:tr h="4552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83.5%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86%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81.13%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83.96%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79322"/>
                  </a:ext>
                </a:extLst>
              </a:tr>
            </a:tbl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E0DC9E04-2A50-48F3-B768-555D1D03A529}"/>
              </a:ext>
            </a:extLst>
          </p:cNvPr>
          <p:cNvGrpSpPr/>
          <p:nvPr/>
        </p:nvGrpSpPr>
        <p:grpSpPr>
          <a:xfrm>
            <a:off x="1058214" y="4153465"/>
            <a:ext cx="4778342" cy="2039054"/>
            <a:chOff x="779648" y="4308223"/>
            <a:chExt cx="5941794" cy="1988562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F8F51B7A-4382-4EB5-89FE-63EA886C2F25}"/>
                </a:ext>
              </a:extLst>
            </p:cNvPr>
            <p:cNvSpPr/>
            <p:nvPr/>
          </p:nvSpPr>
          <p:spPr>
            <a:xfrm>
              <a:off x="1467654" y="4308223"/>
              <a:ext cx="4433043" cy="19885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תיבת טקסט 1">
                  <a:extLst>
                    <a:ext uri="{FF2B5EF4-FFF2-40B4-BE49-F238E27FC236}">
                      <a16:creationId xmlns:a16="http://schemas.microsoft.com/office/drawing/2014/main" id="{0136888E-AE71-450F-9E97-4A62B81BE8D1}"/>
                    </a:ext>
                  </a:extLst>
                </p:cNvPr>
                <p:cNvSpPr txBox="1"/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2" name="תיבת טקסט 1">
                  <a:extLst>
                    <a:ext uri="{FF2B5EF4-FFF2-40B4-BE49-F238E27FC236}">
                      <a16:creationId xmlns:a16="http://schemas.microsoft.com/office/drawing/2014/main" id="{0136888E-AE71-450F-9E97-4A62B81BE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תיבת טקסט 6">
                  <a:extLst>
                    <a:ext uri="{FF2B5EF4-FFF2-40B4-BE49-F238E27FC236}">
                      <a16:creationId xmlns:a16="http://schemas.microsoft.com/office/drawing/2014/main" id="{7239CBAD-EF7A-46FA-A12B-D10B2530623B}"/>
                    </a:ext>
                  </a:extLst>
                </p:cNvPr>
                <p:cNvSpPr txBox="1"/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7" name="תיבת טקסט 6">
                  <a:extLst>
                    <a:ext uri="{FF2B5EF4-FFF2-40B4-BE49-F238E27FC236}">
                      <a16:creationId xmlns:a16="http://schemas.microsoft.com/office/drawing/2014/main" id="{7239CBAD-EF7A-46FA-A12B-D10B25306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תיבת טקסט 8">
                  <a:extLst>
                    <a:ext uri="{FF2B5EF4-FFF2-40B4-BE49-F238E27FC236}">
                      <a16:creationId xmlns:a16="http://schemas.microsoft.com/office/drawing/2014/main" id="{B11C24B8-84DF-47A7-B0F2-2C6FB7BCD432}"/>
                    </a:ext>
                  </a:extLst>
                </p:cNvPr>
                <p:cNvSpPr txBox="1"/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9" name="תיבת טקסט 8">
                  <a:extLst>
                    <a:ext uri="{FF2B5EF4-FFF2-40B4-BE49-F238E27FC236}">
                      <a16:creationId xmlns:a16="http://schemas.microsoft.com/office/drawing/2014/main" id="{B11C24B8-84DF-47A7-B0F2-2C6FB7BC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blipFill>
                  <a:blip r:embed="rId5"/>
                  <a:stretch>
                    <a:fillRect b="-56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0D971FEA-FDC5-4CDE-87ED-6638B5494ACF}"/>
                    </a:ext>
                  </a:extLst>
                </p:cNvPr>
                <p:cNvSpPr txBox="1"/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0D971FEA-FDC5-4CDE-87ED-6638B5494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blipFill>
                  <a:blip r:embed="rId6"/>
                  <a:stretch>
                    <a:fillRect b="-1979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700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4C2DCE-BF4A-45EE-8F2F-B098FA57D160}"/>
              </a:ext>
            </a:extLst>
          </p:cNvPr>
          <p:cNvSpPr txBox="1"/>
          <p:nvPr/>
        </p:nvSpPr>
        <p:spPr>
          <a:xfrm>
            <a:off x="3347623" y="379843"/>
            <a:ext cx="61800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Algorithm 2: letters Auto-Encoder</a:t>
            </a:r>
            <a:endParaRPr lang="he-IL" sz="3200" u="sng" dirty="0"/>
          </a:p>
        </p:txBody>
      </p:sp>
      <p:graphicFrame>
        <p:nvGraphicFramePr>
          <p:cNvPr id="9" name="טבלה 4">
            <a:extLst>
              <a:ext uri="{FF2B5EF4-FFF2-40B4-BE49-F238E27FC236}">
                <a16:creationId xmlns:a16="http://schemas.microsoft.com/office/drawing/2014/main" id="{F61DC9E1-6068-4634-864F-3F267A072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610995"/>
              </p:ext>
            </p:extLst>
          </p:nvPr>
        </p:nvGraphicFramePr>
        <p:xfrm>
          <a:off x="1796954" y="1050827"/>
          <a:ext cx="9281421" cy="2821083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3168815">
                  <a:extLst>
                    <a:ext uri="{9D8B030D-6E8A-4147-A177-3AD203B41FA5}">
                      <a16:colId xmlns:a16="http://schemas.microsoft.com/office/drawing/2014/main" val="2276563332"/>
                    </a:ext>
                  </a:extLst>
                </a:gridCol>
                <a:gridCol w="3018799">
                  <a:extLst>
                    <a:ext uri="{9D8B030D-6E8A-4147-A177-3AD203B41FA5}">
                      <a16:colId xmlns:a16="http://schemas.microsoft.com/office/drawing/2014/main" val="1519842491"/>
                    </a:ext>
                  </a:extLst>
                </a:gridCol>
                <a:gridCol w="3093807">
                  <a:extLst>
                    <a:ext uri="{9D8B030D-6E8A-4147-A177-3AD203B41FA5}">
                      <a16:colId xmlns:a16="http://schemas.microsoft.com/office/drawing/2014/main" val="1912573450"/>
                    </a:ext>
                  </a:extLst>
                </a:gridCol>
              </a:tblGrid>
              <a:tr h="790467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Different</a:t>
                      </a:r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Same</a:t>
                      </a:r>
                      <a:endParaRPr lang="he-IL" sz="2400" b="1" dirty="0"/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16907"/>
                  </a:ext>
                </a:extLst>
              </a:tr>
              <a:tr h="950693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FN=29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TP=77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Actual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88760"/>
                  </a:ext>
                </a:extLst>
              </a:tr>
              <a:tr h="104743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/>
                        <a:t>FP=6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Actual Different</a:t>
                      </a:r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8636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6ED9B076-46FC-4712-A4EE-51117F19D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00536"/>
              </p:ext>
            </p:extLst>
          </p:nvPr>
        </p:nvGraphicFramePr>
        <p:xfrm>
          <a:off x="6222956" y="4042112"/>
          <a:ext cx="4855419" cy="830997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241135">
                  <a:extLst>
                    <a:ext uri="{9D8B030D-6E8A-4147-A177-3AD203B41FA5}">
                      <a16:colId xmlns:a16="http://schemas.microsoft.com/office/drawing/2014/main" val="2102751094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1577528893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2828639399"/>
                    </a:ext>
                  </a:extLst>
                </a:gridCol>
                <a:gridCol w="1132014">
                  <a:extLst>
                    <a:ext uri="{9D8B030D-6E8A-4147-A177-3AD203B41FA5}">
                      <a16:colId xmlns:a16="http://schemas.microsoft.com/office/drawing/2014/main" val="1580928963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F1-score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18762"/>
                  </a:ext>
                </a:extLst>
              </a:tr>
              <a:tr h="4552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81.48%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92.77%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72.46%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83.49%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79322"/>
                  </a:ext>
                </a:extLst>
              </a:tr>
            </a:tbl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4F95C433-A7CB-4994-8A06-10C8074463B9}"/>
              </a:ext>
            </a:extLst>
          </p:cNvPr>
          <p:cNvGrpSpPr/>
          <p:nvPr/>
        </p:nvGrpSpPr>
        <p:grpSpPr>
          <a:xfrm>
            <a:off x="1231343" y="4139076"/>
            <a:ext cx="4778342" cy="2039054"/>
            <a:chOff x="779648" y="4308223"/>
            <a:chExt cx="5941794" cy="1988562"/>
          </a:xfrm>
        </p:grpSpPr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6B31652B-D8E5-4340-B9A8-F12F73C9EF80}"/>
                </a:ext>
              </a:extLst>
            </p:cNvPr>
            <p:cNvSpPr/>
            <p:nvPr/>
          </p:nvSpPr>
          <p:spPr>
            <a:xfrm>
              <a:off x="1467654" y="4308223"/>
              <a:ext cx="4433043" cy="19885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74ABD311-3F70-45A3-A531-7506068FFB4E}"/>
                    </a:ext>
                  </a:extLst>
                </p:cNvPr>
                <p:cNvSpPr txBox="1"/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74ABD311-3F70-45A3-A531-7506068F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8C7861BF-CF2A-4BBE-B668-F4EAC309254D}"/>
                    </a:ext>
                  </a:extLst>
                </p:cNvPr>
                <p:cNvSpPr txBox="1"/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8C7861BF-CF2A-4BBE-B668-F4EAC3092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F877033E-105E-4E64-9341-BB49B3D5DCFD}"/>
                    </a:ext>
                  </a:extLst>
                </p:cNvPr>
                <p:cNvSpPr txBox="1"/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F877033E-105E-4E64-9341-BB49B3D5D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blipFill>
                  <a:blip r:embed="rId5"/>
                  <a:stretch>
                    <a:fillRect t="-1408" b="-56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C48929E5-2CC2-4C85-9B32-6CBCD94C4F64}"/>
                    </a:ext>
                  </a:extLst>
                </p:cNvPr>
                <p:cNvSpPr txBox="1"/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C48929E5-2CC2-4C85-9B32-6CBCD94C4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513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4C2DCE-BF4A-45EE-8F2F-B098FA57D160}"/>
              </a:ext>
            </a:extLst>
          </p:cNvPr>
          <p:cNvSpPr txBox="1"/>
          <p:nvPr/>
        </p:nvSpPr>
        <p:spPr>
          <a:xfrm>
            <a:off x="2032350" y="437996"/>
            <a:ext cx="86849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Algorithm 1 +2: Monkey &amp; letters Auto-Encoder</a:t>
            </a:r>
            <a:endParaRPr lang="he-IL" sz="3200" u="sng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A81F241-6452-4EE7-BE7E-A379C75D7BDB}"/>
              </a:ext>
            </a:extLst>
          </p:cNvPr>
          <p:cNvSpPr txBox="1"/>
          <p:nvPr/>
        </p:nvSpPr>
        <p:spPr>
          <a:xfrm>
            <a:off x="5827814" y="3919027"/>
            <a:ext cx="476398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Conflicts:</a:t>
            </a:r>
            <a:r>
              <a:rPr lang="en-US" sz="2000" dirty="0"/>
              <a:t> 55   </a:t>
            </a:r>
            <a:r>
              <a:rPr lang="en-US" sz="2000" dirty="0">
                <a:sym typeface="Wingdings" panose="05000000000000000000" pitchFamily="2" charset="2"/>
              </a:rPr>
              <a:t> 25.9% from 212 pairs</a:t>
            </a:r>
            <a:endParaRPr lang="en-US" sz="2000" dirty="0"/>
          </a:p>
          <a:p>
            <a:r>
              <a:rPr lang="en-US" sz="2000" u="sng" dirty="0"/>
              <a:t>Conflicts while same:</a:t>
            </a:r>
            <a:r>
              <a:rPr lang="en-US" sz="2000" dirty="0"/>
              <a:t> 37</a:t>
            </a:r>
          </a:p>
          <a:p>
            <a:r>
              <a:rPr lang="en-US" sz="2000" u="sng" dirty="0"/>
              <a:t>Conflict while diff: </a:t>
            </a:r>
            <a:r>
              <a:rPr lang="en-US" sz="2000" dirty="0"/>
              <a:t>18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0286514-98B9-4CBB-8AB5-CA390D590F2E}"/>
              </a:ext>
            </a:extLst>
          </p:cNvPr>
          <p:cNvSpPr txBox="1"/>
          <p:nvPr/>
        </p:nvSpPr>
        <p:spPr>
          <a:xfrm>
            <a:off x="5772014" y="4602315"/>
            <a:ext cx="602664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*** not include conflicts results!!</a:t>
            </a:r>
            <a:endParaRPr lang="he-IL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טבלה 4">
            <a:extLst>
              <a:ext uri="{FF2B5EF4-FFF2-40B4-BE49-F238E27FC236}">
                <a16:creationId xmlns:a16="http://schemas.microsoft.com/office/drawing/2014/main" id="{D8E7656C-EF64-4493-B379-70C9E2DD3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712143"/>
              </p:ext>
            </p:extLst>
          </p:nvPr>
        </p:nvGraphicFramePr>
        <p:xfrm>
          <a:off x="1910080" y="1340388"/>
          <a:ext cx="8929535" cy="2495515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3048676">
                  <a:extLst>
                    <a:ext uri="{9D8B030D-6E8A-4147-A177-3AD203B41FA5}">
                      <a16:colId xmlns:a16="http://schemas.microsoft.com/office/drawing/2014/main" val="2276563332"/>
                    </a:ext>
                  </a:extLst>
                </a:gridCol>
                <a:gridCol w="2904347">
                  <a:extLst>
                    <a:ext uri="{9D8B030D-6E8A-4147-A177-3AD203B41FA5}">
                      <a16:colId xmlns:a16="http://schemas.microsoft.com/office/drawing/2014/main" val="1519842491"/>
                    </a:ext>
                  </a:extLst>
                </a:gridCol>
                <a:gridCol w="2976512">
                  <a:extLst>
                    <a:ext uri="{9D8B030D-6E8A-4147-A177-3AD203B41FA5}">
                      <a16:colId xmlns:a16="http://schemas.microsoft.com/office/drawing/2014/main" val="1912573450"/>
                    </a:ext>
                  </a:extLst>
                </a:gridCol>
              </a:tblGrid>
              <a:tr h="688869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Different</a:t>
                      </a:r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Same</a:t>
                      </a:r>
                      <a:endParaRPr lang="he-IL" sz="2400" b="1" dirty="0"/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16907"/>
                  </a:ext>
                </a:extLst>
              </a:tr>
              <a:tr h="79579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FN=6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600" b="1" dirty="0">
                          <a:solidFill>
                            <a:schemeClr val="accent1"/>
                          </a:solidFill>
                        </a:rPr>
                        <a:t>63</a:t>
                      </a:r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TP=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Actual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88760"/>
                  </a:ext>
                </a:extLst>
              </a:tr>
              <a:tr h="876765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TN=87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/>
                        <a:t>FP=1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Actual Different</a:t>
                      </a:r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863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2DC9AE4D-2E68-42E3-AABC-B740235E5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19787"/>
              </p:ext>
            </p:extLst>
          </p:nvPr>
        </p:nvGraphicFramePr>
        <p:xfrm>
          <a:off x="5861925" y="5516167"/>
          <a:ext cx="4855419" cy="1015863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241135">
                  <a:extLst>
                    <a:ext uri="{9D8B030D-6E8A-4147-A177-3AD203B41FA5}">
                      <a16:colId xmlns:a16="http://schemas.microsoft.com/office/drawing/2014/main" val="2102751094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1577528893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2828639399"/>
                    </a:ext>
                  </a:extLst>
                </a:gridCol>
                <a:gridCol w="1132014">
                  <a:extLst>
                    <a:ext uri="{9D8B030D-6E8A-4147-A177-3AD203B41FA5}">
                      <a16:colId xmlns:a16="http://schemas.microsoft.com/office/drawing/2014/main" val="1580928963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F1-score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18762"/>
                  </a:ext>
                </a:extLst>
              </a:tr>
              <a:tr h="4552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94.74%</a:t>
                      </a:r>
                      <a:endParaRPr lang="he-IL" dirty="0"/>
                    </a:p>
                    <a:p>
                      <a:pPr rtl="1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98.44%</a:t>
                      </a:r>
                    </a:p>
                    <a:p>
                      <a:pPr rtl="1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91.3%</a:t>
                      </a:r>
                      <a:endParaRPr lang="he-IL" dirty="0"/>
                    </a:p>
                    <a:p>
                      <a:pPr rtl="1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95.54%</a:t>
                      </a:r>
                    </a:p>
                    <a:p>
                      <a:pPr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79322"/>
                  </a:ext>
                </a:extLst>
              </a:tr>
            </a:tbl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7767574E-2DBA-4C52-9FE3-C2E562272E82}"/>
              </a:ext>
            </a:extLst>
          </p:cNvPr>
          <p:cNvGrpSpPr/>
          <p:nvPr/>
        </p:nvGrpSpPr>
        <p:grpSpPr>
          <a:xfrm>
            <a:off x="1338693" y="4036428"/>
            <a:ext cx="4778342" cy="2039054"/>
            <a:chOff x="779648" y="4308223"/>
            <a:chExt cx="5941794" cy="1988562"/>
          </a:xfrm>
        </p:grpSpPr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1FF059C8-059A-43C8-998E-6AA0B3A75A7E}"/>
                </a:ext>
              </a:extLst>
            </p:cNvPr>
            <p:cNvSpPr/>
            <p:nvPr/>
          </p:nvSpPr>
          <p:spPr>
            <a:xfrm>
              <a:off x="1467654" y="4308223"/>
              <a:ext cx="4433043" cy="19885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F40F7375-31A8-4E3B-8A27-784F5E8FD10D}"/>
                    </a:ext>
                  </a:extLst>
                </p:cNvPr>
                <p:cNvSpPr txBox="1"/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F40F7375-31A8-4E3B-8A27-784F5E8FD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E4A9ABD0-870F-46B0-898A-7B35D2C12F0E}"/>
                    </a:ext>
                  </a:extLst>
                </p:cNvPr>
                <p:cNvSpPr txBox="1"/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E4A9ABD0-870F-46B0-898A-7B35D2C12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3063A625-061C-4388-A5DC-B68B06B0BDA9}"/>
                    </a:ext>
                  </a:extLst>
                </p:cNvPr>
                <p:cNvSpPr txBox="1"/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3063A625-061C-4388-A5DC-B68B06B0B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blipFill>
                  <a:blip r:embed="rId5"/>
                  <a:stretch>
                    <a:fillRect b="-56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BF0CA00B-A47D-48E3-BF6F-F695B1346B43}"/>
                    </a:ext>
                  </a:extLst>
                </p:cNvPr>
                <p:cNvSpPr txBox="1"/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BF0CA00B-A47D-48E3-BF6F-F695B1346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blipFill>
                  <a:blip r:embed="rId6"/>
                  <a:stretch>
                    <a:fillRect b="-1979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61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4C2DCE-BF4A-45EE-8F2F-B098FA57D160}"/>
              </a:ext>
            </a:extLst>
          </p:cNvPr>
          <p:cNvSpPr txBox="1"/>
          <p:nvPr/>
        </p:nvSpPr>
        <p:spPr>
          <a:xfrm>
            <a:off x="4602701" y="228335"/>
            <a:ext cx="577264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Comparing results</a:t>
            </a:r>
            <a:endParaRPr lang="he-IL" sz="3200" u="sng" dirty="0"/>
          </a:p>
        </p:txBody>
      </p:sp>
      <p:graphicFrame>
        <p:nvGraphicFramePr>
          <p:cNvPr id="2" name="טבלה 2">
            <a:extLst>
              <a:ext uri="{FF2B5EF4-FFF2-40B4-BE49-F238E27FC236}">
                <a16:creationId xmlns:a16="http://schemas.microsoft.com/office/drawing/2014/main" id="{D65DED45-348E-494C-9704-FBBF1A346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25895"/>
              </p:ext>
            </p:extLst>
          </p:nvPr>
        </p:nvGraphicFramePr>
        <p:xfrm>
          <a:off x="2083943" y="1055620"/>
          <a:ext cx="8173719" cy="2929468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52781">
                  <a:extLst>
                    <a:ext uri="{9D8B030D-6E8A-4147-A177-3AD203B41FA5}">
                      <a16:colId xmlns:a16="http://schemas.microsoft.com/office/drawing/2014/main" val="3546155623"/>
                    </a:ext>
                  </a:extLst>
                </a:gridCol>
                <a:gridCol w="1652781">
                  <a:extLst>
                    <a:ext uri="{9D8B030D-6E8A-4147-A177-3AD203B41FA5}">
                      <a16:colId xmlns:a16="http://schemas.microsoft.com/office/drawing/2014/main" val="2810635929"/>
                    </a:ext>
                  </a:extLst>
                </a:gridCol>
                <a:gridCol w="1652781">
                  <a:extLst>
                    <a:ext uri="{9D8B030D-6E8A-4147-A177-3AD203B41FA5}">
                      <a16:colId xmlns:a16="http://schemas.microsoft.com/office/drawing/2014/main" val="3748129323"/>
                    </a:ext>
                  </a:extLst>
                </a:gridCol>
                <a:gridCol w="1652781">
                  <a:extLst>
                    <a:ext uri="{9D8B030D-6E8A-4147-A177-3AD203B41FA5}">
                      <a16:colId xmlns:a16="http://schemas.microsoft.com/office/drawing/2014/main" val="455491927"/>
                    </a:ext>
                  </a:extLst>
                </a:gridCol>
                <a:gridCol w="1562595">
                  <a:extLst>
                    <a:ext uri="{9D8B030D-6E8A-4147-A177-3AD203B41FA5}">
                      <a16:colId xmlns:a16="http://schemas.microsoft.com/office/drawing/2014/main" val="4024729017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F1-score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Accuracy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541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83.5%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86%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81.13%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83.96%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Monkey</a:t>
                      </a:r>
                      <a:endParaRPr lang="he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32652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81.48%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92.77%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72.46%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83.49%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Auto-Encoder</a:t>
                      </a:r>
                      <a:endParaRPr lang="he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34283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94.74%</a:t>
                      </a:r>
                      <a:endParaRPr lang="he-IL" dirty="0"/>
                    </a:p>
                    <a:p>
                      <a:pPr rtl="1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98.44%</a:t>
                      </a:r>
                    </a:p>
                    <a:p>
                      <a:pPr rtl="1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91.3%</a:t>
                      </a:r>
                      <a:endParaRPr lang="he-IL" dirty="0"/>
                    </a:p>
                    <a:p>
                      <a:pPr rtl="1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95.54%</a:t>
                      </a:r>
                    </a:p>
                    <a:p>
                      <a:pPr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Monkey &amp; Auto-Encoder</a:t>
                      </a:r>
                      <a:endParaRPr lang="he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65978"/>
                  </a:ext>
                </a:extLst>
              </a:tr>
            </a:tbl>
          </a:graphicData>
        </a:graphic>
      </p:graphicFrame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54F4A54-03BC-4211-9A18-6E7F54E738F5}"/>
              </a:ext>
            </a:extLst>
          </p:cNvPr>
          <p:cNvSpPr txBox="1"/>
          <p:nvPr/>
        </p:nvSpPr>
        <p:spPr>
          <a:xfrm>
            <a:off x="5824992" y="3812099"/>
            <a:ext cx="602664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*** not include conflicts results!!</a:t>
            </a:r>
            <a:endParaRPr lang="he-IL" sz="2400" b="1" dirty="0">
              <a:solidFill>
                <a:srgbClr val="FF0000"/>
              </a:solidFill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6CBF32D6-D0FF-49DA-860D-414D53DB3E58}"/>
              </a:ext>
            </a:extLst>
          </p:cNvPr>
          <p:cNvGrpSpPr/>
          <p:nvPr/>
        </p:nvGrpSpPr>
        <p:grpSpPr>
          <a:xfrm>
            <a:off x="1520494" y="4227597"/>
            <a:ext cx="4778342" cy="2039054"/>
            <a:chOff x="779648" y="4308223"/>
            <a:chExt cx="5941794" cy="1988562"/>
          </a:xfrm>
        </p:grpSpPr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72F49520-E131-4142-9F90-5E507C5540C6}"/>
                </a:ext>
              </a:extLst>
            </p:cNvPr>
            <p:cNvSpPr/>
            <p:nvPr/>
          </p:nvSpPr>
          <p:spPr>
            <a:xfrm>
              <a:off x="1467654" y="4308223"/>
              <a:ext cx="4433043" cy="19885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49BA5517-ACD9-4274-80BB-662371A606A6}"/>
                    </a:ext>
                  </a:extLst>
                </p:cNvPr>
                <p:cNvSpPr txBox="1"/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49BA5517-ACD9-4274-80BB-662371A60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AFA61DEE-9D68-4B84-92BD-03E1D9284D1C}"/>
                    </a:ext>
                  </a:extLst>
                </p:cNvPr>
                <p:cNvSpPr txBox="1"/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AFA61DEE-9D68-4B84-92BD-03E1D9284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blipFill>
                  <a:blip r:embed="rId4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A0AAB91F-F960-4612-BBE1-7332E0359F26}"/>
                    </a:ext>
                  </a:extLst>
                </p:cNvPr>
                <p:cNvSpPr txBox="1"/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A0AAB91F-F960-4612-BBE1-7332E0359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blipFill>
                  <a:blip r:embed="rId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C91B41A2-9E00-499A-96C0-A8DF33628C06}"/>
                    </a:ext>
                  </a:extLst>
                </p:cNvPr>
                <p:cNvSpPr txBox="1"/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C91B41A2-9E00-499A-96C0-A8DF33628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blipFill>
                  <a:blip r:embed="rId6"/>
                  <a:stretch>
                    <a:fillRect b="-1979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524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629BD26-89C1-4885-B6CC-8C0419EAB987}"/>
              </a:ext>
            </a:extLst>
          </p:cNvPr>
          <p:cNvSpPr txBox="1"/>
          <p:nvPr/>
        </p:nvSpPr>
        <p:spPr>
          <a:xfrm>
            <a:off x="1324304" y="1033163"/>
            <a:ext cx="10604938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800" b="1" dirty="0"/>
              <a:t>Work to be done to improve results:</a:t>
            </a:r>
          </a:p>
          <a:p>
            <a:pPr algn="just"/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GET MORE SAME PAIRS DATA</a:t>
            </a: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Train new letters model on the sorted letters that used to train auto-encoder. Use this model in order to verify the identified letters from the current letter's classifier (achieving more reliable data)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WIP: create model for words.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If the words model results is not satisfying, we’ll train another Logistic-Regression to identify the results from both Auto-Encoder and use this to resolve conflicts.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WIP GUI.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20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629BD26-89C1-4885-B6CC-8C0419EAB987}"/>
              </a:ext>
            </a:extLst>
          </p:cNvPr>
          <p:cNvSpPr txBox="1"/>
          <p:nvPr/>
        </p:nvSpPr>
        <p:spPr>
          <a:xfrm>
            <a:off x="1956100" y="853480"/>
            <a:ext cx="9605175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u="sng" dirty="0"/>
              <a:t>בכדי לבדוק את המערכת ביצענו את הניסוי הבא:</a:t>
            </a:r>
          </a:p>
          <a:p>
            <a:pPr algn="r" rtl="1"/>
            <a:endParaRPr lang="he-IL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ברשותנו </a:t>
            </a:r>
            <a:r>
              <a:rPr lang="he-IL" sz="2400" b="1" dirty="0"/>
              <a:t>106 </a:t>
            </a:r>
            <a:r>
              <a:rPr lang="he-IL" sz="2400" dirty="0"/>
              <a:t>זוגות של חיבורים השייכים לכאורה לאותו אדם.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לקחנו בנוסף </a:t>
            </a:r>
            <a:r>
              <a:rPr lang="he-IL" sz="2400" b="1" dirty="0"/>
              <a:t>4964</a:t>
            </a:r>
            <a:r>
              <a:rPr lang="he-IL" sz="2400" dirty="0"/>
              <a:t> זוגות חיבורים רנדומליים השייכים לאנשים שונים.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400" b="1" u="sng" dirty="0"/>
              <a:t>הניסוי</a:t>
            </a:r>
            <a:r>
              <a:rPr lang="he-IL" sz="2800" b="1" u="sng" dirty="0"/>
              <a:t>:</a:t>
            </a:r>
          </a:p>
          <a:p>
            <a:pPr algn="r" rtl="1"/>
            <a:r>
              <a:rPr lang="he-IL" sz="2400" dirty="0"/>
              <a:t>הרצת שני האלגוריתמים (</a:t>
            </a:r>
            <a:r>
              <a:rPr lang="en-US" sz="2400" dirty="0"/>
              <a:t>Monkey &amp; letters Auto-Encoder</a:t>
            </a:r>
            <a:r>
              <a:rPr lang="he-IL" sz="2400" dirty="0"/>
              <a:t>)</a:t>
            </a:r>
          </a:p>
          <a:p>
            <a:pPr algn="r" rtl="1"/>
            <a:r>
              <a:rPr lang="he-IL" sz="2400" dirty="0"/>
              <a:t>על כל הזוגות הנ"ל ובדיקת התוצאות (</a:t>
            </a:r>
            <a:r>
              <a:rPr lang="he-IL" sz="2400" b="1" dirty="0"/>
              <a:t>אותו מחבר</a:t>
            </a:r>
            <a:r>
              <a:rPr lang="en-US" sz="2400" b="1" dirty="0"/>
              <a:t>/</a:t>
            </a:r>
            <a:r>
              <a:rPr lang="he-IL" sz="2400" b="1" dirty="0"/>
              <a:t>לא אותו מחבר</a:t>
            </a:r>
            <a:r>
              <a:rPr lang="he-IL" sz="2400" dirty="0"/>
              <a:t>) המתקבלות משני האלגוריתמים יחדיו ובנפרד.</a:t>
            </a:r>
          </a:p>
          <a:p>
            <a:pPr algn="r" rtl="1"/>
            <a:r>
              <a:rPr lang="he-IL" sz="2400" dirty="0"/>
              <a:t>בשימוש בשני האלגוריתמים יחדיו קיימת תוצאה שלישית: </a:t>
            </a:r>
            <a:r>
              <a:rPr lang="he-IL" sz="2400" b="1" dirty="0"/>
              <a:t>קונפליקט</a:t>
            </a:r>
            <a:r>
              <a:rPr lang="he-IL" sz="2400" dirty="0"/>
              <a:t>.</a:t>
            </a:r>
          </a:p>
          <a:p>
            <a:pPr algn="r" rtl="1"/>
            <a:r>
              <a:rPr lang="he-IL" sz="2400" dirty="0"/>
              <a:t>מצב זה מתייחס לתוצאות בהן הייתה אי הסכמה בין האלגוריתמים.</a:t>
            </a:r>
          </a:p>
        </p:txBody>
      </p:sp>
    </p:spTree>
    <p:extLst>
      <p:ext uri="{BB962C8B-B14F-4D97-AF65-F5344CB8AC3E}">
        <p14:creationId xmlns:p14="http://schemas.microsoft.com/office/powerpoint/2010/main" val="223492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7FE4CB4-DFDA-41AD-BA77-04A0F7E57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121183"/>
              </p:ext>
            </p:extLst>
          </p:nvPr>
        </p:nvGraphicFramePr>
        <p:xfrm>
          <a:off x="1614074" y="1172747"/>
          <a:ext cx="9281421" cy="2821083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3168815">
                  <a:extLst>
                    <a:ext uri="{9D8B030D-6E8A-4147-A177-3AD203B41FA5}">
                      <a16:colId xmlns:a16="http://schemas.microsoft.com/office/drawing/2014/main" val="2276563332"/>
                    </a:ext>
                  </a:extLst>
                </a:gridCol>
                <a:gridCol w="3018799">
                  <a:extLst>
                    <a:ext uri="{9D8B030D-6E8A-4147-A177-3AD203B41FA5}">
                      <a16:colId xmlns:a16="http://schemas.microsoft.com/office/drawing/2014/main" val="1519842491"/>
                    </a:ext>
                  </a:extLst>
                </a:gridCol>
                <a:gridCol w="3093807">
                  <a:extLst>
                    <a:ext uri="{9D8B030D-6E8A-4147-A177-3AD203B41FA5}">
                      <a16:colId xmlns:a16="http://schemas.microsoft.com/office/drawing/2014/main" val="1912573450"/>
                    </a:ext>
                  </a:extLst>
                </a:gridCol>
              </a:tblGrid>
              <a:tr h="790467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Different</a:t>
                      </a:r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Same</a:t>
                      </a:r>
                      <a:endParaRPr lang="he-IL" sz="2400" b="1" dirty="0"/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16907"/>
                  </a:ext>
                </a:extLst>
              </a:tr>
              <a:tr h="950693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FN=20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TP=86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Actual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88760"/>
                  </a:ext>
                </a:extLst>
              </a:tr>
              <a:tr h="104743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TN=3821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/>
                        <a:t>FP=1143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Actual Different</a:t>
                      </a:r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8636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4C2DCE-BF4A-45EE-8F2F-B098FA57D160}"/>
              </a:ext>
            </a:extLst>
          </p:cNvPr>
          <p:cNvSpPr txBox="1"/>
          <p:nvPr/>
        </p:nvSpPr>
        <p:spPr>
          <a:xfrm>
            <a:off x="3727153" y="258609"/>
            <a:ext cx="577264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Only Monkey Algorithm results</a:t>
            </a:r>
            <a:endParaRPr lang="he-IL" sz="3200" u="sng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FA950249-0AB3-4B4A-B0C5-5031340943B9}"/>
              </a:ext>
            </a:extLst>
          </p:cNvPr>
          <p:cNvGraphicFramePr>
            <a:graphicFrameLocks noGrp="1"/>
          </p:cNvGraphicFramePr>
          <p:nvPr/>
        </p:nvGraphicFramePr>
        <p:xfrm>
          <a:off x="6040076" y="4293663"/>
          <a:ext cx="4855419" cy="830997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241135">
                  <a:extLst>
                    <a:ext uri="{9D8B030D-6E8A-4147-A177-3AD203B41FA5}">
                      <a16:colId xmlns:a16="http://schemas.microsoft.com/office/drawing/2014/main" val="2102751094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1577528893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2828639399"/>
                    </a:ext>
                  </a:extLst>
                </a:gridCol>
                <a:gridCol w="1132014">
                  <a:extLst>
                    <a:ext uri="{9D8B030D-6E8A-4147-A177-3AD203B41FA5}">
                      <a16:colId xmlns:a16="http://schemas.microsoft.com/office/drawing/2014/main" val="1580928963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F1-score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18762"/>
                  </a:ext>
                </a:extLst>
              </a:tr>
              <a:tr h="4552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81%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77%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79322"/>
                  </a:ext>
                </a:extLst>
              </a:tr>
            </a:tbl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E0DC9E04-2A50-48F3-B768-555D1D03A529}"/>
              </a:ext>
            </a:extLst>
          </p:cNvPr>
          <p:cNvGrpSpPr/>
          <p:nvPr/>
        </p:nvGrpSpPr>
        <p:grpSpPr>
          <a:xfrm>
            <a:off x="1058214" y="4153465"/>
            <a:ext cx="4778342" cy="2039054"/>
            <a:chOff x="779648" y="4308223"/>
            <a:chExt cx="5941794" cy="1988562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F8F51B7A-4382-4EB5-89FE-63EA886C2F25}"/>
                </a:ext>
              </a:extLst>
            </p:cNvPr>
            <p:cNvSpPr/>
            <p:nvPr/>
          </p:nvSpPr>
          <p:spPr>
            <a:xfrm>
              <a:off x="1467654" y="4308223"/>
              <a:ext cx="4433043" cy="19885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תיבת טקסט 1">
                  <a:extLst>
                    <a:ext uri="{FF2B5EF4-FFF2-40B4-BE49-F238E27FC236}">
                      <a16:creationId xmlns:a16="http://schemas.microsoft.com/office/drawing/2014/main" id="{0136888E-AE71-450F-9E97-4A62B81BE8D1}"/>
                    </a:ext>
                  </a:extLst>
                </p:cNvPr>
                <p:cNvSpPr txBox="1"/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2" name="תיבת טקסט 1">
                  <a:extLst>
                    <a:ext uri="{FF2B5EF4-FFF2-40B4-BE49-F238E27FC236}">
                      <a16:creationId xmlns:a16="http://schemas.microsoft.com/office/drawing/2014/main" id="{0136888E-AE71-450F-9E97-4A62B81BE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תיבת טקסט 6">
                  <a:extLst>
                    <a:ext uri="{FF2B5EF4-FFF2-40B4-BE49-F238E27FC236}">
                      <a16:creationId xmlns:a16="http://schemas.microsoft.com/office/drawing/2014/main" id="{7239CBAD-EF7A-46FA-A12B-D10B2530623B}"/>
                    </a:ext>
                  </a:extLst>
                </p:cNvPr>
                <p:cNvSpPr txBox="1"/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7" name="תיבת טקסט 6">
                  <a:extLst>
                    <a:ext uri="{FF2B5EF4-FFF2-40B4-BE49-F238E27FC236}">
                      <a16:creationId xmlns:a16="http://schemas.microsoft.com/office/drawing/2014/main" id="{7239CBAD-EF7A-46FA-A12B-D10B25306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תיבת טקסט 8">
                  <a:extLst>
                    <a:ext uri="{FF2B5EF4-FFF2-40B4-BE49-F238E27FC236}">
                      <a16:creationId xmlns:a16="http://schemas.microsoft.com/office/drawing/2014/main" id="{B11C24B8-84DF-47A7-B0F2-2C6FB7BCD432}"/>
                    </a:ext>
                  </a:extLst>
                </p:cNvPr>
                <p:cNvSpPr txBox="1"/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9" name="תיבת טקסט 8">
                  <a:extLst>
                    <a:ext uri="{FF2B5EF4-FFF2-40B4-BE49-F238E27FC236}">
                      <a16:creationId xmlns:a16="http://schemas.microsoft.com/office/drawing/2014/main" id="{B11C24B8-84DF-47A7-B0F2-2C6FB7BC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blipFill>
                  <a:blip r:embed="rId5"/>
                  <a:stretch>
                    <a:fillRect b="-56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0D971FEA-FDC5-4CDE-87ED-6638B5494ACF}"/>
                    </a:ext>
                  </a:extLst>
                </p:cNvPr>
                <p:cNvSpPr txBox="1"/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0D971FEA-FDC5-4CDE-87ED-6638B5494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blipFill>
                  <a:blip r:embed="rId6"/>
                  <a:stretch>
                    <a:fillRect b="-1979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697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4C2DCE-BF4A-45EE-8F2F-B098FA57D160}"/>
              </a:ext>
            </a:extLst>
          </p:cNvPr>
          <p:cNvSpPr txBox="1"/>
          <p:nvPr/>
        </p:nvSpPr>
        <p:spPr>
          <a:xfrm>
            <a:off x="3921981" y="385815"/>
            <a:ext cx="577264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Only letters Auto-Encoder</a:t>
            </a:r>
            <a:endParaRPr lang="he-IL" sz="3200" u="sng" dirty="0"/>
          </a:p>
        </p:txBody>
      </p:sp>
      <p:graphicFrame>
        <p:nvGraphicFramePr>
          <p:cNvPr id="9" name="טבלה 4">
            <a:extLst>
              <a:ext uri="{FF2B5EF4-FFF2-40B4-BE49-F238E27FC236}">
                <a16:creationId xmlns:a16="http://schemas.microsoft.com/office/drawing/2014/main" id="{F61DC9E1-6068-4634-864F-3F267A072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999290"/>
              </p:ext>
            </p:extLst>
          </p:nvPr>
        </p:nvGraphicFramePr>
        <p:xfrm>
          <a:off x="1796954" y="1050827"/>
          <a:ext cx="9281421" cy="2821083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3168815">
                  <a:extLst>
                    <a:ext uri="{9D8B030D-6E8A-4147-A177-3AD203B41FA5}">
                      <a16:colId xmlns:a16="http://schemas.microsoft.com/office/drawing/2014/main" val="2276563332"/>
                    </a:ext>
                  </a:extLst>
                </a:gridCol>
                <a:gridCol w="3018799">
                  <a:extLst>
                    <a:ext uri="{9D8B030D-6E8A-4147-A177-3AD203B41FA5}">
                      <a16:colId xmlns:a16="http://schemas.microsoft.com/office/drawing/2014/main" val="1519842491"/>
                    </a:ext>
                  </a:extLst>
                </a:gridCol>
                <a:gridCol w="3093807">
                  <a:extLst>
                    <a:ext uri="{9D8B030D-6E8A-4147-A177-3AD203B41FA5}">
                      <a16:colId xmlns:a16="http://schemas.microsoft.com/office/drawing/2014/main" val="1912573450"/>
                    </a:ext>
                  </a:extLst>
                </a:gridCol>
              </a:tblGrid>
              <a:tr h="790467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Different</a:t>
                      </a:r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Same</a:t>
                      </a:r>
                      <a:endParaRPr lang="he-IL" sz="2400" b="1" dirty="0"/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16907"/>
                  </a:ext>
                </a:extLst>
              </a:tr>
              <a:tr h="950693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FN=36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TP=70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Actual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88760"/>
                  </a:ext>
                </a:extLst>
              </a:tr>
              <a:tr h="104743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TN=4699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/>
                        <a:t>FP=256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Actual Different</a:t>
                      </a:r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8636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6ED9B076-46FC-4712-A4EE-51117F19DFBF}"/>
              </a:ext>
            </a:extLst>
          </p:cNvPr>
          <p:cNvGraphicFramePr>
            <a:graphicFrameLocks noGrp="1"/>
          </p:cNvGraphicFramePr>
          <p:nvPr/>
        </p:nvGraphicFramePr>
        <p:xfrm>
          <a:off x="6222956" y="4042112"/>
          <a:ext cx="4855419" cy="830997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241135">
                  <a:extLst>
                    <a:ext uri="{9D8B030D-6E8A-4147-A177-3AD203B41FA5}">
                      <a16:colId xmlns:a16="http://schemas.microsoft.com/office/drawing/2014/main" val="2102751094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1577528893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2828639399"/>
                    </a:ext>
                  </a:extLst>
                </a:gridCol>
                <a:gridCol w="1132014">
                  <a:extLst>
                    <a:ext uri="{9D8B030D-6E8A-4147-A177-3AD203B41FA5}">
                      <a16:colId xmlns:a16="http://schemas.microsoft.com/office/drawing/2014/main" val="1580928963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F1-score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18762"/>
                  </a:ext>
                </a:extLst>
              </a:tr>
              <a:tr h="4552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0.3%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66%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94%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79322"/>
                  </a:ext>
                </a:extLst>
              </a:tr>
            </a:tbl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4F95C433-A7CB-4994-8A06-10C8074463B9}"/>
              </a:ext>
            </a:extLst>
          </p:cNvPr>
          <p:cNvGrpSpPr/>
          <p:nvPr/>
        </p:nvGrpSpPr>
        <p:grpSpPr>
          <a:xfrm>
            <a:off x="1231343" y="4139076"/>
            <a:ext cx="4778342" cy="2039054"/>
            <a:chOff x="779648" y="4308223"/>
            <a:chExt cx="5941794" cy="1988562"/>
          </a:xfrm>
        </p:grpSpPr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6B31652B-D8E5-4340-B9A8-F12F73C9EF80}"/>
                </a:ext>
              </a:extLst>
            </p:cNvPr>
            <p:cNvSpPr/>
            <p:nvPr/>
          </p:nvSpPr>
          <p:spPr>
            <a:xfrm>
              <a:off x="1467654" y="4308223"/>
              <a:ext cx="4433043" cy="19885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74ABD311-3F70-45A3-A531-7506068FFB4E}"/>
                    </a:ext>
                  </a:extLst>
                </p:cNvPr>
                <p:cNvSpPr txBox="1"/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74ABD311-3F70-45A3-A531-7506068F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8C7861BF-CF2A-4BBE-B668-F4EAC309254D}"/>
                    </a:ext>
                  </a:extLst>
                </p:cNvPr>
                <p:cNvSpPr txBox="1"/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8C7861BF-CF2A-4BBE-B668-F4EAC3092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F877033E-105E-4E64-9341-BB49B3D5DCFD}"/>
                    </a:ext>
                  </a:extLst>
                </p:cNvPr>
                <p:cNvSpPr txBox="1"/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F877033E-105E-4E64-9341-BB49B3D5D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blipFill>
                  <a:blip r:embed="rId5"/>
                  <a:stretch>
                    <a:fillRect t="-1408" b="-56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C48929E5-2CC2-4C85-9B32-6CBCD94C4F64}"/>
                    </a:ext>
                  </a:extLst>
                </p:cNvPr>
                <p:cNvSpPr txBox="1"/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C48929E5-2CC2-4C85-9B32-6CBCD94C4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284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4C2DCE-BF4A-45EE-8F2F-B098FA57D160}"/>
              </a:ext>
            </a:extLst>
          </p:cNvPr>
          <p:cNvSpPr txBox="1"/>
          <p:nvPr/>
        </p:nvSpPr>
        <p:spPr>
          <a:xfrm>
            <a:off x="3601941" y="340095"/>
            <a:ext cx="577264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Monkey &amp; letters Auto-Encoder</a:t>
            </a:r>
            <a:endParaRPr lang="he-IL" sz="3200" u="sng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A81F241-6452-4EE7-BE7E-A379C75D7BDB}"/>
              </a:ext>
            </a:extLst>
          </p:cNvPr>
          <p:cNvSpPr txBox="1"/>
          <p:nvPr/>
        </p:nvSpPr>
        <p:spPr>
          <a:xfrm>
            <a:off x="5957072" y="5698085"/>
            <a:ext cx="39372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Conflicts: </a:t>
            </a:r>
            <a:r>
              <a:rPr lang="en-US" sz="2000" dirty="0"/>
              <a:t>1314</a:t>
            </a:r>
          </a:p>
          <a:p>
            <a:r>
              <a:rPr lang="en-US" sz="2000" u="sng" dirty="0"/>
              <a:t>Conflicts while same: </a:t>
            </a:r>
            <a:r>
              <a:rPr lang="en-US" sz="2000" dirty="0"/>
              <a:t>42</a:t>
            </a:r>
          </a:p>
          <a:p>
            <a:r>
              <a:rPr lang="en-US" sz="2000" u="sng" dirty="0"/>
              <a:t>Conflict while diff: </a:t>
            </a:r>
            <a:r>
              <a:rPr lang="en-US" sz="2000" dirty="0"/>
              <a:t>1272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0286514-98B9-4CBB-8AB5-CA390D590F2E}"/>
              </a:ext>
            </a:extLst>
          </p:cNvPr>
          <p:cNvSpPr txBox="1"/>
          <p:nvPr/>
        </p:nvSpPr>
        <p:spPr>
          <a:xfrm>
            <a:off x="5957072" y="4917877"/>
            <a:ext cx="602664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*** not include conflicts results!!</a:t>
            </a:r>
            <a:endParaRPr lang="he-IL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טבלה 4">
            <a:extLst>
              <a:ext uri="{FF2B5EF4-FFF2-40B4-BE49-F238E27FC236}">
                <a16:creationId xmlns:a16="http://schemas.microsoft.com/office/drawing/2014/main" id="{D8E7656C-EF64-4493-B379-70C9E2DD3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45543"/>
              </p:ext>
            </p:extLst>
          </p:nvPr>
        </p:nvGraphicFramePr>
        <p:xfrm>
          <a:off x="1910080" y="1340388"/>
          <a:ext cx="8929535" cy="2495515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3048676">
                  <a:extLst>
                    <a:ext uri="{9D8B030D-6E8A-4147-A177-3AD203B41FA5}">
                      <a16:colId xmlns:a16="http://schemas.microsoft.com/office/drawing/2014/main" val="2276563332"/>
                    </a:ext>
                  </a:extLst>
                </a:gridCol>
                <a:gridCol w="2904347">
                  <a:extLst>
                    <a:ext uri="{9D8B030D-6E8A-4147-A177-3AD203B41FA5}">
                      <a16:colId xmlns:a16="http://schemas.microsoft.com/office/drawing/2014/main" val="1519842491"/>
                    </a:ext>
                  </a:extLst>
                </a:gridCol>
                <a:gridCol w="2976512">
                  <a:extLst>
                    <a:ext uri="{9D8B030D-6E8A-4147-A177-3AD203B41FA5}">
                      <a16:colId xmlns:a16="http://schemas.microsoft.com/office/drawing/2014/main" val="1912573450"/>
                    </a:ext>
                  </a:extLst>
                </a:gridCol>
              </a:tblGrid>
              <a:tr h="688869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Different</a:t>
                      </a:r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Predicted Same</a:t>
                      </a:r>
                      <a:endParaRPr lang="he-IL" sz="2400" b="1" dirty="0"/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16907"/>
                  </a:ext>
                </a:extLst>
              </a:tr>
              <a:tr h="79579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FN=7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TP=57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Actual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88760"/>
                  </a:ext>
                </a:extLst>
              </a:tr>
              <a:tr h="876765"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>
                          <a:solidFill>
                            <a:schemeClr val="accent1"/>
                          </a:solidFill>
                        </a:rPr>
                        <a:t>TN=3624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1" dirty="0"/>
                        <a:t>FP=68</a:t>
                      </a:r>
                      <a:endParaRPr lang="he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Actual Different</a:t>
                      </a:r>
                    </a:p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863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2DC9AE4D-2E68-42E3-AABC-B740235E5601}"/>
              </a:ext>
            </a:extLst>
          </p:cNvPr>
          <p:cNvGraphicFramePr>
            <a:graphicFrameLocks noGrp="1"/>
          </p:cNvGraphicFramePr>
          <p:nvPr/>
        </p:nvGraphicFramePr>
        <p:xfrm>
          <a:off x="5997888" y="4113232"/>
          <a:ext cx="4855419" cy="1015863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241135">
                  <a:extLst>
                    <a:ext uri="{9D8B030D-6E8A-4147-A177-3AD203B41FA5}">
                      <a16:colId xmlns:a16="http://schemas.microsoft.com/office/drawing/2014/main" val="2102751094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1577528893"/>
                    </a:ext>
                  </a:extLst>
                </a:gridCol>
                <a:gridCol w="1241135">
                  <a:extLst>
                    <a:ext uri="{9D8B030D-6E8A-4147-A177-3AD203B41FA5}">
                      <a16:colId xmlns:a16="http://schemas.microsoft.com/office/drawing/2014/main" val="2828639399"/>
                    </a:ext>
                  </a:extLst>
                </a:gridCol>
                <a:gridCol w="1132014">
                  <a:extLst>
                    <a:ext uri="{9D8B030D-6E8A-4147-A177-3AD203B41FA5}">
                      <a16:colId xmlns:a16="http://schemas.microsoft.com/office/drawing/2014/main" val="1580928963"/>
                    </a:ext>
                  </a:extLst>
                </a:gridCol>
              </a:tblGrid>
              <a:tr h="37578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F1-score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18762"/>
                  </a:ext>
                </a:extLst>
              </a:tr>
              <a:tr h="4552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0.6%</a:t>
                      </a:r>
                      <a:endParaRPr lang="he-IL" dirty="0"/>
                    </a:p>
                    <a:p>
                      <a:pPr rtl="1"/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45.6%</a:t>
                      </a:r>
                    </a:p>
                    <a:p>
                      <a:pPr rtl="1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89%</a:t>
                      </a:r>
                      <a:endParaRPr lang="he-IL" dirty="0"/>
                    </a:p>
                    <a:p>
                      <a:pPr rtl="1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98%</a:t>
                      </a:r>
                    </a:p>
                    <a:p>
                      <a:pPr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79322"/>
                  </a:ext>
                </a:extLst>
              </a:tr>
            </a:tbl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7767574E-2DBA-4C52-9FE3-C2E562272E82}"/>
              </a:ext>
            </a:extLst>
          </p:cNvPr>
          <p:cNvGrpSpPr/>
          <p:nvPr/>
        </p:nvGrpSpPr>
        <p:grpSpPr>
          <a:xfrm>
            <a:off x="1338693" y="4036428"/>
            <a:ext cx="4778342" cy="2039054"/>
            <a:chOff x="779648" y="4308223"/>
            <a:chExt cx="5941794" cy="1988562"/>
          </a:xfrm>
        </p:grpSpPr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1FF059C8-059A-43C8-998E-6AA0B3A75A7E}"/>
                </a:ext>
              </a:extLst>
            </p:cNvPr>
            <p:cNvSpPr/>
            <p:nvPr/>
          </p:nvSpPr>
          <p:spPr>
            <a:xfrm>
              <a:off x="1467654" y="4308223"/>
              <a:ext cx="4433043" cy="19885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F40F7375-31A8-4E3B-8A27-784F5E8FD10D}"/>
                    </a:ext>
                  </a:extLst>
                </p:cNvPr>
                <p:cNvSpPr txBox="1"/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F40F7375-31A8-4E3B-8A27-784F5E8FD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E4A9ABD0-870F-46B0-898A-7B35D2C12F0E}"/>
                    </a:ext>
                  </a:extLst>
                </p:cNvPr>
                <p:cNvSpPr txBox="1"/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E4A9ABD0-870F-46B0-898A-7B35D2C12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3063A625-061C-4388-A5DC-B68B06B0BDA9}"/>
                    </a:ext>
                  </a:extLst>
                </p:cNvPr>
                <p:cNvSpPr txBox="1"/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3063A625-061C-4388-A5DC-B68B06B0B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blipFill>
                  <a:blip r:embed="rId5"/>
                  <a:stretch>
                    <a:fillRect b="-56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BF0CA00B-A47D-48E3-BF6F-F695B1346B43}"/>
                    </a:ext>
                  </a:extLst>
                </p:cNvPr>
                <p:cNvSpPr txBox="1"/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BF0CA00B-A47D-48E3-BF6F-F695B1346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blipFill>
                  <a:blip r:embed="rId6"/>
                  <a:stretch>
                    <a:fillRect b="-1979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916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2DE701-BAE6-4B5B-ACF3-E087C413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309335"/>
            <a:ext cx="10018713" cy="1752599"/>
          </a:xfrm>
        </p:spPr>
        <p:txBody>
          <a:bodyPr/>
          <a:lstStyle/>
          <a:p>
            <a:r>
              <a:rPr lang="he-IL" u="sng" dirty="0"/>
              <a:t>מטרת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48E362-3BB9-4DC2-9CD3-060C70AB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71" y="1104899"/>
            <a:ext cx="9848056" cy="312420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פיתוח מערכת ממוחשבת אשר מקבלת כקלט שני חיבורים סרוקים הכתובים בכתב יד, ומחזירה כפלט את הסיכוי שהחיבורים נכתבו על ידי אותו אדם. </a:t>
            </a:r>
          </a:p>
        </p:txBody>
      </p:sp>
    </p:spTree>
    <p:extLst>
      <p:ext uri="{BB962C8B-B14F-4D97-AF65-F5344CB8AC3E}">
        <p14:creationId xmlns:p14="http://schemas.microsoft.com/office/powerpoint/2010/main" val="40986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4C2DCE-BF4A-45EE-8F2F-B098FA57D160}"/>
              </a:ext>
            </a:extLst>
          </p:cNvPr>
          <p:cNvSpPr txBox="1"/>
          <p:nvPr/>
        </p:nvSpPr>
        <p:spPr>
          <a:xfrm>
            <a:off x="4602701" y="228335"/>
            <a:ext cx="577264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Comparing results</a:t>
            </a:r>
            <a:endParaRPr lang="he-IL" sz="3200" u="sng" dirty="0"/>
          </a:p>
        </p:txBody>
      </p:sp>
      <p:graphicFrame>
        <p:nvGraphicFramePr>
          <p:cNvPr id="2" name="טבלה 2">
            <a:extLst>
              <a:ext uri="{FF2B5EF4-FFF2-40B4-BE49-F238E27FC236}">
                <a16:creationId xmlns:a16="http://schemas.microsoft.com/office/drawing/2014/main" id="{D65DED45-348E-494C-9704-FBBF1A34623F}"/>
              </a:ext>
            </a:extLst>
          </p:cNvPr>
          <p:cNvGraphicFramePr>
            <a:graphicFrameLocks noGrp="1"/>
          </p:cNvGraphicFramePr>
          <p:nvPr/>
        </p:nvGraphicFramePr>
        <p:xfrm>
          <a:off x="2083943" y="1055620"/>
          <a:ext cx="8173719" cy="2929468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52781">
                  <a:extLst>
                    <a:ext uri="{9D8B030D-6E8A-4147-A177-3AD203B41FA5}">
                      <a16:colId xmlns:a16="http://schemas.microsoft.com/office/drawing/2014/main" val="3546155623"/>
                    </a:ext>
                  </a:extLst>
                </a:gridCol>
                <a:gridCol w="1652781">
                  <a:extLst>
                    <a:ext uri="{9D8B030D-6E8A-4147-A177-3AD203B41FA5}">
                      <a16:colId xmlns:a16="http://schemas.microsoft.com/office/drawing/2014/main" val="2810635929"/>
                    </a:ext>
                  </a:extLst>
                </a:gridCol>
                <a:gridCol w="1652781">
                  <a:extLst>
                    <a:ext uri="{9D8B030D-6E8A-4147-A177-3AD203B41FA5}">
                      <a16:colId xmlns:a16="http://schemas.microsoft.com/office/drawing/2014/main" val="3748129323"/>
                    </a:ext>
                  </a:extLst>
                </a:gridCol>
                <a:gridCol w="1652781">
                  <a:extLst>
                    <a:ext uri="{9D8B030D-6E8A-4147-A177-3AD203B41FA5}">
                      <a16:colId xmlns:a16="http://schemas.microsoft.com/office/drawing/2014/main" val="455491927"/>
                    </a:ext>
                  </a:extLst>
                </a:gridCol>
                <a:gridCol w="1562595">
                  <a:extLst>
                    <a:ext uri="{9D8B030D-6E8A-4147-A177-3AD203B41FA5}">
                      <a16:colId xmlns:a16="http://schemas.microsoft.com/office/drawing/2014/main" val="4024729017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F1-score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Accuracy</a:t>
                      </a:r>
                      <a:endParaRPr lang="he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541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12%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7%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81%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77%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Monkey</a:t>
                      </a:r>
                      <a:endParaRPr lang="he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32652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0.3%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20%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66%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1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94%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Auto-Encoder</a:t>
                      </a:r>
                      <a:endParaRPr lang="he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34283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/>
                        <a:t>0.6%</a:t>
                      </a:r>
                      <a:endParaRPr lang="he-IL" sz="2000" b="1" dirty="0"/>
                    </a:p>
                    <a:p>
                      <a:pPr rtl="1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/>
                        <a:t>45.6%</a:t>
                      </a:r>
                    </a:p>
                    <a:p>
                      <a:pPr rtl="1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/>
                        <a:t>89%</a:t>
                      </a:r>
                    </a:p>
                    <a:p>
                      <a:pPr rtl="1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/>
                        <a:t>98%</a:t>
                      </a:r>
                    </a:p>
                    <a:p>
                      <a:pPr rtl="1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he-IL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0" dirty="0"/>
                        <a:t>Monkey &amp; Auto-Encoder</a:t>
                      </a:r>
                      <a:endParaRPr lang="he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65978"/>
                  </a:ext>
                </a:extLst>
              </a:tr>
            </a:tbl>
          </a:graphicData>
        </a:graphic>
      </p:graphicFrame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54F4A54-03BC-4211-9A18-6E7F54E738F5}"/>
              </a:ext>
            </a:extLst>
          </p:cNvPr>
          <p:cNvSpPr txBox="1"/>
          <p:nvPr/>
        </p:nvSpPr>
        <p:spPr>
          <a:xfrm>
            <a:off x="5824992" y="3812099"/>
            <a:ext cx="602664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*** not include conflicts results!!</a:t>
            </a:r>
            <a:endParaRPr lang="he-IL" sz="2400" b="1" dirty="0">
              <a:solidFill>
                <a:srgbClr val="FF0000"/>
              </a:solidFill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6CBF32D6-D0FF-49DA-860D-414D53DB3E58}"/>
              </a:ext>
            </a:extLst>
          </p:cNvPr>
          <p:cNvGrpSpPr/>
          <p:nvPr/>
        </p:nvGrpSpPr>
        <p:grpSpPr>
          <a:xfrm>
            <a:off x="1520494" y="4227597"/>
            <a:ext cx="4778342" cy="2039054"/>
            <a:chOff x="779648" y="4308223"/>
            <a:chExt cx="5941794" cy="1988562"/>
          </a:xfrm>
        </p:grpSpPr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72F49520-E131-4142-9F90-5E507C5540C6}"/>
                </a:ext>
              </a:extLst>
            </p:cNvPr>
            <p:cNvSpPr/>
            <p:nvPr/>
          </p:nvSpPr>
          <p:spPr>
            <a:xfrm>
              <a:off x="1467654" y="4308223"/>
              <a:ext cx="4433043" cy="19885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49BA5517-ACD9-4274-80BB-662371A606A6}"/>
                    </a:ext>
                  </a:extLst>
                </p:cNvPr>
                <p:cNvSpPr txBox="1"/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49BA5517-ACD9-4274-80BB-662371A60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833" y="4357433"/>
                  <a:ext cx="3167612" cy="4648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AFA61DEE-9D68-4B84-92BD-03E1D9284D1C}"/>
                    </a:ext>
                  </a:extLst>
                </p:cNvPr>
                <p:cNvSpPr txBox="1"/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dirty="0"/>
                </a:p>
              </p:txBody>
            </p:sp>
          </mc:Choice>
          <mc:Fallback xmlns="">
            <p:sp>
              <p:nvSpPr>
                <p:cNvPr id="14" name="תיבת טקסט 13">
                  <a:extLst>
                    <a:ext uri="{FF2B5EF4-FFF2-40B4-BE49-F238E27FC236}">
                      <a16:creationId xmlns:a16="http://schemas.microsoft.com/office/drawing/2014/main" id="{AFA61DEE-9D68-4B84-92BD-03E1D9284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48" y="4950594"/>
                  <a:ext cx="3661981" cy="467296"/>
                </a:xfrm>
                <a:prstGeom prst="rect">
                  <a:avLst/>
                </a:prstGeom>
                <a:blipFill>
                  <a:blip r:embed="rId4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A0AAB91F-F960-4612-BBE1-7332E0359F26}"/>
                    </a:ext>
                  </a:extLst>
                </p:cNvPr>
                <p:cNvSpPr txBox="1"/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5" name="תיבת טקסט 14">
                  <a:extLst>
                    <a:ext uri="{FF2B5EF4-FFF2-40B4-BE49-F238E27FC236}">
                      <a16:creationId xmlns:a16="http://schemas.microsoft.com/office/drawing/2014/main" id="{A0AAB91F-F960-4612-BBE1-7332E0359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652" y="4377235"/>
                  <a:ext cx="3889790" cy="425237"/>
                </a:xfrm>
                <a:prstGeom prst="rect">
                  <a:avLst/>
                </a:prstGeom>
                <a:blipFill>
                  <a:blip r:embed="rId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C91B41A2-9E00-499A-96C0-A8DF33628C06}"/>
                    </a:ext>
                  </a:extLst>
                </p:cNvPr>
                <p:cNvSpPr txBox="1"/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1400" b="0" dirty="0"/>
                </a:p>
                <a:p>
                  <a:endParaRPr lang="he-IL" sz="1400" dirty="0"/>
                </a:p>
              </p:txBody>
            </p:sp>
          </mc:Choice>
          <mc:Fallback xmlns="">
            <p:sp>
              <p:nvSpPr>
                <p:cNvPr id="16" name="תיבת טקסט 15">
                  <a:extLst>
                    <a:ext uri="{FF2B5EF4-FFF2-40B4-BE49-F238E27FC236}">
                      <a16:creationId xmlns:a16="http://schemas.microsoft.com/office/drawing/2014/main" id="{C91B41A2-9E00-499A-96C0-A8DF33628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42" y="5360290"/>
                  <a:ext cx="3889791" cy="567274"/>
                </a:xfrm>
                <a:prstGeom prst="rect">
                  <a:avLst/>
                </a:prstGeom>
                <a:blipFill>
                  <a:blip r:embed="rId6"/>
                  <a:stretch>
                    <a:fillRect b="-1979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24FFBA-020C-44BE-BF0A-6397E3C8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228" y="185394"/>
            <a:ext cx="6362291" cy="1752599"/>
          </a:xfrm>
        </p:spPr>
        <p:txBody>
          <a:bodyPr>
            <a:normAutofit/>
          </a:bodyPr>
          <a:lstStyle/>
          <a:p>
            <a:r>
              <a:rPr lang="he-IL" u="sng" dirty="0"/>
              <a:t>אתגרים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B0BEDDB-F9E6-4125-B97A-069E37D1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07" y="4583330"/>
            <a:ext cx="5167975" cy="12950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17908F3-7378-49BF-870D-22104F09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0" y="4583329"/>
            <a:ext cx="5724414" cy="129844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86EB8B-DFE6-4657-8D26-CC184B6B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900" y="1471485"/>
            <a:ext cx="10699332" cy="31242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בכתב יד בניגוד לכתב מודפס המרווחים בין השורות, המילים והאותיות אינם קבועים.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ישנם כתבי יד צפופים, מחוברים ומקושקשים המקשים על זיהוי מדויק של הטקסט.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כמות המידע שיש לנו עבור כל נבדק (כמות הטקסט) היא מוגבלת ויכולה להשפיע על תוצאות האימות.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1B2242E-61A5-4A67-8732-2544BDB15264}"/>
              </a:ext>
            </a:extLst>
          </p:cNvPr>
          <p:cNvSpPr txBox="1"/>
          <p:nvPr/>
        </p:nvSpPr>
        <p:spPr>
          <a:xfrm>
            <a:off x="4761261" y="6111101"/>
            <a:ext cx="32749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פסקאות מתוך חיבורים לדוגמה</a:t>
            </a:r>
          </a:p>
        </p:txBody>
      </p:sp>
    </p:spTree>
    <p:extLst>
      <p:ext uri="{BB962C8B-B14F-4D97-AF65-F5344CB8AC3E}">
        <p14:creationId xmlns:p14="http://schemas.microsoft.com/office/powerpoint/2010/main" val="337017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תמונה קשורה">
            <a:extLst>
              <a:ext uri="{FF2B5EF4-FFF2-40B4-BE49-F238E27FC236}">
                <a16:creationId xmlns:a16="http://schemas.microsoft.com/office/drawing/2014/main" id="{0CDACA53-617F-4EB3-8A68-356DBF59A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r="9259"/>
          <a:stretch/>
        </p:blipFill>
        <p:spPr bwMode="auto">
          <a:xfrm>
            <a:off x="6734411" y="0"/>
            <a:ext cx="5638934" cy="7297828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D98317C-934B-423C-8C56-628A24CD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31" y="179296"/>
            <a:ext cx="5260680" cy="1752599"/>
          </a:xfrm>
        </p:spPr>
        <p:txBody>
          <a:bodyPr>
            <a:normAutofit/>
          </a:bodyPr>
          <a:lstStyle/>
          <a:p>
            <a:pPr algn="r"/>
            <a:r>
              <a:rPr lang="he-IL" u="sng" dirty="0"/>
              <a:t>הפתרון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E9A2A8-139C-4428-8C94-A944FA67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5" y="1443835"/>
            <a:ext cx="6621646" cy="47275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קביעה האם זוג חיבורים נתונים נכתבו ע"י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אותו אדם, תתבצע ע"י שילוב של שלושה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אלגוריתמים: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אלגוריתם 'קוף' (שלנו).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השוואת אותיות</a:t>
            </a:r>
          </a:p>
          <a:p>
            <a:pPr algn="just">
              <a:lnSpc>
                <a:spcPct val="90000"/>
              </a:lnSpc>
              <a:buSzPct val="132000"/>
              <a:buFont typeface="Wingdings" panose="05000000000000000000" pitchFamily="2" charset="2"/>
              <a:buChar char="q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השוואת מילים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794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DBC5FF6-021F-4A01-9375-91DD38997607}"/>
              </a:ext>
            </a:extLst>
          </p:cNvPr>
          <p:cNvSpPr txBox="1"/>
          <p:nvPr/>
        </p:nvSpPr>
        <p:spPr>
          <a:xfrm>
            <a:off x="4658716" y="462958"/>
            <a:ext cx="37795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/>
              <a:t>System Architecture</a:t>
            </a:r>
            <a:endParaRPr lang="he-IL" sz="2800" b="1" u="sng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D987AA90-2603-4E49-A5EE-85DD24FB5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43" y="1130549"/>
            <a:ext cx="9584266" cy="48958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E3E377F-576A-41EF-8465-0211D797EB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1" y="2249670"/>
            <a:ext cx="4800973" cy="265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1857F9D-0359-42FE-840C-4F08162C91E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47" y="2249670"/>
            <a:ext cx="4916891" cy="265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3F922AB1-E2E5-4880-B844-3D71A38A7162}"/>
              </a:ext>
            </a:extLst>
          </p:cNvPr>
          <p:cNvSpPr/>
          <p:nvPr/>
        </p:nvSpPr>
        <p:spPr>
          <a:xfrm>
            <a:off x="9112147" y="2758848"/>
            <a:ext cx="1280971" cy="52578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2B00BF6-0E8E-4654-BC05-788BA4E1C71B}"/>
              </a:ext>
            </a:extLst>
          </p:cNvPr>
          <p:cNvSpPr/>
          <p:nvPr/>
        </p:nvSpPr>
        <p:spPr>
          <a:xfrm>
            <a:off x="9840074" y="3429000"/>
            <a:ext cx="1280971" cy="52578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גרפיקה 12" descr="תג 1">
            <a:extLst>
              <a:ext uri="{FF2B5EF4-FFF2-40B4-BE49-F238E27FC236}">
                <a16:creationId xmlns:a16="http://schemas.microsoft.com/office/drawing/2014/main" id="{35DF3EAD-0E89-4019-8CF1-47A199F8E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8394" y="2495958"/>
            <a:ext cx="525780" cy="525780"/>
          </a:xfrm>
          <a:prstGeom prst="rect">
            <a:avLst/>
          </a:prstGeom>
        </p:spPr>
      </p:pic>
      <p:pic>
        <p:nvPicPr>
          <p:cNvPr id="15" name="גרפיקה 14" descr="תג">
            <a:extLst>
              <a:ext uri="{FF2B5EF4-FFF2-40B4-BE49-F238E27FC236}">
                <a16:creationId xmlns:a16="http://schemas.microsoft.com/office/drawing/2014/main" id="{0D33EFC8-8D4A-4924-ADBD-89B7A13553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47881" y="3173385"/>
            <a:ext cx="52578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629BD26-89C1-4885-B6CC-8C0419EAB987}"/>
              </a:ext>
            </a:extLst>
          </p:cNvPr>
          <p:cNvSpPr txBox="1"/>
          <p:nvPr/>
        </p:nvSpPr>
        <p:spPr>
          <a:xfrm>
            <a:off x="1293412" y="221468"/>
            <a:ext cx="960517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endParaRPr lang="he-IL" sz="2800" u="sng" dirty="0"/>
          </a:p>
          <a:p>
            <a:pPr algn="ctr" rtl="1"/>
            <a:r>
              <a:rPr lang="en-US" sz="3200" dirty="0"/>
              <a:t> </a:t>
            </a:r>
            <a:r>
              <a:rPr lang="en-US" sz="3200" u="sng" dirty="0"/>
              <a:t>Algorithm 1: Monkey Algorithm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5928F15-F322-4ED8-A61A-8D5C4440AE84}"/>
              </a:ext>
            </a:extLst>
          </p:cNvPr>
          <p:cNvSpPr txBox="1"/>
          <p:nvPr/>
        </p:nvSpPr>
        <p:spPr>
          <a:xfrm>
            <a:off x="1557534" y="1642245"/>
            <a:ext cx="10010382" cy="17193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האלגוריתם מבוסס על מודל לזיהוי אותיות שאינו מדויק ולא מזהה מספיק טוב אותיות בטקסט.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חוסר הדיוק של המודל מתאפיין בכך שעבור כל טקסט, האלגוריתם מצליח לזהות סט אחר של אותיות.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he-IL" dirty="0"/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6BFF7F3-6DC4-4F59-BCFE-28B63138FA2D}"/>
              </a:ext>
            </a:extLst>
          </p:cNvPr>
          <p:cNvSpPr txBox="1"/>
          <p:nvPr/>
        </p:nvSpPr>
        <p:spPr>
          <a:xfrm>
            <a:off x="1562299" y="3093575"/>
            <a:ext cx="10010382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b="1" dirty="0"/>
              <a:t>את חסרון המודל בזיהוי האותיות הפכנו ליתרון: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באמצעות סט האותיות שמצאנו, יצרנו מעין פרופיל זיהוי, "חתימה", של הכותב.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אנו משערים כי עבור שני טקסטים שונים שנכתבו ע"י אותו אדם, נקבל חתימה דומה.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99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F239F-47F7-42B0-90C9-A5780B8C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15832"/>
            <a:ext cx="10018713" cy="945776"/>
          </a:xfrm>
        </p:spPr>
        <p:txBody>
          <a:bodyPr>
            <a:noAutofit/>
          </a:bodyPr>
          <a:lstStyle/>
          <a:p>
            <a:r>
              <a:rPr lang="en-US" sz="2400" u="sng" dirty="0"/>
              <a:t>Monkey Algorithm - demonstration</a:t>
            </a:r>
            <a:br>
              <a:rPr lang="he-IL" sz="2400" u="sng" dirty="0"/>
            </a:br>
            <a:endParaRPr lang="he-IL" sz="2400" dirty="0"/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321EEC6B-E7A2-4612-852C-B10E4155D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52838"/>
              </p:ext>
            </p:extLst>
          </p:nvPr>
        </p:nvGraphicFramePr>
        <p:xfrm>
          <a:off x="2544466" y="1300816"/>
          <a:ext cx="8128000" cy="74168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749315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793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1718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98640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9913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31728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70984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17629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5976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253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43163"/>
                  </a:ext>
                </a:extLst>
              </a:tr>
            </a:tbl>
          </a:graphicData>
        </a:graphic>
      </p:graphicFrame>
      <p:graphicFrame>
        <p:nvGraphicFramePr>
          <p:cNvPr id="9" name="טבלה 7">
            <a:extLst>
              <a:ext uri="{FF2B5EF4-FFF2-40B4-BE49-F238E27FC236}">
                <a16:creationId xmlns:a16="http://schemas.microsoft.com/office/drawing/2014/main" id="{E29D5078-86FD-44C1-8928-D089886C3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11511"/>
              </p:ext>
            </p:extLst>
          </p:nvPr>
        </p:nvGraphicFramePr>
        <p:xfrm>
          <a:off x="2536846" y="2380343"/>
          <a:ext cx="8128000" cy="741680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749315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793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1718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98640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9913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31728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70984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17629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5976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253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19%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43163"/>
                  </a:ext>
                </a:extLst>
              </a:tr>
            </a:tbl>
          </a:graphicData>
        </a:graphic>
      </p:graphicFrame>
      <p:sp>
        <p:nvSpPr>
          <p:cNvPr id="10" name="אליפסה 9">
            <a:extLst>
              <a:ext uri="{FF2B5EF4-FFF2-40B4-BE49-F238E27FC236}">
                <a16:creationId xmlns:a16="http://schemas.microsoft.com/office/drawing/2014/main" id="{455C4808-7623-4C3C-B821-A3C01D02D13D}"/>
              </a:ext>
            </a:extLst>
          </p:cNvPr>
          <p:cNvSpPr/>
          <p:nvPr/>
        </p:nvSpPr>
        <p:spPr>
          <a:xfrm>
            <a:off x="1000760" y="3432209"/>
            <a:ext cx="1095271" cy="67323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חיסור</a:t>
            </a:r>
          </a:p>
          <a:p>
            <a:pPr algn="ctr"/>
            <a:r>
              <a:rPr lang="he-IL" sz="1400" dirty="0"/>
              <a:t>בערך מוחלט</a:t>
            </a:r>
          </a:p>
        </p:txBody>
      </p:sp>
      <p:sp>
        <p:nvSpPr>
          <p:cNvPr id="14" name="בועת דיבור: מלבן 13">
            <a:extLst>
              <a:ext uri="{FF2B5EF4-FFF2-40B4-BE49-F238E27FC236}">
                <a16:creationId xmlns:a16="http://schemas.microsoft.com/office/drawing/2014/main" id="{33136315-C34A-49F0-B332-918533A91293}"/>
              </a:ext>
            </a:extLst>
          </p:cNvPr>
          <p:cNvSpPr/>
          <p:nvPr/>
        </p:nvSpPr>
        <p:spPr>
          <a:xfrm>
            <a:off x="1670119" y="436068"/>
            <a:ext cx="1469293" cy="763563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חתימה של טקסט 1</a:t>
            </a:r>
          </a:p>
        </p:txBody>
      </p:sp>
      <p:sp>
        <p:nvSpPr>
          <p:cNvPr id="15" name="בועת דיבור: מלבן 14">
            <a:extLst>
              <a:ext uri="{FF2B5EF4-FFF2-40B4-BE49-F238E27FC236}">
                <a16:creationId xmlns:a16="http://schemas.microsoft.com/office/drawing/2014/main" id="{4F961F2A-4A5B-45B5-A13C-3BD52D890168}"/>
              </a:ext>
            </a:extLst>
          </p:cNvPr>
          <p:cNvSpPr/>
          <p:nvPr/>
        </p:nvSpPr>
        <p:spPr>
          <a:xfrm>
            <a:off x="10768376" y="2003279"/>
            <a:ext cx="1469293" cy="763563"/>
          </a:xfrm>
          <a:prstGeom prst="wedge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חתימה של טקסט 2</a:t>
            </a:r>
          </a:p>
        </p:txBody>
      </p:sp>
      <p:cxnSp>
        <p:nvCxnSpPr>
          <p:cNvPr id="22" name="מחבר: מרפקי 21">
            <a:extLst>
              <a:ext uri="{FF2B5EF4-FFF2-40B4-BE49-F238E27FC236}">
                <a16:creationId xmlns:a16="http://schemas.microsoft.com/office/drawing/2014/main" id="{BE358C5A-5290-4493-8B73-E320EE0F5CE8}"/>
              </a:ext>
            </a:extLst>
          </p:cNvPr>
          <p:cNvCxnSpPr>
            <a:cxnSpLocks/>
          </p:cNvCxnSpPr>
          <p:nvPr/>
        </p:nvCxnSpPr>
        <p:spPr>
          <a:xfrm rot="5400000">
            <a:off x="1099486" y="1971710"/>
            <a:ext cx="1732335" cy="1157626"/>
          </a:xfrm>
          <a:prstGeom prst="bentConnector3">
            <a:avLst>
              <a:gd name="adj1" fmla="val 879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4DF1AB8-9BDA-4935-9B4A-73C8F62E65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1962" y="2870199"/>
            <a:ext cx="824884" cy="546493"/>
          </a:xfrm>
          <a:prstGeom prst="bentConnector3">
            <a:avLst>
              <a:gd name="adj1" fmla="val 10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טבלה 7">
            <a:extLst>
              <a:ext uri="{FF2B5EF4-FFF2-40B4-BE49-F238E27FC236}">
                <a16:creationId xmlns:a16="http://schemas.microsoft.com/office/drawing/2014/main" id="{06C899C3-6891-4143-9B6B-9375548F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19594"/>
              </p:ext>
            </p:extLst>
          </p:nvPr>
        </p:nvGraphicFramePr>
        <p:xfrm>
          <a:off x="2544466" y="3728271"/>
          <a:ext cx="8128000" cy="736600"/>
        </p:xfrm>
        <a:graphic>
          <a:graphicData uri="http://schemas.openxmlformats.org/drawingml/2006/table">
            <a:tbl>
              <a:tblPr rtl="1" firstRow="1" bandRow="1">
                <a:tableStyleId>{8799B23B-EC83-4686-B30A-512413B5E67A}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749315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793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1718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98640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9913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31728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70984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17629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5976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253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90642"/>
                  </a:ext>
                </a:extLst>
              </a:tr>
              <a:tr h="26968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43163"/>
                  </a:ext>
                </a:extLst>
              </a:tr>
            </a:tbl>
          </a:graphicData>
        </a:graphic>
      </p:graphicFrame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50062661-4462-4D96-BE9A-052B391E1A9D}"/>
              </a:ext>
            </a:extLst>
          </p:cNvPr>
          <p:cNvCxnSpPr>
            <a:stCxn id="10" idx="6"/>
          </p:cNvCxnSpPr>
          <p:nvPr/>
        </p:nvCxnSpPr>
        <p:spPr>
          <a:xfrm flipV="1">
            <a:off x="2096031" y="3754538"/>
            <a:ext cx="448435" cy="1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תרשים זרימה: תהליך 42">
            <a:extLst>
              <a:ext uri="{FF2B5EF4-FFF2-40B4-BE49-F238E27FC236}">
                <a16:creationId xmlns:a16="http://schemas.microsoft.com/office/drawing/2014/main" id="{64A0B082-81F5-4049-BCC7-FEF64D58EFE5}"/>
              </a:ext>
            </a:extLst>
          </p:cNvPr>
          <p:cNvSpPr/>
          <p:nvPr/>
        </p:nvSpPr>
        <p:spPr>
          <a:xfrm>
            <a:off x="8402320" y="5012277"/>
            <a:ext cx="2098040" cy="77305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Logistic-Regression</a:t>
            </a:r>
          </a:p>
          <a:p>
            <a:pPr algn="ctr"/>
            <a:r>
              <a:rPr lang="en-US" dirty="0"/>
              <a:t>Model</a:t>
            </a:r>
            <a:endParaRPr lang="he-IL" dirty="0"/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67C4D030-CACF-44C3-8148-AAA7B9D3EFB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451340" y="4469951"/>
            <a:ext cx="0" cy="54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טבלה 50">
            <a:extLst>
              <a:ext uri="{FF2B5EF4-FFF2-40B4-BE49-F238E27FC236}">
                <a16:creationId xmlns:a16="http://schemas.microsoft.com/office/drawing/2014/main" id="{96F4252D-B465-4F87-BF7B-1E660743B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82821"/>
              </p:ext>
            </p:extLst>
          </p:nvPr>
        </p:nvGraphicFramePr>
        <p:xfrm>
          <a:off x="2809239" y="5010594"/>
          <a:ext cx="3906186" cy="824715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1953093">
                  <a:extLst>
                    <a:ext uri="{9D8B030D-6E8A-4147-A177-3AD203B41FA5}">
                      <a16:colId xmlns:a16="http://schemas.microsoft.com/office/drawing/2014/main" val="4188979744"/>
                    </a:ext>
                  </a:extLst>
                </a:gridCol>
                <a:gridCol w="1953093">
                  <a:extLst>
                    <a:ext uri="{9D8B030D-6E8A-4147-A177-3AD203B41FA5}">
                      <a16:colId xmlns:a16="http://schemas.microsoft.com/office/drawing/2014/main" val="2408010122"/>
                    </a:ext>
                  </a:extLst>
                </a:gridCol>
              </a:tblGrid>
              <a:tr h="34712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Different Authors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Same Author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88287"/>
                  </a:ext>
                </a:extLst>
              </a:tr>
              <a:tr h="45895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19%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81%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5524"/>
                  </a:ext>
                </a:extLst>
              </a:tr>
            </a:tbl>
          </a:graphicData>
        </a:graphic>
      </p:graphicFrame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52738314-0E41-48B0-8562-416A9C1DEC4D}"/>
              </a:ext>
            </a:extLst>
          </p:cNvPr>
          <p:cNvCxnSpPr>
            <a:cxnSpLocks/>
          </p:cNvCxnSpPr>
          <p:nvPr/>
        </p:nvCxnSpPr>
        <p:spPr>
          <a:xfrm flipH="1" flipV="1">
            <a:off x="6715425" y="5608320"/>
            <a:ext cx="16868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הסבר: קו מכופף כפול 64">
            <a:extLst>
              <a:ext uri="{FF2B5EF4-FFF2-40B4-BE49-F238E27FC236}">
                <a16:creationId xmlns:a16="http://schemas.microsoft.com/office/drawing/2014/main" id="{2EC226CC-7FEC-4836-8A7B-05EB2CFABBAE}"/>
              </a:ext>
            </a:extLst>
          </p:cNvPr>
          <p:cNvSpPr/>
          <p:nvPr/>
        </p:nvSpPr>
        <p:spPr>
          <a:xfrm>
            <a:off x="8402320" y="149417"/>
            <a:ext cx="2681992" cy="1039303"/>
          </a:xfrm>
          <a:prstGeom prst="borderCallout3">
            <a:avLst>
              <a:gd name="adj1" fmla="val 34973"/>
              <a:gd name="adj2" fmla="val 101000"/>
              <a:gd name="adj3" fmla="val 39930"/>
              <a:gd name="adj4" fmla="val 122754"/>
              <a:gd name="adj5" fmla="val 113970"/>
              <a:gd name="adj6" fmla="val 123602"/>
              <a:gd name="adj7" fmla="val 152201"/>
              <a:gd name="adj8" fmla="val 7623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בדוגמה זו: 25% מהאותיות שזוהו עבור טקסט 1 הן האות א', 10% ב' וכו'</a:t>
            </a:r>
          </a:p>
        </p:txBody>
      </p:sp>
    </p:spTree>
    <p:extLst>
      <p:ext uri="{BB962C8B-B14F-4D97-AF65-F5344CB8AC3E}">
        <p14:creationId xmlns:p14="http://schemas.microsoft.com/office/powerpoint/2010/main" val="37313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43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629BD26-89C1-4885-B6CC-8C0419EAB987}"/>
              </a:ext>
            </a:extLst>
          </p:cNvPr>
          <p:cNvSpPr txBox="1"/>
          <p:nvPr/>
        </p:nvSpPr>
        <p:spPr>
          <a:xfrm>
            <a:off x="1793839" y="398190"/>
            <a:ext cx="960517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endParaRPr lang="he-IL" sz="2800" u="sng" dirty="0"/>
          </a:p>
          <a:p>
            <a:pPr algn="ctr" rtl="1"/>
            <a:r>
              <a:rPr lang="en-US" sz="3200" u="sng" dirty="0"/>
              <a:t>Algorithm 2: Letters Auto-Encoder</a:t>
            </a:r>
            <a:endParaRPr lang="he-IL" sz="3200" u="sng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5928F15-F322-4ED8-A61A-8D5C4440AE84}"/>
              </a:ext>
            </a:extLst>
          </p:cNvPr>
          <p:cNvSpPr txBox="1"/>
          <p:nvPr/>
        </p:nvSpPr>
        <p:spPr>
          <a:xfrm>
            <a:off x="1692166" y="1541931"/>
            <a:ext cx="9909452" cy="29658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/>
              <a:t>Auto-Encoder</a:t>
            </a:r>
            <a:r>
              <a:rPr lang="he-IL" dirty="0"/>
              <a:t> הוא מודל המבוסס על רשת נוירונים, שבאמצעותו ניתן לחלץ מתמונה את הפיצ'רים החשובים שמאפיינים אותה.</a:t>
            </a:r>
          </a:p>
          <a:p>
            <a:pPr algn="r" rtl="1">
              <a:lnSpc>
                <a:spcPct val="150000"/>
              </a:lnSpc>
            </a:pPr>
            <a:endParaRPr lang="he-IL" dirty="0"/>
          </a:p>
          <a:p>
            <a:pPr algn="r" rtl="1">
              <a:lnSpc>
                <a:spcPct val="150000"/>
              </a:lnSpc>
            </a:pP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כל תמונה של אות מיוצגת ע"י 28*28 פיקסלים, סה"כ 784 פיקסלים (פיצ'רים). 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באמצעות שימוש ב </a:t>
            </a:r>
            <a:r>
              <a:rPr lang="en-US" dirty="0"/>
              <a:t>Auto-Encoder</a:t>
            </a:r>
            <a:r>
              <a:rPr lang="he-IL" dirty="0"/>
              <a:t> נרצה לחלץ את 32 הפיצ'רים החשובים ביותר ("חתימה" </a:t>
            </a:r>
            <a:r>
              <a:rPr lang="he-IL"/>
              <a:t>של האות). 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ההנחה היא שעבור 2 אותיות שנכתבו על ידי אותו כותב (לדוגמה שתי ב'), הפיצ'רים יהיו דומים.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275EE62-72D9-42AB-B360-BC260CD38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31" y="2443418"/>
            <a:ext cx="1122745" cy="112274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B78D0E4-E81B-48DC-87D5-50832A9921D7}"/>
              </a:ext>
            </a:extLst>
          </p:cNvPr>
          <p:cNvSpPr txBox="1"/>
          <p:nvPr/>
        </p:nvSpPr>
        <p:spPr>
          <a:xfrm rot="16200000">
            <a:off x="2541517" y="2762249"/>
            <a:ext cx="4218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28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A4A993A-1984-4F04-B3E8-80EFE2E2CDF3}"/>
              </a:ext>
            </a:extLst>
          </p:cNvPr>
          <p:cNvSpPr txBox="1"/>
          <p:nvPr/>
        </p:nvSpPr>
        <p:spPr>
          <a:xfrm>
            <a:off x="3287555" y="2130674"/>
            <a:ext cx="4218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327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629BD26-89C1-4885-B6CC-8C0419EAB987}"/>
              </a:ext>
            </a:extLst>
          </p:cNvPr>
          <p:cNvSpPr txBox="1"/>
          <p:nvPr/>
        </p:nvSpPr>
        <p:spPr>
          <a:xfrm>
            <a:off x="1900983" y="305057"/>
            <a:ext cx="960517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endParaRPr lang="he-IL" sz="2800" u="sng" dirty="0"/>
          </a:p>
          <a:p>
            <a:pPr algn="ctr" rtl="1"/>
            <a:r>
              <a:rPr lang="en-US" sz="3200" u="sng" dirty="0"/>
              <a:t>Letters Auto-Encoder Continue</a:t>
            </a:r>
            <a:endParaRPr lang="he-IL" sz="3200" u="sng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5928F15-F322-4ED8-A61A-8D5C4440AE84}"/>
              </a:ext>
            </a:extLst>
          </p:cNvPr>
          <p:cNvSpPr txBox="1"/>
          <p:nvPr/>
        </p:nvSpPr>
        <p:spPr>
          <a:xfrm>
            <a:off x="1591235" y="1415808"/>
            <a:ext cx="10010382" cy="21348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/>
              <a:t>האלגוריתם פועל בצורה זהה לאלגוריתם הקוף, פרט ל"חתימה" אותה אנו משווים.</a:t>
            </a:r>
            <a:endParaRPr lang="en-US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לכל אות שזיהינו נייצר חתימה באמצעות </a:t>
            </a:r>
            <a:r>
              <a:rPr lang="en-US" dirty="0"/>
              <a:t>Auto-Encoder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לכל זוג אותיות שוות משני הטקסטים, נשווה את החתימות על ידי חיסורן בערך מוחלט.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באמצעות מודל נוסף שאומן לזהות את הפרשי החתימות נקבע את רמת הביטחון שהאותיות נכתבו על ידי אותו אדם או לא.</a:t>
            </a:r>
          </a:p>
        </p:txBody>
      </p:sp>
      <p:graphicFrame>
        <p:nvGraphicFramePr>
          <p:cNvPr id="6" name="טבלה 50">
            <a:extLst>
              <a:ext uri="{FF2B5EF4-FFF2-40B4-BE49-F238E27FC236}">
                <a16:creationId xmlns:a16="http://schemas.microsoft.com/office/drawing/2014/main" id="{1D5A3007-DF0A-4007-83BC-6CC4B1C49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06181"/>
              </p:ext>
            </p:extLst>
          </p:nvPr>
        </p:nvGraphicFramePr>
        <p:xfrm>
          <a:off x="5868733" y="5728228"/>
          <a:ext cx="3906186" cy="824715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1953093">
                  <a:extLst>
                    <a:ext uri="{9D8B030D-6E8A-4147-A177-3AD203B41FA5}">
                      <a16:colId xmlns:a16="http://schemas.microsoft.com/office/drawing/2014/main" val="4188979744"/>
                    </a:ext>
                  </a:extLst>
                </a:gridCol>
                <a:gridCol w="1953093">
                  <a:extLst>
                    <a:ext uri="{9D8B030D-6E8A-4147-A177-3AD203B41FA5}">
                      <a16:colId xmlns:a16="http://schemas.microsoft.com/office/drawing/2014/main" val="2408010122"/>
                    </a:ext>
                  </a:extLst>
                </a:gridCol>
              </a:tblGrid>
              <a:tr h="34712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Different Authors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Same Author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88287"/>
                  </a:ext>
                </a:extLst>
              </a:tr>
              <a:tr h="45895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65%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35%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5524"/>
                  </a:ext>
                </a:extLst>
              </a:tr>
            </a:tbl>
          </a:graphicData>
        </a:graphic>
      </p:graphicFrame>
      <p:pic>
        <p:nvPicPr>
          <p:cNvPr id="34" name="תמונה 33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D729BCF9-F7B3-4DB5-B4E3-E0B5703F1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33" y="3550688"/>
            <a:ext cx="6901585" cy="1857538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9D71EA46-EE44-4DA9-A175-5EA47006C868}"/>
              </a:ext>
            </a:extLst>
          </p:cNvPr>
          <p:cNvCxnSpPr>
            <a:cxnSpLocks/>
          </p:cNvCxnSpPr>
          <p:nvPr/>
        </p:nvCxnSpPr>
        <p:spPr>
          <a:xfrm>
            <a:off x="9528328" y="4798626"/>
            <a:ext cx="0" cy="834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4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1385</Words>
  <Application>Microsoft Office PowerPoint</Application>
  <PresentationFormat>מסך רחב</PresentationFormat>
  <Paragraphs>382</Paragraphs>
  <Slides>20</Slides>
  <Notes>14</Notes>
  <HiddenSlides>5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Gisha</vt:lpstr>
      <vt:lpstr>Wingdings</vt:lpstr>
      <vt:lpstr>פרלקסה</vt:lpstr>
      <vt:lpstr>Author verification based on handwritten text analysis</vt:lpstr>
      <vt:lpstr>מטרת הפרויקט</vt:lpstr>
      <vt:lpstr>אתגרים</vt:lpstr>
      <vt:lpstr>הפתרון</vt:lpstr>
      <vt:lpstr>מצגת של PowerPoint‏</vt:lpstr>
      <vt:lpstr>מצגת של PowerPoint‏</vt:lpstr>
      <vt:lpstr>Monkey Algorithm - demonstration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verification based on handwritten text analysis</dc:title>
  <dc:creator>דניאל גבאי</dc:creator>
  <cp:lastModifiedBy>דניאל גבאי</cp:lastModifiedBy>
  <cp:revision>211</cp:revision>
  <dcterms:created xsi:type="dcterms:W3CDTF">2020-01-23T08:55:12Z</dcterms:created>
  <dcterms:modified xsi:type="dcterms:W3CDTF">2020-05-19T14:38:47Z</dcterms:modified>
</cp:coreProperties>
</file>