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6" r:id="rId3"/>
    <p:sldId id="268" r:id="rId4"/>
    <p:sldId id="267" r:id="rId5"/>
    <p:sldId id="269" r:id="rId6"/>
    <p:sldId id="272" r:id="rId7"/>
    <p:sldId id="298" r:id="rId8"/>
    <p:sldId id="300" r:id="rId9"/>
    <p:sldId id="273" r:id="rId10"/>
    <p:sldId id="297" r:id="rId11"/>
    <p:sldId id="257" r:id="rId12"/>
    <p:sldId id="258" r:id="rId13"/>
    <p:sldId id="259" r:id="rId14"/>
    <p:sldId id="260" r:id="rId15"/>
    <p:sldId id="261" r:id="rId16"/>
    <p:sldId id="262" r:id="rId17"/>
    <p:sldId id="263" r:id="rId18"/>
    <p:sldId id="265" r:id="rId19"/>
    <p:sldId id="264"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302" r:id="rId33"/>
    <p:sldId id="303" r:id="rId34"/>
    <p:sldId id="287" r:id="rId35"/>
    <p:sldId id="304" r:id="rId36"/>
    <p:sldId id="288" r:id="rId37"/>
    <p:sldId id="289" r:id="rId38"/>
    <p:sldId id="305" r:id="rId39"/>
    <p:sldId id="290" r:id="rId40"/>
    <p:sldId id="291" r:id="rId41"/>
    <p:sldId id="292" r:id="rId42"/>
    <p:sldId id="293" r:id="rId43"/>
    <p:sldId id="294" r:id="rId44"/>
    <p:sldId id="295" r:id="rId45"/>
    <p:sldId id="296" r:id="rId46"/>
    <p:sldId id="301" r:id="rId47"/>
    <p:sldId id="306" r:id="rId48"/>
    <p:sldId id="307" r:id="rId49"/>
    <p:sldId id="308" r:id="rId50"/>
    <p:sldId id="309" r:id="rId51"/>
    <p:sldId id="312" r:id="rId52"/>
    <p:sldId id="310" r:id="rId53"/>
    <p:sldId id="311" r:id="rId54"/>
    <p:sldId id="313" r:id="rId55"/>
    <p:sldId id="31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varScale="1">
        <p:scale>
          <a:sx n="122" d="100"/>
          <a:sy n="122" d="100"/>
        </p:scale>
        <p:origin x="96" y="20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E2594-ABCA-4921-A5B5-B022A7855E42}" type="datetimeFigureOut">
              <a:rPr lang="en-IE" smtClean="0"/>
              <a:t>15/11/2022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9FED9-21CA-4428-AF6E-5522896DD6EB}" type="slidenum">
              <a:rPr lang="en-IE" smtClean="0"/>
              <a:t>‹#›</a:t>
            </a:fld>
            <a:endParaRPr lang="en-IE"/>
          </a:p>
        </p:txBody>
      </p:sp>
    </p:spTree>
    <p:extLst>
      <p:ext uri="{BB962C8B-B14F-4D97-AF65-F5344CB8AC3E}">
        <p14:creationId xmlns:p14="http://schemas.microsoft.com/office/powerpoint/2010/main" val="1703747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20</a:t>
            </a:fld>
            <a:endParaRPr lang="en-IE"/>
          </a:p>
        </p:txBody>
      </p:sp>
    </p:spTree>
    <p:extLst>
      <p:ext uri="{BB962C8B-B14F-4D97-AF65-F5344CB8AC3E}">
        <p14:creationId xmlns:p14="http://schemas.microsoft.com/office/powerpoint/2010/main" val="3735421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30</a:t>
            </a:fld>
            <a:endParaRPr lang="en-IE"/>
          </a:p>
        </p:txBody>
      </p:sp>
    </p:spTree>
    <p:extLst>
      <p:ext uri="{BB962C8B-B14F-4D97-AF65-F5344CB8AC3E}">
        <p14:creationId xmlns:p14="http://schemas.microsoft.com/office/powerpoint/2010/main" val="1727040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31</a:t>
            </a:fld>
            <a:endParaRPr lang="en-IE"/>
          </a:p>
        </p:txBody>
      </p:sp>
    </p:spTree>
    <p:extLst>
      <p:ext uri="{BB962C8B-B14F-4D97-AF65-F5344CB8AC3E}">
        <p14:creationId xmlns:p14="http://schemas.microsoft.com/office/powerpoint/2010/main" val="316837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34</a:t>
            </a:fld>
            <a:endParaRPr lang="en-IE"/>
          </a:p>
        </p:txBody>
      </p:sp>
    </p:spTree>
    <p:extLst>
      <p:ext uri="{BB962C8B-B14F-4D97-AF65-F5344CB8AC3E}">
        <p14:creationId xmlns:p14="http://schemas.microsoft.com/office/powerpoint/2010/main" val="3583439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39</a:t>
            </a:fld>
            <a:endParaRPr lang="en-IE"/>
          </a:p>
        </p:txBody>
      </p:sp>
    </p:spTree>
    <p:extLst>
      <p:ext uri="{BB962C8B-B14F-4D97-AF65-F5344CB8AC3E}">
        <p14:creationId xmlns:p14="http://schemas.microsoft.com/office/powerpoint/2010/main" val="3191738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41</a:t>
            </a:fld>
            <a:endParaRPr lang="en-IE"/>
          </a:p>
        </p:txBody>
      </p:sp>
    </p:spTree>
    <p:extLst>
      <p:ext uri="{BB962C8B-B14F-4D97-AF65-F5344CB8AC3E}">
        <p14:creationId xmlns:p14="http://schemas.microsoft.com/office/powerpoint/2010/main" val="3823099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43</a:t>
            </a:fld>
            <a:endParaRPr lang="en-IE"/>
          </a:p>
        </p:txBody>
      </p:sp>
    </p:spTree>
    <p:extLst>
      <p:ext uri="{BB962C8B-B14F-4D97-AF65-F5344CB8AC3E}">
        <p14:creationId xmlns:p14="http://schemas.microsoft.com/office/powerpoint/2010/main" val="391680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45</a:t>
            </a:fld>
            <a:endParaRPr lang="en-IE"/>
          </a:p>
        </p:txBody>
      </p:sp>
    </p:spTree>
    <p:extLst>
      <p:ext uri="{BB962C8B-B14F-4D97-AF65-F5344CB8AC3E}">
        <p14:creationId xmlns:p14="http://schemas.microsoft.com/office/powerpoint/2010/main" val="4072746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22</a:t>
            </a:fld>
            <a:endParaRPr lang="en-IE"/>
          </a:p>
        </p:txBody>
      </p:sp>
    </p:spTree>
    <p:extLst>
      <p:ext uri="{BB962C8B-B14F-4D97-AF65-F5344CB8AC3E}">
        <p14:creationId xmlns:p14="http://schemas.microsoft.com/office/powerpoint/2010/main" val="213489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23</a:t>
            </a:fld>
            <a:endParaRPr lang="en-IE"/>
          </a:p>
        </p:txBody>
      </p:sp>
    </p:spTree>
    <p:extLst>
      <p:ext uri="{BB962C8B-B14F-4D97-AF65-F5344CB8AC3E}">
        <p14:creationId xmlns:p14="http://schemas.microsoft.com/office/powerpoint/2010/main" val="11302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24</a:t>
            </a:fld>
            <a:endParaRPr lang="en-IE"/>
          </a:p>
        </p:txBody>
      </p:sp>
    </p:spTree>
    <p:extLst>
      <p:ext uri="{BB962C8B-B14F-4D97-AF65-F5344CB8AC3E}">
        <p14:creationId xmlns:p14="http://schemas.microsoft.com/office/powerpoint/2010/main" val="3302193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25</a:t>
            </a:fld>
            <a:endParaRPr lang="en-IE"/>
          </a:p>
        </p:txBody>
      </p:sp>
    </p:spTree>
    <p:extLst>
      <p:ext uri="{BB962C8B-B14F-4D97-AF65-F5344CB8AC3E}">
        <p14:creationId xmlns:p14="http://schemas.microsoft.com/office/powerpoint/2010/main" val="296114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26</a:t>
            </a:fld>
            <a:endParaRPr lang="en-IE"/>
          </a:p>
        </p:txBody>
      </p:sp>
    </p:spTree>
    <p:extLst>
      <p:ext uri="{BB962C8B-B14F-4D97-AF65-F5344CB8AC3E}">
        <p14:creationId xmlns:p14="http://schemas.microsoft.com/office/powerpoint/2010/main" val="1928626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27</a:t>
            </a:fld>
            <a:endParaRPr lang="en-IE"/>
          </a:p>
        </p:txBody>
      </p:sp>
    </p:spTree>
    <p:extLst>
      <p:ext uri="{BB962C8B-B14F-4D97-AF65-F5344CB8AC3E}">
        <p14:creationId xmlns:p14="http://schemas.microsoft.com/office/powerpoint/2010/main" val="236258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28</a:t>
            </a:fld>
            <a:endParaRPr lang="en-IE"/>
          </a:p>
        </p:txBody>
      </p:sp>
    </p:spTree>
    <p:extLst>
      <p:ext uri="{BB962C8B-B14F-4D97-AF65-F5344CB8AC3E}">
        <p14:creationId xmlns:p14="http://schemas.microsoft.com/office/powerpoint/2010/main" val="4223328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240703F-7D9B-40DC-950F-9684266A5C56}" type="slidenum">
              <a:rPr lang="en-IE" smtClean="0"/>
              <a:pPr/>
              <a:t>29</a:t>
            </a:fld>
            <a:endParaRPr lang="en-IE"/>
          </a:p>
        </p:txBody>
      </p:sp>
    </p:spTree>
    <p:extLst>
      <p:ext uri="{BB962C8B-B14F-4D97-AF65-F5344CB8AC3E}">
        <p14:creationId xmlns:p14="http://schemas.microsoft.com/office/powerpoint/2010/main" val="45455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A519661B-02F9-44B7-85BD-D7F66D9E0050}" type="datetimeFigureOut">
              <a:rPr lang="en-IE" smtClean="0"/>
              <a:t>15/11/2022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370426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519661B-02F9-44B7-85BD-D7F66D9E0050}" type="datetimeFigureOut">
              <a:rPr lang="en-IE" smtClean="0"/>
              <a:t>15/11/2022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259711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519661B-02F9-44B7-85BD-D7F66D9E0050}" type="datetimeFigureOut">
              <a:rPr lang="en-IE" smtClean="0"/>
              <a:t>15/11/2022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110580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519661B-02F9-44B7-85BD-D7F66D9E0050}" type="datetimeFigureOut">
              <a:rPr lang="en-IE" smtClean="0"/>
              <a:t>15/11/2022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70952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19661B-02F9-44B7-85BD-D7F66D9E0050}" type="datetimeFigureOut">
              <a:rPr lang="en-IE" smtClean="0"/>
              <a:t>15/11/2022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119706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A519661B-02F9-44B7-85BD-D7F66D9E0050}" type="datetimeFigureOut">
              <a:rPr lang="en-IE" smtClean="0"/>
              <a:t>15/11/2022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42744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A519661B-02F9-44B7-85BD-D7F66D9E0050}" type="datetimeFigureOut">
              <a:rPr lang="en-IE" smtClean="0"/>
              <a:t>15/11/2022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131221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A519661B-02F9-44B7-85BD-D7F66D9E0050}" type="datetimeFigureOut">
              <a:rPr lang="en-IE" smtClean="0"/>
              <a:t>15/11/2022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246372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9661B-02F9-44B7-85BD-D7F66D9E0050}" type="datetimeFigureOut">
              <a:rPr lang="en-IE" smtClean="0"/>
              <a:t>15/11/2022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311888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19661B-02F9-44B7-85BD-D7F66D9E0050}" type="datetimeFigureOut">
              <a:rPr lang="en-IE" smtClean="0"/>
              <a:t>15/11/2022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74943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19661B-02F9-44B7-85BD-D7F66D9E0050}" type="datetimeFigureOut">
              <a:rPr lang="en-IE" smtClean="0"/>
              <a:t>15/11/2022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2FB3D30-3846-451F-A252-4E11EB66CBC3}" type="slidenum">
              <a:rPr lang="en-IE" smtClean="0"/>
              <a:t>‹#›</a:t>
            </a:fld>
            <a:endParaRPr lang="en-IE"/>
          </a:p>
        </p:txBody>
      </p:sp>
    </p:spTree>
    <p:extLst>
      <p:ext uri="{BB962C8B-B14F-4D97-AF65-F5344CB8AC3E}">
        <p14:creationId xmlns:p14="http://schemas.microsoft.com/office/powerpoint/2010/main" val="388300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9661B-02F9-44B7-85BD-D7F66D9E0050}" type="datetimeFigureOut">
              <a:rPr lang="en-IE" smtClean="0"/>
              <a:t>15/11/2022</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B3D30-3846-451F-A252-4E11EB66CBC3}" type="slidenum">
              <a:rPr lang="en-IE" smtClean="0"/>
              <a:t>‹#›</a:t>
            </a:fld>
            <a:endParaRPr lang="en-IE"/>
          </a:p>
        </p:txBody>
      </p:sp>
    </p:spTree>
    <p:extLst>
      <p:ext uri="{BB962C8B-B14F-4D97-AF65-F5344CB8AC3E}">
        <p14:creationId xmlns:p14="http://schemas.microsoft.com/office/powerpoint/2010/main" val="3100567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LAN Design</a:t>
            </a:r>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89996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u="sng" dirty="0"/>
              <a:t>Ethernet LANs</a:t>
            </a:r>
          </a:p>
        </p:txBody>
      </p:sp>
      <p:sp>
        <p:nvSpPr>
          <p:cNvPr id="3" name="Content Placeholder 2"/>
          <p:cNvSpPr>
            <a:spLocks noGrp="1"/>
          </p:cNvSpPr>
          <p:nvPr>
            <p:ph idx="1"/>
          </p:nvPr>
        </p:nvSpPr>
        <p:spPr/>
        <p:txBody>
          <a:bodyPr/>
          <a:lstStyle/>
          <a:p>
            <a:r>
              <a:rPr lang="en-IE" dirty="0"/>
              <a:t>Physical Topology = Extended Star</a:t>
            </a:r>
          </a:p>
          <a:p>
            <a:r>
              <a:rPr lang="en-IE" dirty="0"/>
              <a:t>Logical Topology = Bus</a:t>
            </a:r>
          </a:p>
        </p:txBody>
      </p:sp>
    </p:spTree>
    <p:extLst>
      <p:ext uri="{BB962C8B-B14F-4D97-AF65-F5344CB8AC3E}">
        <p14:creationId xmlns:p14="http://schemas.microsoft.com/office/powerpoint/2010/main" val="71613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pPr marL="0" indent="0">
              <a:buNone/>
            </a:pPr>
            <a:endParaRPr lang="en-IE" dirty="0"/>
          </a:p>
          <a:p>
            <a:r>
              <a:rPr lang="en-IE" dirty="0"/>
              <a:t>The ability to access the Internet and the corporate network is no longer confined to physical offices, geographical locations, or time zones. </a:t>
            </a:r>
          </a:p>
          <a:p>
            <a:r>
              <a:rPr lang="en-IE" dirty="0"/>
              <a:t>In today’s globalized workplace, employees can access resources from anywhere in the world and information must be available at any time</a:t>
            </a:r>
          </a:p>
          <a:p>
            <a:r>
              <a:rPr lang="en-IE" dirty="0"/>
              <a:t>These requirements drive the need to build next-generation networks that are secure, reliable, and highly available.</a:t>
            </a:r>
          </a:p>
          <a:p>
            <a:r>
              <a:rPr lang="en-IE" dirty="0"/>
              <a:t>VPNs</a:t>
            </a:r>
          </a:p>
        </p:txBody>
      </p:sp>
    </p:spTree>
    <p:extLst>
      <p:ext uri="{BB962C8B-B14F-4D97-AF65-F5344CB8AC3E}">
        <p14:creationId xmlns:p14="http://schemas.microsoft.com/office/powerpoint/2010/main" val="189823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Hierarchy in the Borderless Switched Network</a:t>
            </a:r>
            <a:br>
              <a:rPr lang="en-IE" dirty="0"/>
            </a:br>
            <a:endParaRPr lang="en-IE" dirty="0"/>
          </a:p>
        </p:txBody>
      </p:sp>
      <p:sp>
        <p:nvSpPr>
          <p:cNvPr id="3" name="Content Placeholder 2"/>
          <p:cNvSpPr>
            <a:spLocks noGrp="1"/>
          </p:cNvSpPr>
          <p:nvPr>
            <p:ph idx="1"/>
          </p:nvPr>
        </p:nvSpPr>
        <p:spPr/>
        <p:txBody>
          <a:bodyPr>
            <a:normAutofit/>
          </a:bodyPr>
          <a:lstStyle/>
          <a:p>
            <a:r>
              <a:rPr lang="en-IE" dirty="0"/>
              <a:t>Creating a borderless switched network requires that sound network design principles are used to ensure</a:t>
            </a:r>
          </a:p>
          <a:p>
            <a:r>
              <a:rPr lang="en-IE" dirty="0"/>
              <a:t>maximum availability </a:t>
            </a:r>
          </a:p>
          <a:p>
            <a:r>
              <a:rPr lang="en-IE" dirty="0"/>
              <a:t>flexibility </a:t>
            </a:r>
          </a:p>
          <a:p>
            <a:r>
              <a:rPr lang="en-IE" dirty="0"/>
              <a:t>security </a:t>
            </a:r>
          </a:p>
          <a:p>
            <a:r>
              <a:rPr lang="en-IE" dirty="0"/>
              <a:t>and manageability. </a:t>
            </a:r>
          </a:p>
          <a:p>
            <a:r>
              <a:rPr lang="en-IE" dirty="0"/>
              <a:t>The borderless switched network must deliver on current requirements and future required services and technologies.</a:t>
            </a:r>
          </a:p>
          <a:p>
            <a:pPr marL="0" indent="0">
              <a:buNone/>
            </a:pPr>
            <a:endParaRPr lang="en-IE" dirty="0"/>
          </a:p>
        </p:txBody>
      </p:sp>
    </p:spTree>
    <p:extLst>
      <p:ext uri="{BB962C8B-B14F-4D97-AF65-F5344CB8AC3E}">
        <p14:creationId xmlns:p14="http://schemas.microsoft.com/office/powerpoint/2010/main" val="371790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Borderless switched network design must follow…</a:t>
            </a:r>
            <a:br>
              <a:rPr lang="en-IE" dirty="0"/>
            </a:br>
            <a:endParaRPr lang="en-IE" dirty="0"/>
          </a:p>
        </p:txBody>
      </p:sp>
      <p:sp>
        <p:nvSpPr>
          <p:cNvPr id="3" name="Content Placeholder 2"/>
          <p:cNvSpPr>
            <a:spLocks noGrp="1"/>
          </p:cNvSpPr>
          <p:nvPr>
            <p:ph idx="1"/>
          </p:nvPr>
        </p:nvSpPr>
        <p:spPr/>
        <p:txBody>
          <a:bodyPr>
            <a:normAutofit/>
          </a:bodyPr>
          <a:lstStyle/>
          <a:p>
            <a:r>
              <a:rPr lang="en-IE" b="1" dirty="0"/>
              <a:t>Hierarchical</a:t>
            </a:r>
            <a:r>
              <a:rPr lang="en-IE" dirty="0"/>
              <a:t> - Facilitates understanding the role of each device at every tier, simplifies deployment, operation, and management, and reduces fault domains at every tier</a:t>
            </a:r>
          </a:p>
          <a:p>
            <a:r>
              <a:rPr lang="en-IE" b="1" dirty="0"/>
              <a:t>Modularity </a:t>
            </a:r>
            <a:r>
              <a:rPr lang="en-IE" dirty="0"/>
              <a:t>- Allows seamless network expansion and integrated service enablement on an on-demand basis</a:t>
            </a:r>
          </a:p>
          <a:p>
            <a:r>
              <a:rPr lang="en-IE" b="1" dirty="0"/>
              <a:t>Resiliency </a:t>
            </a:r>
            <a:r>
              <a:rPr lang="en-IE" dirty="0"/>
              <a:t>- Satisfies user expectations for keeping the network always on</a:t>
            </a:r>
          </a:p>
          <a:p>
            <a:r>
              <a:rPr lang="en-IE" b="1" dirty="0"/>
              <a:t>Flexibility </a:t>
            </a:r>
            <a:r>
              <a:rPr lang="en-IE" dirty="0"/>
              <a:t>- Allows intelligent traffic load sharing by using all network resources</a:t>
            </a:r>
          </a:p>
          <a:p>
            <a:endParaRPr lang="en-IE" dirty="0"/>
          </a:p>
        </p:txBody>
      </p:sp>
    </p:spTree>
    <p:extLst>
      <p:ext uri="{BB962C8B-B14F-4D97-AF65-F5344CB8AC3E}">
        <p14:creationId xmlns:p14="http://schemas.microsoft.com/office/powerpoint/2010/main" val="89170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1633415" y="976923"/>
            <a:ext cx="9042400" cy="5200040"/>
          </a:xfrm>
          <a:prstGeom prst="rect">
            <a:avLst/>
          </a:prstGeom>
        </p:spPr>
      </p:pic>
    </p:spTree>
    <p:extLst>
      <p:ext uri="{BB962C8B-B14F-4D97-AF65-F5344CB8AC3E}">
        <p14:creationId xmlns:p14="http://schemas.microsoft.com/office/powerpoint/2010/main" val="400633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u="sng" dirty="0"/>
              <a:t>Access Layer</a:t>
            </a:r>
          </a:p>
        </p:txBody>
      </p:sp>
      <p:sp>
        <p:nvSpPr>
          <p:cNvPr id="3" name="Content Placeholder 2"/>
          <p:cNvSpPr>
            <a:spLocks noGrp="1"/>
          </p:cNvSpPr>
          <p:nvPr>
            <p:ph idx="1"/>
          </p:nvPr>
        </p:nvSpPr>
        <p:spPr>
          <a:xfrm>
            <a:off x="838200" y="1338349"/>
            <a:ext cx="10515600" cy="4838614"/>
          </a:xfrm>
        </p:spPr>
        <p:txBody>
          <a:bodyPr>
            <a:normAutofit fontScale="92500" lnSpcReduction="20000"/>
          </a:bodyPr>
          <a:lstStyle/>
          <a:p>
            <a:pPr marL="0" indent="0">
              <a:buNone/>
            </a:pPr>
            <a:endParaRPr lang="en-IE" dirty="0"/>
          </a:p>
          <a:p>
            <a:r>
              <a:rPr lang="en-IE" dirty="0"/>
              <a:t>The access layer represents the network edge, where traffic enters or exits the campus network.</a:t>
            </a:r>
          </a:p>
          <a:p>
            <a:r>
              <a:rPr lang="en-IE" dirty="0"/>
              <a:t>Traditionally, the primary function of an access layer switch is to provide network access to the user.</a:t>
            </a:r>
          </a:p>
          <a:p>
            <a:r>
              <a:rPr lang="en-IE" dirty="0"/>
              <a:t>Access layer switches, (LES) connect to distribution layer switches (HES), which implement network foundation technologies such as routing, quality of service, and security.</a:t>
            </a:r>
          </a:p>
          <a:p>
            <a:r>
              <a:rPr lang="en-IE" dirty="0"/>
              <a:t>To meet network application and end-user demand, the next-generation switching platforms now provide more converged, integrated, and intelligent services to various types of endpoints at the network edge.</a:t>
            </a:r>
          </a:p>
          <a:p>
            <a:r>
              <a:rPr lang="en-IE" dirty="0"/>
              <a:t>Building intelligence into access layer switches allows applications to operate on the network more efficiently and securely.</a:t>
            </a:r>
          </a:p>
          <a:p>
            <a:endParaRPr lang="en-IE" dirty="0"/>
          </a:p>
        </p:txBody>
      </p:sp>
    </p:spTree>
    <p:extLst>
      <p:ext uri="{BB962C8B-B14F-4D97-AF65-F5344CB8AC3E}">
        <p14:creationId xmlns:p14="http://schemas.microsoft.com/office/powerpoint/2010/main" val="373842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u="sng" dirty="0"/>
              <a:t>Distribution Layer</a:t>
            </a:r>
          </a:p>
        </p:txBody>
      </p:sp>
      <p:sp>
        <p:nvSpPr>
          <p:cNvPr id="3" name="Content Placeholder 2"/>
          <p:cNvSpPr>
            <a:spLocks noGrp="1"/>
          </p:cNvSpPr>
          <p:nvPr>
            <p:ph idx="1"/>
          </p:nvPr>
        </p:nvSpPr>
        <p:spPr/>
        <p:txBody>
          <a:bodyPr>
            <a:normAutofit fontScale="92500"/>
          </a:bodyPr>
          <a:lstStyle/>
          <a:p>
            <a:r>
              <a:rPr lang="en-IE" dirty="0"/>
              <a:t>The distribution layer interfaces between the access layer and the core layer to provide many important functions, including:</a:t>
            </a:r>
          </a:p>
          <a:p>
            <a:r>
              <a:rPr lang="en-IE" dirty="0"/>
              <a:t>Aggregating large-scale wiring closet networks (IDF)</a:t>
            </a:r>
          </a:p>
          <a:p>
            <a:r>
              <a:rPr lang="en-IE" dirty="0"/>
              <a:t>Aggregating Layer 2 broadcast domains and Layer 3 routing boundaries</a:t>
            </a:r>
          </a:p>
          <a:p>
            <a:r>
              <a:rPr lang="en-IE" dirty="0"/>
              <a:t>Providing intelligent switching, routing, and network access policy functions to access the rest of the network</a:t>
            </a:r>
          </a:p>
          <a:p>
            <a:r>
              <a:rPr lang="en-IE" dirty="0"/>
              <a:t>Providing high availability through redundant distribution layer switches to the end-user and equal cost paths to the core</a:t>
            </a:r>
          </a:p>
          <a:p>
            <a:r>
              <a:rPr lang="en-IE" dirty="0"/>
              <a:t>Providing differentiated services to various classes of service applications at the edge of the network</a:t>
            </a:r>
          </a:p>
          <a:p>
            <a:endParaRPr lang="en-IE" dirty="0"/>
          </a:p>
        </p:txBody>
      </p:sp>
    </p:spTree>
    <p:extLst>
      <p:ext uri="{BB962C8B-B14F-4D97-AF65-F5344CB8AC3E}">
        <p14:creationId xmlns:p14="http://schemas.microsoft.com/office/powerpoint/2010/main" val="249898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011" y="331874"/>
            <a:ext cx="10515600" cy="1325563"/>
          </a:xfrm>
        </p:spPr>
        <p:txBody>
          <a:bodyPr/>
          <a:lstStyle/>
          <a:p>
            <a:r>
              <a:rPr lang="en-IE" u="sng" dirty="0"/>
              <a:t>Core Layer</a:t>
            </a:r>
          </a:p>
        </p:txBody>
      </p:sp>
      <p:sp>
        <p:nvSpPr>
          <p:cNvPr id="3" name="Content Placeholder 2"/>
          <p:cNvSpPr>
            <a:spLocks noGrp="1"/>
          </p:cNvSpPr>
          <p:nvPr>
            <p:ph idx="1"/>
          </p:nvPr>
        </p:nvSpPr>
        <p:spPr/>
        <p:txBody>
          <a:bodyPr>
            <a:normAutofit/>
          </a:bodyPr>
          <a:lstStyle/>
          <a:p>
            <a:r>
              <a:rPr lang="en-IE" dirty="0"/>
              <a:t>The core layer is the network backbone.</a:t>
            </a:r>
          </a:p>
          <a:p>
            <a:r>
              <a:rPr lang="en-IE" dirty="0"/>
              <a:t>It connects several layers of the campus network. </a:t>
            </a:r>
          </a:p>
          <a:p>
            <a:r>
              <a:rPr lang="en-IE" dirty="0"/>
              <a:t>The core layer serves as the aggregator for all of the other campus blocks and ties the campus together with the rest of the network.</a:t>
            </a:r>
          </a:p>
          <a:p>
            <a:r>
              <a:rPr lang="en-IE" dirty="0"/>
              <a:t>The primary purpose of the core layer is to provide fault isolation and high-speed backbone connectivity.</a:t>
            </a:r>
          </a:p>
        </p:txBody>
      </p:sp>
    </p:spTree>
    <p:extLst>
      <p:ext uri="{BB962C8B-B14F-4D97-AF65-F5344CB8AC3E}">
        <p14:creationId xmlns:p14="http://schemas.microsoft.com/office/powerpoint/2010/main" val="156399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Three -tier</a:t>
            </a:r>
          </a:p>
        </p:txBody>
      </p:sp>
      <p:sp>
        <p:nvSpPr>
          <p:cNvPr id="3" name="Content Placeholder 2"/>
          <p:cNvSpPr>
            <a:spLocks noGrp="1"/>
          </p:cNvSpPr>
          <p:nvPr>
            <p:ph idx="1"/>
          </p:nvPr>
        </p:nvSpPr>
        <p:spPr/>
        <p:txBody>
          <a:bodyPr/>
          <a:lstStyle/>
          <a:p>
            <a:r>
              <a:rPr lang="en-IE" dirty="0"/>
              <a:t>Campus network design for organizations where the access, distribution, and core are each separate layers.</a:t>
            </a:r>
          </a:p>
          <a:p>
            <a:r>
              <a:rPr lang="en-IE" dirty="0"/>
              <a:t>To build a simplified, scalable, cost-effective, and efficient physical cable layout design, the recommendation is to build:</a:t>
            </a:r>
          </a:p>
          <a:p>
            <a:endParaRPr lang="en-IE" dirty="0"/>
          </a:p>
          <a:p>
            <a:r>
              <a:rPr lang="en-IE" dirty="0"/>
              <a:t> an extended-star physical network topology from a centralized building location (MDF) to all other buildings on the same campus.</a:t>
            </a:r>
          </a:p>
        </p:txBody>
      </p:sp>
    </p:spTree>
    <p:extLst>
      <p:ext uri="{BB962C8B-B14F-4D97-AF65-F5344CB8AC3E}">
        <p14:creationId xmlns:p14="http://schemas.microsoft.com/office/powerpoint/2010/main" val="1071197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2502131" y="1825625"/>
            <a:ext cx="7315200" cy="4351338"/>
          </a:xfrm>
          <a:prstGeom prst="rect">
            <a:avLst/>
          </a:prstGeom>
        </p:spPr>
      </p:pic>
    </p:spTree>
    <p:extLst>
      <p:ext uri="{BB962C8B-B14F-4D97-AF65-F5344CB8AC3E}">
        <p14:creationId xmlns:p14="http://schemas.microsoft.com/office/powerpoint/2010/main" val="10766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u="sng" dirty="0"/>
              <a:t>Physical Topologies</a:t>
            </a:r>
            <a:br>
              <a:rPr lang="en-IE" u="sng" dirty="0"/>
            </a:br>
            <a:endParaRPr lang="en-IE" u="sng" dirty="0"/>
          </a:p>
        </p:txBody>
      </p:sp>
      <p:sp>
        <p:nvSpPr>
          <p:cNvPr id="3" name="Content Placeholder 2"/>
          <p:cNvSpPr>
            <a:spLocks noGrp="1"/>
          </p:cNvSpPr>
          <p:nvPr>
            <p:ph idx="1"/>
          </p:nvPr>
        </p:nvSpPr>
        <p:spPr/>
        <p:txBody>
          <a:bodyPr>
            <a:normAutofit/>
          </a:bodyPr>
          <a:lstStyle/>
          <a:p>
            <a:r>
              <a:rPr lang="en-IE" dirty="0"/>
              <a:t>The topology of a network is the arrangement or relationship of the network devices and the interconnections between them.</a:t>
            </a:r>
          </a:p>
          <a:p>
            <a:r>
              <a:rPr lang="en-IE" dirty="0"/>
              <a:t> LAN topologies can be viewed in two ways:</a:t>
            </a:r>
          </a:p>
          <a:p>
            <a:r>
              <a:rPr lang="en-IE" b="1" dirty="0"/>
              <a:t>Physical topology</a:t>
            </a:r>
            <a:r>
              <a:rPr lang="en-IE" dirty="0"/>
              <a:t> - Refers to the physical connections and identifies how end devices and infrastructure devices such as routers, switches, and wireless access points are interconnected.</a:t>
            </a:r>
          </a:p>
          <a:p>
            <a:r>
              <a:rPr lang="en-IE" dirty="0"/>
              <a:t> Physical topologies are usually point-to-point or star. </a:t>
            </a:r>
          </a:p>
          <a:p>
            <a:endParaRPr lang="en-IE" dirty="0"/>
          </a:p>
        </p:txBody>
      </p:sp>
    </p:spTree>
    <p:extLst>
      <p:ext uri="{BB962C8B-B14F-4D97-AF65-F5344CB8AC3E}">
        <p14:creationId xmlns:p14="http://schemas.microsoft.com/office/powerpoint/2010/main" val="1047353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Switches</a:t>
            </a:r>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465939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The fundamental concept of switching refers to a device </a:t>
            </a:r>
            <a:r>
              <a:rPr lang="en-IE" u="sng" dirty="0"/>
              <a:t>making a decision based on two criteria:</a:t>
            </a:r>
          </a:p>
          <a:p>
            <a:pPr>
              <a:buNone/>
            </a:pPr>
            <a:endParaRPr lang="en-IE" u="sng" dirty="0"/>
          </a:p>
          <a:p>
            <a:r>
              <a:rPr lang="en-IE" dirty="0"/>
              <a:t>Ingress port (entering a port)</a:t>
            </a:r>
          </a:p>
          <a:p>
            <a:pPr>
              <a:buNone/>
            </a:pPr>
            <a:endParaRPr lang="en-IE" dirty="0"/>
          </a:p>
          <a:p>
            <a:r>
              <a:rPr lang="en-IE" dirty="0"/>
              <a:t>Destination address (MAC)</a:t>
            </a:r>
          </a:p>
          <a:p>
            <a:endParaRPr lang="en-IE" dirty="0"/>
          </a:p>
        </p:txBody>
      </p:sp>
    </p:spTree>
    <p:extLst>
      <p:ext uri="{BB962C8B-B14F-4D97-AF65-F5344CB8AC3E}">
        <p14:creationId xmlns:p14="http://schemas.microsoft.com/office/powerpoint/2010/main" val="282164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LAN switches forward Ethernet frames based on the destination MAC address of the frames.</a:t>
            </a:r>
          </a:p>
        </p:txBody>
      </p:sp>
    </p:spTree>
    <p:extLst>
      <p:ext uri="{BB962C8B-B14F-4D97-AF65-F5344CB8AC3E}">
        <p14:creationId xmlns:p14="http://schemas.microsoft.com/office/powerpoint/2010/main" val="2273448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dirty="0"/>
              <a:t>Switches use MAC addresses to direct network communications, (Frames), through the switch to the appropriate port toward the destination. </a:t>
            </a:r>
          </a:p>
          <a:p>
            <a:r>
              <a:rPr lang="en-IE" dirty="0"/>
              <a:t>A switch is made up of integrated circuits and the accompanying software that controls the data paths through the switch. </a:t>
            </a:r>
          </a:p>
        </p:txBody>
      </p:sp>
    </p:spTree>
    <p:extLst>
      <p:ext uri="{BB962C8B-B14F-4D97-AF65-F5344CB8AC3E}">
        <p14:creationId xmlns:p14="http://schemas.microsoft.com/office/powerpoint/2010/main" val="2596780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dirty="0"/>
              <a:t>LAN switches determine how to handle incoming data frames by maintaining the MAC address table. </a:t>
            </a:r>
          </a:p>
          <a:p>
            <a:r>
              <a:rPr lang="en-IE" dirty="0"/>
              <a:t>A switch builds its MAC address table by recording the MAC address of each device connected to each of its ports. </a:t>
            </a:r>
          </a:p>
          <a:p>
            <a:r>
              <a:rPr lang="en-IE" dirty="0"/>
              <a:t>The switch uses the information in the MAC address table to send frames destined for a specific device out the port which has been assigned to that device.</a:t>
            </a:r>
          </a:p>
        </p:txBody>
      </p:sp>
    </p:spTree>
    <p:extLst>
      <p:ext uri="{BB962C8B-B14F-4D97-AF65-F5344CB8AC3E}">
        <p14:creationId xmlns:p14="http://schemas.microsoft.com/office/powerpoint/2010/main" val="22792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dirty="0"/>
              <a:t>A switch populates the MAC address table based on source MAC addresses.</a:t>
            </a:r>
          </a:p>
          <a:p>
            <a:r>
              <a:rPr lang="en-IE" dirty="0"/>
              <a:t>When a switch receives an incoming frame with a destination MAC address that is not found in the MAC address table, </a:t>
            </a:r>
          </a:p>
          <a:p>
            <a:r>
              <a:rPr lang="en-IE" dirty="0"/>
              <a:t>the switch forwards the frame out of all ports (flooding) except for the ingress port of the frame. </a:t>
            </a:r>
          </a:p>
        </p:txBody>
      </p:sp>
    </p:spTree>
    <p:extLst>
      <p:ext uri="{BB962C8B-B14F-4D97-AF65-F5344CB8AC3E}">
        <p14:creationId xmlns:p14="http://schemas.microsoft.com/office/powerpoint/2010/main" val="2283081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When the destination device responds, the switch adds the source MAC address of the frame and the port where the frame was received to the MAC address table. </a:t>
            </a:r>
          </a:p>
          <a:p>
            <a:r>
              <a:rPr lang="en-IE" dirty="0"/>
              <a:t>In networks with multiple interconnected switches, the MAC address table contains multiple MAC addresses for a single port connected to the other switches.</a:t>
            </a:r>
          </a:p>
          <a:p>
            <a:endParaRPr lang="en-IE" dirty="0"/>
          </a:p>
        </p:txBody>
      </p:sp>
    </p:spTree>
    <p:extLst>
      <p:ext uri="{BB962C8B-B14F-4D97-AF65-F5344CB8AC3E}">
        <p14:creationId xmlns:p14="http://schemas.microsoft.com/office/powerpoint/2010/main" val="359410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Usually in LANs with Ethernet technology the topology is</a:t>
            </a:r>
          </a:p>
          <a:p>
            <a:r>
              <a:rPr lang="en-IE" dirty="0"/>
              <a:t>Extended Star.</a:t>
            </a:r>
          </a:p>
        </p:txBody>
      </p:sp>
    </p:spTree>
    <p:extLst>
      <p:ext uri="{BB962C8B-B14F-4D97-AF65-F5344CB8AC3E}">
        <p14:creationId xmlns:p14="http://schemas.microsoft.com/office/powerpoint/2010/main" val="465845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Collapsed Backbone </a:t>
            </a:r>
          </a:p>
        </p:txBody>
      </p:sp>
      <p:sp>
        <p:nvSpPr>
          <p:cNvPr id="3" name="Content Placeholder 2"/>
          <p:cNvSpPr>
            <a:spLocks noGrp="1"/>
          </p:cNvSpPr>
          <p:nvPr>
            <p:ph idx="1"/>
          </p:nvPr>
        </p:nvSpPr>
        <p:spPr/>
        <p:txBody>
          <a:bodyPr/>
          <a:lstStyle/>
          <a:p>
            <a:r>
              <a:rPr lang="en-IE" dirty="0"/>
              <a:t>Is the </a:t>
            </a:r>
            <a:r>
              <a:rPr lang="en-IE" u="sng" dirty="0"/>
              <a:t>backplane </a:t>
            </a:r>
            <a:r>
              <a:rPr lang="en-IE" dirty="0"/>
              <a:t>of the HES</a:t>
            </a:r>
          </a:p>
          <a:p>
            <a:r>
              <a:rPr lang="en-IE" dirty="0"/>
              <a:t>HES: High end switches (in the MDF)</a:t>
            </a:r>
          </a:p>
          <a:p>
            <a:r>
              <a:rPr lang="en-IE" dirty="0"/>
              <a:t>LES: Low end Switches (in the IDFs)</a:t>
            </a:r>
          </a:p>
        </p:txBody>
      </p:sp>
    </p:spTree>
    <p:extLst>
      <p:ext uri="{BB962C8B-B14F-4D97-AF65-F5344CB8AC3E}">
        <p14:creationId xmlns:p14="http://schemas.microsoft.com/office/powerpoint/2010/main" val="988478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dirty="0"/>
              <a:t>As networks grew and enterprises began to experience slower network performance, Ethernet bridges (an early version of a switch) were added to networks to limit the size of the collision domains.</a:t>
            </a:r>
          </a:p>
        </p:txBody>
      </p:sp>
    </p:spTree>
    <p:extLst>
      <p:ext uri="{BB962C8B-B14F-4D97-AF65-F5344CB8AC3E}">
        <p14:creationId xmlns:p14="http://schemas.microsoft.com/office/powerpoint/2010/main" val="252429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1704109" y="1690688"/>
            <a:ext cx="8470669" cy="4486275"/>
          </a:xfrm>
          <a:prstGeom prst="rect">
            <a:avLst/>
          </a:prstGeom>
        </p:spPr>
      </p:pic>
    </p:spTree>
    <p:extLst>
      <p:ext uri="{BB962C8B-B14F-4D97-AF65-F5344CB8AC3E}">
        <p14:creationId xmlns:p14="http://schemas.microsoft.com/office/powerpoint/2010/main" val="3221987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dirty="0"/>
              <a:t>In hub-based Ethernet segments, network devices compete for the medium, because devices must take turns when transmitting. </a:t>
            </a:r>
          </a:p>
          <a:p>
            <a:r>
              <a:rPr lang="en-IE" dirty="0"/>
              <a:t>The network segments that share the same bandwidth between devices are known as……</a:t>
            </a:r>
          </a:p>
        </p:txBody>
      </p:sp>
    </p:spTree>
    <p:extLst>
      <p:ext uri="{BB962C8B-B14F-4D97-AF65-F5344CB8AC3E}">
        <p14:creationId xmlns:p14="http://schemas.microsoft.com/office/powerpoint/2010/main" val="2697646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u="sng" dirty="0"/>
              <a:t>collision domains</a:t>
            </a:r>
          </a:p>
        </p:txBody>
      </p:sp>
      <p:sp>
        <p:nvSpPr>
          <p:cNvPr id="3" name="Content Placeholder 2"/>
          <p:cNvSpPr>
            <a:spLocks noGrp="1"/>
          </p:cNvSpPr>
          <p:nvPr>
            <p:ph idx="1"/>
          </p:nvPr>
        </p:nvSpPr>
        <p:spPr/>
        <p:txBody>
          <a:bodyPr/>
          <a:lstStyle/>
          <a:p>
            <a:pPr>
              <a:buNone/>
            </a:pPr>
            <a:endParaRPr lang="en-IE" dirty="0"/>
          </a:p>
          <a:p>
            <a:r>
              <a:rPr lang="en-IE" dirty="0"/>
              <a:t>because when two or more devices within that segment try to communicate at the same time, collisions may occur.</a:t>
            </a:r>
          </a:p>
          <a:p>
            <a:endParaRPr lang="en-IE" dirty="0"/>
          </a:p>
          <a:p>
            <a:r>
              <a:rPr lang="en-IE" dirty="0"/>
              <a:t>It is good to have </a:t>
            </a:r>
            <a:r>
              <a:rPr lang="en-IE" u="sng" dirty="0"/>
              <a:t>lots</a:t>
            </a:r>
            <a:r>
              <a:rPr lang="en-IE" dirty="0"/>
              <a:t> of </a:t>
            </a:r>
            <a:r>
              <a:rPr lang="en-IE" u="sng" dirty="0"/>
              <a:t>small</a:t>
            </a:r>
            <a:r>
              <a:rPr lang="en-IE" dirty="0"/>
              <a:t> collision domains</a:t>
            </a:r>
          </a:p>
          <a:p>
            <a:r>
              <a:rPr lang="en-IE" dirty="0"/>
              <a:t>Switches create collision domains( good)</a:t>
            </a:r>
          </a:p>
          <a:p>
            <a:r>
              <a:rPr lang="en-IE" dirty="0"/>
              <a:t>It is bad to have </a:t>
            </a:r>
            <a:r>
              <a:rPr lang="en-IE" u="sng" dirty="0"/>
              <a:t>large</a:t>
            </a:r>
            <a:r>
              <a:rPr lang="en-IE" dirty="0"/>
              <a:t> collision domains  (hubs)</a:t>
            </a:r>
          </a:p>
        </p:txBody>
      </p:sp>
    </p:spTree>
    <p:extLst>
      <p:ext uri="{BB962C8B-B14F-4D97-AF65-F5344CB8AC3E}">
        <p14:creationId xmlns:p14="http://schemas.microsoft.com/office/powerpoint/2010/main" val="2375954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Hub with 1 large collision domain</a:t>
            </a:r>
          </a:p>
        </p:txBody>
      </p:sp>
      <p:pic>
        <p:nvPicPr>
          <p:cNvPr id="1026" name="Picture 2" descr="Image result for collision domains and broadcast domai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7193" y="2286001"/>
            <a:ext cx="6708371" cy="391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020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Switch creates 4 small CDs and 1 Broadcast Domain (micro-segmentation)</a:t>
            </a:r>
          </a:p>
        </p:txBody>
      </p:sp>
      <p:pic>
        <p:nvPicPr>
          <p:cNvPr id="2050" name="Picture 2" descr="Image result for collision domains and broadcast domai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5382" y="1825625"/>
            <a:ext cx="67333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664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Collision and Broadcast Domains</a:t>
            </a:r>
          </a:p>
        </p:txBody>
      </p:sp>
      <p:sp>
        <p:nvSpPr>
          <p:cNvPr id="3" name="Content Placeholder 2"/>
          <p:cNvSpPr>
            <a:spLocks noGrp="1"/>
          </p:cNvSpPr>
          <p:nvPr>
            <p:ph idx="1"/>
          </p:nvPr>
        </p:nvSpPr>
        <p:spPr/>
        <p:txBody>
          <a:bodyPr>
            <a:normAutofit/>
          </a:bodyPr>
          <a:lstStyle/>
          <a:p>
            <a:r>
              <a:rPr lang="en-IE" dirty="0"/>
              <a:t>It is possible, however, to use other network devices (examples would include switches and routers) operating at the TCP/IP model  and above to divide a network into </a:t>
            </a:r>
            <a:r>
              <a:rPr lang="en-IE" u="sng" dirty="0"/>
              <a:t>segments </a:t>
            </a:r>
            <a:r>
              <a:rPr lang="en-IE" dirty="0"/>
              <a:t>and reduce the number of devices that compete for bandwidth. </a:t>
            </a:r>
          </a:p>
          <a:p>
            <a:endParaRPr lang="en-IE" dirty="0"/>
          </a:p>
          <a:p>
            <a:r>
              <a:rPr lang="en-IE" dirty="0"/>
              <a:t>Routers create both CDs and BDs</a:t>
            </a:r>
          </a:p>
          <a:p>
            <a:r>
              <a:rPr lang="en-IE" dirty="0"/>
              <a:t>Switches create CDs ( as mentioned several times)</a:t>
            </a:r>
          </a:p>
          <a:p>
            <a:r>
              <a:rPr lang="en-IE" dirty="0"/>
              <a:t>Switches with VLANs create BDs</a:t>
            </a:r>
          </a:p>
        </p:txBody>
      </p:sp>
    </p:spTree>
    <p:extLst>
      <p:ext uri="{BB962C8B-B14F-4D97-AF65-F5344CB8AC3E}">
        <p14:creationId xmlns:p14="http://schemas.microsoft.com/office/powerpoint/2010/main" val="1503253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Router with 2 BDs</a:t>
            </a:r>
          </a:p>
        </p:txBody>
      </p:sp>
      <p:pic>
        <p:nvPicPr>
          <p:cNvPr id="3074"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001044"/>
            <a:ext cx="6096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150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	</a:t>
            </a:r>
            <a:r>
              <a:rPr lang="en-IE" dirty="0" err="1"/>
              <a:t>Microsegmentation</a:t>
            </a:r>
            <a:endParaRPr lang="en-IE" dirty="0"/>
          </a:p>
        </p:txBody>
      </p:sp>
      <p:sp>
        <p:nvSpPr>
          <p:cNvPr id="3" name="Content Placeholder 2"/>
          <p:cNvSpPr>
            <a:spLocks noGrp="1"/>
          </p:cNvSpPr>
          <p:nvPr>
            <p:ph idx="1"/>
          </p:nvPr>
        </p:nvSpPr>
        <p:spPr/>
        <p:txBody>
          <a:bodyPr/>
          <a:lstStyle/>
          <a:p>
            <a:r>
              <a:rPr lang="en-IE" dirty="0"/>
              <a:t>Each new segment results in a new collision domain. </a:t>
            </a:r>
          </a:p>
          <a:p>
            <a:r>
              <a:rPr lang="en-IE" dirty="0"/>
              <a:t>More bandwidth is available to the devices on a segment, and collisions in one collision domain do not interfere with the other segments. </a:t>
            </a:r>
          </a:p>
          <a:p>
            <a:r>
              <a:rPr lang="en-IE" dirty="0"/>
              <a:t>This is also known as micro-segmentation.</a:t>
            </a:r>
          </a:p>
          <a:p>
            <a:endParaRPr lang="en-IE" dirty="0"/>
          </a:p>
          <a:p>
            <a:endParaRPr lang="en-IE" dirty="0"/>
          </a:p>
        </p:txBody>
      </p:sp>
    </p:spTree>
    <p:extLst>
      <p:ext uri="{BB962C8B-B14F-4D97-AF65-F5344CB8AC3E}">
        <p14:creationId xmlns:p14="http://schemas.microsoft.com/office/powerpoint/2010/main" val="3685600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u="sng" dirty="0"/>
              <a:t>Micro- segmentation</a:t>
            </a:r>
          </a:p>
        </p:txBody>
      </p:sp>
      <p:sp>
        <p:nvSpPr>
          <p:cNvPr id="3" name="Content Placeholder 2"/>
          <p:cNvSpPr>
            <a:spLocks noGrp="1"/>
          </p:cNvSpPr>
          <p:nvPr>
            <p:ph idx="1"/>
          </p:nvPr>
        </p:nvSpPr>
        <p:spPr/>
        <p:txBody>
          <a:bodyPr/>
          <a:lstStyle/>
          <a:p>
            <a:r>
              <a:rPr lang="en-IE" dirty="0"/>
              <a:t>When each device has a dedicated link to a port on a switch.</a:t>
            </a:r>
          </a:p>
          <a:p>
            <a:endParaRPr lang="en-IE" dirty="0"/>
          </a:p>
          <a:p>
            <a:endParaRPr lang="en-IE" dirty="0"/>
          </a:p>
        </p:txBody>
      </p:sp>
      <p:pic>
        <p:nvPicPr>
          <p:cNvPr id="4" name="Picture 3"/>
          <p:cNvPicPr>
            <a:picLocks noChangeAspect="1"/>
          </p:cNvPicPr>
          <p:nvPr/>
        </p:nvPicPr>
        <p:blipFill>
          <a:blip r:embed="rId2"/>
          <a:stretch>
            <a:fillRect/>
          </a:stretch>
        </p:blipFill>
        <p:spPr>
          <a:xfrm>
            <a:off x="3252528" y="2597150"/>
            <a:ext cx="4972050" cy="3714750"/>
          </a:xfrm>
          <a:prstGeom prst="rect">
            <a:avLst/>
          </a:prstGeom>
        </p:spPr>
      </p:pic>
    </p:spTree>
    <p:extLst>
      <p:ext uri="{BB962C8B-B14F-4D97-AF65-F5344CB8AC3E}">
        <p14:creationId xmlns:p14="http://schemas.microsoft.com/office/powerpoint/2010/main" val="2646792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u="sng" dirty="0"/>
              <a:t>Micro- segmentation</a:t>
            </a:r>
            <a:endParaRPr lang="en-IE" dirty="0"/>
          </a:p>
        </p:txBody>
      </p:sp>
      <p:pic>
        <p:nvPicPr>
          <p:cNvPr id="4" name="Content Placeholder 3"/>
          <p:cNvPicPr>
            <a:picLocks noGrp="1" noChangeAspect="1"/>
          </p:cNvPicPr>
          <p:nvPr>
            <p:ph idx="1"/>
          </p:nvPr>
        </p:nvPicPr>
        <p:blipFill>
          <a:blip r:embed="rId2"/>
          <a:stretch>
            <a:fillRect/>
          </a:stretch>
        </p:blipFill>
        <p:spPr>
          <a:xfrm>
            <a:off x="2971800" y="2472531"/>
            <a:ext cx="6248400" cy="3057525"/>
          </a:xfrm>
          <a:prstGeom prst="rect">
            <a:avLst/>
          </a:prstGeom>
        </p:spPr>
      </p:pic>
    </p:spTree>
    <p:extLst>
      <p:ext uri="{BB962C8B-B14F-4D97-AF65-F5344CB8AC3E}">
        <p14:creationId xmlns:p14="http://schemas.microsoft.com/office/powerpoint/2010/main" val="499025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Switches do not create </a:t>
            </a:r>
            <a:r>
              <a:rPr lang="en-IE" dirty="0" err="1"/>
              <a:t>B.Domains</a:t>
            </a:r>
            <a:r>
              <a:rPr lang="en-IE" dirty="0"/>
              <a:t> ….</a:t>
            </a:r>
            <a:br>
              <a:rPr lang="en-IE" dirty="0"/>
            </a:br>
            <a:r>
              <a:rPr lang="en-IE" dirty="0"/>
              <a:t>(unless VLANs configured)</a:t>
            </a:r>
          </a:p>
        </p:txBody>
      </p:sp>
      <p:sp>
        <p:nvSpPr>
          <p:cNvPr id="3" name="Content Placeholder 2"/>
          <p:cNvSpPr>
            <a:spLocks noGrp="1"/>
          </p:cNvSpPr>
          <p:nvPr>
            <p:ph idx="1"/>
          </p:nvPr>
        </p:nvSpPr>
        <p:spPr/>
        <p:txBody>
          <a:bodyPr>
            <a:normAutofit/>
          </a:bodyPr>
          <a:lstStyle/>
          <a:p>
            <a:r>
              <a:rPr lang="en-IE" dirty="0"/>
              <a:t>Although switches filter most frames based on MAC addresses, they do not filter broadcast frames. </a:t>
            </a:r>
          </a:p>
          <a:p>
            <a:r>
              <a:rPr lang="en-IE" dirty="0"/>
              <a:t>For other switches on the LAN to receive broadcast frames, switches must flood these frames out all ports. </a:t>
            </a:r>
          </a:p>
          <a:p>
            <a:r>
              <a:rPr lang="en-IE" dirty="0"/>
              <a:t>A collection of interconnected switches forms a single broadcast domain. </a:t>
            </a:r>
          </a:p>
          <a:p>
            <a:endParaRPr lang="en-IE" dirty="0"/>
          </a:p>
        </p:txBody>
      </p:sp>
    </p:spTree>
    <p:extLst>
      <p:ext uri="{BB962C8B-B14F-4D97-AF65-F5344CB8AC3E}">
        <p14:creationId xmlns:p14="http://schemas.microsoft.com/office/powerpoint/2010/main" val="380566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u="sng" dirty="0"/>
              <a:t>Logical Topologies</a:t>
            </a:r>
            <a:br>
              <a:rPr lang="en-IE" u="sng" dirty="0"/>
            </a:br>
            <a:endParaRPr lang="en-IE" u="sng" dirty="0"/>
          </a:p>
        </p:txBody>
      </p:sp>
      <p:sp>
        <p:nvSpPr>
          <p:cNvPr id="3" name="Content Placeholder 2"/>
          <p:cNvSpPr>
            <a:spLocks noGrp="1"/>
          </p:cNvSpPr>
          <p:nvPr>
            <p:ph idx="1"/>
          </p:nvPr>
        </p:nvSpPr>
        <p:spPr/>
        <p:txBody>
          <a:bodyPr>
            <a:normAutofit fontScale="92500" lnSpcReduction="10000"/>
          </a:bodyPr>
          <a:lstStyle/>
          <a:p>
            <a:r>
              <a:rPr lang="en-IE" b="1" dirty="0"/>
              <a:t>Logical topology</a:t>
            </a:r>
            <a:r>
              <a:rPr lang="en-IE" dirty="0"/>
              <a:t> - Refers to the way a network transfers frames from one node to the next. </a:t>
            </a:r>
          </a:p>
          <a:p>
            <a:r>
              <a:rPr lang="en-IE" dirty="0"/>
              <a:t>This arrangement consists of virtual connections between the nodes of a network. </a:t>
            </a:r>
          </a:p>
          <a:p>
            <a:r>
              <a:rPr lang="en-IE" dirty="0"/>
              <a:t>These logical signal paths are defined by data link layer protocols. </a:t>
            </a:r>
          </a:p>
          <a:p>
            <a:r>
              <a:rPr lang="en-IE" dirty="0"/>
              <a:t>The logical topology of point-to-point links is relatively simple while shared media offers different access control methods. </a:t>
            </a:r>
          </a:p>
          <a:p>
            <a:r>
              <a:rPr lang="en-IE" dirty="0"/>
              <a:t>The data link layer "sees" the logical topology of a network when controlling data access to the media. </a:t>
            </a:r>
          </a:p>
          <a:p>
            <a:r>
              <a:rPr lang="en-IE" dirty="0"/>
              <a:t>It is the logical topology that influences the type of network framing and media access control used.</a:t>
            </a:r>
          </a:p>
          <a:p>
            <a:endParaRPr lang="en-IE" dirty="0"/>
          </a:p>
        </p:txBody>
      </p:sp>
    </p:spTree>
    <p:extLst>
      <p:ext uri="{BB962C8B-B14F-4D97-AF65-F5344CB8AC3E}">
        <p14:creationId xmlns:p14="http://schemas.microsoft.com/office/powerpoint/2010/main" val="3143330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	</a:t>
            </a:r>
            <a:r>
              <a:rPr lang="en-IE" u="sng" dirty="0"/>
              <a:t>Broadcast Domain</a:t>
            </a:r>
          </a:p>
        </p:txBody>
      </p:sp>
      <p:sp>
        <p:nvSpPr>
          <p:cNvPr id="3" name="Content Placeholder 2"/>
          <p:cNvSpPr>
            <a:spLocks noGrp="1"/>
          </p:cNvSpPr>
          <p:nvPr>
            <p:ph idx="1"/>
          </p:nvPr>
        </p:nvSpPr>
        <p:spPr/>
        <p:txBody>
          <a:bodyPr>
            <a:normAutofit/>
          </a:bodyPr>
          <a:lstStyle/>
          <a:p>
            <a:r>
              <a:rPr lang="en-IE" dirty="0"/>
              <a:t>Only a network layer device, such as a router, can divide a Layer 2 broadcast domain.</a:t>
            </a:r>
          </a:p>
          <a:p>
            <a:r>
              <a:rPr lang="en-IE" dirty="0"/>
              <a:t>Routers are used to segment both collision and broadcast domains.</a:t>
            </a:r>
          </a:p>
          <a:p>
            <a:r>
              <a:rPr lang="en-IE" dirty="0"/>
              <a:t>When a device sends a Layer 2 broadcast, the destination MAC address in the frame is set to all binary ones.</a:t>
            </a:r>
          </a:p>
          <a:p>
            <a:r>
              <a:rPr lang="en-IE" dirty="0"/>
              <a:t>A frame with a destination MAC address of all binary ones is received by all devices in the broadcast domain.</a:t>
            </a:r>
          </a:p>
          <a:p>
            <a:r>
              <a:rPr lang="en-IE" dirty="0"/>
              <a:t>The Layer 2 broadcast domain is referred to as the MAC broadcast domain.</a:t>
            </a:r>
          </a:p>
          <a:p>
            <a:endParaRPr lang="en-IE" dirty="0"/>
          </a:p>
        </p:txBody>
      </p:sp>
    </p:spTree>
    <p:extLst>
      <p:ext uri="{BB962C8B-B14F-4D97-AF65-F5344CB8AC3E}">
        <p14:creationId xmlns:p14="http://schemas.microsoft.com/office/powerpoint/2010/main" val="1202459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dirty="0"/>
              <a:t>When a switch receives a broadcast frame, it forwards the frame out each of its ports, except the ingress port where the broadcast frame was received.</a:t>
            </a:r>
          </a:p>
          <a:p>
            <a:r>
              <a:rPr lang="en-IE" dirty="0"/>
              <a:t>Each device connected to the switch receives a copy of the broadcast frame and processes it. </a:t>
            </a:r>
          </a:p>
        </p:txBody>
      </p:sp>
    </p:spTree>
    <p:extLst>
      <p:ext uri="{BB962C8B-B14F-4D97-AF65-F5344CB8AC3E}">
        <p14:creationId xmlns:p14="http://schemas.microsoft.com/office/powerpoint/2010/main" val="891377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Broadcasts</a:t>
            </a:r>
          </a:p>
        </p:txBody>
      </p:sp>
      <p:sp>
        <p:nvSpPr>
          <p:cNvPr id="3" name="Content Placeholder 2"/>
          <p:cNvSpPr>
            <a:spLocks noGrp="1"/>
          </p:cNvSpPr>
          <p:nvPr>
            <p:ph idx="1"/>
          </p:nvPr>
        </p:nvSpPr>
        <p:spPr/>
        <p:txBody>
          <a:bodyPr/>
          <a:lstStyle/>
          <a:p>
            <a:r>
              <a:rPr lang="en-IE" dirty="0"/>
              <a:t>Broadcasts are sometimes necessary for initially locating other devices and network services, but they also reduce network efficiency. </a:t>
            </a:r>
          </a:p>
          <a:p>
            <a:r>
              <a:rPr lang="en-IE" dirty="0"/>
              <a:t>Network bandwidth is used to propagate the broadcast traffic. </a:t>
            </a:r>
          </a:p>
          <a:p>
            <a:r>
              <a:rPr lang="en-IE" dirty="0"/>
              <a:t>Too many broadcasts and a heavy traffic load on a network can result in congestion.</a:t>
            </a:r>
          </a:p>
          <a:p>
            <a:endParaRPr lang="en-IE" dirty="0"/>
          </a:p>
        </p:txBody>
      </p:sp>
    </p:spTree>
    <p:extLst>
      <p:ext uri="{BB962C8B-B14F-4D97-AF65-F5344CB8AC3E}">
        <p14:creationId xmlns:p14="http://schemas.microsoft.com/office/powerpoint/2010/main" val="341827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dirty="0"/>
              <a:t>LAN switches have special characteristics that make them effective at alleviating network congestion.</a:t>
            </a:r>
          </a:p>
          <a:p>
            <a:r>
              <a:rPr lang="en-IE" dirty="0"/>
              <a:t>First, they allow the segmentation of a LAN into separate collision domains.</a:t>
            </a:r>
          </a:p>
          <a:p>
            <a:r>
              <a:rPr lang="en-IE" dirty="0"/>
              <a:t>Each port of the switch represents a separate collision domain and provides the full bandwidth to the device or devices that are connected to that port. </a:t>
            </a:r>
          </a:p>
          <a:p>
            <a:endParaRPr lang="en-IE" dirty="0"/>
          </a:p>
        </p:txBody>
      </p:sp>
    </p:spTree>
    <p:extLst>
      <p:ext uri="{BB962C8B-B14F-4D97-AF65-F5344CB8AC3E}">
        <p14:creationId xmlns:p14="http://schemas.microsoft.com/office/powerpoint/2010/main" val="3677812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Second, they provide full-duplex communication between devices.</a:t>
            </a:r>
          </a:p>
          <a:p>
            <a:r>
              <a:rPr lang="en-IE" dirty="0"/>
              <a:t>A full-duplex connection can carry transmitted and received signals at the same time. </a:t>
            </a:r>
          </a:p>
          <a:p>
            <a:r>
              <a:rPr lang="en-IE" dirty="0"/>
              <a:t>Full-duplex connections have dramatically increased LAN network performance, and are required for 1 </a:t>
            </a:r>
            <a:r>
              <a:rPr lang="en-IE" dirty="0" err="1"/>
              <a:t>Gb/s</a:t>
            </a:r>
            <a:r>
              <a:rPr lang="en-IE" dirty="0"/>
              <a:t> Ethernet speeds and higher.</a:t>
            </a:r>
          </a:p>
          <a:p>
            <a:endParaRPr lang="en-IE" dirty="0"/>
          </a:p>
        </p:txBody>
      </p:sp>
    </p:spTree>
    <p:extLst>
      <p:ext uri="{BB962C8B-B14F-4D97-AF65-F5344CB8AC3E}">
        <p14:creationId xmlns:p14="http://schemas.microsoft.com/office/powerpoint/2010/main" val="954224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dirty="0"/>
              <a:t>Switches interconnect LAN segments (collision domains), use a table of MAC addresses to determine the segment to which the frame is to be sent, and can lessen or eliminate collisions entirely. </a:t>
            </a:r>
          </a:p>
        </p:txBody>
      </p:sp>
    </p:spTree>
    <p:extLst>
      <p:ext uri="{BB962C8B-B14F-4D97-AF65-F5344CB8AC3E}">
        <p14:creationId xmlns:p14="http://schemas.microsoft.com/office/powerpoint/2010/main" val="297547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dirty="0"/>
              <a:t>Switches with VLANs create broadcast domains.</a:t>
            </a:r>
          </a:p>
          <a:p>
            <a:endParaRPr lang="en-IE" dirty="0"/>
          </a:p>
          <a:p>
            <a:endParaRPr lang="en-IE" dirty="0"/>
          </a:p>
          <a:p>
            <a:endParaRPr lang="en-IE" dirty="0"/>
          </a:p>
        </p:txBody>
      </p:sp>
    </p:spTree>
    <p:extLst>
      <p:ext uri="{BB962C8B-B14F-4D97-AF65-F5344CB8AC3E}">
        <p14:creationId xmlns:p14="http://schemas.microsoft.com/office/powerpoint/2010/main" val="2531679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u="sng" dirty="0"/>
              <a:t>VLANs</a:t>
            </a:r>
          </a:p>
        </p:txBody>
      </p:sp>
      <p:sp>
        <p:nvSpPr>
          <p:cNvPr id="3" name="Content Placeholder 2"/>
          <p:cNvSpPr>
            <a:spLocks noGrp="1"/>
          </p:cNvSpPr>
          <p:nvPr>
            <p:ph idx="1"/>
          </p:nvPr>
        </p:nvSpPr>
        <p:spPr/>
        <p:txBody>
          <a:bodyPr>
            <a:normAutofit fontScale="92500"/>
          </a:bodyPr>
          <a:lstStyle/>
          <a:p>
            <a:r>
              <a:rPr lang="en-GB" dirty="0"/>
              <a:t>A VLAN is a group of PCs, servers and other network resources that behave as if they were connected to a single, network segment — even though they may not be.</a:t>
            </a:r>
          </a:p>
          <a:p>
            <a:r>
              <a:rPr lang="en-GB" dirty="0"/>
              <a:t>For example, all marketing personnel may be spread throughout a building. </a:t>
            </a:r>
          </a:p>
          <a:p>
            <a:r>
              <a:rPr lang="en-GB" dirty="0"/>
              <a:t>Yet if they are all assigned to a single VLAN, they can share resources and bandwidth as if they were connected to the same segment.</a:t>
            </a:r>
          </a:p>
          <a:p>
            <a:r>
              <a:rPr lang="en-GB" dirty="0"/>
              <a:t>The resources of other departments can be invisible to the marketing VLAN members, accessible to all, or accessible only to specified individuals, at the IT manager's discretion. </a:t>
            </a:r>
            <a:endParaRPr lang="en-IE" dirty="0"/>
          </a:p>
          <a:p>
            <a:pPr marL="0" indent="0">
              <a:buNone/>
            </a:pPr>
            <a:r>
              <a:rPr lang="en-GB" dirty="0"/>
              <a:t> </a:t>
            </a:r>
            <a:endParaRPr lang="en-IE" dirty="0"/>
          </a:p>
          <a:p>
            <a:endParaRPr lang="en-IE" dirty="0"/>
          </a:p>
        </p:txBody>
      </p:sp>
    </p:spTree>
    <p:extLst>
      <p:ext uri="{BB962C8B-B14F-4D97-AF65-F5344CB8AC3E}">
        <p14:creationId xmlns:p14="http://schemas.microsoft.com/office/powerpoint/2010/main" val="88153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Wiring closets</a:t>
            </a:r>
          </a:p>
        </p:txBody>
      </p:sp>
      <p:sp>
        <p:nvSpPr>
          <p:cNvPr id="3" name="Content Placeholder 2"/>
          <p:cNvSpPr>
            <a:spLocks noGrp="1"/>
          </p:cNvSpPr>
          <p:nvPr>
            <p:ph idx="1"/>
          </p:nvPr>
        </p:nvSpPr>
        <p:spPr/>
        <p:txBody>
          <a:bodyPr/>
          <a:lstStyle/>
          <a:p>
            <a:r>
              <a:rPr lang="en-IE" dirty="0"/>
              <a:t>Determine where the  MDF is going to be located.</a:t>
            </a:r>
          </a:p>
          <a:p>
            <a:r>
              <a:rPr lang="en-IE" dirty="0"/>
              <a:t>Green field site.</a:t>
            </a:r>
          </a:p>
          <a:p>
            <a:r>
              <a:rPr lang="en-IE" dirty="0"/>
              <a:t>Determine how many network nodes you will have in each area of the LAN.</a:t>
            </a:r>
          </a:p>
          <a:p>
            <a:r>
              <a:rPr lang="en-IE" dirty="0"/>
              <a:t>The number of network nodes will determine the number of switches.</a:t>
            </a:r>
          </a:p>
          <a:p>
            <a:r>
              <a:rPr lang="en-IE" dirty="0"/>
              <a:t>Each network node has a dedicated link to a port on a switch….</a:t>
            </a:r>
          </a:p>
          <a:p>
            <a:r>
              <a:rPr lang="en-IE" dirty="0"/>
              <a:t>Hence number of ports = number of network nodes.</a:t>
            </a:r>
          </a:p>
          <a:p>
            <a:r>
              <a:rPr lang="en-IE" dirty="0"/>
              <a:t>MICROSEGMENTATION!!</a:t>
            </a:r>
          </a:p>
        </p:txBody>
      </p:sp>
    </p:spTree>
    <p:extLst>
      <p:ext uri="{BB962C8B-B14F-4D97-AF65-F5344CB8AC3E}">
        <p14:creationId xmlns:p14="http://schemas.microsoft.com/office/powerpoint/2010/main" val="3271286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Wiring closets</a:t>
            </a:r>
          </a:p>
        </p:txBody>
      </p:sp>
      <p:sp>
        <p:nvSpPr>
          <p:cNvPr id="3" name="Content Placeholder 2"/>
          <p:cNvSpPr>
            <a:spLocks noGrp="1"/>
          </p:cNvSpPr>
          <p:nvPr>
            <p:ph idx="1"/>
          </p:nvPr>
        </p:nvSpPr>
        <p:spPr/>
        <p:txBody>
          <a:bodyPr/>
          <a:lstStyle/>
          <a:p>
            <a:r>
              <a:rPr lang="en-IE" dirty="0"/>
              <a:t>Once you have calculated number of switches this will translate into number of IDF’s and placement of IDF’s.</a:t>
            </a:r>
          </a:p>
          <a:p>
            <a:r>
              <a:rPr lang="en-IE" dirty="0"/>
              <a:t>High density of nodes in particular areas with mean more IDF’s in the area.</a:t>
            </a:r>
          </a:p>
          <a:p>
            <a:r>
              <a:rPr lang="en-IE" dirty="0"/>
              <a:t>Remember each building requires a minimum of one IDF per floor.</a:t>
            </a:r>
          </a:p>
          <a:p>
            <a:r>
              <a:rPr lang="en-IE" dirty="0"/>
              <a:t>Area covered per IDF depends on cabling to are using.</a:t>
            </a:r>
          </a:p>
          <a:p>
            <a:r>
              <a:rPr lang="en-IE" dirty="0"/>
              <a:t>Cabling on maps needs to be colour coded.</a:t>
            </a:r>
          </a:p>
        </p:txBody>
      </p:sp>
    </p:spTree>
    <p:extLst>
      <p:ext uri="{BB962C8B-B14F-4D97-AF65-F5344CB8AC3E}">
        <p14:creationId xmlns:p14="http://schemas.microsoft.com/office/powerpoint/2010/main" val="194053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pic>
        <p:nvPicPr>
          <p:cNvPr id="4" name="Content Placeholder 3"/>
          <p:cNvPicPr>
            <a:picLocks noGrp="1" noChangeAspect="1"/>
          </p:cNvPicPr>
          <p:nvPr>
            <p:ph idx="1"/>
          </p:nvPr>
        </p:nvPicPr>
        <p:blipFill>
          <a:blip r:embed="rId2"/>
          <a:stretch>
            <a:fillRect/>
          </a:stretch>
        </p:blipFill>
        <p:spPr>
          <a:xfrm>
            <a:off x="1837113" y="1690688"/>
            <a:ext cx="8429105" cy="4486275"/>
          </a:xfrm>
          <a:prstGeom prst="rect">
            <a:avLst/>
          </a:prstGeom>
        </p:spPr>
      </p:pic>
    </p:spTree>
    <p:extLst>
      <p:ext uri="{BB962C8B-B14F-4D97-AF65-F5344CB8AC3E}">
        <p14:creationId xmlns:p14="http://schemas.microsoft.com/office/powerpoint/2010/main" val="632816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VLAN’s</a:t>
            </a:r>
          </a:p>
        </p:txBody>
      </p:sp>
      <p:sp>
        <p:nvSpPr>
          <p:cNvPr id="3" name="Content Placeholder 2"/>
          <p:cNvSpPr>
            <a:spLocks noGrp="1"/>
          </p:cNvSpPr>
          <p:nvPr>
            <p:ph idx="1"/>
          </p:nvPr>
        </p:nvSpPr>
        <p:spPr/>
        <p:txBody>
          <a:bodyPr/>
          <a:lstStyle/>
          <a:p>
            <a:r>
              <a:rPr lang="en-IE" dirty="0"/>
              <a:t>VLAN per …</a:t>
            </a:r>
          </a:p>
          <a:p>
            <a:r>
              <a:rPr lang="en-IE" dirty="0"/>
              <a:t>Staff</a:t>
            </a:r>
          </a:p>
          <a:p>
            <a:r>
              <a:rPr lang="en-IE" dirty="0"/>
              <a:t>Student</a:t>
            </a:r>
          </a:p>
          <a:p>
            <a:r>
              <a:rPr lang="en-IE" dirty="0"/>
              <a:t>Administration</a:t>
            </a:r>
          </a:p>
          <a:p>
            <a:r>
              <a:rPr lang="en-IE" dirty="0"/>
              <a:t>Co lab</a:t>
            </a:r>
          </a:p>
          <a:p>
            <a:r>
              <a:rPr lang="en-IE" dirty="0"/>
              <a:t>An </a:t>
            </a:r>
            <a:r>
              <a:rPr lang="en-IE" dirty="0" err="1"/>
              <a:t>Danlann</a:t>
            </a:r>
            <a:endParaRPr lang="en-IE" dirty="0"/>
          </a:p>
          <a:p>
            <a:r>
              <a:rPr lang="en-IE" dirty="0"/>
              <a:t>Etc….</a:t>
            </a:r>
          </a:p>
        </p:txBody>
      </p:sp>
    </p:spTree>
    <p:extLst>
      <p:ext uri="{BB962C8B-B14F-4D97-AF65-F5344CB8AC3E}">
        <p14:creationId xmlns:p14="http://schemas.microsoft.com/office/powerpoint/2010/main" val="2321562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Switches</a:t>
            </a:r>
          </a:p>
        </p:txBody>
      </p:sp>
      <p:sp>
        <p:nvSpPr>
          <p:cNvPr id="3" name="Content Placeholder 2"/>
          <p:cNvSpPr>
            <a:spLocks noGrp="1"/>
          </p:cNvSpPr>
          <p:nvPr>
            <p:ph idx="1"/>
          </p:nvPr>
        </p:nvSpPr>
        <p:spPr/>
        <p:txBody>
          <a:bodyPr/>
          <a:lstStyle/>
          <a:p>
            <a:r>
              <a:rPr lang="en-IE" dirty="0"/>
              <a:t>How many HES?</a:t>
            </a:r>
          </a:p>
          <a:p>
            <a:r>
              <a:rPr lang="en-IE" dirty="0"/>
              <a:t>How many LES?</a:t>
            </a:r>
          </a:p>
          <a:p>
            <a:r>
              <a:rPr lang="en-IE" dirty="0"/>
              <a:t>Specification of HES</a:t>
            </a:r>
          </a:p>
          <a:p>
            <a:r>
              <a:rPr lang="en-IE" dirty="0"/>
              <a:t>Specification of LES</a:t>
            </a:r>
          </a:p>
          <a:p>
            <a:endParaRPr lang="en-IE" dirty="0"/>
          </a:p>
          <a:p>
            <a:endParaRPr lang="en-IE" dirty="0"/>
          </a:p>
        </p:txBody>
      </p:sp>
    </p:spTree>
    <p:extLst>
      <p:ext uri="{BB962C8B-B14F-4D97-AF65-F5344CB8AC3E}">
        <p14:creationId xmlns:p14="http://schemas.microsoft.com/office/powerpoint/2010/main" val="4001498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Servers</a:t>
            </a:r>
          </a:p>
        </p:txBody>
      </p:sp>
      <p:sp>
        <p:nvSpPr>
          <p:cNvPr id="3" name="Content Placeholder 2"/>
          <p:cNvSpPr>
            <a:spLocks noGrp="1"/>
          </p:cNvSpPr>
          <p:nvPr>
            <p:ph idx="1"/>
          </p:nvPr>
        </p:nvSpPr>
        <p:spPr/>
        <p:txBody>
          <a:bodyPr/>
          <a:lstStyle/>
          <a:p>
            <a:r>
              <a:rPr lang="en-IE" dirty="0" err="1"/>
              <a:t>Approxmiate</a:t>
            </a:r>
            <a:r>
              <a:rPr lang="en-IE" dirty="0"/>
              <a:t> the specification for servers…</a:t>
            </a:r>
          </a:p>
          <a:p>
            <a:r>
              <a:rPr lang="en-IE" dirty="0"/>
              <a:t>Example: </a:t>
            </a:r>
          </a:p>
          <a:p>
            <a:r>
              <a:rPr lang="en-IE" dirty="0"/>
              <a:t>File Servers (calculate storage needed)</a:t>
            </a:r>
          </a:p>
          <a:p>
            <a:r>
              <a:rPr lang="en-IE" dirty="0"/>
              <a:t>Application servers</a:t>
            </a:r>
          </a:p>
          <a:p>
            <a:r>
              <a:rPr lang="en-IE" dirty="0"/>
              <a:t>Web server</a:t>
            </a:r>
          </a:p>
          <a:p>
            <a:r>
              <a:rPr lang="en-IE" dirty="0"/>
              <a:t>DNS</a:t>
            </a:r>
          </a:p>
          <a:p>
            <a:r>
              <a:rPr lang="en-IE" dirty="0"/>
              <a:t>DHCP</a:t>
            </a:r>
          </a:p>
          <a:p>
            <a:r>
              <a:rPr lang="en-IE" dirty="0"/>
              <a:t>Mail …..</a:t>
            </a:r>
          </a:p>
          <a:p>
            <a:endParaRPr lang="en-IE" dirty="0"/>
          </a:p>
        </p:txBody>
      </p:sp>
    </p:spTree>
    <p:extLst>
      <p:ext uri="{BB962C8B-B14F-4D97-AF65-F5344CB8AC3E}">
        <p14:creationId xmlns:p14="http://schemas.microsoft.com/office/powerpoint/2010/main" val="3608039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IP addressing</a:t>
            </a:r>
          </a:p>
        </p:txBody>
      </p:sp>
      <p:sp>
        <p:nvSpPr>
          <p:cNvPr id="3" name="Content Placeholder 2"/>
          <p:cNvSpPr>
            <a:spLocks noGrp="1"/>
          </p:cNvSpPr>
          <p:nvPr>
            <p:ph idx="1"/>
          </p:nvPr>
        </p:nvSpPr>
        <p:spPr/>
        <p:txBody>
          <a:bodyPr/>
          <a:lstStyle/>
          <a:p>
            <a:r>
              <a:rPr lang="en-IE" dirty="0"/>
              <a:t>How many subnets?</a:t>
            </a:r>
          </a:p>
          <a:p>
            <a:r>
              <a:rPr lang="en-IE" dirty="0"/>
              <a:t>Which address is used?</a:t>
            </a:r>
          </a:p>
          <a:p>
            <a:r>
              <a:rPr lang="en-IE" dirty="0"/>
              <a:t>Specification of router.</a:t>
            </a:r>
          </a:p>
          <a:p>
            <a:endParaRPr lang="en-IE" dirty="0"/>
          </a:p>
          <a:p>
            <a:endParaRPr lang="en-IE" dirty="0"/>
          </a:p>
        </p:txBody>
      </p:sp>
    </p:spTree>
    <p:extLst>
      <p:ext uri="{BB962C8B-B14F-4D97-AF65-F5344CB8AC3E}">
        <p14:creationId xmlns:p14="http://schemas.microsoft.com/office/powerpoint/2010/main" val="3037933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dirty="0"/>
              <a:t>Voice over IP</a:t>
            </a:r>
          </a:p>
          <a:p>
            <a:r>
              <a:rPr lang="en-IE" dirty="0"/>
              <a:t>WLAN’s ….overage and how many access points?</a:t>
            </a:r>
          </a:p>
          <a:p>
            <a:r>
              <a:rPr lang="en-IE" dirty="0"/>
              <a:t>Physical security of wiring closets</a:t>
            </a:r>
          </a:p>
          <a:p>
            <a:r>
              <a:rPr lang="en-IE" dirty="0"/>
              <a:t>Sniffer software </a:t>
            </a:r>
          </a:p>
          <a:p>
            <a:r>
              <a:rPr lang="en-IE" dirty="0"/>
              <a:t>WAN link to </a:t>
            </a:r>
            <a:r>
              <a:rPr lang="en-IE" dirty="0" err="1"/>
              <a:t>Killybegs</a:t>
            </a:r>
            <a:endParaRPr lang="en-IE" dirty="0"/>
          </a:p>
          <a:p>
            <a:pPr marL="0" indent="0">
              <a:buNone/>
            </a:pPr>
            <a:endParaRPr lang="en-IE" dirty="0"/>
          </a:p>
          <a:p>
            <a:endParaRPr lang="en-IE" dirty="0"/>
          </a:p>
        </p:txBody>
      </p:sp>
    </p:spTree>
    <p:extLst>
      <p:ext uri="{BB962C8B-B14F-4D97-AF65-F5344CB8AC3E}">
        <p14:creationId xmlns:p14="http://schemas.microsoft.com/office/powerpoint/2010/main" val="805915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LAN Design Report</a:t>
            </a:r>
          </a:p>
        </p:txBody>
      </p:sp>
      <p:sp>
        <p:nvSpPr>
          <p:cNvPr id="3" name="Content Placeholder 2"/>
          <p:cNvSpPr>
            <a:spLocks noGrp="1"/>
          </p:cNvSpPr>
          <p:nvPr>
            <p:ph idx="1"/>
          </p:nvPr>
        </p:nvSpPr>
        <p:spPr/>
        <p:txBody>
          <a:bodyPr>
            <a:normAutofit fontScale="92500" lnSpcReduction="20000"/>
          </a:bodyPr>
          <a:lstStyle/>
          <a:p>
            <a:r>
              <a:rPr lang="en-IE" dirty="0"/>
              <a:t>Any decisions in your design you make should be justified.</a:t>
            </a:r>
          </a:p>
          <a:p>
            <a:r>
              <a:rPr lang="en-IE" dirty="0"/>
              <a:t>Report should have a small introduction of aims of your LAN design..</a:t>
            </a:r>
          </a:p>
          <a:p>
            <a:r>
              <a:rPr lang="en-IE" dirty="0"/>
              <a:t>Performance</a:t>
            </a:r>
          </a:p>
          <a:p>
            <a:r>
              <a:rPr lang="en-IE" dirty="0"/>
              <a:t>Redundancy</a:t>
            </a:r>
          </a:p>
          <a:p>
            <a:r>
              <a:rPr lang="en-IE" dirty="0"/>
              <a:t>Scalability</a:t>
            </a:r>
          </a:p>
          <a:p>
            <a:r>
              <a:rPr lang="en-IE" dirty="0"/>
              <a:t>Security</a:t>
            </a:r>
          </a:p>
          <a:p>
            <a:r>
              <a:rPr lang="en-IE" dirty="0"/>
              <a:t>Manageability</a:t>
            </a:r>
          </a:p>
          <a:p>
            <a:r>
              <a:rPr lang="en-IE" dirty="0"/>
              <a:t>Convergence</a:t>
            </a:r>
          </a:p>
          <a:p>
            <a:r>
              <a:rPr lang="en-IE" dirty="0"/>
              <a:t>Traffic Flow Analysis</a:t>
            </a:r>
          </a:p>
          <a:p>
            <a:pPr marL="0" indent="0">
              <a:buNone/>
            </a:pPr>
            <a:r>
              <a:rPr lang="en-IE" dirty="0"/>
              <a:t> </a:t>
            </a:r>
          </a:p>
        </p:txBody>
      </p:sp>
    </p:spTree>
    <p:extLst>
      <p:ext uri="{BB962C8B-B14F-4D97-AF65-F5344CB8AC3E}">
        <p14:creationId xmlns:p14="http://schemas.microsoft.com/office/powerpoint/2010/main" val="286109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Physical LAN Topologies</a:t>
            </a:r>
            <a:br>
              <a:rPr lang="en-IE" dirty="0"/>
            </a:br>
            <a:endParaRPr lang="en-IE" dirty="0"/>
          </a:p>
        </p:txBody>
      </p:sp>
      <p:sp>
        <p:nvSpPr>
          <p:cNvPr id="3" name="Content Placeholder 2"/>
          <p:cNvSpPr>
            <a:spLocks noGrp="1"/>
          </p:cNvSpPr>
          <p:nvPr>
            <p:ph idx="1"/>
          </p:nvPr>
        </p:nvSpPr>
        <p:spPr/>
        <p:txBody>
          <a:bodyPr>
            <a:normAutofit/>
          </a:bodyPr>
          <a:lstStyle/>
          <a:p>
            <a:r>
              <a:rPr lang="en-IE" dirty="0"/>
              <a:t>Physical topology defines how the end systems are physically interconnected. </a:t>
            </a:r>
          </a:p>
          <a:p>
            <a:r>
              <a:rPr lang="en-IE" dirty="0"/>
              <a:t>In shared media LANs, end devices can be interconnected using the following physical topologies:</a:t>
            </a:r>
          </a:p>
          <a:p>
            <a:endParaRPr lang="en-IE" dirty="0"/>
          </a:p>
        </p:txBody>
      </p:sp>
    </p:spTree>
    <p:extLst>
      <p:ext uri="{BB962C8B-B14F-4D97-AF65-F5344CB8AC3E}">
        <p14:creationId xmlns:p14="http://schemas.microsoft.com/office/powerpoint/2010/main" val="296278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b="1" dirty="0"/>
              <a:t>Star</a:t>
            </a:r>
            <a:r>
              <a:rPr lang="en-IE" dirty="0"/>
              <a:t> - End devices are connected to a central intermediate device.</a:t>
            </a:r>
          </a:p>
          <a:p>
            <a:r>
              <a:rPr lang="en-IE" dirty="0"/>
              <a:t> Early star topologies interconnected end devices using Ethernet hubs…….no hubs anymore!!!!</a:t>
            </a:r>
          </a:p>
          <a:p>
            <a:r>
              <a:rPr lang="en-IE" dirty="0"/>
              <a:t>Hubs send out broadcasts</a:t>
            </a:r>
          </a:p>
          <a:p>
            <a:r>
              <a:rPr lang="en-IE" dirty="0"/>
              <a:t>However, star topologies now use Ethernet switches.</a:t>
            </a:r>
          </a:p>
          <a:p>
            <a:r>
              <a:rPr lang="en-IE" dirty="0"/>
              <a:t>The star topology is easy to install, very scalable (easy to add and remove end devices), and easy to troubleshoot.</a:t>
            </a:r>
          </a:p>
          <a:p>
            <a:endParaRPr lang="en-IE" dirty="0"/>
          </a:p>
        </p:txBody>
      </p:sp>
    </p:spTree>
    <p:extLst>
      <p:ext uri="{BB962C8B-B14F-4D97-AF65-F5344CB8AC3E}">
        <p14:creationId xmlns:p14="http://schemas.microsoft.com/office/powerpoint/2010/main" val="124252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92500" lnSpcReduction="20000"/>
          </a:bodyPr>
          <a:lstStyle/>
          <a:p>
            <a:r>
              <a:rPr lang="en-IE" b="1" dirty="0"/>
              <a:t>Extended Star</a:t>
            </a:r>
            <a:r>
              <a:rPr lang="en-IE" dirty="0"/>
              <a:t> - In an extended star topology, additional Ethernet switches interconnect other star topologies. An extended star is an example of a hybrid topology.</a:t>
            </a:r>
          </a:p>
          <a:p>
            <a:pPr marL="0" indent="0">
              <a:buNone/>
            </a:pPr>
            <a:endParaRPr lang="en-IE" dirty="0"/>
          </a:p>
          <a:p>
            <a:r>
              <a:rPr lang="en-IE" b="1" dirty="0"/>
              <a:t>Bus</a:t>
            </a:r>
            <a:r>
              <a:rPr lang="en-IE" dirty="0"/>
              <a:t> - All end systems are chained to each other and terminated in some form on each end. Infrastructure devices such as switches are not required to interconnect the end devices. Bus topologies using coax cables were used in legacy Ethernet networks because it was inexpensive and easy to set up.</a:t>
            </a:r>
          </a:p>
          <a:p>
            <a:r>
              <a:rPr lang="en-IE" b="1" dirty="0"/>
              <a:t>Ring</a:t>
            </a:r>
            <a:r>
              <a:rPr lang="en-IE" dirty="0"/>
              <a:t> - End systems are connected to their respective neighbour forming a ring. Unlike the bus topology, the ring does not need to be terminated. Ring topologies were used in legacy Fibre Distributed Data Interface (FDDI) and Token Ring networks…(usually American LANs)</a:t>
            </a:r>
          </a:p>
          <a:p>
            <a:endParaRPr lang="en-IE" dirty="0"/>
          </a:p>
          <a:p>
            <a:endParaRPr lang="en-IE" dirty="0"/>
          </a:p>
        </p:txBody>
      </p:sp>
    </p:spTree>
    <p:extLst>
      <p:ext uri="{BB962C8B-B14F-4D97-AF65-F5344CB8AC3E}">
        <p14:creationId xmlns:p14="http://schemas.microsoft.com/office/powerpoint/2010/main" val="347332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1729047" y="1825625"/>
            <a:ext cx="8304415" cy="4351338"/>
          </a:xfrm>
          <a:prstGeom prst="rect">
            <a:avLst/>
          </a:prstGeom>
        </p:spPr>
      </p:pic>
    </p:spTree>
    <p:extLst>
      <p:ext uri="{BB962C8B-B14F-4D97-AF65-F5344CB8AC3E}">
        <p14:creationId xmlns:p14="http://schemas.microsoft.com/office/powerpoint/2010/main" val="166870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2293</Words>
  <Application>Microsoft Office PowerPoint</Application>
  <PresentationFormat>Widescreen</PresentationFormat>
  <Paragraphs>221</Paragraphs>
  <Slides>55</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LAN Design</vt:lpstr>
      <vt:lpstr>Physical Topologies </vt:lpstr>
      <vt:lpstr>PowerPoint Presentation</vt:lpstr>
      <vt:lpstr>Logical Topologies </vt:lpstr>
      <vt:lpstr>PowerPoint Presentation</vt:lpstr>
      <vt:lpstr>Physical LAN Topologies </vt:lpstr>
      <vt:lpstr>PowerPoint Presentation</vt:lpstr>
      <vt:lpstr>PowerPoint Presentation</vt:lpstr>
      <vt:lpstr>PowerPoint Presentation</vt:lpstr>
      <vt:lpstr>Ethernet LANs</vt:lpstr>
      <vt:lpstr>PowerPoint Presentation</vt:lpstr>
      <vt:lpstr>Hierarchy in the Borderless Switched Network </vt:lpstr>
      <vt:lpstr>Borderless switched network design must follow… </vt:lpstr>
      <vt:lpstr>PowerPoint Presentation</vt:lpstr>
      <vt:lpstr>Access Layer</vt:lpstr>
      <vt:lpstr>Distribution Layer</vt:lpstr>
      <vt:lpstr>Core Layer</vt:lpstr>
      <vt:lpstr>Three -tier</vt:lpstr>
      <vt:lpstr>PowerPoint Presentation</vt:lpstr>
      <vt:lpstr>Switches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Collapsed Backbone </vt:lpstr>
      <vt:lpstr>PowerPoint Presentation</vt:lpstr>
      <vt:lpstr>PowerPoint Presentation</vt:lpstr>
      <vt:lpstr>collision domains</vt:lpstr>
      <vt:lpstr>1 Hub with 1 large collision domain</vt:lpstr>
      <vt:lpstr>Switch creates 4 small CDs and 1 Broadcast Domain (micro-segmentation)</vt:lpstr>
      <vt:lpstr>Collision and Broadcast Domains</vt:lpstr>
      <vt:lpstr>Router with 2 BDs</vt:lpstr>
      <vt:lpstr> Microsegmentation</vt:lpstr>
      <vt:lpstr>Micro- segmentation</vt:lpstr>
      <vt:lpstr>Micro- segmentation</vt:lpstr>
      <vt:lpstr>Switches do not create B.Domains …. (unless VLANs configured)</vt:lpstr>
      <vt:lpstr> Broadcast Domain</vt:lpstr>
      <vt:lpstr>PowerPoint Presentation</vt:lpstr>
      <vt:lpstr>Broadcasts</vt:lpstr>
      <vt:lpstr>PowerPoint Presentation</vt:lpstr>
      <vt:lpstr>PowerPoint Presentation</vt:lpstr>
      <vt:lpstr>PowerPoint Presentation</vt:lpstr>
      <vt:lpstr>PowerPoint Presentation</vt:lpstr>
      <vt:lpstr>VLANs</vt:lpstr>
      <vt:lpstr>Wiring closets</vt:lpstr>
      <vt:lpstr>Wiring closets</vt:lpstr>
      <vt:lpstr>VLAN’s</vt:lpstr>
      <vt:lpstr>Switches</vt:lpstr>
      <vt:lpstr>Servers</vt:lpstr>
      <vt:lpstr>IP addressing</vt:lpstr>
      <vt:lpstr>PowerPoint Presentation</vt:lpstr>
      <vt:lpstr>LAN Design Report</vt:lpstr>
    </vt:vector>
  </TitlesOfParts>
  <Company>LYIT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Quinn Martina</dc:creator>
  <cp:lastModifiedBy>Martina Quinn</cp:lastModifiedBy>
  <cp:revision>37</cp:revision>
  <dcterms:created xsi:type="dcterms:W3CDTF">2017-12-04T15:44:11Z</dcterms:created>
  <dcterms:modified xsi:type="dcterms:W3CDTF">2022-11-15T10:02:14Z</dcterms:modified>
</cp:coreProperties>
</file>