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72" r:id="rId9"/>
    <p:sldId id="264" r:id="rId10"/>
    <p:sldId id="265" r:id="rId11"/>
    <p:sldId id="271" r:id="rId12"/>
    <p:sldId id="270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4"/>
    <p:restoredTop sz="94651"/>
  </p:normalViewPr>
  <p:slideViewPr>
    <p:cSldViewPr snapToGrid="0">
      <p:cViewPr varScale="1">
        <p:scale>
          <a:sx n="143" d="100"/>
          <a:sy n="143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E08CE-D601-494B-9117-286E0ECFD6AB}" type="datetimeFigureOut">
              <a:rPr lang="en-IL" smtClean="0"/>
              <a:t>12/05/2024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A4C52-796A-A54D-8F1F-0DCB2D659F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95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A4C52-796A-A54D-8F1F-0DCB2D659F0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83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10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1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0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3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9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559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98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ikhilnayak123/5-million-song-lyrics-dataset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31B77D4-4D94-6A7F-6D2E-E5D5ED6BC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3233794"/>
            <a:ext cx="3218328" cy="1814946"/>
          </a:xfrm>
        </p:spPr>
        <p:txBody>
          <a:bodyPr anchor="b">
            <a:normAutofit/>
          </a:bodyPr>
          <a:lstStyle/>
          <a:p>
            <a:pPr algn="ctr"/>
            <a:r>
              <a:rPr lang="en-IL" sz="2400" dirty="0"/>
              <a:t>Daniel David Glazman</a:t>
            </a:r>
          </a:p>
          <a:p>
            <a:pPr algn="ctr"/>
            <a:r>
              <a:rPr lang="en-IL" sz="2400" dirty="0"/>
              <a:t>Yuval Fisher</a:t>
            </a:r>
          </a:p>
          <a:p>
            <a:pPr algn="ctr"/>
            <a:endParaRPr lang="en-IL" dirty="0"/>
          </a:p>
        </p:txBody>
      </p:sp>
      <p:pic>
        <p:nvPicPr>
          <p:cNvPr id="38" name="Picture 37" descr="White alphabet letters placed flat and stacked">
            <a:extLst>
              <a:ext uri="{FF2B5EF4-FFF2-40B4-BE49-F238E27FC236}">
                <a16:creationId xmlns:a16="http://schemas.microsoft.com/office/drawing/2014/main" id="{DE5A416B-97B1-CDCF-D7EE-76AA13FA3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70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B44E86-219B-790C-D9AA-40C4C281C770}"/>
              </a:ext>
            </a:extLst>
          </p:cNvPr>
          <p:cNvSpPr txBox="1"/>
          <p:nvPr/>
        </p:nvSpPr>
        <p:spPr>
          <a:xfrm>
            <a:off x="1732235" y="2516679"/>
            <a:ext cx="2789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2000" dirty="0"/>
              <a:t>Using LSTM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9F9C6-B52B-9A36-0BCD-64D4F6D56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492" y="717971"/>
            <a:ext cx="4417291" cy="16637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Song lyrics generation by genre</a:t>
            </a:r>
            <a:endParaRPr lang="en-IL" sz="3600" b="1" dirty="0"/>
          </a:p>
        </p:txBody>
      </p:sp>
    </p:spTree>
    <p:extLst>
      <p:ext uri="{BB962C8B-B14F-4D97-AF65-F5344CB8AC3E}">
        <p14:creationId xmlns:p14="http://schemas.microsoft.com/office/powerpoint/2010/main" val="25820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F90D-F864-F0C3-5F56-37386267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Generation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2AB0-21D4-918F-DEFC-E56D6667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dirty="0"/>
              <a:t>We loaded the trained model.</a:t>
            </a:r>
          </a:p>
          <a:p>
            <a:r>
              <a:rPr lang="en-US" dirty="0"/>
              <a:t>B</a:t>
            </a:r>
            <a:r>
              <a:rPr lang="en-IL" dirty="0"/>
              <a:t>ased on user’s input we defined the seeding sentence of the song, namely the first phrase of the song lyrics.</a:t>
            </a:r>
          </a:p>
          <a:p>
            <a:r>
              <a:rPr lang="en-US" dirty="0"/>
              <a:t>Seeding provides a starting point and context for text generation, in our case song lyrics, guiding the model to produce coherent and thematically relevant output aligned with the desired style or mood.</a:t>
            </a:r>
          </a:p>
          <a:p>
            <a:r>
              <a:rPr lang="en-US" dirty="0"/>
              <a:t>We got as a result a full song that has a context to the first given phrase, and in addition we can notice that the generated lyrics have the structure of the given genre.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7234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31DC-25DB-78B2-9AC2-8C5FEC5E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49719"/>
            <a:ext cx="9905999" cy="1360898"/>
          </a:xfrm>
        </p:spPr>
        <p:txBody>
          <a:bodyPr/>
          <a:lstStyle/>
          <a:p>
            <a:pPr algn="ctr"/>
            <a:r>
              <a:rPr lang="en-IL" dirty="0"/>
              <a:t>Generated Lyrics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CD497-241F-9A0A-3A5D-E3867FDF0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29775" y="2464615"/>
            <a:ext cx="4405488" cy="3295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53226B-BC84-E482-151A-4A9E07B0F2D5}"/>
              </a:ext>
            </a:extLst>
          </p:cNvPr>
          <p:cNvSpPr txBox="1"/>
          <p:nvPr/>
        </p:nvSpPr>
        <p:spPr>
          <a:xfrm>
            <a:off x="1143000" y="2095283"/>
            <a:ext cx="361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Rap Song Lyrics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DF609D-BF14-329F-A358-4FEF227D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39080" y="2464615"/>
            <a:ext cx="4183563" cy="3295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43C88C-5DB6-B97B-1981-6422B0FA7809}"/>
              </a:ext>
            </a:extLst>
          </p:cNvPr>
          <p:cNvSpPr txBox="1"/>
          <p:nvPr/>
        </p:nvSpPr>
        <p:spPr>
          <a:xfrm>
            <a:off x="6761376" y="2100766"/>
            <a:ext cx="333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Pop Song Lyrics</a:t>
            </a:r>
          </a:p>
        </p:txBody>
      </p:sp>
    </p:spTree>
    <p:extLst>
      <p:ext uri="{BB962C8B-B14F-4D97-AF65-F5344CB8AC3E}">
        <p14:creationId xmlns:p14="http://schemas.microsoft.com/office/powerpoint/2010/main" val="378599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13F3-CE6A-EEDD-0A78-28C6B558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4219-56C8-7A09-F3DA-C150EDF9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Based on the results of the project, we conclude that LSTM networks are quite good at generating new text, song lyrics in our case.</a:t>
            </a:r>
          </a:p>
          <a:p>
            <a:r>
              <a:rPr lang="en-IL" dirty="0"/>
              <a:t>Inspecting the generation results, we got songs that corresponded with the input parameter, namley the genre and the contexrt of the seeding sentence.</a:t>
            </a:r>
          </a:p>
          <a:p>
            <a:r>
              <a:rPr lang="en-IL" dirty="0"/>
              <a:t>On the other hand, the songs weren’t perfect in terms of musical structure and in terms of ryming.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881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1106-CD5E-7783-F327-B166ED3D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53E8-7FAA-079D-6E08-6AA48E23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Our goal in this project was to generate song yrics by a given genre – Pop or Rap.</a:t>
            </a:r>
          </a:p>
          <a:p>
            <a:r>
              <a:rPr lang="en-US" dirty="0"/>
              <a:t>The network receives as input the genre type and a starting sequence for the song. Upon processing these inputs through a trained model, it generates a complete song tailored to the provided genre and starting sequence.</a:t>
            </a:r>
          </a:p>
          <a:p>
            <a:r>
              <a:rPr lang="en-US" dirty="0"/>
              <a:t>To achieve this, we employed the Long Short-Term Memory (LSTM) approach, known for its effectiveness in modeling sequential data and capturing long-term dependencies.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915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BC6F-C8AB-FA8B-8548-C0E78412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C578-E615-94F0-D62E-11774F00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We used a kaggle data set of 5 million song lyrics – </a:t>
            </a:r>
            <a:r>
              <a:rPr lang="en-IL" dirty="0">
                <a:hlinkClick r:id="rId2"/>
              </a:rPr>
              <a:t>Link</a:t>
            </a:r>
            <a:r>
              <a:rPr lang="en-IL" dirty="0"/>
              <a:t>.</a:t>
            </a:r>
          </a:p>
          <a:p>
            <a:r>
              <a:rPr lang="en-IL" dirty="0"/>
              <a:t>We trained a model for both genres Pop and Rap.</a:t>
            </a:r>
          </a:p>
          <a:p>
            <a:r>
              <a:rPr lang="en-IL" dirty="0"/>
              <a:t>We divided the dataset to batches and randomly sampled 5000 songs for each genre for the training process – overall we used 10000 songs.</a:t>
            </a:r>
          </a:p>
          <a:p>
            <a:r>
              <a:rPr lang="en-IL" dirty="0"/>
              <a:t>Because the dataset has songs in several languages, we made sure that the sampled songs are in English only.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086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526E-A9E0-5BBF-D7B0-E80BFAE3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6692-6F82-6866-A290-52712A02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dirty="0"/>
              <a:t>Removing any </a:t>
            </a:r>
            <a:r>
              <a:rPr lang="en-US" dirty="0"/>
              <a:t>unnecessary</a:t>
            </a:r>
            <a:r>
              <a:rPr lang="en-IL" dirty="0"/>
              <a:t> symbols, such as punctuation and parentheses.</a:t>
            </a:r>
          </a:p>
          <a:p>
            <a:r>
              <a:rPr lang="en-IL" dirty="0"/>
              <a:t>Removing </a:t>
            </a:r>
            <a:r>
              <a:rPr lang="en-US" dirty="0"/>
              <a:t>unnecessary</a:t>
            </a:r>
            <a:r>
              <a:rPr lang="en-IL" dirty="0"/>
              <a:t> song instruction words, such as “verse”, “intro”, ”outro”, etc.</a:t>
            </a:r>
          </a:p>
          <a:p>
            <a:r>
              <a:rPr lang="en-IL" dirty="0"/>
              <a:t>Removing </a:t>
            </a:r>
            <a:r>
              <a:rPr lang="en-US" dirty="0"/>
              <a:t>unnecessary numbers.</a:t>
            </a:r>
          </a:p>
          <a:p>
            <a:r>
              <a:rPr lang="en-US" dirty="0"/>
              <a:t>Refining Corpus Content: Remove any line with 2 words or less to make the songs more coherent and make sure to remove the artist’s name from the lyrics.</a:t>
            </a:r>
          </a:p>
          <a:p>
            <a:r>
              <a:rPr lang="en-US" dirty="0"/>
              <a:t>Tokenizing the lyrics.</a:t>
            </a:r>
          </a:p>
          <a:p>
            <a:r>
              <a:rPr lang="en-US" dirty="0"/>
              <a:t>Creating a lyrics corpus for each genre and unifying them.</a:t>
            </a:r>
          </a:p>
        </p:txBody>
      </p:sp>
    </p:spTree>
    <p:extLst>
      <p:ext uri="{BB962C8B-B14F-4D97-AF65-F5344CB8AC3E}">
        <p14:creationId xmlns:p14="http://schemas.microsoft.com/office/powerpoint/2010/main" val="336633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AB37-2D69-6286-9F20-AA75B427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Embedding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0323-E315-AC9E-5BFF-992A5D72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using the wasteful approach of One-Hot Encoding (Sparse vectors with one '1' and many '0’s), we encode each word with a unique integer and store it in a dictionary.</a:t>
            </a:r>
          </a:p>
          <a:p>
            <a:r>
              <a:rPr lang="en-US" dirty="0"/>
              <a:t>We enhance our model by incorporating genre information through genre embedding, representing genre as dense vectors. These vectors, combined with indexed words, create target word and sentence windows. </a:t>
            </a:r>
          </a:p>
          <a:p>
            <a:r>
              <a:rPr lang="en-US" dirty="0"/>
              <a:t>By integrating genre context with word sequences, our model learns genre-specific patterns, resulting in more contextually relevant predictions.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7165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631D-4C9E-6AE1-8B77-3E8D149D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75712"/>
            <a:ext cx="9905999" cy="1360898"/>
          </a:xfrm>
        </p:spPr>
        <p:txBody>
          <a:bodyPr/>
          <a:lstStyle/>
          <a:p>
            <a:pPr algn="ctr"/>
            <a:r>
              <a:rPr lang="en-US" dirty="0"/>
              <a:t>The Generation Model Architecture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400F-1596-9E72-FE15-3B5FD7569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36609"/>
            <a:ext cx="9905999" cy="414567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u="sng" dirty="0"/>
              <a:t>Embedding Layer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- Converts input word indices and genre information into dense vector representations.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u="sng" dirty="0"/>
              <a:t>LSTM Layer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- Utilizes a LSTM architecture.</a:t>
            </a:r>
            <a:br>
              <a:rPr lang="en-US" sz="1600" dirty="0"/>
            </a:br>
            <a:r>
              <a:rPr lang="en-US" sz="1600" dirty="0"/>
              <a:t>- Incorporates dropout regularization to prevent overfitting.</a:t>
            </a:r>
            <a:br>
              <a:rPr lang="en-US" sz="1600" dirty="0"/>
            </a:br>
            <a:r>
              <a:rPr lang="en-US" sz="1600" dirty="0"/>
              <a:t>- Consists of two layers for capturing complex temporal dependencies.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u="sng" dirty="0"/>
              <a:t>Linear Output Layer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- Produces output predictions based on the final LSTM hidden state.</a:t>
            </a:r>
            <a:br>
              <a:rPr lang="en-US" sz="1600" dirty="0"/>
            </a:br>
            <a:r>
              <a:rPr lang="en-US" sz="1600" dirty="0"/>
              <a:t>- Outputs a vector the length of the vocabulary.</a:t>
            </a:r>
            <a:br>
              <a:rPr lang="en-US" sz="1600" dirty="0"/>
            </a:br>
            <a:r>
              <a:rPr lang="en-US" sz="1600" dirty="0"/>
              <a:t>- Applies </a:t>
            </a:r>
            <a:r>
              <a:rPr lang="en-US" sz="1600" dirty="0" err="1"/>
              <a:t>softmax</a:t>
            </a:r>
            <a:r>
              <a:rPr lang="en-US" sz="1600" dirty="0"/>
              <a:t> activation to generate a probability distribution over the vocabulary.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u="sng" dirty="0"/>
              <a:t>Training Process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- Learns genre-specific patterns through genre embedding.</a:t>
            </a:r>
            <a:br>
              <a:rPr lang="en-US" sz="1600" dirty="0"/>
            </a:br>
            <a:r>
              <a:rPr lang="en-US" sz="1600" dirty="0"/>
              <a:t>- Regularizes LSTM training with dropout to enhance generalization.</a:t>
            </a:r>
            <a:br>
              <a:rPr lang="en-US" sz="1600" dirty="0"/>
            </a:br>
            <a:r>
              <a:rPr lang="en-US" sz="1600" dirty="0"/>
              <a:t>- Employs </a:t>
            </a:r>
            <a:r>
              <a:rPr lang="en-US" sz="1600" dirty="0" err="1"/>
              <a:t>softmax</a:t>
            </a:r>
            <a:r>
              <a:rPr lang="en-US" sz="1600" dirty="0"/>
              <a:t> activation to convert raw output into probability distribution.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EFD1A-C91F-D0BD-F106-B65169ACBD16}"/>
              </a:ext>
            </a:extLst>
          </p:cNvPr>
          <p:cNvSpPr txBox="1"/>
          <p:nvPr/>
        </p:nvSpPr>
        <p:spPr>
          <a:xfrm>
            <a:off x="1918447" y="-197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2366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9605-C89E-7800-1FB5-6B68F3BA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Generation Training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2F21-9E55-452D-1B5E-05D0A1DF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Data Handling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Input and output data are organized into batches with batch size of 2048, using </a:t>
            </a:r>
            <a:r>
              <a:rPr lang="en-US" dirty="0" err="1"/>
              <a:t>TensorDataset</a:t>
            </a:r>
            <a:r>
              <a:rPr lang="en-US" dirty="0"/>
              <a:t> and </a:t>
            </a:r>
            <a:r>
              <a:rPr lang="en-US" dirty="0" err="1"/>
              <a:t>DataLoader</a:t>
            </a:r>
            <a:r>
              <a:rPr lang="en-US" dirty="0"/>
              <a:t>.</a:t>
            </a:r>
          </a:p>
          <a:p>
            <a:r>
              <a:rPr lang="en-US" u="sng" dirty="0"/>
              <a:t>Optimization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Uses Adam optimizer with a learning rate of 2e-4 to optimize model parameters.</a:t>
            </a:r>
          </a:p>
          <a:p>
            <a:r>
              <a:rPr lang="en-US" u="sng" dirty="0"/>
              <a:t>Loss Calculation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Utilizes Cross-Entropy Loss for training the model.</a:t>
            </a:r>
          </a:p>
          <a:p>
            <a:r>
              <a:rPr lang="en-US" u="sng" dirty="0"/>
              <a:t>Epochs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We trained the model for 20 epochs.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7600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A985-2542-F316-8E61-61BC5A4B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Validation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FBD4-BA92-82D8-BF76-4DFFAE1C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0" y="2233833"/>
            <a:ext cx="10003970" cy="39057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u="sng" dirty="0"/>
              <a:t>Data Preparation</a:t>
            </a:r>
            <a:r>
              <a:rPr lang="en-US" sz="1800" dirty="0"/>
              <a:t>: Utilizing the </a:t>
            </a:r>
            <a:r>
              <a:rPr lang="en-US" sz="1800" dirty="0" err="1"/>
              <a:t>train_test_split</a:t>
            </a:r>
            <a:r>
              <a:rPr lang="en-US" sz="1800" dirty="0"/>
              <a:t>, we divided the dataset into training and validation sets, allocating 70% for training and 30% for validation. This ensures an adequate sample for model evaluation while preventing overfitting.</a:t>
            </a:r>
          </a:p>
          <a:p>
            <a:r>
              <a:rPr lang="en-US" sz="1800" u="sng" dirty="0"/>
              <a:t>Crucial Evaluation:</a:t>
            </a:r>
            <a:r>
              <a:rPr lang="en-US" sz="1800" dirty="0"/>
              <a:t> The validation set embodies the model's ability to generalize beyond the training data. Its role transcends mere evaluation, serving as a litmus test for the model's adaptability to unseen samples.</a:t>
            </a:r>
          </a:p>
          <a:p>
            <a:r>
              <a:rPr lang="en-US" sz="1800" u="sng" dirty="0"/>
              <a:t>Validation Process: </a:t>
            </a:r>
            <a:r>
              <a:rPr lang="en-US" sz="1800" dirty="0"/>
              <a:t>Validation was conducted alongside training using the validation set. The model, operating in evaluation mode, made predictions on the validation data. </a:t>
            </a:r>
          </a:p>
          <a:p>
            <a:r>
              <a:rPr lang="en-US" sz="1800" u="sng" dirty="0"/>
              <a:t>Mitigating Overfitting:</a:t>
            </a:r>
            <a:r>
              <a:rPr lang="en-US" sz="1800" dirty="0"/>
              <a:t> We tackle overfitting by closely monitoring the model's performance on unseen data using the validation set. This ensures that the model learns to generalize well without simply memorizing the training data.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98229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F35C-12CD-88B5-371A-478A1CFB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18372"/>
            <a:ext cx="9905999" cy="1360898"/>
          </a:xfrm>
        </p:spPr>
        <p:txBody>
          <a:bodyPr/>
          <a:lstStyle/>
          <a:p>
            <a:pPr algn="ctr"/>
            <a:r>
              <a:rPr lang="en-IL" dirty="0"/>
              <a:t>Generation Training and 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E20A-0BCD-B967-6FD7-6610FB8F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800181"/>
            <a:ext cx="9905999" cy="3567118"/>
          </a:xfrm>
        </p:spPr>
        <p:txBody>
          <a:bodyPr/>
          <a:lstStyle/>
          <a:p>
            <a:pPr marL="0" indent="0">
              <a:buNone/>
            </a:pPr>
            <a:r>
              <a:rPr lang="en-IL" dirty="0"/>
              <a:t>Training loss and Validation </a:t>
            </a:r>
            <a:br>
              <a:rPr lang="en-IL" dirty="0"/>
            </a:br>
            <a:r>
              <a:rPr lang="en-IL" dirty="0"/>
              <a:t>loss functions:			</a:t>
            </a:r>
          </a:p>
        </p:txBody>
      </p:sp>
      <p:pic>
        <p:nvPicPr>
          <p:cNvPr id="5" name="Picture 4" descr="A graph of a training and validation curve&#10;&#10;Description automatically generated">
            <a:extLst>
              <a:ext uri="{FF2B5EF4-FFF2-40B4-BE49-F238E27FC236}">
                <a16:creationId xmlns:a16="http://schemas.microsoft.com/office/drawing/2014/main" id="{DF35A3BC-73FF-48CE-A08C-F2BE4EAF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77" y="2028122"/>
            <a:ext cx="4720499" cy="37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7985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11543</TotalTime>
  <Words>888</Words>
  <Application>Microsoft Macintosh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Walbaum Display</vt:lpstr>
      <vt:lpstr>RegattaVTI</vt:lpstr>
      <vt:lpstr>Song lyrics generation by genre</vt:lpstr>
      <vt:lpstr>Introduction</vt:lpstr>
      <vt:lpstr>The Dataset</vt:lpstr>
      <vt:lpstr>Data Preprocessing</vt:lpstr>
      <vt:lpstr>Embedding</vt:lpstr>
      <vt:lpstr>The Generation Model Architecture</vt:lpstr>
      <vt:lpstr>Generation Training Parameters</vt:lpstr>
      <vt:lpstr>Validation Set</vt:lpstr>
      <vt:lpstr>Generation Training and Validation Results</vt:lpstr>
      <vt:lpstr>Generation Results</vt:lpstr>
      <vt:lpstr>Generated Lyrics Example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lyrics generation by genre  </dc:title>
  <dc:creator>דניאל דוד גלזמן</dc:creator>
  <cp:lastModifiedBy>DALIA</cp:lastModifiedBy>
  <cp:revision>62</cp:revision>
  <dcterms:created xsi:type="dcterms:W3CDTF">2024-04-15T09:42:29Z</dcterms:created>
  <dcterms:modified xsi:type="dcterms:W3CDTF">2024-05-12T11:59:19Z</dcterms:modified>
</cp:coreProperties>
</file>