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83" r:id="rId2"/>
    <p:sldMasterId id="2147483798" r:id="rId3"/>
    <p:sldMasterId id="2147483828" r:id="rId4"/>
  </p:sldMasterIdLst>
  <p:sldIdLst>
    <p:sldId id="256" r:id="rId5"/>
    <p:sldId id="282" r:id="rId6"/>
    <p:sldId id="281" r:id="rId7"/>
    <p:sldId id="268" r:id="rId8"/>
    <p:sldId id="274" r:id="rId9"/>
    <p:sldId id="271" r:id="rId10"/>
    <p:sldId id="270" r:id="rId11"/>
    <p:sldId id="283" r:id="rId12"/>
    <p:sldId id="284"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84" autoAdjust="0"/>
    <p:restoredTop sz="94660"/>
  </p:normalViewPr>
  <p:slideViewPr>
    <p:cSldViewPr snapToGrid="0">
      <p:cViewPr varScale="1">
        <p:scale>
          <a:sx n="112" d="100"/>
          <a:sy n="112" d="100"/>
        </p:scale>
        <p:origin x="28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4086596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82FD45-C633-438A-AE2F-3F441F16BE27}"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793333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161373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C982FD45-C633-438A-AE2F-3F441F16BE27}" type="datetimeFigureOut">
              <a:rPr lang="en-US" smtClean="0"/>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955379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424894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561612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983727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294725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1334940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82FD45-C633-438A-AE2F-3F441F16BE27}"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40275455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82FD45-C633-438A-AE2F-3F441F16BE27}" type="datetimeFigureOut">
              <a:rPr lang="en-US" smtClean="0"/>
              <a:t>12/14/2017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152067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180640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82FD45-C633-438A-AE2F-3F441F16BE27}" type="datetimeFigureOut">
              <a:rPr lang="en-US" smtClean="0"/>
              <a:t>12/14/2017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42265768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2FD45-C633-438A-AE2F-3F441F16BE27}" type="datetimeFigureOut">
              <a:rPr lang="en-US" smtClean="0"/>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815054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82FD45-C633-438A-AE2F-3F441F16BE27}"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6729908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C982FD45-C633-438A-AE2F-3F441F16BE27}" type="datetimeFigureOut">
              <a:rPr lang="en-US" smtClean="0"/>
              <a:t>12/14/2017</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26719672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82FD45-C633-438A-AE2F-3F441F16BE27}"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734268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4244084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C982FD45-C633-438A-AE2F-3F441F16BE27}" type="datetimeFigureOut">
              <a:rPr lang="en-US" smtClean="0"/>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987160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395780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4334786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065116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0197936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7715699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4587207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82FD45-C633-438A-AE2F-3F441F16BE27}"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1111785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82FD45-C633-438A-AE2F-3F441F16BE27}" type="datetimeFigureOut">
              <a:rPr lang="en-US" smtClean="0"/>
              <a:t>12/14/2017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378387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82FD45-C633-438A-AE2F-3F441F16BE27}" type="datetimeFigureOut">
              <a:rPr lang="en-US" smtClean="0"/>
              <a:t>12/14/2017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397615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2FD45-C633-438A-AE2F-3F441F16BE27}" type="datetimeFigureOut">
              <a:rPr lang="en-US" smtClean="0"/>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23886752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82FD45-C633-438A-AE2F-3F441F16BE27}"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3989568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C982FD45-C633-438A-AE2F-3F441F16BE27}" type="datetimeFigureOut">
              <a:rPr lang="en-US" smtClean="0"/>
              <a:t>12/14/2017</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8665113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82FD45-C633-438A-AE2F-3F441F16BE27}"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7006946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399263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82FD45-C633-438A-AE2F-3F441F16BE27}"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7306948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C982FD45-C633-438A-AE2F-3F441F16BE27}" type="datetimeFigureOut">
              <a:rPr lang="en-US" smtClean="0"/>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2821046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6420303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7053619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21147689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21154443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1857286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82FD45-C633-438A-AE2F-3F441F16BE27}"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986917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82FD45-C633-438A-AE2F-3F441F16BE27}" type="datetimeFigureOut">
              <a:rPr lang="en-US" smtClean="0"/>
              <a:t>12/14/2017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1357392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82FD45-C633-438A-AE2F-3F441F16BE27}" type="datetimeFigureOut">
              <a:rPr lang="en-US" smtClean="0"/>
              <a:t>12/14/2017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1593388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2FD45-C633-438A-AE2F-3F441F16BE27}" type="datetimeFigureOut">
              <a:rPr lang="en-US" smtClean="0"/>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672829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82FD45-C633-438A-AE2F-3F441F16BE27}" type="datetimeFigureOut">
              <a:rPr lang="en-US" smtClean="0"/>
              <a:t>12/14/2017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8124511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82FD45-C633-438A-AE2F-3F441F16BE27}"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41086536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982FD45-C633-438A-AE2F-3F441F16BE27}" type="datetimeFigureOut">
              <a:rPr lang="en-US" smtClean="0"/>
              <a:t>12/14/2017</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2574766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82FD45-C633-438A-AE2F-3F441F16BE27}"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52142171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6523428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C982FD45-C633-438A-AE2F-3F441F16BE27}" type="datetimeFigureOut">
              <a:rPr lang="en-US" smtClean="0"/>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29094638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53959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871946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82FD45-C633-438A-AE2F-3F441F16BE27}" type="datetimeFigureOut">
              <a:rPr lang="en-US" smtClean="0"/>
              <a:t>12/14/2017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944830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2FD45-C633-438A-AE2F-3F441F16BE27}" type="datetimeFigureOut">
              <a:rPr lang="en-US" smtClean="0"/>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96619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82FD45-C633-438A-AE2F-3F441F16BE27}"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2186412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C982FD45-C633-438A-AE2F-3F441F16BE27}" type="datetimeFigureOut">
              <a:rPr lang="en-US" smtClean="0"/>
              <a:t>12/14/2017</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19836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4.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982FD45-C633-438A-AE2F-3F441F16BE27}" type="datetimeFigureOut">
              <a:rPr lang="en-US" smtClean="0"/>
              <a:t>12/14/2017</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C09BB44-6132-4B7D-A92B-35A17D46401B}" type="slidenum">
              <a:rPr lang="en-US" smtClean="0"/>
              <a:t>‹#›</a:t>
            </a:fld>
            <a:endParaRPr lang="en-US"/>
          </a:p>
        </p:txBody>
      </p:sp>
    </p:spTree>
    <p:extLst>
      <p:ext uri="{BB962C8B-B14F-4D97-AF65-F5344CB8AC3E}">
        <p14:creationId xmlns:p14="http://schemas.microsoft.com/office/powerpoint/2010/main" val="3052717009"/>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982FD45-C633-438A-AE2F-3F441F16BE27}" type="datetimeFigureOut">
              <a:rPr lang="en-US" smtClean="0"/>
              <a:t>12/14/2017</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C09BB44-6132-4B7D-A92B-35A17D46401B}" type="slidenum">
              <a:rPr lang="en-US" smtClean="0"/>
              <a:t>‹#›</a:t>
            </a:fld>
            <a:endParaRPr lang="en-US"/>
          </a:p>
        </p:txBody>
      </p:sp>
    </p:spTree>
    <p:extLst>
      <p:ext uri="{BB962C8B-B14F-4D97-AF65-F5344CB8AC3E}">
        <p14:creationId xmlns:p14="http://schemas.microsoft.com/office/powerpoint/2010/main" val="560280616"/>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982FD45-C633-438A-AE2F-3F441F16BE27}" type="datetimeFigureOut">
              <a:rPr lang="en-US" smtClean="0"/>
              <a:t>12/14/2017</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C09BB44-6132-4B7D-A92B-35A17D46401B}" type="slidenum">
              <a:rPr lang="en-US" smtClean="0"/>
              <a:t>‹#›</a:t>
            </a:fld>
            <a:endParaRPr lang="en-US"/>
          </a:p>
        </p:txBody>
      </p:sp>
    </p:spTree>
    <p:extLst>
      <p:ext uri="{BB962C8B-B14F-4D97-AF65-F5344CB8AC3E}">
        <p14:creationId xmlns:p14="http://schemas.microsoft.com/office/powerpoint/2010/main" val="2494895911"/>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982FD45-C633-438A-AE2F-3F441F16BE27}" type="datetimeFigureOut">
              <a:rPr lang="en-US" smtClean="0"/>
              <a:t>12/14/2017</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C09BB44-6132-4B7D-A92B-35A17D46401B}" type="slidenum">
              <a:rPr lang="en-US" smtClean="0"/>
              <a:t>‹#›</a:t>
            </a:fld>
            <a:endParaRPr lang="en-US"/>
          </a:p>
        </p:txBody>
      </p:sp>
    </p:spTree>
    <p:extLst>
      <p:ext uri="{BB962C8B-B14F-4D97-AF65-F5344CB8AC3E}">
        <p14:creationId xmlns:p14="http://schemas.microsoft.com/office/powerpoint/2010/main" val="3051520062"/>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30.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accent1"/>
          </a:fgClr>
          <a:bgClr>
            <a:schemeClr val="bg1"/>
          </a:bgClr>
        </a:pattFill>
        <a:effectLst/>
      </p:bgPr>
    </p:bg>
    <p:spTree>
      <p:nvGrpSpPr>
        <p:cNvPr id="1" name=""/>
        <p:cNvGrpSpPr/>
        <p:nvPr/>
      </p:nvGrpSpPr>
      <p:grpSpPr>
        <a:xfrm>
          <a:off x="0" y="0"/>
          <a:ext cx="0" cy="0"/>
          <a:chOff x="0" y="0"/>
          <a:chExt cx="0" cy="0"/>
        </a:xfrm>
      </p:grpSpPr>
      <p:sp>
        <p:nvSpPr>
          <p:cNvPr id="4" name="TextBox 3"/>
          <p:cNvSpPr txBox="1"/>
          <p:nvPr/>
        </p:nvSpPr>
        <p:spPr>
          <a:xfrm>
            <a:off x="8674359" y="6273225"/>
            <a:ext cx="3517641" cy="584775"/>
          </a:xfrm>
          <a:prstGeom prst="rect">
            <a:avLst/>
          </a:prstGeom>
          <a:pattFill prst="pct80">
            <a:fgClr>
              <a:schemeClr val="accent3"/>
            </a:fgClr>
            <a:bgClr>
              <a:schemeClr val="bg1"/>
            </a:bgClr>
          </a:pattFill>
        </p:spPr>
        <p:txBody>
          <a:bodyPr wrap="square" rtlCol="0">
            <a:spAutoFit/>
          </a:bodyPr>
          <a:lstStyle/>
          <a:p>
            <a:r>
              <a:rPr lang="en-CA" sz="3200" dirty="0">
                <a:solidFill>
                  <a:schemeClr val="bg1"/>
                </a:solidFill>
              </a:rPr>
              <a:t>By: Daniel Gopal</a:t>
            </a:r>
            <a:endParaRPr lang="en-US" sz="3200" dirty="0">
              <a:solidFill>
                <a:schemeClr val="bg1"/>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1020" y="1306984"/>
            <a:ext cx="7100380" cy="1482204"/>
          </a:xfrm>
          <a:prstGeom prst="rect">
            <a:avLst/>
          </a:prstGeom>
          <a:noFill/>
        </p:spPr>
      </p:pic>
      <p:pic>
        <p:nvPicPr>
          <p:cNvPr id="5" name="Picture 4">
            <a:extLst>
              <a:ext uri="{FF2B5EF4-FFF2-40B4-BE49-F238E27FC236}">
                <a16:creationId xmlns:a16="http://schemas.microsoft.com/office/drawing/2014/main" xmlns="" id="{375C4340-D4D1-47B9-B998-8D1BDF3314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6900" y="2943941"/>
            <a:ext cx="6794500" cy="3019778"/>
          </a:xfrm>
          <a:prstGeom prst="rect">
            <a:avLst/>
          </a:prstGeom>
        </p:spPr>
      </p:pic>
    </p:spTree>
    <p:extLst>
      <p:ext uri="{BB962C8B-B14F-4D97-AF65-F5344CB8AC3E}">
        <p14:creationId xmlns:p14="http://schemas.microsoft.com/office/powerpoint/2010/main" val="2426690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0070C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D5BADCE-8C1B-44F9-AFE4-95D0BA1B97F0}"/>
              </a:ext>
            </a:extLst>
          </p:cNvPr>
          <p:cNvSpPr txBox="1"/>
          <p:nvPr/>
        </p:nvSpPr>
        <p:spPr>
          <a:xfrm>
            <a:off x="1315845" y="1706136"/>
            <a:ext cx="10247970" cy="3046988"/>
          </a:xfrm>
          <a:prstGeom prst="rect">
            <a:avLst/>
          </a:prstGeom>
          <a:noFill/>
        </p:spPr>
        <p:txBody>
          <a:bodyPr wrap="square" rtlCol="0">
            <a:spAutoFit/>
          </a:bodyPr>
          <a:lstStyle/>
          <a:p>
            <a:r>
              <a:rPr lang="en-CA" sz="9600" dirty="0">
                <a:solidFill>
                  <a:srgbClr val="FFFF00"/>
                </a:solidFill>
                <a:latin typeface="Lucida Fax" panose="02060602050505020204" pitchFamily="18" charset="0"/>
              </a:rPr>
              <a:t>Thanks</a:t>
            </a:r>
          </a:p>
          <a:p>
            <a:r>
              <a:rPr lang="en-CA" sz="9600" dirty="0">
                <a:solidFill>
                  <a:srgbClr val="FFFF00"/>
                </a:solidFill>
                <a:latin typeface="Lucida Fax" panose="02060602050505020204" pitchFamily="18" charset="0"/>
              </a:rPr>
              <a:t>For Listening</a:t>
            </a:r>
          </a:p>
        </p:txBody>
      </p:sp>
    </p:spTree>
    <p:extLst>
      <p:ext uri="{BB962C8B-B14F-4D97-AF65-F5344CB8AC3E}">
        <p14:creationId xmlns:p14="http://schemas.microsoft.com/office/powerpoint/2010/main" val="4049451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is Cryptocurrency ? </a:t>
            </a:r>
            <a:endParaRPr lang="en-US" dirty="0"/>
          </a:p>
        </p:txBody>
      </p:sp>
      <p:sp>
        <p:nvSpPr>
          <p:cNvPr id="18" name="TextBox 17"/>
          <p:cNvSpPr txBox="1"/>
          <p:nvPr/>
        </p:nvSpPr>
        <p:spPr>
          <a:xfrm>
            <a:off x="810000" y="2307364"/>
            <a:ext cx="10829372" cy="3139321"/>
          </a:xfrm>
          <a:prstGeom prst="rect">
            <a:avLst/>
          </a:prstGeom>
          <a:noFill/>
        </p:spPr>
        <p:txBody>
          <a:bodyPr wrap="square" rtlCol="0">
            <a:spAutoFit/>
          </a:bodyPr>
          <a:lstStyle/>
          <a:p>
            <a:r>
              <a:rPr lang="en-US" dirty="0"/>
              <a:t>Digital currency or digital money is an Internet-based medium of exchange distinct from physical (such as banknotes and coins) that exhibits properties similar to physical currencies</a:t>
            </a:r>
          </a:p>
          <a:p>
            <a:endParaRPr lang="en-US" dirty="0"/>
          </a:p>
          <a:p>
            <a:r>
              <a:rPr lang="en-US" dirty="0"/>
              <a:t>allows for instantaneous transactions and borderless transfer-of-ownership.</a:t>
            </a:r>
          </a:p>
          <a:p>
            <a:endParaRPr lang="en-US" dirty="0"/>
          </a:p>
          <a:p>
            <a:r>
              <a:rPr lang="en-US" dirty="0"/>
              <a:t>• </a:t>
            </a:r>
            <a:r>
              <a:rPr lang="en-US" dirty="0" err="1"/>
              <a:t>Cryptocurrency</a:t>
            </a:r>
            <a:r>
              <a:rPr lang="en-US" dirty="0"/>
              <a:t> - A digital currency in which encryption techniques (cryptography) are used to regulate the generation of units of currency and verify the transfer of funds, operating independently of a central bank. </a:t>
            </a:r>
            <a:endParaRPr lang="en-US" dirty="0" smtClean="0"/>
          </a:p>
          <a:p>
            <a:endParaRPr lang="en-US" dirty="0"/>
          </a:p>
          <a:p>
            <a:r>
              <a:rPr lang="en-US" dirty="0" smtClean="0"/>
              <a:t>• </a:t>
            </a:r>
            <a:r>
              <a:rPr lang="en-US" dirty="0"/>
              <a:t>The first cryptocurrency to be created was Bitcoin back in 2009. Today there are hundreds of other cryptocurrencies, often referred to as Altcoins.</a:t>
            </a:r>
          </a:p>
        </p:txBody>
      </p:sp>
      <p:pic>
        <p:nvPicPr>
          <p:cNvPr id="4" name="Picture 3">
            <a:extLst>
              <a:ext uri="{FF2B5EF4-FFF2-40B4-BE49-F238E27FC236}">
                <a16:creationId xmlns:a16="http://schemas.microsoft.com/office/drawing/2014/main" xmlns="" id="{875DB4D3-8203-426A-8DF0-988859FA0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3886" y="5305026"/>
            <a:ext cx="1296605" cy="1296605"/>
          </a:xfrm>
          <a:prstGeom prst="rect">
            <a:avLst/>
          </a:prstGeom>
        </p:spPr>
      </p:pic>
    </p:spTree>
    <p:extLst>
      <p:ext uri="{BB962C8B-B14F-4D97-AF65-F5344CB8AC3E}">
        <p14:creationId xmlns:p14="http://schemas.microsoft.com/office/powerpoint/2010/main" val="1455074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6C29F1-4727-48EA-97D9-1ECF7C1FA4DC}"/>
              </a:ext>
            </a:extLst>
          </p:cNvPr>
          <p:cNvSpPr>
            <a:spLocks noGrp="1"/>
          </p:cNvSpPr>
          <p:nvPr>
            <p:ph type="title"/>
          </p:nvPr>
        </p:nvSpPr>
        <p:spPr/>
        <p:txBody>
          <a:bodyPr/>
          <a:lstStyle/>
          <a:p>
            <a:r>
              <a:rPr lang="en-CA" dirty="0"/>
              <a:t>What is Bitcoin</a:t>
            </a:r>
          </a:p>
        </p:txBody>
      </p:sp>
      <p:sp>
        <p:nvSpPr>
          <p:cNvPr id="3" name="Content Placeholder 2">
            <a:extLst>
              <a:ext uri="{FF2B5EF4-FFF2-40B4-BE49-F238E27FC236}">
                <a16:creationId xmlns:a16="http://schemas.microsoft.com/office/drawing/2014/main" xmlns="" id="{DA131353-FACD-43FC-9288-1A0E58719F02}"/>
              </a:ext>
            </a:extLst>
          </p:cNvPr>
          <p:cNvSpPr>
            <a:spLocks noGrp="1"/>
          </p:cNvSpPr>
          <p:nvPr>
            <p:ph idx="1"/>
          </p:nvPr>
        </p:nvSpPr>
        <p:spPr>
          <a:xfrm>
            <a:off x="673433" y="2359019"/>
            <a:ext cx="10554574" cy="3636511"/>
          </a:xfrm>
        </p:spPr>
        <p:txBody>
          <a:bodyPr>
            <a:normAutofit/>
          </a:bodyPr>
          <a:lstStyle/>
          <a:p>
            <a:pPr>
              <a:lnSpc>
                <a:spcPct val="120000"/>
              </a:lnSpc>
            </a:pPr>
            <a:r>
              <a:rPr lang="en-US" altLang="zh-CN" sz="2400" dirty="0"/>
              <a:t>Bitcoin </a:t>
            </a:r>
            <a:r>
              <a:rPr lang="en-US" altLang="zh-CN" dirty="0"/>
              <a:t>is a form of digital currency, created and held electronically</a:t>
            </a:r>
          </a:p>
          <a:p>
            <a:pPr>
              <a:lnSpc>
                <a:spcPct val="120000"/>
              </a:lnSpc>
            </a:pPr>
            <a:r>
              <a:rPr lang="en-US" altLang="zh-CN" dirty="0"/>
              <a:t> No one controls it. </a:t>
            </a:r>
            <a:r>
              <a:rPr lang="en-US" altLang="zh-CN" dirty="0" err="1"/>
              <a:t>Bitcoins</a:t>
            </a:r>
            <a:r>
              <a:rPr lang="en-US" altLang="zh-CN" dirty="0"/>
              <a:t> aren’t printed, like dollars or euros </a:t>
            </a:r>
          </a:p>
          <a:p>
            <a:pPr>
              <a:lnSpc>
                <a:spcPct val="120000"/>
              </a:lnSpc>
            </a:pPr>
            <a:r>
              <a:rPr lang="en-US" altLang="zh-CN" dirty="0"/>
              <a:t>They’re produced by people, and increasingly businesses, running computers all around the world, using software that solves mathematical problems.</a:t>
            </a:r>
          </a:p>
          <a:p>
            <a:pPr>
              <a:lnSpc>
                <a:spcPct val="120000"/>
              </a:lnSpc>
            </a:pPr>
            <a:endParaRPr lang="zh-CN" altLang="zh-CN" dirty="0"/>
          </a:p>
          <a:p>
            <a:pPr>
              <a:lnSpc>
                <a:spcPct val="120000"/>
              </a:lnSpc>
            </a:pPr>
            <a:r>
              <a:rPr lang="en-US" altLang="zh-CN" dirty="0"/>
              <a:t>It’s the first example of a growing category of money known as </a:t>
            </a:r>
            <a:r>
              <a:rPr lang="en-US" altLang="zh-CN" dirty="0" err="1"/>
              <a:t>cryptocurrency</a:t>
            </a:r>
            <a:r>
              <a:rPr lang="en-US" altLang="zh-CN" dirty="0"/>
              <a:t>.</a:t>
            </a:r>
            <a:endParaRPr lang="zh-CN" altLang="zh-CN" dirty="0"/>
          </a:p>
          <a:p>
            <a:pPr algn="ctr"/>
            <a:endParaRPr kumimoji="1" lang="zh-CN" altLang="en-US" dirty="0"/>
          </a:p>
          <a:p>
            <a:endParaRPr lang="en-CA" dirty="0"/>
          </a:p>
        </p:txBody>
      </p:sp>
    </p:spTree>
    <p:extLst>
      <p:ext uri="{BB962C8B-B14F-4D97-AF65-F5344CB8AC3E}">
        <p14:creationId xmlns:p14="http://schemas.microsoft.com/office/powerpoint/2010/main" val="4134433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was it created?</a:t>
            </a:r>
            <a:endParaRPr lang="en-US" dirty="0"/>
          </a:p>
        </p:txBody>
      </p:sp>
      <p:sp>
        <p:nvSpPr>
          <p:cNvPr id="3" name="Content Placeholder 2"/>
          <p:cNvSpPr>
            <a:spLocks noGrp="1"/>
          </p:cNvSpPr>
          <p:nvPr>
            <p:ph idx="1"/>
          </p:nvPr>
        </p:nvSpPr>
        <p:spPr>
          <a:xfrm>
            <a:off x="587975" y="1504440"/>
            <a:ext cx="10554574" cy="3636511"/>
          </a:xfrm>
        </p:spPr>
        <p:txBody>
          <a:bodyPr>
            <a:normAutofit/>
          </a:bodyPr>
          <a:lstStyle/>
          <a:p>
            <a:pPr>
              <a:lnSpc>
                <a:spcPct val="140000"/>
              </a:lnSpc>
            </a:pPr>
            <a:r>
              <a:rPr lang="en-US" altLang="zh-CN" sz="2000" dirty="0"/>
              <a:t>A </a:t>
            </a:r>
            <a:r>
              <a:rPr lang="en-US" altLang="zh-CN" sz="1600" dirty="0"/>
              <a:t>software developer called Satoshi </a:t>
            </a:r>
            <a:r>
              <a:rPr lang="en-US" altLang="zh-CN" sz="1600" dirty="0" err="1"/>
              <a:t>Nakamoto</a:t>
            </a:r>
            <a:r>
              <a:rPr lang="en-US" altLang="zh-CN" sz="1600" dirty="0"/>
              <a:t> proposed </a:t>
            </a:r>
            <a:r>
              <a:rPr lang="en-US" altLang="zh-CN" sz="1600" dirty="0" err="1"/>
              <a:t>bitcoin</a:t>
            </a:r>
            <a:r>
              <a:rPr lang="en-US" altLang="zh-CN" sz="1600" dirty="0"/>
              <a:t>, which was an electronic payment system based on mathematical proof. The idea was to produce a currency independent of any central authority, transferable electronically, more or less instantly, with very low transaction fees.</a:t>
            </a:r>
            <a:endParaRPr lang="zh-CN" altLang="zh-CN" sz="1600" dirty="0"/>
          </a:p>
          <a:p>
            <a:pPr algn="ctr"/>
            <a:endParaRPr kumimoji="1" lang="zh-CN" altLang="en-US" sz="1600" dirty="0"/>
          </a:p>
        </p:txBody>
      </p:sp>
      <p:pic>
        <p:nvPicPr>
          <p:cNvPr id="1026" name="Picture 2" descr="Image result for Satoshi Nakam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7795" y="4121446"/>
            <a:ext cx="3544754" cy="2212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312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92A311-B9EB-42FA-B282-B2055A42C5EA}"/>
              </a:ext>
            </a:extLst>
          </p:cNvPr>
          <p:cNvSpPr>
            <a:spLocks noGrp="1"/>
          </p:cNvSpPr>
          <p:nvPr>
            <p:ph type="title"/>
          </p:nvPr>
        </p:nvSpPr>
        <p:spPr/>
        <p:txBody>
          <a:bodyPr/>
          <a:lstStyle/>
          <a:p>
            <a:r>
              <a:rPr lang="en-CA" dirty="0"/>
              <a:t>How it is made?</a:t>
            </a:r>
          </a:p>
        </p:txBody>
      </p:sp>
      <p:sp>
        <p:nvSpPr>
          <p:cNvPr id="3" name="Content Placeholder 2">
            <a:extLst>
              <a:ext uri="{FF2B5EF4-FFF2-40B4-BE49-F238E27FC236}">
                <a16:creationId xmlns:a16="http://schemas.microsoft.com/office/drawing/2014/main" xmlns="" id="{D569D4E3-D414-4CA7-8DFF-8E1025459208}"/>
              </a:ext>
            </a:extLst>
          </p:cNvPr>
          <p:cNvSpPr>
            <a:spLocks noGrp="1"/>
          </p:cNvSpPr>
          <p:nvPr>
            <p:ph idx="1"/>
          </p:nvPr>
        </p:nvSpPr>
        <p:spPr>
          <a:xfrm>
            <a:off x="123305" y="2985783"/>
            <a:ext cx="10554574" cy="3636511"/>
          </a:xfrm>
        </p:spPr>
        <p:txBody>
          <a:bodyPr>
            <a:normAutofit/>
          </a:bodyPr>
          <a:lstStyle/>
          <a:p>
            <a:r>
              <a:rPr lang="en-US" altLang="zh-CN" dirty="0"/>
              <a:t>This currency isn’t physically printed by a central bank.  Some argue central banks are unaccountable to the population  and can simply produce more money to cover the national debt, thus devaluing their currency.</a:t>
            </a:r>
          </a:p>
          <a:p>
            <a:endParaRPr lang="zh-CN" altLang="zh-CN" dirty="0"/>
          </a:p>
          <a:p>
            <a:r>
              <a:rPr lang="en-US" altLang="zh-CN" dirty="0"/>
              <a:t>Instead, </a:t>
            </a:r>
            <a:r>
              <a:rPr lang="en-US" altLang="zh-CN" dirty="0" err="1"/>
              <a:t>bitcoin</a:t>
            </a:r>
            <a:r>
              <a:rPr lang="en-US" altLang="zh-CN" dirty="0"/>
              <a:t> is created digitally, by a community of people anyone can join. </a:t>
            </a:r>
            <a:r>
              <a:rPr lang="en-US" altLang="zh-CN" dirty="0" err="1"/>
              <a:t>Bitcoins</a:t>
            </a:r>
            <a:r>
              <a:rPr lang="en-US" altLang="zh-CN" dirty="0"/>
              <a:t> are ‘mined’, using computing power in a distributed network.</a:t>
            </a:r>
            <a:endParaRPr lang="zh-CN" altLang="zh-CN" dirty="0"/>
          </a:p>
          <a:p>
            <a:r>
              <a:rPr lang="en-US" altLang="zh-CN" dirty="0"/>
              <a:t>This network also processes transactions made with the virtual currency, effectively making </a:t>
            </a:r>
            <a:r>
              <a:rPr lang="en-US" altLang="zh-CN" dirty="0" err="1"/>
              <a:t>bitcoin</a:t>
            </a:r>
            <a:r>
              <a:rPr lang="en-US" altLang="zh-CN" dirty="0"/>
              <a:t> its own payment network.</a:t>
            </a:r>
            <a:endParaRPr kumimoji="1" lang="zh-CN" altLang="en-US" dirty="0"/>
          </a:p>
          <a:p>
            <a:endParaRPr lang="en-CA"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17750" y="663902"/>
            <a:ext cx="3879790" cy="2182382"/>
          </a:xfrm>
          <a:prstGeom prst="rect">
            <a:avLst/>
          </a:prstGeom>
        </p:spPr>
      </p:pic>
    </p:spTree>
    <p:extLst>
      <p:ext uri="{BB962C8B-B14F-4D97-AF65-F5344CB8AC3E}">
        <p14:creationId xmlns:p14="http://schemas.microsoft.com/office/powerpoint/2010/main" val="94981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3C3FF-20D4-495A-81B8-EDBC19B6498A}"/>
              </a:ext>
            </a:extLst>
          </p:cNvPr>
          <p:cNvSpPr>
            <a:spLocks noGrp="1"/>
          </p:cNvSpPr>
          <p:nvPr>
            <p:ph type="title"/>
          </p:nvPr>
        </p:nvSpPr>
        <p:spPr>
          <a:xfrm>
            <a:off x="764868" y="826329"/>
            <a:ext cx="10571998" cy="970450"/>
          </a:xfrm>
        </p:spPr>
        <p:txBody>
          <a:bodyPr/>
          <a:lstStyle/>
          <a:p>
            <a:pPr lvl="0"/>
            <a:r>
              <a:rPr lang="en-US" dirty="0"/>
              <a:t>What has Bitcoin become</a:t>
            </a:r>
            <a:br>
              <a:rPr lang="en-US" dirty="0"/>
            </a:br>
            <a:endParaRPr lang="en-CA" dirty="0"/>
          </a:p>
        </p:txBody>
      </p:sp>
      <p:sp>
        <p:nvSpPr>
          <p:cNvPr id="3" name="Content Placeholder 2">
            <a:extLst>
              <a:ext uri="{FF2B5EF4-FFF2-40B4-BE49-F238E27FC236}">
                <a16:creationId xmlns:a16="http://schemas.microsoft.com/office/drawing/2014/main" xmlns="" id="{0CAD29F3-BFF1-4936-9C08-BA2032408F58}"/>
              </a:ext>
            </a:extLst>
          </p:cNvPr>
          <p:cNvSpPr>
            <a:spLocks noGrp="1"/>
          </p:cNvSpPr>
          <p:nvPr>
            <p:ph idx="1"/>
          </p:nvPr>
        </p:nvSpPr>
        <p:spPr>
          <a:xfrm>
            <a:off x="357793" y="2851875"/>
            <a:ext cx="10554574" cy="4824933"/>
          </a:xfrm>
        </p:spPr>
        <p:txBody>
          <a:bodyPr>
            <a:normAutofit lnSpcReduction="10000"/>
          </a:bodyPr>
          <a:lstStyle/>
          <a:p>
            <a:pPr>
              <a:buFontTx/>
              <a:buChar char="-"/>
            </a:pPr>
            <a:r>
              <a:rPr lang="en-US" altLang="zh-CN" sz="2400" dirty="0"/>
              <a:t>Bitcoin has attracted a lot of attention by people</a:t>
            </a:r>
          </a:p>
          <a:p>
            <a:pPr>
              <a:buFontTx/>
              <a:buChar char="-"/>
            </a:pPr>
            <a:r>
              <a:rPr lang="en-US" altLang="zh-CN" sz="2400" dirty="0"/>
              <a:t>One of the possibilities of the system is that it or a similar open-architecture payment network may provide a cheaper method for businesses to receive payments than the Visa and MasterCard systems. </a:t>
            </a:r>
          </a:p>
          <a:p>
            <a:pPr>
              <a:buFontTx/>
              <a:buChar char="-"/>
            </a:pPr>
            <a:r>
              <a:rPr lang="en-US" altLang="zh-CN" sz="2400" dirty="0"/>
              <a:t>Websites such as Overstock.com has started accepting </a:t>
            </a:r>
            <a:r>
              <a:rPr lang="en-US" altLang="zh-CN" sz="2400" dirty="0" err="1"/>
              <a:t>Bitcoins</a:t>
            </a:r>
            <a:r>
              <a:rPr lang="en-US" altLang="zh-CN" sz="2400" dirty="0"/>
              <a:t> and states that its processing costs for receiving payments in Bitcoin are lower than for traditional credit cards</a:t>
            </a:r>
          </a:p>
          <a:p>
            <a:pPr>
              <a:buFontTx/>
              <a:buChar char="-"/>
            </a:pPr>
            <a:endParaRPr lang="en-US" sz="2400" dirty="0"/>
          </a:p>
          <a:p>
            <a:pPr>
              <a:buFontTx/>
              <a:buChar char="-"/>
            </a:pPr>
            <a:endParaRPr lang="en-US" dirty="0"/>
          </a:p>
          <a:p>
            <a:pPr marL="0" indent="0">
              <a:buNone/>
            </a:pPr>
            <a:endParaRPr lang="en-CA" dirty="0"/>
          </a:p>
          <a:p>
            <a:pPr marL="0" indent="0">
              <a:buNone/>
            </a:pPr>
            <a:r>
              <a:rPr lang="en-CA" dirty="0"/>
              <a:t> </a:t>
            </a:r>
          </a:p>
          <a:p>
            <a:pPr>
              <a:buFontTx/>
              <a:buChar char="-"/>
            </a:pPr>
            <a:endParaRPr lang="en-CA" dirty="0"/>
          </a:p>
          <a:p>
            <a:pPr>
              <a:buFontTx/>
              <a:buChar char="-"/>
            </a:pPr>
            <a:endParaRPr lang="en-CA" dirty="0"/>
          </a:p>
          <a:p>
            <a:endParaRPr lang="en-CA" dirty="0"/>
          </a:p>
        </p:txBody>
      </p:sp>
      <p:pic>
        <p:nvPicPr>
          <p:cNvPr id="6" name="图片 2" descr="overstock-bitcoi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5891" y="202869"/>
            <a:ext cx="3738042" cy="2041090"/>
          </a:xfrm>
          <a:prstGeom prst="rect">
            <a:avLst/>
          </a:prstGeom>
        </p:spPr>
      </p:pic>
    </p:spTree>
    <p:extLst>
      <p:ext uri="{BB962C8B-B14F-4D97-AF65-F5344CB8AC3E}">
        <p14:creationId xmlns:p14="http://schemas.microsoft.com/office/powerpoint/2010/main" val="247873415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1513" y="740181"/>
            <a:ext cx="12478215" cy="369332"/>
          </a:xfrm>
          <a:prstGeom prst="rect">
            <a:avLst/>
          </a:prstGeom>
        </p:spPr>
        <p:txBody>
          <a:bodyPr wrap="square">
            <a:spAutoFit/>
          </a:bodyPr>
          <a:lstStyle/>
          <a:p>
            <a:pPr marR="0" lvl="1" fontAlgn="base">
              <a:spcBef>
                <a:spcPts val="0"/>
              </a:spcBef>
              <a:spcAft>
                <a:spcPts val="1600"/>
              </a:spcAft>
              <a:buClr>
                <a:srgbClr val="595959"/>
              </a:buClr>
              <a:buSzPts val="1400"/>
            </a:pPr>
            <a:r>
              <a:rPr lang="en-US" dirty="0">
                <a:latin typeface="Arial" panose="020B0604020202020204" pitchFamily="34" charset="0"/>
                <a:ea typeface="Arial" panose="020B0604020202020204" pitchFamily="34" charset="0"/>
                <a:cs typeface="Arial" panose="020B0604020202020204" pitchFamily="34" charset="0"/>
              </a:rPr>
              <a:t> </a:t>
            </a:r>
          </a:p>
        </p:txBody>
      </p:sp>
      <p:sp>
        <p:nvSpPr>
          <p:cNvPr id="17" name="文本框 11"/>
          <p:cNvSpPr txBox="1"/>
          <p:nvPr/>
        </p:nvSpPr>
        <p:spPr>
          <a:xfrm>
            <a:off x="199428" y="2636245"/>
            <a:ext cx="11573730" cy="646331"/>
          </a:xfrm>
          <a:prstGeom prst="rect">
            <a:avLst/>
          </a:prstGeom>
          <a:noFill/>
        </p:spPr>
        <p:txBody>
          <a:bodyPr wrap="square" rtlCol="0">
            <a:spAutoFit/>
          </a:bodyPr>
          <a:lstStyle/>
          <a:p>
            <a:r>
              <a:rPr kumimoji="1" lang="en-US" altLang="zh-CN" dirty="0">
                <a:solidFill>
                  <a:schemeClr val="tx1">
                    <a:lumMod val="75000"/>
                    <a:lumOff val="25000"/>
                  </a:schemeClr>
                </a:solidFill>
              </a:rPr>
              <a:t>1. Send bitcoin from your computer, tablet, smart phone or other device, to anyone, anywhere in the world, day or night</a:t>
            </a:r>
            <a:endParaRPr kumimoji="1" lang="zh-CN" altLang="en-US" dirty="0">
              <a:solidFill>
                <a:schemeClr val="tx1">
                  <a:lumMod val="75000"/>
                  <a:lumOff val="25000"/>
                </a:schemeClr>
              </a:solidFill>
            </a:endParaRPr>
          </a:p>
        </p:txBody>
      </p:sp>
      <p:sp>
        <p:nvSpPr>
          <p:cNvPr id="22" name="文本框 28"/>
          <p:cNvSpPr txBox="1"/>
          <p:nvPr/>
        </p:nvSpPr>
        <p:spPr>
          <a:xfrm>
            <a:off x="199428" y="3554174"/>
            <a:ext cx="11704864" cy="646331"/>
          </a:xfrm>
          <a:prstGeom prst="rect">
            <a:avLst/>
          </a:prstGeom>
          <a:noFill/>
        </p:spPr>
        <p:txBody>
          <a:bodyPr wrap="square" rtlCol="0">
            <a:spAutoFit/>
          </a:bodyPr>
          <a:lstStyle/>
          <a:p>
            <a:r>
              <a:rPr kumimoji="1" lang="en-US" altLang="zh-CN" dirty="0">
                <a:solidFill>
                  <a:schemeClr val="tx1">
                    <a:lumMod val="75000"/>
                    <a:lumOff val="25000"/>
                  </a:schemeClr>
                </a:solidFill>
              </a:rPr>
              <a:t>2. Bitcoin verifies transactions with the same encryption used in banking, military and government applications</a:t>
            </a:r>
            <a:endParaRPr kumimoji="1" lang="zh-CN" altLang="en-US" dirty="0">
              <a:solidFill>
                <a:schemeClr val="tx1">
                  <a:lumMod val="75000"/>
                  <a:lumOff val="25000"/>
                </a:schemeClr>
              </a:solidFill>
            </a:endParaRPr>
          </a:p>
        </p:txBody>
      </p:sp>
      <p:sp>
        <p:nvSpPr>
          <p:cNvPr id="27" name="文本框 34"/>
          <p:cNvSpPr txBox="1"/>
          <p:nvPr/>
        </p:nvSpPr>
        <p:spPr>
          <a:xfrm>
            <a:off x="179390" y="4472103"/>
            <a:ext cx="11593768" cy="923330"/>
          </a:xfrm>
          <a:prstGeom prst="rect">
            <a:avLst/>
          </a:prstGeom>
          <a:noFill/>
        </p:spPr>
        <p:txBody>
          <a:bodyPr wrap="square" rtlCol="0">
            <a:spAutoFit/>
          </a:bodyPr>
          <a:lstStyle/>
          <a:p>
            <a:r>
              <a:rPr kumimoji="1" lang="en-US" altLang="zh-CN" dirty="0">
                <a:solidFill>
                  <a:schemeClr val="tx1">
                    <a:lumMod val="75000"/>
                    <a:lumOff val="25000"/>
                  </a:schemeClr>
                </a:solidFill>
              </a:rPr>
              <a:t>3. Bitcoin is open-source. Nobody owns it; the most popular client is maintained by a community of open-source developers </a:t>
            </a:r>
          </a:p>
          <a:p>
            <a:endParaRPr kumimoji="1" lang="zh-CN" altLang="en-US" dirty="0">
              <a:solidFill>
                <a:schemeClr val="tx1">
                  <a:lumMod val="75000"/>
                  <a:lumOff val="25000"/>
                </a:schemeClr>
              </a:solidFill>
            </a:endParaRPr>
          </a:p>
        </p:txBody>
      </p:sp>
      <p:sp>
        <p:nvSpPr>
          <p:cNvPr id="32" name="文本框 43"/>
          <p:cNvSpPr txBox="1"/>
          <p:nvPr/>
        </p:nvSpPr>
        <p:spPr>
          <a:xfrm>
            <a:off x="179390" y="5286420"/>
            <a:ext cx="11724902" cy="1754326"/>
          </a:xfrm>
          <a:prstGeom prst="rect">
            <a:avLst/>
          </a:prstGeom>
          <a:noFill/>
        </p:spPr>
        <p:txBody>
          <a:bodyPr wrap="square" rtlCol="0">
            <a:spAutoFit/>
          </a:bodyPr>
          <a:lstStyle/>
          <a:p>
            <a:r>
              <a:rPr kumimoji="1" lang="en-US" altLang="zh-CN" dirty="0">
                <a:solidFill>
                  <a:schemeClr val="tx1">
                    <a:lumMod val="75000"/>
                    <a:lumOff val="25000"/>
                  </a:schemeClr>
                </a:solidFill>
              </a:rPr>
              <a:t>4. Using the Bitcoin network is free, except for a voluntary fee you can use to speed up transaction processing.</a:t>
            </a:r>
          </a:p>
          <a:p>
            <a:endParaRPr kumimoji="1" lang="en-CA" altLang="zh-CN" dirty="0">
              <a:solidFill>
                <a:schemeClr val="tx1">
                  <a:lumMod val="75000"/>
                  <a:lumOff val="25000"/>
                </a:schemeClr>
              </a:solidFill>
            </a:endParaRPr>
          </a:p>
          <a:p>
            <a:r>
              <a:rPr kumimoji="1" lang="en-CA" altLang="zh-CN" dirty="0">
                <a:solidFill>
                  <a:schemeClr val="tx1">
                    <a:lumMod val="75000"/>
                    <a:lumOff val="25000"/>
                  </a:schemeClr>
                </a:solidFill>
              </a:rPr>
              <a:t>5.</a:t>
            </a:r>
            <a:r>
              <a:rPr lang="en-US" altLang="zh-CN" dirty="0"/>
              <a:t> Bitcoin transactions are not secret. In order to be verified by the network of miners, they need to be published to the network. </a:t>
            </a:r>
          </a:p>
          <a:p>
            <a:endParaRPr kumimoji="1" lang="zh-CN" altLang="en-US" dirty="0">
              <a:solidFill>
                <a:schemeClr val="tx1">
                  <a:lumMod val="75000"/>
                  <a:lumOff val="25000"/>
                </a:schemeClr>
              </a:solidFill>
            </a:endParaRPr>
          </a:p>
        </p:txBody>
      </p:sp>
      <p:sp>
        <p:nvSpPr>
          <p:cNvPr id="3" name="TextBox 2"/>
          <p:cNvSpPr txBox="1"/>
          <p:nvPr/>
        </p:nvSpPr>
        <p:spPr>
          <a:xfrm>
            <a:off x="398032" y="620250"/>
            <a:ext cx="10058400" cy="707886"/>
          </a:xfrm>
          <a:prstGeom prst="rect">
            <a:avLst/>
          </a:prstGeom>
          <a:noFill/>
        </p:spPr>
        <p:txBody>
          <a:bodyPr wrap="square" rtlCol="0">
            <a:spAutoFit/>
          </a:bodyPr>
          <a:lstStyle/>
          <a:p>
            <a:r>
              <a:rPr lang="en-CA" sz="4000" dirty="0"/>
              <a:t>Facts about Bitcoin</a:t>
            </a:r>
            <a:endParaRPr lang="en-US" sz="4000" dirty="0"/>
          </a:p>
        </p:txBody>
      </p:sp>
      <p:pic>
        <p:nvPicPr>
          <p:cNvPr id="35" name="Picture 34">
            <a:extLst>
              <a:ext uri="{FF2B5EF4-FFF2-40B4-BE49-F238E27FC236}">
                <a16:creationId xmlns:a16="http://schemas.microsoft.com/office/drawing/2014/main" xmlns="" id="{16AFDBB8-2AC3-479C-96C4-5CA8AFCE63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8570" y="205942"/>
            <a:ext cx="1474066" cy="1474066"/>
          </a:xfrm>
          <a:prstGeom prst="rect">
            <a:avLst/>
          </a:prstGeom>
        </p:spPr>
      </p:pic>
      <p:sp>
        <p:nvSpPr>
          <p:cNvPr id="2" name="TextBox 1">
            <a:extLst>
              <a:ext uri="{FF2B5EF4-FFF2-40B4-BE49-F238E27FC236}">
                <a16:creationId xmlns:a16="http://schemas.microsoft.com/office/drawing/2014/main" xmlns="" id="{34536D20-A9C9-4D8B-9C44-354649390DE2}"/>
              </a:ext>
            </a:extLst>
          </p:cNvPr>
          <p:cNvSpPr txBox="1"/>
          <p:nvPr/>
        </p:nvSpPr>
        <p:spPr>
          <a:xfrm>
            <a:off x="4711615" y="2070039"/>
            <a:ext cx="6807838" cy="646331"/>
          </a:xfrm>
          <a:prstGeom prst="rect">
            <a:avLst/>
          </a:prstGeom>
          <a:noFill/>
        </p:spPr>
        <p:txBody>
          <a:bodyPr wrap="square" rtlCol="0">
            <a:spAutoFit/>
          </a:bodyPr>
          <a:lstStyle/>
          <a:p>
            <a:r>
              <a:rPr lang="en-US" dirty="0"/>
              <a:t>Currency of the future.</a:t>
            </a:r>
          </a:p>
          <a:p>
            <a:endParaRPr lang="en-CA" dirty="0"/>
          </a:p>
        </p:txBody>
      </p:sp>
    </p:spTree>
    <p:extLst>
      <p:ext uri="{BB962C8B-B14F-4D97-AF65-F5344CB8AC3E}">
        <p14:creationId xmlns:p14="http://schemas.microsoft.com/office/powerpoint/2010/main" val="75284667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should you use </a:t>
            </a:r>
            <a:r>
              <a:rPr lang="en-US" dirty="0" err="1"/>
              <a:t>bitcoins</a:t>
            </a:r>
            <a:r>
              <a:rPr lang="en-US" dirty="0"/>
              <a:t> ?</a:t>
            </a:r>
          </a:p>
        </p:txBody>
      </p:sp>
      <p:sp>
        <p:nvSpPr>
          <p:cNvPr id="3" name="Content Placeholder 2"/>
          <p:cNvSpPr>
            <a:spLocks noGrp="1"/>
          </p:cNvSpPr>
          <p:nvPr>
            <p:ph idx="1"/>
          </p:nvPr>
        </p:nvSpPr>
        <p:spPr>
          <a:xfrm>
            <a:off x="818712" y="2222287"/>
            <a:ext cx="10554574" cy="4357417"/>
          </a:xfrm>
        </p:spPr>
        <p:txBody>
          <a:bodyPr>
            <a:normAutofit/>
          </a:bodyPr>
          <a:lstStyle/>
          <a:p>
            <a:r>
              <a:rPr lang="en-US" dirty="0"/>
              <a:t>Bitcoins are transferred directly from person to person via the net without going through a bank or clearinghouse.</a:t>
            </a:r>
          </a:p>
          <a:p>
            <a:endParaRPr lang="en-US" dirty="0"/>
          </a:p>
          <a:p>
            <a:r>
              <a:rPr lang="en-US" dirty="0"/>
              <a:t>They are fast and cheap </a:t>
            </a:r>
          </a:p>
          <a:p>
            <a:endParaRPr lang="en-US" dirty="0"/>
          </a:p>
          <a:p>
            <a:r>
              <a:rPr lang="en-US" dirty="0"/>
              <a:t>People can’t steal your payment information from merchants It isn’t inflationary It’s as private as you want it to be You don’t need to trust anyone else You own it You can create your own money simply mine it </a:t>
            </a:r>
          </a:p>
          <a:p>
            <a:endParaRPr lang="en-US" dirty="0"/>
          </a:p>
          <a:p>
            <a:r>
              <a:rPr lang="en-US" dirty="0"/>
              <a:t>Secured by collective compute power of miners and is very difficult to make changes but easy to verify</a:t>
            </a:r>
          </a:p>
        </p:txBody>
      </p:sp>
      <p:pic>
        <p:nvPicPr>
          <p:cNvPr id="5" name="Picture 4">
            <a:extLst>
              <a:ext uri="{FF2B5EF4-FFF2-40B4-BE49-F238E27FC236}">
                <a16:creationId xmlns:a16="http://schemas.microsoft.com/office/drawing/2014/main" xmlns="" id="{1F4FB568-8954-4754-9552-77E8854B8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4063" y="291302"/>
            <a:ext cx="1438772" cy="1282221"/>
          </a:xfrm>
          <a:prstGeom prst="rect">
            <a:avLst/>
          </a:prstGeom>
        </p:spPr>
      </p:pic>
    </p:spTree>
    <p:extLst>
      <p:ext uri="{BB962C8B-B14F-4D97-AF65-F5344CB8AC3E}">
        <p14:creationId xmlns:p14="http://schemas.microsoft.com/office/powerpoint/2010/main" val="2357651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you shouldn’t </a:t>
            </a:r>
            <a:r>
              <a:rPr lang="en-CA"/>
              <a:t>use Bitcoin?</a:t>
            </a:r>
            <a:endParaRPr lang="en-US"/>
          </a:p>
        </p:txBody>
      </p:sp>
      <p:sp>
        <p:nvSpPr>
          <p:cNvPr id="3" name="Content Placeholder 2"/>
          <p:cNvSpPr>
            <a:spLocks noGrp="1"/>
          </p:cNvSpPr>
          <p:nvPr>
            <p:ph idx="1"/>
          </p:nvPr>
        </p:nvSpPr>
        <p:spPr>
          <a:xfrm>
            <a:off x="252655" y="2774301"/>
            <a:ext cx="10554574" cy="3636511"/>
          </a:xfrm>
        </p:spPr>
        <p:txBody>
          <a:bodyPr>
            <a:normAutofit/>
          </a:bodyPr>
          <a:lstStyle/>
          <a:p>
            <a:r>
              <a:rPr lang="en-US" dirty="0"/>
              <a:t>There is no buyer protection as when goods are bought using Bitcoins, and if the seller doesn’t send the goods, nothing can be done to reverse the transaction.  </a:t>
            </a:r>
            <a:endParaRPr lang="en-CA" dirty="0"/>
          </a:p>
          <a:p>
            <a:pPr marL="0" indent="0">
              <a:buNone/>
            </a:pPr>
            <a:endParaRPr lang="en-CA" dirty="0"/>
          </a:p>
          <a:p>
            <a:r>
              <a:rPr lang="en-US" dirty="0"/>
              <a:t>Wallets/Transactions Can Be Lost If a hard drive crashes, or a virus corrupts data. As when the wallet file is corrupted, Bitcoins have essentially been lost. There is nothing that can done to recover it. These coins will be forever gone in the system. The coins the investor owned will also be permanently gone.</a:t>
            </a:r>
            <a:endParaRPr lang="en-CA" dirty="0"/>
          </a:p>
          <a:p>
            <a:pPr marL="0" indent="0">
              <a:buNone/>
            </a:pPr>
            <a:endParaRPr lang="en-CA" dirty="0"/>
          </a:p>
          <a:p>
            <a:r>
              <a:rPr lang="en-US" dirty="0"/>
              <a:t>There are a lot of risk on unknown technical flaws as this is a fairly new system</a:t>
            </a:r>
          </a:p>
          <a:p>
            <a:pPr marL="0" indent="0">
              <a:buNone/>
            </a:pPr>
            <a:endParaRPr lang="en-CA" dirty="0"/>
          </a:p>
          <a:p>
            <a:pPr marL="0" indent="0">
              <a:buNone/>
            </a:pPr>
            <a:endParaRPr lang="en-CA" dirty="0"/>
          </a:p>
          <a:p>
            <a:endParaRPr lang="en-US" dirty="0"/>
          </a:p>
        </p:txBody>
      </p:sp>
      <p:pic>
        <p:nvPicPr>
          <p:cNvPr id="5" name="Picture 4">
            <a:extLst>
              <a:ext uri="{FF2B5EF4-FFF2-40B4-BE49-F238E27FC236}">
                <a16:creationId xmlns:a16="http://schemas.microsoft.com/office/drawing/2014/main" xmlns="" id="{B5924E37-650B-4113-AB46-5AA0A505C8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9131" y="4592556"/>
            <a:ext cx="1928191" cy="1928191"/>
          </a:xfrm>
          <a:prstGeom prst="rect">
            <a:avLst/>
          </a:prstGeom>
        </p:spPr>
      </p:pic>
    </p:spTree>
    <p:extLst>
      <p:ext uri="{BB962C8B-B14F-4D97-AF65-F5344CB8AC3E}">
        <p14:creationId xmlns:p14="http://schemas.microsoft.com/office/powerpoint/2010/main" val="1301006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1_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3.xml><?xml version="1.0" encoding="utf-8"?>
<a:theme xmlns:a="http://schemas.openxmlformats.org/drawingml/2006/main" name="3_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4.xml><?xml version="1.0" encoding="utf-8"?>
<a:theme xmlns:a="http://schemas.openxmlformats.org/drawingml/2006/main" name="4_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TM03457503[[fn=Quotable]]</Template>
  <TotalTime>1053</TotalTime>
  <Words>582</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10</vt:i4>
      </vt:variant>
    </vt:vector>
  </HeadingPairs>
  <TitlesOfParts>
    <vt:vector size="19" baseType="lpstr">
      <vt:lpstr>宋体</vt:lpstr>
      <vt:lpstr>Arial</vt:lpstr>
      <vt:lpstr>Century Gothic</vt:lpstr>
      <vt:lpstr>Lucida Fax</vt:lpstr>
      <vt:lpstr>Wingdings 2</vt:lpstr>
      <vt:lpstr>Quotable</vt:lpstr>
      <vt:lpstr>1_Quotable</vt:lpstr>
      <vt:lpstr>3_Quotable</vt:lpstr>
      <vt:lpstr>4_Quotable</vt:lpstr>
      <vt:lpstr>PowerPoint Presentation</vt:lpstr>
      <vt:lpstr>What is Cryptocurrency ? </vt:lpstr>
      <vt:lpstr>What is Bitcoin</vt:lpstr>
      <vt:lpstr>How was it created?</vt:lpstr>
      <vt:lpstr>How it is made?</vt:lpstr>
      <vt:lpstr>What has Bitcoin become </vt:lpstr>
      <vt:lpstr>PowerPoint Presentation</vt:lpstr>
      <vt:lpstr>Why should you use bitcoins ?</vt:lpstr>
      <vt:lpstr>Why you shouldn’t use Bitcoin?</vt:lpstr>
      <vt:lpstr>PowerPoint Presentation</vt:lpstr>
    </vt:vector>
  </TitlesOfParts>
  <Company>Peel District School Board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Support Specialist</dc:title>
  <dc:creator>Gopal, Daniel</dc:creator>
  <cp:lastModifiedBy>Daniel Gopal - Louise Arbour SS</cp:lastModifiedBy>
  <cp:revision>248</cp:revision>
  <dcterms:created xsi:type="dcterms:W3CDTF">2017-09-11T15:09:47Z</dcterms:created>
  <dcterms:modified xsi:type="dcterms:W3CDTF">2017-12-14T19:06:53Z</dcterms:modified>
</cp:coreProperties>
</file>