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38" r:id="rId2"/>
    <p:sldMasterId id="2147483753" r:id="rId3"/>
  </p:sldMasterIdLst>
  <p:sldIdLst>
    <p:sldId id="256" r:id="rId4"/>
    <p:sldId id="257" r:id="rId5"/>
    <p:sldId id="258" r:id="rId6"/>
    <p:sldId id="260" r:id="rId7"/>
    <p:sldId id="265" r:id="rId8"/>
    <p:sldId id="268" r:id="rId9"/>
    <p:sldId id="261" r:id="rId10"/>
    <p:sldId id="262" r:id="rId11"/>
    <p:sldId id="269" r:id="rId12"/>
    <p:sldId id="263" r:id="rId13"/>
    <p:sldId id="266" r:id="rId14"/>
    <p:sldId id="264" r:id="rId15"/>
    <p:sldId id="259"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1" autoAdjust="0"/>
    <p:restoredTop sz="94660"/>
  </p:normalViewPr>
  <p:slideViewPr>
    <p:cSldViewPr snapToGrid="0">
      <p:cViewPr varScale="1">
        <p:scale>
          <a:sx n="104" d="100"/>
          <a:sy n="104" d="100"/>
        </p:scale>
        <p:origin x="12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68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82FD45-C633-438A-AE2F-3F441F16BE27}"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37594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779836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982FD45-C633-438A-AE2F-3F441F16BE27}"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029933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4076306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2539213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21990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422112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77710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82FD45-C633-438A-AE2F-3F441F16BE27}"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7935487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82FD45-C633-438A-AE2F-3F441F16BE27}"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25260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3690880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82FD45-C633-438A-AE2F-3F441F16BE27}"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726142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2FD45-C633-438A-AE2F-3F441F16BE27}"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649909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82FD45-C633-438A-AE2F-3F441F16BE27}"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24133737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C982FD45-C633-438A-AE2F-3F441F16BE27}" type="datetimeFigureOut">
              <a:rPr lang="en-US" smtClean="0"/>
              <a:t>12/7/2017</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357335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82FD45-C633-438A-AE2F-3F441F16BE27}"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088571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6704305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C982FD45-C633-438A-AE2F-3F441F16BE27}"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985251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27489692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408687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519706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7700987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2503967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2946259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82FD45-C633-438A-AE2F-3F441F16BE27}"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552766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82FD45-C633-438A-AE2F-3F441F16BE27}"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40101477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82FD45-C633-438A-AE2F-3F441F16BE27}"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6511149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2FD45-C633-438A-AE2F-3F441F16BE27}"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2165288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82FD45-C633-438A-AE2F-3F441F16BE27}"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2560000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C982FD45-C633-438A-AE2F-3F441F16BE27}" type="datetimeFigureOut">
              <a:rPr lang="en-US" smtClean="0"/>
              <a:t>12/7/2017</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119662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82FD45-C633-438A-AE2F-3F441F16BE27}"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24669460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001705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82FD45-C633-438A-AE2F-3F441F16BE27}"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819138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C982FD45-C633-438A-AE2F-3F441F16BE27}"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7465276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8395439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2FD45-C633-438A-AE2F-3F441F16BE2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991382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82FD45-C633-438A-AE2F-3F441F16BE27}"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116670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82FD45-C633-438A-AE2F-3F441F16BE27}"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232736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2FD45-C633-438A-AE2F-3F441F16BE27}"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61258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82FD45-C633-438A-AE2F-3F441F16BE27}"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547265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982FD45-C633-438A-AE2F-3F441F16BE27}" type="datetimeFigureOut">
              <a:rPr lang="en-US" smtClean="0"/>
              <a:t>12/7/2017</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C09BB44-6132-4B7D-A92B-35A17D46401B}" type="slidenum">
              <a:rPr lang="en-US" smtClean="0"/>
              <a:t>‹#›</a:t>
            </a:fld>
            <a:endParaRPr lang="en-US"/>
          </a:p>
        </p:txBody>
      </p:sp>
    </p:spTree>
    <p:extLst>
      <p:ext uri="{BB962C8B-B14F-4D97-AF65-F5344CB8AC3E}">
        <p14:creationId xmlns:p14="http://schemas.microsoft.com/office/powerpoint/2010/main" val="3222543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982FD45-C633-438A-AE2F-3F441F16BE27}" type="datetimeFigureOut">
              <a:rPr lang="en-US" smtClean="0"/>
              <a:t>12/7/2017</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C09BB44-6132-4B7D-A92B-35A17D46401B}" type="slidenum">
              <a:rPr lang="en-US" smtClean="0"/>
              <a:t>‹#›</a:t>
            </a:fld>
            <a:endParaRPr lang="en-US"/>
          </a:p>
        </p:txBody>
      </p:sp>
    </p:spTree>
    <p:extLst>
      <p:ext uri="{BB962C8B-B14F-4D97-AF65-F5344CB8AC3E}">
        <p14:creationId xmlns:p14="http://schemas.microsoft.com/office/powerpoint/2010/main" val="2839026350"/>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982FD45-C633-438A-AE2F-3F441F16BE27}" type="datetimeFigureOut">
              <a:rPr lang="en-US" smtClean="0"/>
              <a:t>12/7/2017</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C09BB44-6132-4B7D-A92B-35A17D46401B}" type="slidenum">
              <a:rPr lang="en-US" smtClean="0"/>
              <a:t>‹#›</a:t>
            </a:fld>
            <a:endParaRPr lang="en-US"/>
          </a:p>
        </p:txBody>
      </p:sp>
    </p:spTree>
    <p:extLst>
      <p:ext uri="{BB962C8B-B14F-4D97-AF65-F5344CB8AC3E}">
        <p14:creationId xmlns:p14="http://schemas.microsoft.com/office/powerpoint/2010/main" val="299878504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982FD45-C633-438A-AE2F-3F441F16BE27}" type="datetimeFigureOut">
              <a:rPr lang="en-US" smtClean="0"/>
              <a:t>12/7/2017</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C09BB44-6132-4B7D-A92B-35A17D46401B}" type="slidenum">
              <a:rPr lang="en-US" smtClean="0"/>
              <a:t>‹#›</a:t>
            </a:fld>
            <a:endParaRPr lang="en-US"/>
          </a:p>
        </p:txBody>
      </p:sp>
    </p:spTree>
    <p:extLst>
      <p:ext uri="{BB962C8B-B14F-4D97-AF65-F5344CB8AC3E}">
        <p14:creationId xmlns:p14="http://schemas.microsoft.com/office/powerpoint/2010/main" val="3199778811"/>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2629" y="2329343"/>
            <a:ext cx="9144000" cy="2387600"/>
          </a:xfrm>
        </p:spPr>
        <p:txBody>
          <a:bodyPr>
            <a:normAutofit fontScale="90000"/>
          </a:bodyPr>
          <a:lstStyle/>
          <a:p>
            <a:r>
              <a:rPr lang="en-CA" sz="7200" dirty="0">
                <a:solidFill>
                  <a:srgbClr val="00206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Computer Communications Specialist</a:t>
            </a:r>
            <a:endParaRPr lang="en-US" sz="7200" dirty="0">
              <a:solidFill>
                <a:srgbClr val="00206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4" name="TextBox 3"/>
          <p:cNvSpPr txBox="1"/>
          <p:nvPr/>
        </p:nvSpPr>
        <p:spPr>
          <a:xfrm>
            <a:off x="8591938" y="6273225"/>
            <a:ext cx="3517641" cy="584775"/>
          </a:xfrm>
          <a:prstGeom prst="rect">
            <a:avLst/>
          </a:prstGeom>
          <a:noFill/>
        </p:spPr>
        <p:txBody>
          <a:bodyPr wrap="square" rtlCol="0">
            <a:spAutoFit/>
          </a:bodyPr>
          <a:lstStyle/>
          <a:p>
            <a:r>
              <a:rPr lang="en-CA" sz="3200" dirty="0">
                <a:solidFill>
                  <a:schemeClr val="bg1"/>
                </a:solidFill>
              </a:rPr>
              <a:t>By: Daniel Gopal</a:t>
            </a:r>
            <a:endParaRPr lang="en-US" sz="3200" dirty="0">
              <a:solidFill>
                <a:schemeClr val="bg1"/>
              </a:solidFill>
            </a:endParaRPr>
          </a:p>
        </p:txBody>
      </p:sp>
    </p:spTree>
    <p:extLst>
      <p:ext uri="{BB962C8B-B14F-4D97-AF65-F5344CB8AC3E}">
        <p14:creationId xmlns:p14="http://schemas.microsoft.com/office/powerpoint/2010/main" val="242669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Agency FB" panose="020B0503020202020204" pitchFamily="34" charset="0"/>
              </a:rPr>
              <a:t>Location where education/training is available</a:t>
            </a:r>
            <a:endParaRPr lang="en-US" dirty="0">
              <a:latin typeface="Agency FB" panose="020B0503020202020204" pitchFamily="34" charset="0"/>
            </a:endParaRPr>
          </a:p>
        </p:txBody>
      </p:sp>
      <p:pic>
        <p:nvPicPr>
          <p:cNvPr id="5" name="Picture 4">
            <a:extLst>
              <a:ext uri="{FF2B5EF4-FFF2-40B4-BE49-F238E27FC236}">
                <a16:creationId xmlns:a16="http://schemas.microsoft.com/office/drawing/2014/main" xmlns="" id="{B602ADE0-B0CF-4439-A780-B07768708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83" y="1726651"/>
            <a:ext cx="4762500" cy="2219325"/>
          </a:xfrm>
          <a:prstGeom prst="rect">
            <a:avLst/>
          </a:prstGeom>
        </p:spPr>
      </p:pic>
      <p:pic>
        <p:nvPicPr>
          <p:cNvPr id="7" name="Picture 6">
            <a:extLst>
              <a:ext uri="{FF2B5EF4-FFF2-40B4-BE49-F238E27FC236}">
                <a16:creationId xmlns:a16="http://schemas.microsoft.com/office/drawing/2014/main" xmlns="" id="{337636DE-86BF-41AA-89D4-C209A58A60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9085" y="4876286"/>
            <a:ext cx="2381250" cy="2381250"/>
          </a:xfrm>
          <a:prstGeom prst="rect">
            <a:avLst/>
          </a:prstGeom>
        </p:spPr>
      </p:pic>
      <p:pic>
        <p:nvPicPr>
          <p:cNvPr id="9" name="Picture 8">
            <a:extLst>
              <a:ext uri="{FF2B5EF4-FFF2-40B4-BE49-F238E27FC236}">
                <a16:creationId xmlns:a16="http://schemas.microsoft.com/office/drawing/2014/main" xmlns="" id="{0FE36D19-7256-48B6-A55D-618115EF41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5259" y="3463125"/>
            <a:ext cx="4484543" cy="1793817"/>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43119" y="244304"/>
            <a:ext cx="1572821" cy="1376218"/>
          </a:xfrm>
          <a:prstGeom prst="rect">
            <a:avLst/>
          </a:prstGeom>
        </p:spPr>
      </p:pic>
      <p:pic>
        <p:nvPicPr>
          <p:cNvPr id="6" name="Picture 5">
            <a:extLst>
              <a:ext uri="{FF2B5EF4-FFF2-40B4-BE49-F238E27FC236}">
                <a16:creationId xmlns:a16="http://schemas.microsoft.com/office/drawing/2014/main" xmlns="" id="{E6010CAC-88F3-48B4-ADC6-728AB81081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4112" y="5723010"/>
            <a:ext cx="3231285" cy="687802"/>
          </a:xfrm>
          <a:prstGeom prst="rect">
            <a:avLst/>
          </a:prstGeom>
        </p:spPr>
      </p:pic>
      <p:pic>
        <p:nvPicPr>
          <p:cNvPr id="10" name="Picture 9">
            <a:extLst>
              <a:ext uri="{FF2B5EF4-FFF2-40B4-BE49-F238E27FC236}">
                <a16:creationId xmlns:a16="http://schemas.microsoft.com/office/drawing/2014/main" xmlns="" id="{E9A5CA20-06E6-4006-9E08-E29EBADA197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34558" y="2230385"/>
            <a:ext cx="2754217" cy="605928"/>
          </a:xfrm>
          <a:prstGeom prst="rect">
            <a:avLst/>
          </a:prstGeom>
        </p:spPr>
      </p:pic>
    </p:spTree>
    <p:extLst>
      <p:ext uri="{BB962C8B-B14F-4D97-AF65-F5344CB8AC3E}">
        <p14:creationId xmlns:p14="http://schemas.microsoft.com/office/powerpoint/2010/main" val="692253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5FD26F-5294-464B-A6B8-F898ECCC10BE}"/>
              </a:ext>
            </a:extLst>
          </p:cNvPr>
          <p:cNvSpPr>
            <a:spLocks noGrp="1"/>
          </p:cNvSpPr>
          <p:nvPr>
            <p:ph type="title"/>
          </p:nvPr>
        </p:nvSpPr>
        <p:spPr/>
        <p:txBody>
          <a:bodyPr/>
          <a:lstStyle/>
          <a:p>
            <a:r>
              <a:rPr lang="en-CA" dirty="0">
                <a:latin typeface="Eras Medium ITC" panose="020B0602030504020804" pitchFamily="34" charset="0"/>
              </a:rPr>
              <a:t>Qualifications earned</a:t>
            </a:r>
          </a:p>
        </p:txBody>
      </p:sp>
      <p:sp>
        <p:nvSpPr>
          <p:cNvPr id="3" name="Content Placeholder 2">
            <a:extLst>
              <a:ext uri="{FF2B5EF4-FFF2-40B4-BE49-F238E27FC236}">
                <a16:creationId xmlns:a16="http://schemas.microsoft.com/office/drawing/2014/main" xmlns="" id="{ECAA2324-32B4-4B4C-BD41-07A7BE4694DA}"/>
              </a:ext>
            </a:extLst>
          </p:cNvPr>
          <p:cNvSpPr>
            <a:spLocks noGrp="1"/>
          </p:cNvSpPr>
          <p:nvPr>
            <p:ph idx="1"/>
          </p:nvPr>
        </p:nvSpPr>
        <p:spPr>
          <a:xfrm>
            <a:off x="827424" y="3816626"/>
            <a:ext cx="10554574" cy="2479494"/>
          </a:xfrm>
        </p:spPr>
        <p:txBody>
          <a:bodyPr>
            <a:normAutofit fontScale="92500" lnSpcReduction="20000"/>
          </a:bodyPr>
          <a:lstStyle/>
          <a:p>
            <a:r>
              <a:rPr lang="en-CA" dirty="0">
                <a:solidFill>
                  <a:srgbClr val="00B0F0"/>
                </a:solidFill>
              </a:rPr>
              <a:t>More experiences &amp; learnings on what Specialist do</a:t>
            </a:r>
          </a:p>
          <a:p>
            <a:endParaRPr lang="en-CA" dirty="0"/>
          </a:p>
          <a:p>
            <a:endParaRPr lang="en-CA" dirty="0"/>
          </a:p>
          <a:p>
            <a:pPr>
              <a:buFontTx/>
              <a:buChar char="-"/>
            </a:pPr>
            <a:r>
              <a:rPr lang="en-CA" dirty="0"/>
              <a:t>Understanding of computers</a:t>
            </a:r>
          </a:p>
          <a:p>
            <a:pPr>
              <a:buFontTx/>
              <a:buChar char="-"/>
            </a:pPr>
            <a:r>
              <a:rPr lang="en-CA" dirty="0"/>
              <a:t>Extensive background in Programming/coding</a:t>
            </a:r>
          </a:p>
          <a:p>
            <a:pPr>
              <a:buFontTx/>
              <a:buChar char="-"/>
            </a:pPr>
            <a:r>
              <a:rPr lang="en-CA" dirty="0"/>
              <a:t>Ability to work in multiple areas</a:t>
            </a:r>
          </a:p>
          <a:p>
            <a:pPr>
              <a:buFontTx/>
              <a:buChar char="-"/>
            </a:pPr>
            <a:r>
              <a:rPr lang="en-CA" dirty="0"/>
              <a:t>Strong communications skills</a:t>
            </a:r>
          </a:p>
          <a:p>
            <a:pPr>
              <a:buFontTx/>
              <a:buChar char="-"/>
            </a:pPr>
            <a:endParaRPr lang="en-CA" dirty="0"/>
          </a:p>
          <a:p>
            <a:endParaRPr lang="en-CA" dirty="0"/>
          </a:p>
          <a:p>
            <a:endParaRPr lang="en-CA" dirty="0"/>
          </a:p>
          <a:p>
            <a:endParaRPr lang="en-CA" dirty="0"/>
          </a:p>
          <a:p>
            <a:endParaRPr lang="en-CA" dirty="0"/>
          </a:p>
        </p:txBody>
      </p:sp>
      <p:pic>
        <p:nvPicPr>
          <p:cNvPr id="5" name="Picture 4">
            <a:extLst>
              <a:ext uri="{FF2B5EF4-FFF2-40B4-BE49-F238E27FC236}">
                <a16:creationId xmlns:a16="http://schemas.microsoft.com/office/drawing/2014/main" xmlns="" id="{19C201BA-5B0B-4C41-8BF4-A49E95796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1717" y="3165118"/>
            <a:ext cx="4343048" cy="264104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7418" y="-195425"/>
            <a:ext cx="2410692" cy="2410692"/>
          </a:xfrm>
          <a:prstGeom prst="rect">
            <a:avLst/>
          </a:prstGeom>
        </p:spPr>
      </p:pic>
    </p:spTree>
    <p:extLst>
      <p:ext uri="{BB962C8B-B14F-4D97-AF65-F5344CB8AC3E}">
        <p14:creationId xmlns:p14="http://schemas.microsoft.com/office/powerpoint/2010/main" val="2214960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E4A598-5DD5-4CD6-9B01-02908A64F301}"/>
              </a:ext>
            </a:extLst>
          </p:cNvPr>
          <p:cNvSpPr>
            <a:spLocks noGrp="1"/>
          </p:cNvSpPr>
          <p:nvPr>
            <p:ph type="title"/>
          </p:nvPr>
        </p:nvSpPr>
        <p:spPr>
          <a:xfrm>
            <a:off x="810000" y="189571"/>
            <a:ext cx="10571998" cy="1228067"/>
          </a:xfrm>
        </p:spPr>
        <p:txBody>
          <a:bodyPr/>
          <a:lstStyle/>
          <a:p>
            <a:r>
              <a:rPr lang="en-CA" dirty="0">
                <a:solidFill>
                  <a:schemeClr val="bg1"/>
                </a:solidFill>
              </a:rPr>
              <a:t>Why I would pursue this career?</a:t>
            </a:r>
          </a:p>
        </p:txBody>
      </p:sp>
      <p:sp>
        <p:nvSpPr>
          <p:cNvPr id="3" name="Content Placeholder 2">
            <a:extLst>
              <a:ext uri="{FF2B5EF4-FFF2-40B4-BE49-F238E27FC236}">
                <a16:creationId xmlns:a16="http://schemas.microsoft.com/office/drawing/2014/main" xmlns="" id="{1EC12E18-F78B-4B6C-BC42-547EF6755199}"/>
              </a:ext>
            </a:extLst>
          </p:cNvPr>
          <p:cNvSpPr>
            <a:spLocks noGrp="1"/>
          </p:cNvSpPr>
          <p:nvPr>
            <p:ph idx="1"/>
          </p:nvPr>
        </p:nvSpPr>
        <p:spPr>
          <a:xfrm>
            <a:off x="292239" y="2139159"/>
            <a:ext cx="10554574" cy="3636511"/>
          </a:xfrm>
        </p:spPr>
        <p:txBody>
          <a:bodyPr/>
          <a:lstStyle/>
          <a:p>
            <a:r>
              <a:rPr lang="en-CA" dirty="0">
                <a:solidFill>
                  <a:schemeClr val="bg1"/>
                </a:solidFill>
              </a:rPr>
              <a:t>I would most likely apply for this job because I favor in helping people out technically</a:t>
            </a:r>
          </a:p>
          <a:p>
            <a:endParaRPr lang="en-CA" dirty="0">
              <a:solidFill>
                <a:schemeClr val="bg1"/>
              </a:solidFill>
            </a:endParaRPr>
          </a:p>
          <a:p>
            <a:r>
              <a:rPr lang="en-CA" dirty="0">
                <a:solidFill>
                  <a:schemeClr val="bg1"/>
                </a:solidFill>
              </a:rPr>
              <a:t>Something similar I do occasionally outside of school</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8067" y="4184073"/>
            <a:ext cx="2665225" cy="246974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1885" y="4786665"/>
            <a:ext cx="2164333" cy="1497719"/>
          </a:xfrm>
          <a:prstGeom prst="rect">
            <a:avLst/>
          </a:prstGeom>
        </p:spPr>
      </p:pic>
    </p:spTree>
    <p:extLst>
      <p:ext uri="{BB962C8B-B14F-4D97-AF65-F5344CB8AC3E}">
        <p14:creationId xmlns:p14="http://schemas.microsoft.com/office/powerpoint/2010/main" val="1208431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Work Citied</a:t>
            </a:r>
            <a:endParaRPr lang="en-US" dirty="0"/>
          </a:p>
        </p:txBody>
      </p:sp>
      <p:sp>
        <p:nvSpPr>
          <p:cNvPr id="3" name="Content Placeholder 2"/>
          <p:cNvSpPr>
            <a:spLocks noGrp="1"/>
          </p:cNvSpPr>
          <p:nvPr>
            <p:ph idx="1"/>
          </p:nvPr>
        </p:nvSpPr>
        <p:spPr>
          <a:xfrm>
            <a:off x="401001" y="2253673"/>
            <a:ext cx="10554574" cy="4604327"/>
          </a:xfrm>
        </p:spPr>
        <p:txBody>
          <a:bodyPr>
            <a:normAutofit fontScale="92500" lnSpcReduction="20000"/>
          </a:bodyPr>
          <a:lstStyle/>
          <a:p>
            <a:pPr marL="0" indent="0">
              <a:buNone/>
            </a:pPr>
            <a:r>
              <a:rPr lang="en-CA" sz="1200" dirty="0"/>
              <a:t>Clarke, P. (2017, January 05). The six hottest programming languages to know in banking technology. Retrieved December 06, 2017, from https://news.efinancialcareers.com/ca-en/137065/the-six-hottest-programming-languages-to-know-in-banking-technology/</a:t>
            </a:r>
          </a:p>
          <a:p>
            <a:pPr marL="0" indent="0">
              <a:buNone/>
            </a:pPr>
            <a:r>
              <a:rPr lang="en-CA" sz="1200" dirty="0"/>
              <a:t>“Computer Science.” Undergraduate admissions, University of Waterloo, 25 Aug. 2017, uwaterloo.ca/future-students/programs/computer-science. Accessed 13 Dec. 2017.</a:t>
            </a:r>
          </a:p>
          <a:p>
            <a:pPr marL="0" indent="0">
              <a:buNone/>
            </a:pPr>
            <a:r>
              <a:rPr lang="en-CA" sz="1200" dirty="0"/>
              <a:t>Communications Specialist job - </a:t>
            </a:r>
            <a:r>
              <a:rPr lang="en-CA" sz="1200" dirty="0" err="1"/>
              <a:t>Mastronardi</a:t>
            </a:r>
            <a:r>
              <a:rPr lang="en-CA" sz="1200" dirty="0"/>
              <a:t> Produce - Kingsville, ON | Indeed.com. (</a:t>
            </a:r>
            <a:r>
              <a:rPr lang="en-CA" sz="1200" dirty="0" err="1"/>
              <a:t>n.d.</a:t>
            </a:r>
            <a:r>
              <a:rPr lang="en-CA" sz="1200" dirty="0"/>
              <a:t>). Retrieved December 06, 2017, from https://</a:t>
            </a:r>
            <a:r>
              <a:rPr lang="en-CA" sz="1200" dirty="0" smtClean="0"/>
              <a:t>ca.indeed.com/cmp/Mastronardi-Produce/jobs/Communication-Specialist-e8c1356fde350b43?sjdu=Zzi_VW2ygsY1fzh3Ma9ZsE4zIT1NTXCwgFBhdjeTC3O5sLKEk70iPKT_ADxy_hFVdtrttL3I9FmunrIzQAqKGQ&amp;tk=1c0sv8hsaf9oek0</a:t>
            </a:r>
            <a:endParaRPr lang="en-CA" sz="1200" dirty="0"/>
          </a:p>
          <a:p>
            <a:pPr marL="0" indent="0">
              <a:buNone/>
            </a:pPr>
            <a:r>
              <a:rPr lang="en-CA" sz="1200" dirty="0"/>
              <a:t>“Computer Science Degrees.” Top Universities, QS </a:t>
            </a:r>
            <a:r>
              <a:rPr lang="en-CA" sz="1200" dirty="0" err="1"/>
              <a:t>Quacquarelli</a:t>
            </a:r>
            <a:r>
              <a:rPr lang="en-CA" sz="1200" dirty="0"/>
              <a:t> Symonds Limited , 10 Mar. 2017, www.topuniversities.com/courses/computer-science-information-systems/guide. Accessed 12 Dec. 2017.</a:t>
            </a:r>
          </a:p>
          <a:p>
            <a:pPr marL="0" indent="0">
              <a:buNone/>
            </a:pPr>
            <a:r>
              <a:rPr lang="en-CA" sz="1200" dirty="0"/>
              <a:t>“How important is Discrete Mathematics for a Computer Scientist?” Math - How important is Discrete Mathematics for a Computer Scientist? - Software Engineering Stack Exchange, SOFTWARE ENGINEERING, softwareengineering.stackexchange.com/questions/163168/how-important-is-discrete-mathematics-for-a-computer-scientist. Accessed 13 Dec. 2017.</a:t>
            </a:r>
          </a:p>
          <a:p>
            <a:pPr marL="0" indent="0">
              <a:buNone/>
            </a:pPr>
            <a:r>
              <a:rPr lang="en-US" sz="1200" dirty="0"/>
              <a:t>McKay, Dawn Rosenberg. “What Does a Computer Support Specialist Do?” </a:t>
            </a:r>
            <a:r>
              <a:rPr lang="en-US" sz="1200" i="1" dirty="0"/>
              <a:t>The Balance</a:t>
            </a:r>
            <a:r>
              <a:rPr lang="en-US" sz="1200" dirty="0"/>
              <a:t>, The balance, 13 Oct. 2016, www.thebalance.com/computer-support-specialist-526075. Accessed 13 Dec. 2017.</a:t>
            </a:r>
          </a:p>
          <a:p>
            <a:pPr marL="0" indent="0">
              <a:buNone/>
            </a:pPr>
            <a:r>
              <a:rPr lang="en-US" sz="1200" dirty="0"/>
              <a:t>“Technical Support Specialist.” </a:t>
            </a:r>
            <a:r>
              <a:rPr lang="en-US" sz="1200" i="1" dirty="0" err="1"/>
              <a:t>Sokanu</a:t>
            </a:r>
            <a:r>
              <a:rPr lang="en-US" sz="1200" dirty="0"/>
              <a:t>, </a:t>
            </a:r>
            <a:r>
              <a:rPr lang="en-US" sz="1200" dirty="0" err="1"/>
              <a:t>Sokanu</a:t>
            </a:r>
            <a:r>
              <a:rPr lang="en-US" sz="1200" dirty="0"/>
              <a:t>, www.sokanu.com/careers/technical-support-specialist/. Accessed 13 Dec. 2017</a:t>
            </a:r>
            <a:r>
              <a:rPr lang="en-US" sz="1200" dirty="0" smtClean="0"/>
              <a:t>.</a:t>
            </a:r>
          </a:p>
          <a:p>
            <a:pPr marL="0" indent="0">
              <a:buNone/>
            </a:pPr>
            <a:r>
              <a:rPr lang="en-US" sz="1200" dirty="0"/>
              <a:t>Technical Support Specialist job - </a:t>
            </a:r>
            <a:r>
              <a:rPr lang="en-US" sz="1200" dirty="0" err="1"/>
              <a:t>Brainhunter</a:t>
            </a:r>
            <a:r>
              <a:rPr lang="en-US" sz="1200" dirty="0"/>
              <a:t> Systems Ltd - Toronto, ON | Indeed.com. (</a:t>
            </a:r>
            <a:r>
              <a:rPr lang="en-US" sz="1200" dirty="0" err="1"/>
              <a:t>n.d.</a:t>
            </a:r>
            <a:r>
              <a:rPr lang="en-US" sz="1200" dirty="0"/>
              <a:t>). Retrieved December 07, 2017, from https://ca.indeed.com/viewjob?jk=386d430865ea1369&amp;q=brainhunter%2Bsystems&amp;tk=1c0p7f6nq511f8vi&amp;from=web</a:t>
            </a:r>
            <a:endParaRPr lang="en-US" sz="1200" dirty="0"/>
          </a:p>
          <a:p>
            <a:pPr marL="0" indent="0">
              <a:buNone/>
            </a:pPr>
            <a:r>
              <a:rPr lang="en-US" sz="1200" dirty="0"/>
              <a:t>“What does a Computer Support Specialist do and How to become a One.” Free Career Test    </a:t>
            </a:r>
            <a:r>
              <a:rPr lang="en-US" sz="1200" dirty="0" err="1"/>
              <a:t>YourFreeCareerTest.Com</a:t>
            </a:r>
            <a:r>
              <a:rPr lang="en-US" sz="1200" dirty="0"/>
              <a:t>, </a:t>
            </a:r>
            <a:r>
              <a:rPr lang="en-US" sz="1200" dirty="0" err="1"/>
              <a:t>RethinkOldSchool</a:t>
            </a:r>
            <a:r>
              <a:rPr lang="en-US" sz="1200" dirty="0"/>
              <a:t>, Inc, 12 Dec. 2017, www.yourfreecareertest.com/computer-support-specialist/. Accessed 11 Sept. 2017.</a:t>
            </a:r>
          </a:p>
          <a:p>
            <a:pPr marL="0" indent="0">
              <a:buNone/>
            </a:pPr>
            <a:r>
              <a:rPr lang="en-CA" sz="1200" dirty="0"/>
              <a:t>“What Courses Are Required to Get a Computer Specialist Degree?” Learn.org -, LEARN.ORG, learn.org/articles/What_Courses_are_Required_to_Get_a_Computer_Specialist_Degree.html. Accessed 12 Dec. 2017.</a:t>
            </a:r>
          </a:p>
          <a:p>
            <a:pPr marL="0" indent="0">
              <a:buNone/>
            </a:pPr>
            <a:r>
              <a:rPr lang="en-CA" sz="1200" dirty="0"/>
              <a:t>Working Conditions for Computer support specialists and systems administrators. (</a:t>
            </a:r>
            <a:r>
              <a:rPr lang="en-CA" sz="1200" dirty="0" err="1"/>
              <a:t>n.d.</a:t>
            </a:r>
            <a:r>
              <a:rPr lang="en-CA" sz="1200" dirty="0"/>
              <a:t>). Retrieved December 06, 2017, from https://books.mongabay.com/labor/268.html </a:t>
            </a:r>
          </a:p>
        </p:txBody>
      </p:sp>
    </p:spTree>
    <p:extLst>
      <p:ext uri="{BB962C8B-B14F-4D97-AF65-F5344CB8AC3E}">
        <p14:creationId xmlns:p14="http://schemas.microsoft.com/office/powerpoint/2010/main" val="4179592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D5BADCE-8C1B-44F9-AFE4-95D0BA1B97F0}"/>
              </a:ext>
            </a:extLst>
          </p:cNvPr>
          <p:cNvSpPr txBox="1"/>
          <p:nvPr/>
        </p:nvSpPr>
        <p:spPr>
          <a:xfrm>
            <a:off x="1315845" y="1706136"/>
            <a:ext cx="10247970" cy="3046988"/>
          </a:xfrm>
          <a:prstGeom prst="rect">
            <a:avLst/>
          </a:prstGeom>
          <a:noFill/>
        </p:spPr>
        <p:txBody>
          <a:bodyPr wrap="square" rtlCol="0">
            <a:spAutoFit/>
          </a:bodyPr>
          <a:lstStyle/>
          <a:p>
            <a:r>
              <a:rPr lang="en-CA" sz="9600" dirty="0">
                <a:solidFill>
                  <a:srgbClr val="FFFF00"/>
                </a:solidFill>
                <a:latin typeface="Lucida Fax" panose="02060602050505020204" pitchFamily="18" charset="0"/>
              </a:rPr>
              <a:t>Thanks</a:t>
            </a:r>
          </a:p>
          <a:p>
            <a:r>
              <a:rPr lang="en-CA" sz="9600" dirty="0">
                <a:solidFill>
                  <a:srgbClr val="FFFF00"/>
                </a:solidFill>
                <a:latin typeface="Lucida Fax" panose="02060602050505020204" pitchFamily="18" charset="0"/>
              </a:rPr>
              <a:t>For Listening</a:t>
            </a:r>
          </a:p>
        </p:txBody>
      </p:sp>
    </p:spTree>
    <p:extLst>
      <p:ext uri="{BB962C8B-B14F-4D97-AF65-F5344CB8AC3E}">
        <p14:creationId xmlns:p14="http://schemas.microsoft.com/office/powerpoint/2010/main" val="4049451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416" y="0"/>
            <a:ext cx="11010088" cy="1478570"/>
          </a:xfrm>
        </p:spPr>
        <p:txBody>
          <a:bodyPr/>
          <a:lstStyle/>
          <a:p>
            <a:r>
              <a:rPr lang="en-CA" dirty="0">
                <a:latin typeface="Nyala" panose="02000504070300020003" pitchFamily="2" charset="0"/>
              </a:rPr>
              <a:t>Computer Communications Specialist Description</a:t>
            </a:r>
            <a:endParaRPr lang="en-US" dirty="0">
              <a:latin typeface="Nyala" panose="02000504070300020003" pitchFamily="2" charset="0"/>
            </a:endParaRPr>
          </a:p>
        </p:txBody>
      </p:sp>
      <p:sp>
        <p:nvSpPr>
          <p:cNvPr id="3" name="Content Placeholder 2"/>
          <p:cNvSpPr>
            <a:spLocks noGrp="1"/>
          </p:cNvSpPr>
          <p:nvPr>
            <p:ph idx="1"/>
          </p:nvPr>
        </p:nvSpPr>
        <p:spPr>
          <a:xfrm>
            <a:off x="489245" y="2081697"/>
            <a:ext cx="7798342" cy="4845576"/>
          </a:xfrm>
        </p:spPr>
        <p:txBody>
          <a:bodyPr/>
          <a:lstStyle/>
          <a:p>
            <a:r>
              <a:rPr lang="en-US" dirty="0"/>
              <a:t>Also known as </a:t>
            </a:r>
            <a:r>
              <a:rPr lang="en-US" b="1" dirty="0"/>
              <a:t>computer support specialist</a:t>
            </a:r>
          </a:p>
          <a:p>
            <a:endParaRPr lang="en-US" b="1" dirty="0"/>
          </a:p>
          <a:p>
            <a:r>
              <a:rPr lang="en-US" dirty="0"/>
              <a:t>Provides technical </a:t>
            </a:r>
            <a:r>
              <a:rPr lang="en-US" b="1" dirty="0"/>
              <a:t>support</a:t>
            </a:r>
            <a:r>
              <a:rPr lang="en-US" dirty="0"/>
              <a:t> for a company, a organization’s customers, or the employer's staff</a:t>
            </a:r>
          </a:p>
          <a:p>
            <a:r>
              <a:rPr lang="en-CA" dirty="0"/>
              <a:t>In comfortable offices or computer laboratories</a:t>
            </a:r>
          </a:p>
          <a:p>
            <a:r>
              <a:rPr lang="en-US" dirty="0"/>
              <a:t>They use </a:t>
            </a:r>
            <a:r>
              <a:rPr lang="en-US" b="1" dirty="0"/>
              <a:t>computer</a:t>
            </a:r>
            <a:r>
              <a:rPr lang="en-US" dirty="0"/>
              <a:t> software and equipment to assist in providing advice and help to their employer and employee’s</a:t>
            </a:r>
          </a:p>
          <a:p>
            <a:r>
              <a:rPr lang="en-CA" dirty="0"/>
              <a:t>Answer questions and give valuable advice</a:t>
            </a:r>
            <a:endParaRPr lang="en-US" dirty="0"/>
          </a:p>
          <a:p>
            <a:r>
              <a:rPr lang="en-CA" dirty="0"/>
              <a:t> To troubleshoot and resolve various computer and software issues for the customer of that product/service</a:t>
            </a:r>
            <a:endParaRPr lang="en-US" dirty="0"/>
          </a:p>
        </p:txBody>
      </p:sp>
      <p:pic>
        <p:nvPicPr>
          <p:cNvPr id="5" name="Picture 4">
            <a:extLst>
              <a:ext uri="{FF2B5EF4-FFF2-40B4-BE49-F238E27FC236}">
                <a16:creationId xmlns:a16="http://schemas.microsoft.com/office/drawing/2014/main" xmlns="" id="{036D67A2-C7C6-41C0-A845-8B9C1FDE6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372" y="4183966"/>
            <a:ext cx="3216812" cy="2297723"/>
          </a:xfrm>
          <a:prstGeom prst="rect">
            <a:avLst/>
          </a:prstGeom>
        </p:spPr>
      </p:pic>
      <p:sp>
        <p:nvSpPr>
          <p:cNvPr id="4" name="Rectangle 1">
            <a:extLst>
              <a:ext uri="{FF2B5EF4-FFF2-40B4-BE49-F238E27FC236}">
                <a16:creationId xmlns:a16="http://schemas.microsoft.com/office/drawing/2014/main" xmlns="" id="{4348E007-0148-4092-9DCE-1F5CCC260C6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cs typeface="Arial" panose="020B0604020202020204" pitchFamily="34" charset="0"/>
              </a:rPr>
              <a:t>Computer support specialists and systems administrators normally work in well-lit, comfortable offices or computer laboratories. They usually work about 40 hours a week, but that may include being “on call” via pager or telephone for rotating evening or weekend work if the employer requires computer support over extended hours. Overtime may be necessary when unexpected technical problems arise. Like other workers who type on a keyboard for long periods, computer support specialists and systems administrators are susceptible to eyestrain, back discomfort, and hand and wrist problems such as carpal tunnel syndrome.</a:t>
            </a:r>
            <a:br>
              <a:rPr kumimoji="0" lang="en-US" altLang="en-US" sz="1000" b="0" i="0" u="none" strike="noStrike" cap="none" normalizeH="0" baseline="0">
                <a:ln>
                  <a:noFill/>
                </a:ln>
                <a:solidFill>
                  <a:schemeClr val="tx1"/>
                </a:solidFill>
                <a:effectLst/>
                <a:latin typeface="Arial" panose="020B0604020202020204" pitchFamily="34" charset="0"/>
                <a:cs typeface="Arial" panose="020B0604020202020204" pitchFamily="34" charset="0"/>
              </a:rPr>
            </a:br>
            <a:r>
              <a:rPr kumimoji="0" lang="en-US" altLang="en-US" sz="1000" b="0" i="0" u="none" strike="noStrike" cap="none" normalizeH="0" baseline="0">
                <a:ln>
                  <a:noFill/>
                </a:ln>
                <a:solidFill>
                  <a:schemeClr val="tx1"/>
                </a:solidFill>
                <a:effectLst/>
                <a:latin typeface="Arial" panose="020B0604020202020204" pitchFamily="34" charset="0"/>
                <a:cs typeface="Arial" panose="020B0604020202020204" pitchFamily="34" charset="0"/>
              </a:rPr>
              <a:t>Due to the heavy emphasis on helping all types of computer users, computer support specialists and systems administrators constantly interact with customers and fellow employees as they answer questions and give valuable advice. Those who work as consultants are away from their offices much of the time, sometimes spending months working in a client’s office.</a:t>
            </a:r>
            <a:br>
              <a:rPr kumimoji="0" lang="en-US" altLang="en-US" sz="1000" b="0" i="0" u="none" strike="noStrike" cap="none" normalizeH="0" baseline="0">
                <a:ln>
                  <a:noFill/>
                </a:ln>
                <a:solidFill>
                  <a:schemeClr val="tx1"/>
                </a:solidFill>
                <a:effectLst/>
                <a:latin typeface="Arial" panose="020B0604020202020204" pitchFamily="34" charset="0"/>
                <a:cs typeface="Arial" panose="020B0604020202020204" pitchFamily="34" charset="0"/>
              </a:rPr>
            </a:br>
            <a:r>
              <a:rPr kumimoji="0" lang="en-US" altLang="en-US" sz="1000" b="0" i="0" u="none" strike="noStrike" cap="none" normalizeH="0" baseline="0">
                <a:ln>
                  <a:noFill/>
                </a:ln>
                <a:solidFill>
                  <a:schemeClr val="tx1"/>
                </a:solidFill>
                <a:effectLst/>
                <a:latin typeface="Arial" panose="020B0604020202020204" pitchFamily="34" charset="0"/>
                <a:cs typeface="Arial" panose="020B0604020202020204" pitchFamily="34" charset="0"/>
              </a:rPr>
              <a:t>As computer networks expand, more computer support specialists and systems administrators may be able to connect to a customer’s computer remotely, using modems, laptops, e-mail, and the Internet, to provide technical support to computer users. This capability would reduce or eliminate travel to the customer’s workplace. Systems administrators also can administer and configure networks and servers remotely, although this practice is not as common as it is with computer support specialists. </a:t>
            </a:r>
            <a:br>
              <a:rPr kumimoji="0" lang="en-US" altLang="en-US" sz="1000" b="0" i="0" u="none" strike="noStrike" cap="none" normalizeH="0" baseline="0">
                <a:ln>
                  <a:noFill/>
                </a:ln>
                <a:solidFill>
                  <a:schemeClr val="tx1"/>
                </a:solidFill>
                <a:effectLst/>
                <a:latin typeface="Arial" panose="020B0604020202020204" pitchFamily="34" charset="0"/>
                <a:cs typeface="Arial" panose="020B0604020202020204" pitchFamily="34" charset="0"/>
              </a:rPr>
            </a:br>
            <a:r>
              <a:rPr kumimoji="0" lang="en-US" altLang="en-US" sz="1000" b="0" i="0" u="none" strike="noStrike" cap="none" normalizeH="0" baseline="0">
                <a:ln>
                  <a:noFill/>
                </a:ln>
                <a:solidFill>
                  <a:schemeClr val="tx1"/>
                </a:solidFill>
                <a:effectLst/>
                <a:latin typeface="Arial" panose="020B0604020202020204" pitchFamily="34" charset="0"/>
                <a:cs typeface="Arial" panose="020B0604020202020204" pitchFamily="34" charset="0"/>
              </a:rPr>
              <a:t/>
            </a:r>
            <a:br>
              <a:rPr kumimoji="0" lang="en-US" altLang="en-US" sz="10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xmlns="" id="{615241BB-E982-4B13-BAF5-1EA1BD1A3E62}"/>
              </a:ext>
            </a:extLst>
          </p:cNvPr>
          <p:cNvSpPr>
            <a:spLocks noChangeArrowheads="1"/>
          </p:cNvSpPr>
          <p:nvPr/>
        </p:nvSpPr>
        <p:spPr bwMode="auto">
          <a:xfrm>
            <a:off x="0" y="0"/>
            <a:ext cx="363538"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Tree>
    <p:extLst>
      <p:ext uri="{BB962C8B-B14F-4D97-AF65-F5344CB8AC3E}">
        <p14:creationId xmlns:p14="http://schemas.microsoft.com/office/powerpoint/2010/main" val="17714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38" y="2366787"/>
            <a:ext cx="10554574" cy="3636511"/>
          </a:xfrm>
        </p:spPr>
        <p:txBody>
          <a:bodyPr/>
          <a:lstStyle/>
          <a:p>
            <a:r>
              <a:rPr lang="en-CA" dirty="0"/>
              <a:t>Most computer communications specialists have full-time work schedules of around 5-8 hours a day. (40 hours week)</a:t>
            </a:r>
          </a:p>
          <a:p>
            <a:endParaRPr lang="en-CA" dirty="0"/>
          </a:p>
          <a:p>
            <a:r>
              <a:rPr lang="en-CA" dirty="0"/>
              <a:t>Although sometimes irregular hours to meet consumer needs</a:t>
            </a:r>
          </a:p>
          <a:p>
            <a:endParaRPr lang="en-CA" dirty="0"/>
          </a:p>
          <a:p>
            <a:endParaRPr lang="en-CA" dirty="0"/>
          </a:p>
        </p:txBody>
      </p:sp>
      <p:sp>
        <p:nvSpPr>
          <p:cNvPr id="4" name="Title 3"/>
          <p:cNvSpPr>
            <a:spLocks noGrp="1"/>
          </p:cNvSpPr>
          <p:nvPr>
            <p:ph type="title"/>
          </p:nvPr>
        </p:nvSpPr>
        <p:spPr/>
        <p:txBody>
          <a:bodyPr/>
          <a:lstStyle/>
          <a:p>
            <a:r>
              <a:rPr lang="en-CA" dirty="0">
                <a:latin typeface="Palatino Linotype" panose="02040502050505030304" pitchFamily="18" charset="0"/>
              </a:rPr>
              <a:t>Hours</a:t>
            </a:r>
            <a:endParaRPr lang="en-US" dirty="0">
              <a:latin typeface="Palatino Linotype" panose="02040502050505030304" pitchFamily="18" charset="0"/>
            </a:endParaRPr>
          </a:p>
        </p:txBody>
      </p:sp>
      <p:pic>
        <p:nvPicPr>
          <p:cNvPr id="5" name="Picture 4">
            <a:extLst>
              <a:ext uri="{FF2B5EF4-FFF2-40B4-BE49-F238E27FC236}">
                <a16:creationId xmlns:a16="http://schemas.microsoft.com/office/drawing/2014/main" xmlns="" id="{A39A3000-7176-40D0-A6D9-A824CA2778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77887">
            <a:off x="10487185" y="200929"/>
            <a:ext cx="1327053" cy="1327053"/>
          </a:xfrm>
          <a:prstGeom prst="rect">
            <a:avLst/>
          </a:prstGeom>
        </p:spPr>
      </p:pic>
      <p:pic>
        <p:nvPicPr>
          <p:cNvPr id="7" name="Picture 6">
            <a:extLst>
              <a:ext uri="{FF2B5EF4-FFF2-40B4-BE49-F238E27FC236}">
                <a16:creationId xmlns:a16="http://schemas.microsoft.com/office/drawing/2014/main" xmlns="" id="{3B79D705-89D0-4B2B-B4FD-87B8E7AC63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9886" y="4302678"/>
            <a:ext cx="3292948" cy="2191307"/>
          </a:xfrm>
          <a:prstGeom prst="rect">
            <a:avLst/>
          </a:prstGeom>
        </p:spPr>
      </p:pic>
    </p:spTree>
    <p:extLst>
      <p:ext uri="{BB962C8B-B14F-4D97-AF65-F5344CB8AC3E}">
        <p14:creationId xmlns:p14="http://schemas.microsoft.com/office/powerpoint/2010/main" val="169921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92D050"/>
                </a:solidFill>
                <a:latin typeface="Nirmala UI" panose="020B0502040204020203" pitchFamily="34" charset="0"/>
                <a:cs typeface="Nirmala UI" panose="020B0502040204020203" pitchFamily="34" charset="0"/>
              </a:rPr>
              <a:t>Earnings</a:t>
            </a:r>
            <a:endParaRPr lang="en-US" dirty="0">
              <a:solidFill>
                <a:srgbClr val="92D050"/>
              </a:solidFill>
              <a:latin typeface="Nirmala UI" panose="020B0502040204020203" pitchFamily="34" charset="0"/>
              <a:cs typeface="Nirmala UI" panose="020B0502040204020203" pitchFamily="34" charset="0"/>
            </a:endParaRPr>
          </a:p>
        </p:txBody>
      </p:sp>
      <p:sp>
        <p:nvSpPr>
          <p:cNvPr id="3" name="Content Placeholder 2"/>
          <p:cNvSpPr>
            <a:spLocks noGrp="1"/>
          </p:cNvSpPr>
          <p:nvPr>
            <p:ph idx="1"/>
          </p:nvPr>
        </p:nvSpPr>
        <p:spPr>
          <a:xfrm>
            <a:off x="678753" y="1139937"/>
            <a:ext cx="10554574" cy="3636511"/>
          </a:xfrm>
        </p:spPr>
        <p:txBody>
          <a:bodyPr/>
          <a:lstStyle/>
          <a:p>
            <a:r>
              <a:rPr lang="en-US" dirty="0"/>
              <a:t>Computer Communications Specialist earn a annual salary of around </a:t>
            </a:r>
            <a:r>
              <a:rPr lang="en-CA" dirty="0"/>
              <a:t>$48,000 - $65,000.</a:t>
            </a:r>
            <a:endParaRPr lang="en-US" dirty="0"/>
          </a:p>
        </p:txBody>
      </p:sp>
      <p:pic>
        <p:nvPicPr>
          <p:cNvPr id="5" name="Picture 4">
            <a:extLst>
              <a:ext uri="{FF2B5EF4-FFF2-40B4-BE49-F238E27FC236}">
                <a16:creationId xmlns:a16="http://schemas.microsoft.com/office/drawing/2014/main" xmlns="" id="{3084C5B8-B972-4AE0-8E42-B7FD26FD3D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9528" y="932119"/>
            <a:ext cx="415635" cy="41563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2656" y="3948234"/>
            <a:ext cx="3410126" cy="226493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2457" y="3958320"/>
            <a:ext cx="3074794" cy="2254849"/>
          </a:xfrm>
          <a:prstGeom prst="rect">
            <a:avLst/>
          </a:prstGeom>
        </p:spPr>
      </p:pic>
    </p:spTree>
    <p:extLst>
      <p:ext uri="{BB962C8B-B14F-4D97-AF65-F5344CB8AC3E}">
        <p14:creationId xmlns:p14="http://schemas.microsoft.com/office/powerpoint/2010/main" val="3237356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47E199-3FAB-4D93-9DFA-815DE69ED7E5}"/>
              </a:ext>
            </a:extLst>
          </p:cNvPr>
          <p:cNvSpPr>
            <a:spLocks noGrp="1"/>
          </p:cNvSpPr>
          <p:nvPr>
            <p:ph type="title"/>
          </p:nvPr>
        </p:nvSpPr>
        <p:spPr/>
        <p:txBody>
          <a:bodyPr/>
          <a:lstStyle/>
          <a:p>
            <a:r>
              <a:rPr lang="en-CA" dirty="0"/>
              <a:t>Nearby employers</a:t>
            </a:r>
          </a:p>
        </p:txBody>
      </p:sp>
      <p:sp>
        <p:nvSpPr>
          <p:cNvPr id="3" name="Content Placeholder 2">
            <a:extLst>
              <a:ext uri="{FF2B5EF4-FFF2-40B4-BE49-F238E27FC236}">
                <a16:creationId xmlns:a16="http://schemas.microsoft.com/office/drawing/2014/main" xmlns="" id="{93C0F450-314E-41D9-89F0-3F0D7C1FB09A}"/>
              </a:ext>
            </a:extLst>
          </p:cNvPr>
          <p:cNvSpPr>
            <a:spLocks noGrp="1"/>
          </p:cNvSpPr>
          <p:nvPr>
            <p:ph idx="1"/>
          </p:nvPr>
        </p:nvSpPr>
        <p:spPr>
          <a:xfrm>
            <a:off x="114509" y="2222287"/>
            <a:ext cx="10554574" cy="4635713"/>
          </a:xfrm>
        </p:spPr>
        <p:txBody>
          <a:bodyPr>
            <a:normAutofit fontScale="85000" lnSpcReduction="10000"/>
          </a:bodyPr>
          <a:lstStyle/>
          <a:p>
            <a:endParaRPr lang="en-CA" dirty="0"/>
          </a:p>
          <a:p>
            <a:pPr marL="0" indent="0">
              <a:buNone/>
            </a:pPr>
            <a:r>
              <a:rPr lang="en-CA" dirty="0"/>
              <a:t>Toronto:</a:t>
            </a:r>
          </a:p>
          <a:p>
            <a:r>
              <a:rPr lang="en-CA" dirty="0" err="1"/>
              <a:t>Distributel</a:t>
            </a:r>
            <a:r>
              <a:rPr lang="en-CA" dirty="0"/>
              <a:t> - </a:t>
            </a:r>
            <a:r>
              <a:rPr lang="en-CA" sz="1100" dirty="0"/>
              <a:t>BUSINESS TECHNICAL SUPPORT SPECIALIST (network operations)</a:t>
            </a:r>
          </a:p>
          <a:p>
            <a:pPr marL="0" indent="0">
              <a:buNone/>
            </a:pPr>
            <a:r>
              <a:rPr lang="en-US" b="1" dirty="0">
                <a:solidFill>
                  <a:srgbClr val="92D050"/>
                </a:solidFill>
                <a:latin typeface="inherit"/>
              </a:rPr>
              <a:t>730 Yonge Street Toronto, ON M4Y 2B7 - (416) 924-9511 </a:t>
            </a:r>
          </a:p>
          <a:p>
            <a:r>
              <a:rPr lang="en-CA" dirty="0" err="1"/>
              <a:t>Mastronardi</a:t>
            </a:r>
            <a:r>
              <a:rPr lang="en-CA" dirty="0"/>
              <a:t> Produce – </a:t>
            </a:r>
            <a:r>
              <a:rPr lang="en-CA" sz="1200" dirty="0"/>
              <a:t>Communications Specialist for </a:t>
            </a:r>
            <a:r>
              <a:rPr lang="en-CA" sz="1200" dirty="0" smtClean="0"/>
              <a:t>the </a:t>
            </a:r>
            <a:r>
              <a:rPr lang="en-US" sz="1100" dirty="0" smtClean="0"/>
              <a:t>distribution </a:t>
            </a:r>
            <a:r>
              <a:rPr lang="en-US" sz="1100" dirty="0"/>
              <a:t>of information</a:t>
            </a:r>
            <a:endParaRPr lang="en-CA" sz="1200" dirty="0" smtClean="0"/>
          </a:p>
          <a:p>
            <a:pPr marL="0" indent="0">
              <a:buNone/>
            </a:pPr>
            <a:r>
              <a:rPr lang="en-US" dirty="0" smtClean="0">
                <a:solidFill>
                  <a:srgbClr val="92D050"/>
                </a:solidFill>
                <a:latin typeface="Helvetica Neue"/>
              </a:rPr>
              <a:t>2100 </a:t>
            </a:r>
            <a:r>
              <a:rPr lang="en-US" dirty="0">
                <a:solidFill>
                  <a:srgbClr val="92D050"/>
                </a:solidFill>
                <a:latin typeface="Helvetica Neue"/>
              </a:rPr>
              <a:t>Road 4 E, Kingsville, ON N9Y 2E5 - (519) 326-3218</a:t>
            </a:r>
          </a:p>
          <a:p>
            <a:r>
              <a:rPr lang="en-CA" dirty="0" err="1"/>
              <a:t>Brainhunter</a:t>
            </a:r>
            <a:r>
              <a:rPr lang="en-CA" dirty="0"/>
              <a:t> Systems Ltd - </a:t>
            </a:r>
            <a:r>
              <a:rPr lang="en-CA" sz="1200" dirty="0"/>
              <a:t>Technical Support Specialist for software </a:t>
            </a:r>
            <a:r>
              <a:rPr lang="en-CA" sz="1200" dirty="0" smtClean="0"/>
              <a:t>products &amp; hardware</a:t>
            </a:r>
            <a:endParaRPr lang="en-CA" sz="1200" dirty="0"/>
          </a:p>
          <a:p>
            <a:pPr marL="0" indent="0">
              <a:buNone/>
            </a:pPr>
            <a:r>
              <a:rPr lang="en-US" dirty="0" smtClean="0">
                <a:solidFill>
                  <a:srgbClr val="92D050"/>
                </a:solidFill>
                <a:latin typeface="Helvetica Neue"/>
              </a:rPr>
              <a:t>2 </a:t>
            </a:r>
            <a:r>
              <a:rPr lang="en-US" dirty="0">
                <a:solidFill>
                  <a:srgbClr val="92D050"/>
                </a:solidFill>
                <a:latin typeface="Helvetica Neue"/>
              </a:rPr>
              <a:t>Sheppard Avenue East #2000, Toronto, ON M2N 5Y7 - (416) 225-9900</a:t>
            </a:r>
          </a:p>
          <a:p>
            <a:pPr marL="0" indent="0">
              <a:buNone/>
            </a:pPr>
            <a:endParaRPr lang="en-CA" dirty="0">
              <a:solidFill>
                <a:srgbClr val="92D050"/>
              </a:solidFill>
              <a:latin typeface="Helvetica Neue"/>
            </a:endParaRPr>
          </a:p>
          <a:p>
            <a:pPr marL="0" indent="0">
              <a:buNone/>
            </a:pPr>
            <a:r>
              <a:rPr lang="en-CA" sz="1700" dirty="0"/>
              <a:t>According to the U.S. Bureau of Labor Statistics (BLS), </a:t>
            </a:r>
            <a:r>
              <a:rPr lang="en-CA" sz="1700" dirty="0" smtClean="0"/>
              <a:t>chances </a:t>
            </a:r>
            <a:r>
              <a:rPr lang="en-CA" sz="1700" dirty="0"/>
              <a:t>of obtaining </a:t>
            </a:r>
          </a:p>
          <a:p>
            <a:pPr marL="0" indent="0">
              <a:buNone/>
            </a:pPr>
            <a:r>
              <a:rPr lang="en-CA" sz="1700" dirty="0"/>
              <a:t>employment as a computer support specialist are good </a:t>
            </a:r>
            <a:r>
              <a:rPr lang="en-CA" sz="1700" dirty="0" smtClean="0"/>
              <a:t>they expect </a:t>
            </a:r>
            <a:r>
              <a:rPr lang="en-CA" sz="1700" dirty="0"/>
              <a:t>this </a:t>
            </a:r>
          </a:p>
          <a:p>
            <a:pPr marL="0" indent="0">
              <a:buNone/>
            </a:pPr>
            <a:r>
              <a:rPr lang="en-CA" sz="1700" dirty="0"/>
              <a:t>position to grow at a faster than average rate of 12% between the years of 2014 </a:t>
            </a:r>
          </a:p>
          <a:p>
            <a:pPr marL="0" indent="0">
              <a:buNone/>
            </a:pPr>
            <a:r>
              <a:rPr lang="en-CA" sz="1700" dirty="0"/>
              <a:t>and 2024. As an increase in recent years </a:t>
            </a:r>
            <a:r>
              <a:rPr lang="en-CA" sz="1700" dirty="0" smtClean="0"/>
              <a:t>of </a:t>
            </a:r>
            <a:r>
              <a:rPr lang="en-CA" sz="1700" dirty="0"/>
              <a:t>positions </a:t>
            </a:r>
            <a:r>
              <a:rPr lang="en-CA" sz="1700" dirty="0" smtClean="0"/>
              <a:t>in </a:t>
            </a:r>
            <a:r>
              <a:rPr lang="en-CA" sz="1700" dirty="0"/>
              <a:t>technology has improved. </a:t>
            </a:r>
            <a:endParaRPr lang="en-CA" sz="1700" dirty="0">
              <a:solidFill>
                <a:srgbClr val="92D050"/>
              </a:solidFill>
              <a:latin typeface="Helvetica Neue"/>
            </a:endParaRPr>
          </a:p>
          <a:p>
            <a:pPr marL="0" indent="0">
              <a:buNone/>
            </a:pPr>
            <a:r>
              <a:rPr lang="en-CA" dirty="0"/>
              <a:t> </a:t>
            </a:r>
          </a:p>
          <a:p>
            <a:endParaRPr lang="en-CA" dirty="0"/>
          </a:p>
        </p:txBody>
      </p:sp>
      <p:pic>
        <p:nvPicPr>
          <p:cNvPr id="5" name="Picture 4">
            <a:extLst>
              <a:ext uri="{FF2B5EF4-FFF2-40B4-BE49-F238E27FC236}">
                <a16:creationId xmlns:a16="http://schemas.microsoft.com/office/drawing/2014/main" xmlns="" id="{C66B59FB-88DA-46D8-B9D4-ED45063EC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5382" y="3429000"/>
            <a:ext cx="3192109" cy="319210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3680" y="-231839"/>
            <a:ext cx="2503811" cy="2119760"/>
          </a:xfrm>
          <a:prstGeom prst="rect">
            <a:avLst/>
          </a:prstGeom>
        </p:spPr>
      </p:pic>
    </p:spTree>
    <p:extLst>
      <p:ext uri="{BB962C8B-B14F-4D97-AF65-F5344CB8AC3E}">
        <p14:creationId xmlns:p14="http://schemas.microsoft.com/office/powerpoint/2010/main" val="804733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8715CB-4A5D-4146-BCEA-05BBAEE7868A}"/>
              </a:ext>
            </a:extLst>
          </p:cNvPr>
          <p:cNvSpPr>
            <a:spLocks noGrp="1"/>
          </p:cNvSpPr>
          <p:nvPr>
            <p:ph type="title"/>
          </p:nvPr>
        </p:nvSpPr>
        <p:spPr/>
        <p:txBody>
          <a:bodyPr/>
          <a:lstStyle/>
          <a:p>
            <a:r>
              <a:rPr lang="en-CA" dirty="0"/>
              <a:t>TECHNOLOGY Used</a:t>
            </a:r>
          </a:p>
        </p:txBody>
      </p:sp>
      <p:sp>
        <p:nvSpPr>
          <p:cNvPr id="3" name="Content Placeholder 2">
            <a:extLst>
              <a:ext uri="{FF2B5EF4-FFF2-40B4-BE49-F238E27FC236}">
                <a16:creationId xmlns:a16="http://schemas.microsoft.com/office/drawing/2014/main" xmlns="" id="{D56C9CCE-FEBA-4362-94D8-F1ACA003C688}"/>
              </a:ext>
            </a:extLst>
          </p:cNvPr>
          <p:cNvSpPr>
            <a:spLocks noGrp="1"/>
          </p:cNvSpPr>
          <p:nvPr>
            <p:ph idx="1"/>
          </p:nvPr>
        </p:nvSpPr>
        <p:spPr>
          <a:xfrm>
            <a:off x="606275" y="2942723"/>
            <a:ext cx="10554574" cy="3636511"/>
          </a:xfrm>
        </p:spPr>
        <p:txBody>
          <a:bodyPr>
            <a:normAutofit fontScale="85000" lnSpcReduction="20000"/>
          </a:bodyPr>
          <a:lstStyle/>
          <a:p>
            <a:r>
              <a:rPr lang="en-CA" dirty="0"/>
              <a:t>Typical pc and computer </a:t>
            </a:r>
            <a:r>
              <a:rPr lang="en-CA" dirty="0" smtClean="0"/>
              <a:t>software</a:t>
            </a:r>
          </a:p>
          <a:p>
            <a:r>
              <a:rPr lang="en-CA" dirty="0" smtClean="0"/>
              <a:t>Wi-Fi/internet</a:t>
            </a:r>
          </a:p>
          <a:p>
            <a:r>
              <a:rPr lang="en-CA" dirty="0" smtClean="0"/>
              <a:t>Printers</a:t>
            </a:r>
            <a:endParaRPr lang="en-CA" dirty="0"/>
          </a:p>
          <a:p>
            <a:r>
              <a:rPr lang="en-CA" dirty="0"/>
              <a:t>Can work in both Mac/PC environments</a:t>
            </a:r>
          </a:p>
          <a:p>
            <a:r>
              <a:rPr lang="en-CA" dirty="0"/>
              <a:t>Python is wide-spread across many networking based </a:t>
            </a:r>
            <a:r>
              <a:rPr lang="en-CA" dirty="0" err="1"/>
              <a:t>softwares</a:t>
            </a:r>
            <a:r>
              <a:rPr lang="en-CA" dirty="0"/>
              <a:t> and investment banking while in the conjunction of java</a:t>
            </a:r>
          </a:p>
          <a:p>
            <a:r>
              <a:rPr lang="en-CA" dirty="0"/>
              <a:t>They could support the software of a service </a:t>
            </a:r>
          </a:p>
          <a:p>
            <a:r>
              <a:rPr lang="en-CA" dirty="0"/>
              <a:t>Remote access software tool such as TeamViewer</a:t>
            </a:r>
          </a:p>
          <a:p>
            <a:r>
              <a:rPr lang="en-CA" dirty="0"/>
              <a:t>Proficient with Microsoft office (Word, PowerPoint, Excel, Outlook)</a:t>
            </a:r>
          </a:p>
          <a:p>
            <a:endParaRPr lang="en-CA" dirty="0"/>
          </a:p>
          <a:p>
            <a:r>
              <a:rPr lang="en-CA" dirty="0"/>
              <a:t>Be expected to maintain their knowledge of current technology by reading technical manuals and other sources of information for education to provide support to the users of the computer’s software or hardware</a:t>
            </a:r>
          </a:p>
          <a:p>
            <a:endParaRPr lang="en-CA" dirty="0"/>
          </a:p>
          <a:p>
            <a:endParaRPr lang="en-CA" dirty="0"/>
          </a:p>
          <a:p>
            <a:endParaRPr lang="en-CA" dirty="0"/>
          </a:p>
        </p:txBody>
      </p:sp>
      <p:pic>
        <p:nvPicPr>
          <p:cNvPr id="5" name="Picture 4">
            <a:extLst>
              <a:ext uri="{FF2B5EF4-FFF2-40B4-BE49-F238E27FC236}">
                <a16:creationId xmlns:a16="http://schemas.microsoft.com/office/drawing/2014/main" xmlns="" id="{DB769909-E1F2-46AE-9590-95185D0398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5153" y="4105040"/>
            <a:ext cx="1422708" cy="1422708"/>
          </a:xfrm>
          <a:prstGeom prst="rect">
            <a:avLst/>
          </a:prstGeom>
        </p:spPr>
      </p:pic>
      <p:pic>
        <p:nvPicPr>
          <p:cNvPr id="7" name="Picture 6">
            <a:extLst>
              <a:ext uri="{FF2B5EF4-FFF2-40B4-BE49-F238E27FC236}">
                <a16:creationId xmlns:a16="http://schemas.microsoft.com/office/drawing/2014/main" xmlns="" id="{E72C82E3-DB4D-43C2-9E9E-3D9A7942E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9754" y="179938"/>
            <a:ext cx="1219200" cy="1504950"/>
          </a:xfrm>
          <a:prstGeom prst="rect">
            <a:avLst/>
          </a:prstGeom>
        </p:spPr>
      </p:pic>
      <p:pic>
        <p:nvPicPr>
          <p:cNvPr id="9" name="Picture 8">
            <a:extLst>
              <a:ext uri="{FF2B5EF4-FFF2-40B4-BE49-F238E27FC236}">
                <a16:creationId xmlns:a16="http://schemas.microsoft.com/office/drawing/2014/main" xmlns="" id="{1E2F4E6B-7677-4F70-8D61-031E2DC483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1124" y="5084182"/>
            <a:ext cx="815660" cy="1495052"/>
          </a:xfrm>
          <a:prstGeom prst="rect">
            <a:avLst/>
          </a:prstGeom>
        </p:spPr>
      </p:pic>
    </p:spTree>
    <p:extLst>
      <p:ext uri="{BB962C8B-B14F-4D97-AF65-F5344CB8AC3E}">
        <p14:creationId xmlns:p14="http://schemas.microsoft.com/office/powerpoint/2010/main" val="1608782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Lucida Console" panose="020B0609040504020204" pitchFamily="49" charset="0"/>
              </a:rPr>
              <a:t>Required High school credits</a:t>
            </a:r>
            <a:endParaRPr lang="en-US" dirty="0">
              <a:latin typeface="Lucida Console" panose="020B0609040504020204" pitchFamily="49" charset="0"/>
            </a:endParaRPr>
          </a:p>
        </p:txBody>
      </p:sp>
      <p:sp>
        <p:nvSpPr>
          <p:cNvPr id="3" name="Content Placeholder 2"/>
          <p:cNvSpPr>
            <a:spLocks noGrp="1"/>
          </p:cNvSpPr>
          <p:nvPr>
            <p:ph idx="1"/>
          </p:nvPr>
        </p:nvSpPr>
        <p:spPr/>
        <p:txBody>
          <a:bodyPr/>
          <a:lstStyle/>
          <a:p>
            <a:r>
              <a:rPr lang="en-CA" dirty="0"/>
              <a:t>Applicants for computer science degrees will not usually be expected to have studied computer science before university but it is highly recommended</a:t>
            </a:r>
          </a:p>
          <a:p>
            <a:endParaRPr lang="en-CA" dirty="0"/>
          </a:p>
          <a:p>
            <a:r>
              <a:rPr lang="en-CA" dirty="0"/>
              <a:t>Grade 12 Advanced Functions</a:t>
            </a:r>
          </a:p>
          <a:p>
            <a:r>
              <a:rPr lang="en-CA" dirty="0"/>
              <a:t>Calculus and </a:t>
            </a:r>
            <a:r>
              <a:rPr lang="en-CA" dirty="0" smtClean="0"/>
              <a:t>Vectors</a:t>
            </a:r>
            <a:endParaRPr lang="en-CA" dirty="0"/>
          </a:p>
          <a:p>
            <a:r>
              <a:rPr lang="en-CA" dirty="0"/>
              <a:t>Any other 4U courses</a:t>
            </a:r>
            <a:endParaRPr lang="en-US" u="sng" dirty="0"/>
          </a:p>
        </p:txBody>
      </p:sp>
      <p:pic>
        <p:nvPicPr>
          <p:cNvPr id="7" name="Picture 6">
            <a:extLst>
              <a:ext uri="{FF2B5EF4-FFF2-40B4-BE49-F238E27FC236}">
                <a16:creationId xmlns:a16="http://schemas.microsoft.com/office/drawing/2014/main" xmlns="" id="{4BB7B79B-5CFB-450C-8DA2-26240C49A4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206875">
            <a:off x="880140" y="5554839"/>
            <a:ext cx="1279911" cy="1149920"/>
          </a:xfrm>
          <a:prstGeom prst="rect">
            <a:avLst/>
          </a:prstGeom>
        </p:spPr>
      </p:pic>
      <p:pic>
        <p:nvPicPr>
          <p:cNvPr id="9" name="Picture 8">
            <a:extLst>
              <a:ext uri="{FF2B5EF4-FFF2-40B4-BE49-F238E27FC236}">
                <a16:creationId xmlns:a16="http://schemas.microsoft.com/office/drawing/2014/main" xmlns="" id="{DD78E286-642E-47BC-95DC-6B744E2CDA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6463" y="4884535"/>
            <a:ext cx="1826823" cy="1516264"/>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48638" y="1108792"/>
            <a:ext cx="617689" cy="617689"/>
          </a:xfrm>
          <a:prstGeom prst="rect">
            <a:avLst/>
          </a:prstGeom>
        </p:spPr>
      </p:pic>
    </p:spTree>
    <p:extLst>
      <p:ext uri="{BB962C8B-B14F-4D97-AF65-F5344CB8AC3E}">
        <p14:creationId xmlns:p14="http://schemas.microsoft.com/office/powerpoint/2010/main" val="21571197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Microsoft JhengHei UI Light" panose="020B0304030504040204" pitchFamily="34" charset="-128"/>
                <a:ea typeface="Microsoft JhengHei UI Light" panose="020B0304030504040204" pitchFamily="34" charset="-128"/>
                <a:cs typeface="Microsoft JhengHei UI Light" panose="020B0304030504040204" pitchFamily="34" charset="-128"/>
              </a:rPr>
              <a:t>Education/training required</a:t>
            </a:r>
            <a:endParaRPr lang="en-US" dirty="0">
              <a:latin typeface="Microsoft JhengHei UI Light" panose="020B0304030504040204" pitchFamily="34" charset="-128"/>
              <a:ea typeface="Microsoft JhengHei UI Light" panose="020B0304030504040204" pitchFamily="34" charset="-128"/>
              <a:cs typeface="Microsoft JhengHei UI Light" panose="020B0304030504040204" pitchFamily="34" charset="-128"/>
            </a:endParaRPr>
          </a:p>
        </p:txBody>
      </p:sp>
      <p:sp>
        <p:nvSpPr>
          <p:cNvPr id="3" name="Content Placeholder 2"/>
          <p:cNvSpPr>
            <a:spLocks noGrp="1"/>
          </p:cNvSpPr>
          <p:nvPr>
            <p:ph idx="1"/>
          </p:nvPr>
        </p:nvSpPr>
        <p:spPr>
          <a:xfrm>
            <a:off x="810000" y="2640563"/>
            <a:ext cx="10554574" cy="2614928"/>
          </a:xfrm>
        </p:spPr>
        <p:txBody>
          <a:bodyPr>
            <a:normAutofit/>
          </a:bodyPr>
          <a:lstStyle/>
          <a:p>
            <a:r>
              <a:rPr lang="en-US" dirty="0"/>
              <a:t>All employers require that those they hire have computer expertise or some technical background</a:t>
            </a:r>
          </a:p>
          <a:p>
            <a:endParaRPr lang="en-CA" dirty="0"/>
          </a:p>
          <a:p>
            <a:endParaRPr lang="en-US" dirty="0"/>
          </a:p>
          <a:p>
            <a:r>
              <a:rPr lang="en-CA" dirty="0"/>
              <a:t>Associate’s or bachelor’s degree in computer science</a:t>
            </a:r>
            <a:endParaRPr lang="en-US" dirty="0"/>
          </a:p>
        </p:txBody>
      </p:sp>
      <p:pic>
        <p:nvPicPr>
          <p:cNvPr id="7" name="Picture 6">
            <a:extLst>
              <a:ext uri="{FF2B5EF4-FFF2-40B4-BE49-F238E27FC236}">
                <a16:creationId xmlns:a16="http://schemas.microsoft.com/office/drawing/2014/main" xmlns="" id="{261E8B45-CFAC-4B96-8AA7-26D9420C62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1100" y="3704783"/>
            <a:ext cx="3313474" cy="289100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3219" y="0"/>
            <a:ext cx="3495860" cy="1879025"/>
          </a:xfrm>
          <a:prstGeom prst="rect">
            <a:avLst/>
          </a:prstGeom>
        </p:spPr>
      </p:pic>
    </p:spTree>
    <p:extLst>
      <p:ext uri="{BB962C8B-B14F-4D97-AF65-F5344CB8AC3E}">
        <p14:creationId xmlns:p14="http://schemas.microsoft.com/office/powerpoint/2010/main" val="3933407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2 Years - 4 Semesters  </a:t>
            </a:r>
            <a:endParaRPr lang="en-US" dirty="0"/>
          </a:p>
        </p:txBody>
      </p:sp>
      <p:sp>
        <p:nvSpPr>
          <p:cNvPr id="3" name="Content Placeholder 2"/>
          <p:cNvSpPr>
            <a:spLocks noGrp="1"/>
          </p:cNvSpPr>
          <p:nvPr>
            <p:ph idx="1"/>
          </p:nvPr>
        </p:nvSpPr>
        <p:spPr>
          <a:xfrm>
            <a:off x="716588" y="2512292"/>
            <a:ext cx="10554574" cy="4479636"/>
          </a:xfrm>
        </p:spPr>
        <p:txBody>
          <a:bodyPr>
            <a:normAutofit fontScale="62500" lnSpcReduction="20000"/>
          </a:bodyPr>
          <a:lstStyle/>
          <a:p>
            <a:r>
              <a:rPr lang="en-US" b="1" dirty="0"/>
              <a:t>Semester </a:t>
            </a:r>
            <a:r>
              <a:rPr lang="en-US" b="1" dirty="0" smtClean="0"/>
              <a:t>1</a:t>
            </a:r>
          </a:p>
          <a:p>
            <a:pPr marL="0" indent="0">
              <a:buNone/>
            </a:pPr>
            <a:r>
              <a:rPr lang="en-US" dirty="0" smtClean="0"/>
              <a:t>-        Python and coding</a:t>
            </a:r>
          </a:p>
          <a:p>
            <a:pPr>
              <a:buFontTx/>
              <a:buChar char="-"/>
            </a:pPr>
            <a:r>
              <a:rPr lang="en-US" dirty="0" smtClean="0"/>
              <a:t>Computer Mathematics</a:t>
            </a:r>
          </a:p>
          <a:p>
            <a:pPr>
              <a:buFontTx/>
              <a:buChar char="-"/>
            </a:pPr>
            <a:r>
              <a:rPr lang="en-US" dirty="0"/>
              <a:t>Operating Systems </a:t>
            </a:r>
            <a:endParaRPr lang="en-US" dirty="0" smtClean="0"/>
          </a:p>
          <a:p>
            <a:pPr marL="0" indent="0">
              <a:buNone/>
            </a:pPr>
            <a:r>
              <a:rPr lang="en-US" dirty="0" smtClean="0"/>
              <a:t>-         </a:t>
            </a:r>
            <a:r>
              <a:rPr lang="en-US" dirty="0"/>
              <a:t>LAN</a:t>
            </a:r>
            <a:endParaRPr lang="en-US" dirty="0" smtClean="0"/>
          </a:p>
          <a:p>
            <a:r>
              <a:rPr lang="en-US" b="1" dirty="0"/>
              <a:t>Semester </a:t>
            </a:r>
            <a:r>
              <a:rPr lang="en-US" b="1" dirty="0" smtClean="0"/>
              <a:t>2</a:t>
            </a:r>
          </a:p>
          <a:p>
            <a:pPr>
              <a:buFontTx/>
              <a:buChar char="-"/>
            </a:pPr>
            <a:r>
              <a:rPr lang="en-US" dirty="0" smtClean="0"/>
              <a:t>Business Applications/software</a:t>
            </a:r>
          </a:p>
          <a:p>
            <a:pPr>
              <a:buFontTx/>
              <a:buChar char="-"/>
            </a:pPr>
            <a:r>
              <a:rPr lang="en-US" dirty="0"/>
              <a:t>C++</a:t>
            </a:r>
            <a:endParaRPr lang="en-US" dirty="0" smtClean="0"/>
          </a:p>
          <a:p>
            <a:pPr>
              <a:buFontTx/>
              <a:buChar char="-"/>
            </a:pPr>
            <a:r>
              <a:rPr lang="en-US" dirty="0"/>
              <a:t>PC Hardware and </a:t>
            </a:r>
            <a:r>
              <a:rPr lang="en-US" dirty="0" smtClean="0"/>
              <a:t>Networking</a:t>
            </a:r>
          </a:p>
          <a:p>
            <a:pPr>
              <a:buFontTx/>
              <a:buChar char="-"/>
            </a:pPr>
            <a:r>
              <a:rPr lang="en-US" dirty="0"/>
              <a:t>Web Scripting Languages</a:t>
            </a:r>
            <a:endParaRPr lang="en-US" dirty="0" smtClean="0"/>
          </a:p>
          <a:p>
            <a:r>
              <a:rPr lang="en-CA" b="1" dirty="0" smtClean="0"/>
              <a:t>Semester 3</a:t>
            </a:r>
          </a:p>
          <a:p>
            <a:pPr>
              <a:buFontTx/>
              <a:buChar char="-"/>
            </a:pPr>
            <a:r>
              <a:rPr lang="en-US" dirty="0" smtClean="0"/>
              <a:t>Communications</a:t>
            </a:r>
          </a:p>
          <a:p>
            <a:pPr>
              <a:buFontTx/>
              <a:buChar char="-"/>
            </a:pPr>
            <a:r>
              <a:rPr lang="en-CA" dirty="0" smtClean="0"/>
              <a:t>Systems Analysis and Design</a:t>
            </a:r>
          </a:p>
          <a:p>
            <a:pPr>
              <a:buFontTx/>
              <a:buChar char="-"/>
            </a:pPr>
            <a:r>
              <a:rPr lang="en-US" dirty="0" smtClean="0"/>
              <a:t>JAVA</a:t>
            </a:r>
          </a:p>
          <a:p>
            <a:r>
              <a:rPr lang="en-US" b="1" dirty="0" smtClean="0"/>
              <a:t>Semester 4</a:t>
            </a:r>
          </a:p>
          <a:p>
            <a:pPr>
              <a:buFontTx/>
              <a:buChar char="-"/>
            </a:pPr>
            <a:r>
              <a:rPr lang="en-CA" dirty="0" smtClean="0"/>
              <a:t>Society and technology</a:t>
            </a:r>
          </a:p>
          <a:p>
            <a:pPr>
              <a:buFontTx/>
              <a:buChar char="-"/>
            </a:pPr>
            <a:r>
              <a:rPr lang="en-CA" dirty="0" smtClean="0"/>
              <a:t>World of tech current state</a:t>
            </a:r>
          </a:p>
          <a:p>
            <a:pPr>
              <a:buFontTx/>
              <a:buChar char="-"/>
            </a:pPr>
            <a:r>
              <a:rPr lang="en-CA" dirty="0" smtClean="0"/>
              <a:t>More advanced application/software</a:t>
            </a:r>
            <a:endParaRPr lang="en-US" dirty="0"/>
          </a:p>
          <a:p>
            <a:pPr>
              <a:buFontTx/>
              <a:buChar char="-"/>
            </a:pPr>
            <a:endParaRPr lang="en-CA" dirty="0" smtClean="0"/>
          </a:p>
          <a:p>
            <a:endParaRPr lang="en-US" b="1" dirty="0"/>
          </a:p>
          <a:p>
            <a:pPr marL="0" indent="0">
              <a:buNone/>
            </a:pP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31745" y="1958109"/>
            <a:ext cx="3086485" cy="2314864"/>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3015" y="4747183"/>
            <a:ext cx="1303944" cy="155098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7988" y="2119593"/>
            <a:ext cx="1673377" cy="1834594"/>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05912" y="4719534"/>
            <a:ext cx="1825833" cy="1825833"/>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7687" y="4897006"/>
            <a:ext cx="1401157" cy="1401157"/>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45941" y="2512292"/>
            <a:ext cx="2224203" cy="1668152"/>
          </a:xfrm>
          <a:prstGeom prst="rect">
            <a:avLst/>
          </a:prstGeom>
        </p:spPr>
      </p:pic>
    </p:spTree>
    <p:extLst>
      <p:ext uri="{BB962C8B-B14F-4D97-AF65-F5344CB8AC3E}">
        <p14:creationId xmlns:p14="http://schemas.microsoft.com/office/powerpoint/2010/main" val="11879535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1_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3.xml><?xml version="1.0" encoding="utf-8"?>
<a:theme xmlns:a="http://schemas.openxmlformats.org/drawingml/2006/main" name="2_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Override1.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2.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ppt/theme/themeOverride3.xml><?xml version="1.0" encoding="utf-8"?>
<a:themeOverride xmlns:a="http://schemas.openxmlformats.org/drawingml/2006/main">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4.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5.xml><?xml version="1.0" encoding="utf-8"?>
<a:themeOverride xmlns:a="http://schemas.openxmlformats.org/drawingml/2006/main">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themeOverride>
</file>

<file path=ppt/theme/themeOverride6.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7.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TM03457503[[fn=Quotable]]</Template>
  <TotalTime>497</TotalTime>
  <Words>731</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14</vt:i4>
      </vt:variant>
    </vt:vector>
  </HeadingPairs>
  <TitlesOfParts>
    <vt:vector size="31" baseType="lpstr">
      <vt:lpstr>Agency FB</vt:lpstr>
      <vt:lpstr>Aharoni</vt:lpstr>
      <vt:lpstr>Arial</vt:lpstr>
      <vt:lpstr>Century Gothic</vt:lpstr>
      <vt:lpstr>Eras Medium ITC</vt:lpstr>
      <vt:lpstr>Helvetica Neue</vt:lpstr>
      <vt:lpstr>inherit</vt:lpstr>
      <vt:lpstr>Lucida Console</vt:lpstr>
      <vt:lpstr>Lucida Fax</vt:lpstr>
      <vt:lpstr>Microsoft JhengHei UI Light</vt:lpstr>
      <vt:lpstr>Nirmala UI</vt:lpstr>
      <vt:lpstr>Nyala</vt:lpstr>
      <vt:lpstr>Palatino Linotype</vt:lpstr>
      <vt:lpstr>Wingdings 2</vt:lpstr>
      <vt:lpstr>Quotable</vt:lpstr>
      <vt:lpstr>1_Quotable</vt:lpstr>
      <vt:lpstr>2_Quotable</vt:lpstr>
      <vt:lpstr>Computer Communications Specialist</vt:lpstr>
      <vt:lpstr>Computer Communications Specialist Description</vt:lpstr>
      <vt:lpstr>Hours</vt:lpstr>
      <vt:lpstr>Earnings</vt:lpstr>
      <vt:lpstr>Nearby employers</vt:lpstr>
      <vt:lpstr>TECHNOLOGY Used</vt:lpstr>
      <vt:lpstr>Required High school credits</vt:lpstr>
      <vt:lpstr>Education/training required</vt:lpstr>
      <vt:lpstr>2 Years - 4 Semesters  </vt:lpstr>
      <vt:lpstr>Location where education/training is available</vt:lpstr>
      <vt:lpstr>Qualifications earned</vt:lpstr>
      <vt:lpstr>Why I would pursue this career?</vt:lpstr>
      <vt:lpstr>Work Citied</vt:lpstr>
      <vt:lpstr>PowerPoint Presentation</vt:lpstr>
    </vt:vector>
  </TitlesOfParts>
  <Company>Peel District School Board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Support Specialist</dc:title>
  <dc:creator>Gopal, Daniel</dc:creator>
  <cp:lastModifiedBy>Daniel Gopal - Louise Arbour SS</cp:lastModifiedBy>
  <cp:revision>132</cp:revision>
  <dcterms:created xsi:type="dcterms:W3CDTF">2017-09-11T15:09:47Z</dcterms:created>
  <dcterms:modified xsi:type="dcterms:W3CDTF">2017-12-07T20:02:30Z</dcterms:modified>
</cp:coreProperties>
</file>