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77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/>
          <a:lstStyle/>
          <a:p>
            <a:r>
              <a:rPr lang="en-US" dirty="0"/>
              <a:t>Capstone Project: Predicting Interest Rates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/>
          <a:p>
            <a:r>
              <a:rPr lang="en-US" dirty="0"/>
              <a:t>Daniel Groneberg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Imputing Data: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DC9F9-73EA-F12F-1781-FCD99811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1377475"/>
            <a:ext cx="5906332" cy="5071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B71EE-0D9D-41C2-2DE8-A88268C2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85" y="1377474"/>
            <a:ext cx="5910504" cy="50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6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EDA: Granger Causation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09DCE-765F-C1B5-2EE2-5368CD05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90" y="1178868"/>
            <a:ext cx="8836416" cy="56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4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EDA: Autocorrelation on Interest Rates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0B4E7-C25A-4A1F-FF95-1C60FF83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4" y="1694576"/>
            <a:ext cx="5871131" cy="4492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99C3B-157B-AAC5-5370-8FBBB233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40" y="1694575"/>
            <a:ext cx="5915166" cy="44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0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Modeling: Train/Test Split</a:t>
            </a:r>
          </a:p>
        </p:txBody>
      </p:sp>
      <p:pic>
        <p:nvPicPr>
          <p:cNvPr id="4" name="Picture 3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2D15266A-48A6-B5E3-5336-E6AEE38E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0" y="1259046"/>
            <a:ext cx="10665215" cy="53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1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Modeling: 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41E0C-A3B2-5140-6C00-114BB997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08" y="1179654"/>
            <a:ext cx="10821783" cy="55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4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Modeling: Dickey-Fuller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229DC-D3AE-B30C-C702-2F6B9489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85" y="1158496"/>
            <a:ext cx="6827825" cy="55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8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Modeling: Dickey-Fuller</a:t>
            </a:r>
          </a:p>
        </p:txBody>
      </p:sp>
      <p:pic>
        <p:nvPicPr>
          <p:cNvPr id="3" name="Picture 2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364EB73E-1DDA-B375-5D86-6D52FC7A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6" y="1168559"/>
            <a:ext cx="5486411" cy="5486411"/>
          </a:xfrm>
          <a:prstGeom prst="rect">
            <a:avLst/>
          </a:prstGeom>
        </p:spPr>
      </p:pic>
      <p:pic>
        <p:nvPicPr>
          <p:cNvPr id="6" name="Picture 5" descr="A graph with red lines&#10;&#10;Description automatically generated">
            <a:extLst>
              <a:ext uri="{FF2B5EF4-FFF2-40B4-BE49-F238E27FC236}">
                <a16:creationId xmlns:a16="http://schemas.microsoft.com/office/drawing/2014/main" id="{D9D961DB-987F-9106-8F54-C79380008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07" y="1168560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3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Modeling: Differencing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162EB-20D6-901E-E0B2-482E5D27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2" y="1230024"/>
            <a:ext cx="5419064" cy="5424948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78DC2332-78AC-C9FC-DAE0-48903A98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19" y="1168561"/>
            <a:ext cx="6400813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8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Modeling: Vector Autoregression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F5072-0928-0488-5FAF-8D736AE6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3" y="1163304"/>
            <a:ext cx="11056690" cy="55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80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Modeling: Vector Autoregression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DED95-7F3B-AB7D-E49C-61922112D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23" y="1207794"/>
            <a:ext cx="10855354" cy="54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2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Employee orientation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Goal: Forecast Federal Reserve Interest Rates </a:t>
            </a:r>
          </a:p>
        </p:txBody>
      </p:sp>
      <p:pic>
        <p:nvPicPr>
          <p:cNvPr id="17" name="Picture 16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4F97E447-1E80-82B4-809D-E5507159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7" y="1163770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Modeling: Vector Autoregression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DED95-7F3B-AB7D-E49C-61922112D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23" y="1207794"/>
            <a:ext cx="10855354" cy="54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5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Modeling: Vector Autoregression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B4514-0DEE-450D-2074-A6662317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2" y="1237738"/>
            <a:ext cx="10796631" cy="54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6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Modeling: Vector Autoregression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148B4-BBE8-1544-36F5-F4E3E7E8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4" y="2550567"/>
            <a:ext cx="6199072" cy="2642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227E08-5ED4-38C4-AFE3-FC1BC7517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266" y="2297671"/>
            <a:ext cx="5208080" cy="3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03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Conclusion: Other Approaches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4ADC27-68A6-ABC0-A282-F477A3C70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8" y="1133475"/>
            <a:ext cx="97536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F94C1-9828-0D93-0A82-922B39545AE0}"/>
              </a:ext>
            </a:extLst>
          </p:cNvPr>
          <p:cNvSpPr txBox="1"/>
          <p:nvPr/>
        </p:nvSpPr>
        <p:spPr>
          <a:xfrm>
            <a:off x="10895561" y="6193307"/>
            <a:ext cx="1373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https://www.eagleridgeinvestment.com/wp-content/uploads/2021/06/ERI-Future-Portfolio-Values-1024x601.jpg</a:t>
            </a:r>
          </a:p>
        </p:txBody>
      </p:sp>
    </p:spTree>
    <p:extLst>
      <p:ext uri="{BB962C8B-B14F-4D97-AF65-F5344CB8AC3E}">
        <p14:creationId xmlns:p14="http://schemas.microsoft.com/office/powerpoint/2010/main" val="88811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Employee orientation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Goal: Included Features</a:t>
            </a:r>
          </a:p>
        </p:txBody>
      </p:sp>
      <p:pic>
        <p:nvPicPr>
          <p:cNvPr id="7" name="Picture 6" descr="A graph of red lines&#10;&#10;Description automatically generated with medium confidence">
            <a:extLst>
              <a:ext uri="{FF2B5EF4-FFF2-40B4-BE49-F238E27FC236}">
                <a16:creationId xmlns:a16="http://schemas.microsoft.com/office/drawing/2014/main" id="{EE8CEF5E-9CA3-9605-3D9A-71855E66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8" y="123506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7/29/20XX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Feature: Beige Book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9192C-2AFE-C182-10E9-58065DC3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5" y="1166070"/>
            <a:ext cx="4529791" cy="5555405"/>
          </a:xfrm>
          <a:prstGeom prst="rect">
            <a:avLst/>
          </a:prstGeom>
        </p:spPr>
      </p:pic>
      <p:pic>
        <p:nvPicPr>
          <p:cNvPr id="8" name="Picture 7" descr="A graph showing a missing book report&#10;&#10;Description automatically generated">
            <a:extLst>
              <a:ext uri="{FF2B5EF4-FFF2-40B4-BE49-F238E27FC236}">
                <a16:creationId xmlns:a16="http://schemas.microsoft.com/office/drawing/2014/main" id="{616B4556-4AB9-3816-1213-252C9B7A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62" y="123506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7/29/20XX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Feature: Beige Book Sentiment</a:t>
            </a:r>
          </a:p>
        </p:txBody>
      </p:sp>
      <p:pic>
        <p:nvPicPr>
          <p:cNvPr id="5" name="Picture 4" descr="A graph showing a number of blue lines&#10;&#10;Description automatically generated">
            <a:extLst>
              <a:ext uri="{FF2B5EF4-FFF2-40B4-BE49-F238E27FC236}">
                <a16:creationId xmlns:a16="http://schemas.microsoft.com/office/drawing/2014/main" id="{C90A5B33-4DF5-8162-3EBB-E37FB45B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8" y="1168561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0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Feature: Beige Book Sentiment</a:t>
            </a:r>
          </a:p>
        </p:txBody>
      </p:sp>
      <p:pic>
        <p:nvPicPr>
          <p:cNvPr id="14" name="Picture 13" descr="A graph of a book&#10;&#10;Description automatically generated">
            <a:extLst>
              <a:ext uri="{FF2B5EF4-FFF2-40B4-BE49-F238E27FC236}">
                <a16:creationId xmlns:a16="http://schemas.microsoft.com/office/drawing/2014/main" id="{4DB25F7E-D35A-A23A-5C17-A57EDF78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1367406"/>
            <a:ext cx="5956182" cy="5105299"/>
          </a:xfrm>
          <a:prstGeom prst="rect">
            <a:avLst/>
          </a:prstGeom>
        </p:spPr>
      </p:pic>
      <p:pic>
        <p:nvPicPr>
          <p:cNvPr id="17" name="Picture 16" descr="A graph of a graph&#10;&#10;Description automatically generated">
            <a:extLst>
              <a:ext uri="{FF2B5EF4-FFF2-40B4-BE49-F238E27FC236}">
                <a16:creationId xmlns:a16="http://schemas.microsoft.com/office/drawing/2014/main" id="{1159B075-2BB3-B225-56B2-52729B34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367406"/>
            <a:ext cx="5956182" cy="51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9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Imputing Data: Frequencies</a:t>
            </a:r>
          </a:p>
        </p:txBody>
      </p:sp>
      <p:pic>
        <p:nvPicPr>
          <p:cNvPr id="3" name="Picture 2" descr="A graph of missing data&#10;&#10;Description automatically generated">
            <a:extLst>
              <a:ext uri="{FF2B5EF4-FFF2-40B4-BE49-F238E27FC236}">
                <a16:creationId xmlns:a16="http://schemas.microsoft.com/office/drawing/2014/main" id="{5AE1240A-34E0-376D-F4C0-01FD4027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93" y="1700862"/>
            <a:ext cx="6188287" cy="4641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5E13E-098C-33F5-76D8-54ED3EB75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2" y="1325412"/>
            <a:ext cx="5714833" cy="2300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10F83-6AEF-5B96-DEC4-EA54FC5C0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2" y="3917594"/>
            <a:ext cx="5687415" cy="24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8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Imputing Data</a:t>
            </a:r>
            <a:r>
              <a:rPr lang="en-US" sz="3600" b="1"/>
              <a:t>: Frequencies</a:t>
            </a: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FFF33-0236-0E05-1F19-F859C0B1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0" y="2454834"/>
            <a:ext cx="3695700" cy="3286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2DB370-A7A9-157E-9D18-EBD22925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39" y="1232264"/>
            <a:ext cx="7854892" cy="1080365"/>
          </a:xfrm>
          <a:prstGeom prst="rect">
            <a:avLst/>
          </a:prstGeom>
        </p:spPr>
      </p:pic>
      <p:pic>
        <p:nvPicPr>
          <p:cNvPr id="19" name="Picture 18" descr="A yellow chart with black and red lines&#10;&#10;Description automatically generated">
            <a:extLst>
              <a:ext uri="{FF2B5EF4-FFF2-40B4-BE49-F238E27FC236}">
                <a16:creationId xmlns:a16="http://schemas.microsoft.com/office/drawing/2014/main" id="{27D6B32A-C352-99BD-45E0-4F90EF544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784" y="2454834"/>
            <a:ext cx="7164202" cy="42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9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6A002-A592-45CF-68AA-728B8447437B}"/>
              </a:ext>
            </a:extLst>
          </p:cNvPr>
          <p:cNvSpPr txBox="1"/>
          <p:nvPr/>
        </p:nvSpPr>
        <p:spPr>
          <a:xfrm>
            <a:off x="609587" y="203028"/>
            <a:ext cx="1097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Imputing Data: Method</a:t>
            </a:r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D0244D13-F4C2-F3FD-CBD9-F1B30EBE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34" y="1269228"/>
            <a:ext cx="5486411" cy="5486411"/>
          </a:xfrm>
          <a:prstGeom prst="rect">
            <a:avLst/>
          </a:prstGeom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2238DD3B-1271-0371-886B-5164084A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7" y="126922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25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E62A4A0A-D2F4-4D0A-B8F3-A5181C4DE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794</TotalTime>
  <Words>132</Words>
  <Application>Microsoft Office PowerPoint</Application>
  <PresentationFormat>Widescreen</PresentationFormat>
  <Paragraphs>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Skeena</vt:lpstr>
      <vt:lpstr>Times New Roman</vt:lpstr>
      <vt:lpstr>Custom</vt:lpstr>
      <vt:lpstr>Capstone Project: Predicting Interest Rates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Predicting Interest Rates</dc:title>
  <dc:creator>Daniel Groneberg</dc:creator>
  <cp:lastModifiedBy>Daniel Groneberg</cp:lastModifiedBy>
  <cp:revision>1</cp:revision>
  <dcterms:created xsi:type="dcterms:W3CDTF">2023-09-19T03:47:42Z</dcterms:created>
  <dcterms:modified xsi:type="dcterms:W3CDTF">2023-09-19T21:05:05Z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