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Slab"/>
      <p:regular r:id="rId36"/>
      <p:bold r:id="rId37"/>
    </p:embeddedFont>
    <p:embeddedFont>
      <p:font typeface="Roboto"/>
      <p:regular r:id="rId38"/>
      <p:bold r:id="rId39"/>
      <p:italic r:id="rId40"/>
      <p:boldItalic r:id="rId41"/>
    </p:embeddedFont>
    <p:embeddedFont>
      <p:font typeface="EB Garamond"/>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5.xml"/><Relationship Id="rId42" Type="http://schemas.openxmlformats.org/officeDocument/2006/relationships/font" Target="fonts/EBGaramond-regular.fntdata"/><Relationship Id="rId41" Type="http://schemas.openxmlformats.org/officeDocument/2006/relationships/font" Target="fonts/Roboto-boldItalic.fntdata"/><Relationship Id="rId22" Type="http://schemas.openxmlformats.org/officeDocument/2006/relationships/slide" Target="slides/slide17.xml"/><Relationship Id="rId44" Type="http://schemas.openxmlformats.org/officeDocument/2006/relationships/font" Target="fonts/EBGaramond-italic.fntdata"/><Relationship Id="rId21" Type="http://schemas.openxmlformats.org/officeDocument/2006/relationships/slide" Target="slides/slide16.xml"/><Relationship Id="rId43" Type="http://schemas.openxmlformats.org/officeDocument/2006/relationships/font" Target="fonts/EBGaramond-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EBGaramond-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Slab-bold.fntdata"/><Relationship Id="rId14" Type="http://schemas.openxmlformats.org/officeDocument/2006/relationships/slide" Target="slides/slide9.xml"/><Relationship Id="rId36" Type="http://schemas.openxmlformats.org/officeDocument/2006/relationships/font" Target="fonts/RobotoSlab-regular.fntdata"/><Relationship Id="rId17" Type="http://schemas.openxmlformats.org/officeDocument/2006/relationships/slide" Target="slides/slide12.xml"/><Relationship Id="rId39" Type="http://schemas.openxmlformats.org/officeDocument/2006/relationships/font" Target="fonts/Roboto-bold.fntdata"/><Relationship Id="rId16" Type="http://schemas.openxmlformats.org/officeDocument/2006/relationships/slide" Target="slides/slide11.xml"/><Relationship Id="rId38" Type="http://schemas.openxmlformats.org/officeDocument/2006/relationships/font" Target="fonts/Robo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c987a71e4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c987a71e4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d56ce6e71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6d56ce6e71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6d56ce6e71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6d56ce6e71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c987a71e4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c987a71e4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d56ce6e71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6d56ce6e71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d56ce6e71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6d56ce6e71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c987a71e4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c987a71e4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cb2af47bf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cb2af47bf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cb2af47bf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cb2af47bf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c987a71e4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c987a71e4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6d56ce6e7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6d56ce6e7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cb2af47bf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cb2af47bf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cb2af47bf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cb2af47bf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c987a71e4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c987a71e4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cb2af47bf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cb2af47bf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cb2af47bf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cb2af47bf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c987a71e4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c987a71e4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cb2af47bf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cb2af47bf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cb7393f31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cb7393f31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cb7393f3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cb7393f3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c987a71e4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c987a71e4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d56ce6e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6d56ce6e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6d56ce6e71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6d56ce6e71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6d56ce6e7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6d56ce6e7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c987a71e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c987a71e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d56ce6e71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d56ce6e71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c987a71e4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c987a71e4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d56ce6e71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6d56ce6e7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d56ce6e71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6d56ce6e71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17.png"/><Relationship Id="rId6"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17.png"/><Relationship Id="rId6"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28.png"/><Relationship Id="rId6" Type="http://schemas.openxmlformats.org/officeDocument/2006/relationships/image" Target="../media/image27.png"/><Relationship Id="rId7" Type="http://schemas.openxmlformats.org/officeDocument/2006/relationships/image" Target="../media/image31.png"/><Relationship Id="rId8"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5.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Farmer’s League</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Daniel Gross and Owen Handelman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France</a:t>
            </a:r>
            <a:endParaRPr/>
          </a:p>
        </p:txBody>
      </p:sp>
      <p:pic>
        <p:nvPicPr>
          <p:cNvPr id="131" name="Google Shape;131;p22"/>
          <p:cNvPicPr preferRelativeResize="0"/>
          <p:nvPr/>
        </p:nvPicPr>
        <p:blipFill>
          <a:blip r:embed="rId3">
            <a:alphaModFix/>
          </a:blip>
          <a:stretch>
            <a:fillRect/>
          </a:stretch>
        </p:blipFill>
        <p:spPr>
          <a:xfrm>
            <a:off x="1538850" y="1144125"/>
            <a:ext cx="6066300" cy="2022100"/>
          </a:xfrm>
          <a:prstGeom prst="rect">
            <a:avLst/>
          </a:prstGeom>
          <a:noFill/>
          <a:ln>
            <a:noFill/>
          </a:ln>
        </p:spPr>
      </p:pic>
      <p:pic>
        <p:nvPicPr>
          <p:cNvPr id="132" name="Google Shape;132;p22"/>
          <p:cNvPicPr preferRelativeResize="0"/>
          <p:nvPr/>
        </p:nvPicPr>
        <p:blipFill>
          <a:blip r:embed="rId4">
            <a:alphaModFix/>
          </a:blip>
          <a:stretch>
            <a:fillRect/>
          </a:stretch>
        </p:blipFill>
        <p:spPr>
          <a:xfrm>
            <a:off x="404800" y="3378088"/>
            <a:ext cx="8334375" cy="1190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t/>
            </a:r>
            <a:endParaRPr/>
          </a:p>
          <a:p>
            <a:pPr indent="0" lvl="0" marL="0" rtl="0" algn="l">
              <a:spcBef>
                <a:spcPts val="0"/>
              </a:spcBef>
              <a:spcAft>
                <a:spcPts val="0"/>
              </a:spcAft>
              <a:buNone/>
            </a:pPr>
            <a:r>
              <a:rPr lang="en"/>
              <a:t>Germany</a:t>
            </a:r>
            <a:endParaRPr/>
          </a:p>
        </p:txBody>
      </p:sp>
      <p:sp>
        <p:nvSpPr>
          <p:cNvPr id="138" name="Google Shape;138;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i="1" lang="en"/>
              <a:t>Bundesliga </a:t>
            </a:r>
            <a:r>
              <a:rPr lang="en"/>
              <a:t>f</a:t>
            </a:r>
            <a:r>
              <a:rPr lang="en"/>
              <a:t>ounded 1963</a:t>
            </a:r>
            <a:endParaRPr/>
          </a:p>
          <a:p>
            <a:pPr indent="-342900" lvl="0" marL="457200" rtl="0" algn="l">
              <a:spcBef>
                <a:spcPts val="0"/>
              </a:spcBef>
              <a:spcAft>
                <a:spcPts val="0"/>
              </a:spcAft>
              <a:buSzPts val="1800"/>
              <a:buChar char="●"/>
            </a:pPr>
            <a:r>
              <a:rPr lang="en"/>
              <a:t>Best average attendance in the football world</a:t>
            </a:r>
            <a:endParaRPr/>
          </a:p>
          <a:p>
            <a:pPr indent="-342900" lvl="0" marL="457200" rtl="0" algn="l">
              <a:spcBef>
                <a:spcPts val="0"/>
              </a:spcBef>
              <a:spcAft>
                <a:spcPts val="0"/>
              </a:spcAft>
              <a:buSzPts val="1800"/>
              <a:buChar char="●"/>
            </a:pPr>
            <a:r>
              <a:rPr lang="en"/>
              <a:t>Began as West German league before reunification in 1990</a:t>
            </a:r>
            <a:endParaRPr/>
          </a:p>
          <a:p>
            <a:pPr indent="-342900" lvl="0" marL="457200" rtl="0" algn="l">
              <a:spcBef>
                <a:spcPts val="0"/>
              </a:spcBef>
              <a:spcAft>
                <a:spcPts val="0"/>
              </a:spcAft>
              <a:buSzPts val="1800"/>
              <a:buChar char="●"/>
            </a:pPr>
            <a:r>
              <a:rPr lang="en"/>
              <a:t>18 teams</a:t>
            </a:r>
            <a:endParaRPr/>
          </a:p>
          <a:p>
            <a:pPr indent="-342900" lvl="0" marL="457200" rtl="0" algn="l">
              <a:spcBef>
                <a:spcPts val="0"/>
              </a:spcBef>
              <a:spcAft>
                <a:spcPts val="0"/>
              </a:spcAft>
              <a:buSzPts val="1800"/>
              <a:buChar char="●"/>
            </a:pPr>
            <a:r>
              <a:rPr lang="en"/>
              <a:t>Current Champions: </a:t>
            </a:r>
            <a:r>
              <a:rPr lang="en"/>
              <a:t>Bayern</a:t>
            </a:r>
            <a:r>
              <a:rPr lang="en"/>
              <a:t> Munich (11 times in a row)</a:t>
            </a:r>
            <a:endParaRPr/>
          </a:p>
          <a:p>
            <a:pPr indent="-342900" lvl="0" marL="457200" rtl="0" algn="l">
              <a:spcBef>
                <a:spcPts val="0"/>
              </a:spcBef>
              <a:spcAft>
                <a:spcPts val="0"/>
              </a:spcAft>
              <a:buSzPts val="1800"/>
              <a:buChar char="●"/>
            </a:pPr>
            <a:r>
              <a:rPr lang="en"/>
              <a:t>(But, Bayer Leverkusen just clinched this year’s championship…)</a:t>
            </a:r>
            <a:endParaRPr/>
          </a:p>
          <a:p>
            <a:pPr indent="-342900" lvl="0" marL="457200" rtl="0" algn="l">
              <a:spcBef>
                <a:spcPts val="0"/>
              </a:spcBef>
              <a:spcAft>
                <a:spcPts val="0"/>
              </a:spcAft>
              <a:buSzPts val="1800"/>
              <a:buChar char="●"/>
            </a:pPr>
            <a:r>
              <a:rPr lang="en"/>
              <a:t>Notable teams: Borussia Dortmund, VFB Stuttgart, Schalke 04</a:t>
            </a:r>
            <a:endParaRPr/>
          </a:p>
          <a:p>
            <a:pPr indent="-342900" lvl="0" marL="457200" rtl="0" algn="l">
              <a:spcBef>
                <a:spcPts val="0"/>
              </a:spcBef>
              <a:spcAft>
                <a:spcPts val="0"/>
              </a:spcAft>
              <a:buSzPts val="1800"/>
              <a:buChar char="●"/>
            </a:pPr>
            <a:r>
              <a:rPr lang="en"/>
              <a:t>Beer and Tifos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Germany</a:t>
            </a:r>
            <a:endParaRPr/>
          </a:p>
        </p:txBody>
      </p:sp>
      <p:sp>
        <p:nvSpPr>
          <p:cNvPr id="144" name="Google Shape;144;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5" name="Google Shape;145;p24"/>
          <p:cNvPicPr preferRelativeResize="0"/>
          <p:nvPr/>
        </p:nvPicPr>
        <p:blipFill rotWithShape="1">
          <a:blip r:embed="rId3">
            <a:alphaModFix/>
          </a:blip>
          <a:srcRect b="0" l="0" r="6331" t="0"/>
          <a:stretch/>
        </p:blipFill>
        <p:spPr>
          <a:xfrm>
            <a:off x="1799522" y="3545625"/>
            <a:ext cx="5544966" cy="1434275"/>
          </a:xfrm>
          <a:prstGeom prst="rect">
            <a:avLst/>
          </a:prstGeom>
          <a:noFill/>
          <a:ln>
            <a:noFill/>
          </a:ln>
        </p:spPr>
      </p:pic>
      <p:pic>
        <p:nvPicPr>
          <p:cNvPr id="146" name="Google Shape;146;p24"/>
          <p:cNvPicPr preferRelativeResize="0"/>
          <p:nvPr/>
        </p:nvPicPr>
        <p:blipFill rotWithShape="1">
          <a:blip r:embed="rId4">
            <a:alphaModFix/>
          </a:blip>
          <a:srcRect b="999" l="0" r="0" t="999"/>
          <a:stretch/>
        </p:blipFill>
        <p:spPr>
          <a:xfrm>
            <a:off x="5407625" y="1489825"/>
            <a:ext cx="3104336" cy="2055800"/>
          </a:xfrm>
          <a:prstGeom prst="rect">
            <a:avLst/>
          </a:prstGeom>
          <a:noFill/>
          <a:ln>
            <a:noFill/>
          </a:ln>
        </p:spPr>
      </p:pic>
      <p:sp>
        <p:nvSpPr>
          <p:cNvPr id="147" name="Google Shape;147;p24"/>
          <p:cNvSpPr txBox="1"/>
          <p:nvPr/>
        </p:nvSpPr>
        <p:spPr>
          <a:xfrm>
            <a:off x="5342925" y="1144125"/>
            <a:ext cx="3233700" cy="1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Champion points per season</a:t>
            </a:r>
            <a:endParaRPr sz="1800">
              <a:solidFill>
                <a:schemeClr val="dk1"/>
              </a:solidFill>
              <a:latin typeface="Roboto"/>
              <a:ea typeface="Roboto"/>
              <a:cs typeface="Roboto"/>
              <a:sym typeface="Roboto"/>
            </a:endParaRPr>
          </a:p>
        </p:txBody>
      </p:sp>
      <p:pic>
        <p:nvPicPr>
          <p:cNvPr id="148" name="Google Shape;148;p24"/>
          <p:cNvPicPr preferRelativeResize="0"/>
          <p:nvPr/>
        </p:nvPicPr>
        <p:blipFill rotWithShape="1">
          <a:blip r:embed="rId5">
            <a:alphaModFix/>
          </a:blip>
          <a:srcRect b="465" l="0" r="0" t="475"/>
          <a:stretch/>
        </p:blipFill>
        <p:spPr>
          <a:xfrm>
            <a:off x="387900" y="1489825"/>
            <a:ext cx="3121473" cy="2055800"/>
          </a:xfrm>
          <a:prstGeom prst="rect">
            <a:avLst/>
          </a:prstGeom>
          <a:noFill/>
          <a:ln>
            <a:noFill/>
          </a:ln>
        </p:spPr>
      </p:pic>
      <p:sp>
        <p:nvSpPr>
          <p:cNvPr id="149" name="Google Shape;149;p24"/>
          <p:cNvSpPr txBox="1"/>
          <p:nvPr/>
        </p:nvSpPr>
        <p:spPr>
          <a:xfrm>
            <a:off x="387900" y="1144125"/>
            <a:ext cx="3233700" cy="1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Adjusted Champion Margin</a:t>
            </a:r>
            <a:endParaRPr sz="1800">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Germany</a:t>
            </a:r>
            <a:endParaRPr/>
          </a:p>
        </p:txBody>
      </p:sp>
      <p:pic>
        <p:nvPicPr>
          <p:cNvPr id="155" name="Google Shape;155;p25"/>
          <p:cNvPicPr preferRelativeResize="0"/>
          <p:nvPr/>
        </p:nvPicPr>
        <p:blipFill>
          <a:blip r:embed="rId3">
            <a:alphaModFix/>
          </a:blip>
          <a:stretch>
            <a:fillRect/>
          </a:stretch>
        </p:blipFill>
        <p:spPr>
          <a:xfrm>
            <a:off x="1428763" y="1144125"/>
            <a:ext cx="6286449" cy="2095475"/>
          </a:xfrm>
          <a:prstGeom prst="rect">
            <a:avLst/>
          </a:prstGeom>
          <a:noFill/>
          <a:ln>
            <a:noFill/>
          </a:ln>
        </p:spPr>
      </p:pic>
      <p:pic>
        <p:nvPicPr>
          <p:cNvPr id="156" name="Google Shape;156;p25"/>
          <p:cNvPicPr preferRelativeResize="0"/>
          <p:nvPr/>
        </p:nvPicPr>
        <p:blipFill>
          <a:blip r:embed="rId4">
            <a:alphaModFix/>
          </a:blip>
          <a:stretch>
            <a:fillRect/>
          </a:stretch>
        </p:blipFill>
        <p:spPr>
          <a:xfrm>
            <a:off x="357175" y="3311425"/>
            <a:ext cx="8429625" cy="1257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t/>
            </a:r>
            <a:endParaRPr/>
          </a:p>
          <a:p>
            <a:pPr indent="0" lvl="0" marL="0" rtl="0" algn="l">
              <a:spcBef>
                <a:spcPts val="0"/>
              </a:spcBef>
              <a:spcAft>
                <a:spcPts val="0"/>
              </a:spcAft>
              <a:buNone/>
            </a:pPr>
            <a:r>
              <a:rPr lang="en"/>
              <a:t>Italy</a:t>
            </a:r>
            <a:endParaRPr/>
          </a:p>
        </p:txBody>
      </p:sp>
      <p:sp>
        <p:nvSpPr>
          <p:cNvPr id="162" name="Google Shape;162;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i="1" lang="en"/>
              <a:t>Serie A</a:t>
            </a:r>
            <a:r>
              <a:rPr lang="en"/>
              <a:t> founded in 1898 with regional championships, modern format established in 1929</a:t>
            </a:r>
            <a:endParaRPr/>
          </a:p>
          <a:p>
            <a:pPr indent="-342900" lvl="0" marL="457200" rtl="0" algn="l">
              <a:spcBef>
                <a:spcPts val="0"/>
              </a:spcBef>
              <a:spcAft>
                <a:spcPts val="0"/>
              </a:spcAft>
              <a:buSzPts val="1800"/>
              <a:buChar char="●"/>
            </a:pPr>
            <a:r>
              <a:rPr lang="en"/>
              <a:t>20 teams</a:t>
            </a:r>
            <a:endParaRPr/>
          </a:p>
          <a:p>
            <a:pPr indent="-342900" lvl="0" marL="457200" rtl="0" algn="l">
              <a:spcBef>
                <a:spcPts val="0"/>
              </a:spcBef>
              <a:spcAft>
                <a:spcPts val="0"/>
              </a:spcAft>
              <a:buSzPts val="1800"/>
              <a:buChar char="●"/>
            </a:pPr>
            <a:r>
              <a:rPr lang="en"/>
              <a:t>Current Champions: Napoli</a:t>
            </a:r>
            <a:endParaRPr/>
          </a:p>
          <a:p>
            <a:pPr indent="-342900" lvl="0" marL="457200" rtl="0" algn="l">
              <a:spcBef>
                <a:spcPts val="0"/>
              </a:spcBef>
              <a:spcAft>
                <a:spcPts val="0"/>
              </a:spcAft>
              <a:buSzPts val="1800"/>
              <a:buChar char="●"/>
            </a:pPr>
            <a:r>
              <a:rPr lang="en"/>
              <a:t>Notable teams: Juventus, AC Milan, Inter Milan, Roma</a:t>
            </a:r>
            <a:endParaRPr/>
          </a:p>
          <a:p>
            <a:pPr indent="-342900" lvl="0" marL="457200" rtl="0" algn="l">
              <a:spcBef>
                <a:spcPts val="0"/>
              </a:spcBef>
              <a:spcAft>
                <a:spcPts val="0"/>
              </a:spcAft>
              <a:buSzPts val="1800"/>
              <a:buChar char="●"/>
            </a:pPr>
            <a:r>
              <a:rPr lang="en"/>
              <a:t>Ultras and corruption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Italy</a:t>
            </a:r>
            <a:endParaRPr/>
          </a:p>
        </p:txBody>
      </p:sp>
      <p:sp>
        <p:nvSpPr>
          <p:cNvPr id="168" name="Google Shape;168;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9" name="Google Shape;169;p27"/>
          <p:cNvPicPr preferRelativeResize="0"/>
          <p:nvPr/>
        </p:nvPicPr>
        <p:blipFill rotWithShape="1">
          <a:blip r:embed="rId3">
            <a:alphaModFix/>
          </a:blip>
          <a:srcRect b="0" l="0" r="6331" t="0"/>
          <a:stretch/>
        </p:blipFill>
        <p:spPr>
          <a:xfrm>
            <a:off x="1799522" y="3545625"/>
            <a:ext cx="5544966" cy="1434275"/>
          </a:xfrm>
          <a:prstGeom prst="rect">
            <a:avLst/>
          </a:prstGeom>
          <a:noFill/>
          <a:ln>
            <a:noFill/>
          </a:ln>
        </p:spPr>
      </p:pic>
      <p:pic>
        <p:nvPicPr>
          <p:cNvPr id="170" name="Google Shape;170;p27"/>
          <p:cNvPicPr preferRelativeResize="0"/>
          <p:nvPr/>
        </p:nvPicPr>
        <p:blipFill rotWithShape="1">
          <a:blip r:embed="rId4">
            <a:alphaModFix/>
          </a:blip>
          <a:srcRect b="0" l="534" r="534" t="0"/>
          <a:stretch/>
        </p:blipFill>
        <p:spPr>
          <a:xfrm>
            <a:off x="5407625" y="1489825"/>
            <a:ext cx="3104335" cy="2055800"/>
          </a:xfrm>
          <a:prstGeom prst="rect">
            <a:avLst/>
          </a:prstGeom>
          <a:noFill/>
          <a:ln>
            <a:noFill/>
          </a:ln>
        </p:spPr>
      </p:pic>
      <p:sp>
        <p:nvSpPr>
          <p:cNvPr id="171" name="Google Shape;171;p27"/>
          <p:cNvSpPr txBox="1"/>
          <p:nvPr/>
        </p:nvSpPr>
        <p:spPr>
          <a:xfrm>
            <a:off x="5342925" y="1144125"/>
            <a:ext cx="3233700" cy="1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Champion points per season</a:t>
            </a:r>
            <a:endParaRPr sz="1800">
              <a:solidFill>
                <a:schemeClr val="dk1"/>
              </a:solidFill>
              <a:latin typeface="Roboto"/>
              <a:ea typeface="Roboto"/>
              <a:cs typeface="Roboto"/>
              <a:sym typeface="Roboto"/>
            </a:endParaRPr>
          </a:p>
        </p:txBody>
      </p:sp>
      <p:pic>
        <p:nvPicPr>
          <p:cNvPr id="172" name="Google Shape;172;p27"/>
          <p:cNvPicPr preferRelativeResize="0"/>
          <p:nvPr/>
        </p:nvPicPr>
        <p:blipFill rotWithShape="1">
          <a:blip r:embed="rId5">
            <a:alphaModFix/>
          </a:blip>
          <a:srcRect b="406" l="0" r="0" t="406"/>
          <a:stretch/>
        </p:blipFill>
        <p:spPr>
          <a:xfrm>
            <a:off x="387900" y="1489825"/>
            <a:ext cx="3121472" cy="2055800"/>
          </a:xfrm>
          <a:prstGeom prst="rect">
            <a:avLst/>
          </a:prstGeom>
          <a:noFill/>
          <a:ln>
            <a:noFill/>
          </a:ln>
        </p:spPr>
      </p:pic>
      <p:sp>
        <p:nvSpPr>
          <p:cNvPr id="173" name="Google Shape;173;p27"/>
          <p:cNvSpPr txBox="1"/>
          <p:nvPr/>
        </p:nvSpPr>
        <p:spPr>
          <a:xfrm>
            <a:off x="387900" y="1144125"/>
            <a:ext cx="3233700" cy="1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Adjusted Champion Margin</a:t>
            </a:r>
            <a:endParaRPr sz="1800">
              <a:solidFill>
                <a:schemeClr val="dk1"/>
              </a:solidFill>
              <a:latin typeface="Roboto"/>
              <a:ea typeface="Roboto"/>
              <a:cs typeface="Roboto"/>
              <a:sym typeface="Roboto"/>
            </a:endParaRPr>
          </a:p>
        </p:txBody>
      </p:sp>
      <p:pic>
        <p:nvPicPr>
          <p:cNvPr id="174" name="Google Shape;174;p27"/>
          <p:cNvPicPr preferRelativeResize="0"/>
          <p:nvPr/>
        </p:nvPicPr>
        <p:blipFill rotWithShape="1">
          <a:blip r:embed="rId6">
            <a:alphaModFix/>
          </a:blip>
          <a:srcRect b="0" l="0" r="5526" t="30492"/>
          <a:stretch/>
        </p:blipFill>
        <p:spPr>
          <a:xfrm>
            <a:off x="1144463" y="3545625"/>
            <a:ext cx="6855072" cy="1434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Italy</a:t>
            </a:r>
            <a:endParaRPr/>
          </a:p>
        </p:txBody>
      </p:sp>
      <p:pic>
        <p:nvPicPr>
          <p:cNvPr id="180" name="Google Shape;180;p28"/>
          <p:cNvPicPr preferRelativeResize="0"/>
          <p:nvPr/>
        </p:nvPicPr>
        <p:blipFill>
          <a:blip r:embed="rId3">
            <a:alphaModFix/>
          </a:blip>
          <a:stretch>
            <a:fillRect/>
          </a:stretch>
        </p:blipFill>
        <p:spPr>
          <a:xfrm>
            <a:off x="1237675" y="1203300"/>
            <a:ext cx="6668625" cy="2222875"/>
          </a:xfrm>
          <a:prstGeom prst="rect">
            <a:avLst/>
          </a:prstGeom>
          <a:noFill/>
          <a:ln>
            <a:noFill/>
          </a:ln>
        </p:spPr>
      </p:pic>
      <p:pic>
        <p:nvPicPr>
          <p:cNvPr id="181" name="Google Shape;181;p28"/>
          <p:cNvPicPr preferRelativeResize="0"/>
          <p:nvPr/>
        </p:nvPicPr>
        <p:blipFill>
          <a:blip r:embed="rId4">
            <a:alphaModFix/>
          </a:blip>
          <a:stretch>
            <a:fillRect/>
          </a:stretch>
        </p:blipFill>
        <p:spPr>
          <a:xfrm>
            <a:off x="395275" y="3576838"/>
            <a:ext cx="8353425" cy="1114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t/>
            </a:r>
            <a:endParaRPr/>
          </a:p>
          <a:p>
            <a:pPr indent="0" lvl="0" marL="0" rtl="0" algn="l">
              <a:spcBef>
                <a:spcPts val="0"/>
              </a:spcBef>
              <a:spcAft>
                <a:spcPts val="0"/>
              </a:spcAft>
              <a:buNone/>
            </a:pPr>
            <a:r>
              <a:rPr lang="en"/>
              <a:t>Netherlands</a:t>
            </a:r>
            <a:endParaRPr/>
          </a:p>
        </p:txBody>
      </p:sp>
      <p:sp>
        <p:nvSpPr>
          <p:cNvPr id="187" name="Google Shape;187;p2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i="1" lang="en"/>
              <a:t>Eredivisie</a:t>
            </a:r>
            <a:r>
              <a:rPr i="1" lang="en"/>
              <a:t> </a:t>
            </a:r>
            <a:r>
              <a:rPr lang="en"/>
              <a:t>founded 1956</a:t>
            </a:r>
            <a:endParaRPr/>
          </a:p>
          <a:p>
            <a:pPr indent="-342900" lvl="0" marL="457200" rtl="0" algn="l">
              <a:spcBef>
                <a:spcPts val="0"/>
              </a:spcBef>
              <a:spcAft>
                <a:spcPts val="0"/>
              </a:spcAft>
              <a:buSzPts val="1800"/>
              <a:buChar char="●"/>
            </a:pPr>
            <a:r>
              <a:rPr lang="en"/>
              <a:t>First professional league in the Netherlands</a:t>
            </a:r>
            <a:endParaRPr/>
          </a:p>
          <a:p>
            <a:pPr indent="-342900" lvl="0" marL="457200" rtl="0" algn="l">
              <a:spcBef>
                <a:spcPts val="0"/>
              </a:spcBef>
              <a:spcAft>
                <a:spcPts val="0"/>
              </a:spcAft>
              <a:buSzPts val="1800"/>
              <a:buChar char="●"/>
            </a:pPr>
            <a:r>
              <a:rPr lang="en"/>
              <a:t>18 teams</a:t>
            </a:r>
            <a:endParaRPr/>
          </a:p>
          <a:p>
            <a:pPr indent="-342900" lvl="0" marL="457200" rtl="0" algn="l">
              <a:spcBef>
                <a:spcPts val="0"/>
              </a:spcBef>
              <a:spcAft>
                <a:spcPts val="0"/>
              </a:spcAft>
              <a:buSzPts val="1800"/>
              <a:buChar char="●"/>
            </a:pPr>
            <a:r>
              <a:rPr lang="en"/>
              <a:t>Current Champions: Feyenoord</a:t>
            </a:r>
            <a:endParaRPr/>
          </a:p>
          <a:p>
            <a:pPr indent="-342900" lvl="0" marL="457200" rtl="0" algn="l">
              <a:spcBef>
                <a:spcPts val="0"/>
              </a:spcBef>
              <a:spcAft>
                <a:spcPts val="0"/>
              </a:spcAft>
              <a:buSzPts val="1800"/>
              <a:buChar char="●"/>
            </a:pPr>
            <a:r>
              <a:rPr lang="en"/>
              <a:t>Notable teams: Ajax, PSV Eindhoven</a:t>
            </a:r>
            <a:endParaRPr/>
          </a:p>
          <a:p>
            <a:pPr indent="-342900" lvl="0" marL="457200" rtl="0" algn="l">
              <a:spcBef>
                <a:spcPts val="0"/>
              </a:spcBef>
              <a:spcAft>
                <a:spcPts val="0"/>
              </a:spcAft>
              <a:buSzPts val="1800"/>
              <a:buChar char="●"/>
            </a:pPr>
            <a:r>
              <a:rPr lang="en"/>
              <a:t>Three teams listed here account for 66/69 league championships</a:t>
            </a:r>
            <a:endParaRPr/>
          </a:p>
          <a:p>
            <a:pPr indent="-342900" lvl="0" marL="457200" rtl="0" algn="l">
              <a:spcBef>
                <a:spcPts val="0"/>
              </a:spcBef>
              <a:spcAft>
                <a:spcPts val="0"/>
              </a:spcAft>
              <a:buSzPts val="1800"/>
              <a:buChar char="●"/>
            </a:pPr>
            <a:r>
              <a:rPr lang="en"/>
              <a:t>Young talents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Netherlands</a:t>
            </a:r>
            <a:endParaRPr/>
          </a:p>
        </p:txBody>
      </p:sp>
      <p:sp>
        <p:nvSpPr>
          <p:cNvPr id="193" name="Google Shape;193;p3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4" name="Google Shape;194;p30"/>
          <p:cNvPicPr preferRelativeResize="0"/>
          <p:nvPr/>
        </p:nvPicPr>
        <p:blipFill rotWithShape="1">
          <a:blip r:embed="rId3">
            <a:alphaModFix/>
          </a:blip>
          <a:srcRect b="0" l="0" r="6331" t="0"/>
          <a:stretch/>
        </p:blipFill>
        <p:spPr>
          <a:xfrm>
            <a:off x="1799522" y="3545625"/>
            <a:ext cx="5544966" cy="1434275"/>
          </a:xfrm>
          <a:prstGeom prst="rect">
            <a:avLst/>
          </a:prstGeom>
          <a:noFill/>
          <a:ln>
            <a:noFill/>
          </a:ln>
        </p:spPr>
      </p:pic>
      <p:pic>
        <p:nvPicPr>
          <p:cNvPr id="195" name="Google Shape;195;p30"/>
          <p:cNvPicPr preferRelativeResize="0"/>
          <p:nvPr/>
        </p:nvPicPr>
        <p:blipFill rotWithShape="1">
          <a:blip r:embed="rId4">
            <a:alphaModFix/>
          </a:blip>
          <a:srcRect b="0" l="534" r="534" t="0"/>
          <a:stretch/>
        </p:blipFill>
        <p:spPr>
          <a:xfrm>
            <a:off x="5407625" y="1489825"/>
            <a:ext cx="3104335" cy="2055800"/>
          </a:xfrm>
          <a:prstGeom prst="rect">
            <a:avLst/>
          </a:prstGeom>
          <a:noFill/>
          <a:ln>
            <a:noFill/>
          </a:ln>
        </p:spPr>
      </p:pic>
      <p:sp>
        <p:nvSpPr>
          <p:cNvPr id="196" name="Google Shape;196;p30"/>
          <p:cNvSpPr txBox="1"/>
          <p:nvPr/>
        </p:nvSpPr>
        <p:spPr>
          <a:xfrm>
            <a:off x="5342925" y="1144125"/>
            <a:ext cx="3233700" cy="1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Champion points per season</a:t>
            </a:r>
            <a:endParaRPr sz="1800">
              <a:solidFill>
                <a:schemeClr val="dk1"/>
              </a:solidFill>
              <a:latin typeface="Roboto"/>
              <a:ea typeface="Roboto"/>
              <a:cs typeface="Roboto"/>
              <a:sym typeface="Roboto"/>
            </a:endParaRPr>
          </a:p>
        </p:txBody>
      </p:sp>
      <p:pic>
        <p:nvPicPr>
          <p:cNvPr id="197" name="Google Shape;197;p30"/>
          <p:cNvPicPr preferRelativeResize="0"/>
          <p:nvPr/>
        </p:nvPicPr>
        <p:blipFill rotWithShape="1">
          <a:blip r:embed="rId5">
            <a:alphaModFix/>
          </a:blip>
          <a:srcRect b="406" l="0" r="0" t="406"/>
          <a:stretch/>
        </p:blipFill>
        <p:spPr>
          <a:xfrm>
            <a:off x="387900" y="1489825"/>
            <a:ext cx="3121472" cy="2055800"/>
          </a:xfrm>
          <a:prstGeom prst="rect">
            <a:avLst/>
          </a:prstGeom>
          <a:noFill/>
          <a:ln>
            <a:noFill/>
          </a:ln>
        </p:spPr>
      </p:pic>
      <p:sp>
        <p:nvSpPr>
          <p:cNvPr id="198" name="Google Shape;198;p30"/>
          <p:cNvSpPr txBox="1"/>
          <p:nvPr/>
        </p:nvSpPr>
        <p:spPr>
          <a:xfrm>
            <a:off x="387900" y="1144125"/>
            <a:ext cx="3233700" cy="1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Adjusted Champion Margin</a:t>
            </a:r>
            <a:endParaRPr sz="1800">
              <a:solidFill>
                <a:schemeClr val="dk1"/>
              </a:solidFill>
              <a:latin typeface="Roboto"/>
              <a:ea typeface="Roboto"/>
              <a:cs typeface="Roboto"/>
              <a:sym typeface="Roboto"/>
            </a:endParaRPr>
          </a:p>
        </p:txBody>
      </p:sp>
      <p:pic>
        <p:nvPicPr>
          <p:cNvPr id="199" name="Google Shape;199;p30"/>
          <p:cNvPicPr preferRelativeResize="0"/>
          <p:nvPr/>
        </p:nvPicPr>
        <p:blipFill rotWithShape="1">
          <a:blip r:embed="rId6">
            <a:alphaModFix/>
          </a:blip>
          <a:srcRect b="0" l="0" r="5526" t="30492"/>
          <a:stretch/>
        </p:blipFill>
        <p:spPr>
          <a:xfrm>
            <a:off x="1144463" y="3545625"/>
            <a:ext cx="6855072" cy="1434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Netherlands</a:t>
            </a:r>
            <a:endParaRPr/>
          </a:p>
        </p:txBody>
      </p:sp>
      <p:sp>
        <p:nvSpPr>
          <p:cNvPr id="205" name="Google Shape;205;p3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6" name="Google Shape;206;p31"/>
          <p:cNvPicPr preferRelativeResize="0"/>
          <p:nvPr/>
        </p:nvPicPr>
        <p:blipFill>
          <a:blip r:embed="rId3">
            <a:alphaModFix/>
          </a:blip>
          <a:stretch>
            <a:fillRect/>
          </a:stretch>
        </p:blipFill>
        <p:spPr>
          <a:xfrm>
            <a:off x="1302438" y="1144125"/>
            <a:ext cx="6539124" cy="2179725"/>
          </a:xfrm>
          <a:prstGeom prst="rect">
            <a:avLst/>
          </a:prstGeom>
          <a:noFill/>
          <a:ln>
            <a:noFill/>
          </a:ln>
        </p:spPr>
      </p:pic>
      <p:pic>
        <p:nvPicPr>
          <p:cNvPr id="207" name="Google Shape;207;p31"/>
          <p:cNvPicPr preferRelativeResize="0"/>
          <p:nvPr/>
        </p:nvPicPr>
        <p:blipFill>
          <a:blip r:embed="rId4">
            <a:alphaModFix/>
          </a:blip>
          <a:stretch>
            <a:fillRect/>
          </a:stretch>
        </p:blipFill>
        <p:spPr>
          <a:xfrm>
            <a:off x="387900" y="3407825"/>
            <a:ext cx="8368200" cy="11609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265500" y="94382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Background</a:t>
            </a:r>
            <a:endParaRPr/>
          </a:p>
        </p:txBody>
      </p:sp>
      <p:sp>
        <p:nvSpPr>
          <p:cNvPr id="70" name="Google Shape;70;p14"/>
          <p:cNvSpPr txBox="1"/>
          <p:nvPr>
            <p:ph idx="1" type="subTitle"/>
          </p:nvPr>
        </p:nvSpPr>
        <p:spPr>
          <a:xfrm>
            <a:off x="265500" y="2503750"/>
            <a:ext cx="4045200" cy="1695900"/>
          </a:xfrm>
          <a:prstGeom prst="rect">
            <a:avLst/>
          </a:prstGeom>
        </p:spPr>
        <p:txBody>
          <a:bodyPr anchorCtr="0" anchor="t" bIns="91425" lIns="91425" spcFirstLastPara="1" rIns="91425" wrap="square" tIns="91425">
            <a:normAutofit lnSpcReduction="10000"/>
          </a:bodyPr>
          <a:lstStyle/>
          <a:p>
            <a:pPr indent="-361950" lvl="0" marL="457200" rtl="0" algn="l">
              <a:spcBef>
                <a:spcPts val="0"/>
              </a:spcBef>
              <a:spcAft>
                <a:spcPts val="0"/>
              </a:spcAft>
              <a:buSzPts val="2100"/>
              <a:buChar char="●"/>
            </a:pPr>
            <a:r>
              <a:rPr lang="en"/>
              <a:t>Farmer’s league - football league where players are semi-professional </a:t>
            </a:r>
            <a:endParaRPr/>
          </a:p>
          <a:p>
            <a:pPr indent="-361950" lvl="0" marL="457200" rtl="0" algn="l">
              <a:spcBef>
                <a:spcPts val="0"/>
              </a:spcBef>
              <a:spcAft>
                <a:spcPts val="0"/>
              </a:spcAft>
              <a:buSzPts val="2100"/>
              <a:buChar char="●"/>
            </a:pPr>
            <a:r>
              <a:rPr lang="en"/>
              <a:t>Used as an insult, to claim a league is easy to </a:t>
            </a:r>
            <a:r>
              <a:rPr lang="en"/>
              <a:t>win</a:t>
            </a:r>
            <a:r>
              <a:rPr lang="en"/>
              <a:t> </a:t>
            </a:r>
            <a:endParaRPr/>
          </a:p>
        </p:txBody>
      </p:sp>
      <p:sp>
        <p:nvSpPr>
          <p:cNvPr id="71" name="Google Shape;71;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72" name="Google Shape;72;p14"/>
          <p:cNvPicPr preferRelativeResize="0"/>
          <p:nvPr/>
        </p:nvPicPr>
        <p:blipFill>
          <a:blip r:embed="rId3">
            <a:alphaModFix/>
          </a:blip>
          <a:stretch>
            <a:fillRect/>
          </a:stretch>
        </p:blipFill>
        <p:spPr>
          <a:xfrm>
            <a:off x="5023537" y="1544462"/>
            <a:ext cx="3668925" cy="2054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t/>
            </a:r>
            <a:endParaRPr/>
          </a:p>
          <a:p>
            <a:pPr indent="0" lvl="0" marL="0" rtl="0" algn="l">
              <a:spcBef>
                <a:spcPts val="0"/>
              </a:spcBef>
              <a:spcAft>
                <a:spcPts val="0"/>
              </a:spcAft>
              <a:buNone/>
            </a:pPr>
            <a:r>
              <a:rPr lang="en"/>
              <a:t>Portugal</a:t>
            </a:r>
            <a:endParaRPr/>
          </a:p>
        </p:txBody>
      </p:sp>
      <p:sp>
        <p:nvSpPr>
          <p:cNvPr id="213" name="Google Shape;213;p32"/>
          <p:cNvSpPr txBox="1"/>
          <p:nvPr>
            <p:ph idx="1" type="body"/>
          </p:nvPr>
        </p:nvSpPr>
        <p:spPr>
          <a:xfrm>
            <a:off x="387900" y="1489825"/>
            <a:ext cx="8368200" cy="3273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Founded in 1934 as </a:t>
            </a:r>
            <a:r>
              <a:rPr i="1" lang="en"/>
              <a:t>Campeonato de Liga da Primeira Divisão</a:t>
            </a:r>
            <a:r>
              <a:rPr lang="en"/>
              <a:t> and changed to </a:t>
            </a:r>
            <a:r>
              <a:rPr i="1" lang="en"/>
              <a:t>Campeonato</a:t>
            </a:r>
            <a:r>
              <a:rPr i="1" lang="en"/>
              <a:t> Nacional da Primeira D</a:t>
            </a:r>
            <a:r>
              <a:rPr i="1" lang="en"/>
              <a:t>ivisão </a:t>
            </a:r>
            <a:r>
              <a:rPr lang="en"/>
              <a:t>in 1938</a:t>
            </a:r>
            <a:endParaRPr/>
          </a:p>
          <a:p>
            <a:pPr indent="-342900" lvl="0" marL="457200" rtl="0" algn="l">
              <a:spcBef>
                <a:spcPts val="0"/>
              </a:spcBef>
              <a:spcAft>
                <a:spcPts val="0"/>
              </a:spcAft>
              <a:buSzPts val="1800"/>
              <a:buChar char="●"/>
            </a:pPr>
            <a:r>
              <a:rPr lang="en"/>
              <a:t>Name changed to </a:t>
            </a:r>
            <a:r>
              <a:rPr i="1" lang="en"/>
              <a:t>Primeira Liga</a:t>
            </a:r>
            <a:r>
              <a:rPr lang="en"/>
              <a:t> (Liga Portugal) in 1999</a:t>
            </a:r>
            <a:endParaRPr/>
          </a:p>
          <a:p>
            <a:pPr indent="-342900" lvl="0" marL="457200" rtl="0" algn="l">
              <a:spcBef>
                <a:spcPts val="0"/>
              </a:spcBef>
              <a:spcAft>
                <a:spcPts val="0"/>
              </a:spcAft>
              <a:buSzPts val="1800"/>
              <a:buChar char="●"/>
            </a:pPr>
            <a:r>
              <a:rPr lang="en"/>
              <a:t>18 clubs from across Portugal but concentrated around Lisbon and in the north of Portugal</a:t>
            </a:r>
            <a:endParaRPr/>
          </a:p>
          <a:p>
            <a:pPr indent="-342900" lvl="0" marL="457200" rtl="0" algn="l">
              <a:spcBef>
                <a:spcPts val="0"/>
              </a:spcBef>
              <a:spcAft>
                <a:spcPts val="0"/>
              </a:spcAft>
              <a:buSzPts val="1800"/>
              <a:buChar char="●"/>
            </a:pPr>
            <a:r>
              <a:rPr lang="en"/>
              <a:t>Current Champions: Benfica</a:t>
            </a:r>
            <a:endParaRPr/>
          </a:p>
          <a:p>
            <a:pPr indent="-342900" lvl="0" marL="457200" rtl="0" algn="l">
              <a:spcBef>
                <a:spcPts val="0"/>
              </a:spcBef>
              <a:spcAft>
                <a:spcPts val="0"/>
              </a:spcAft>
              <a:buSzPts val="1800"/>
              <a:buChar char="●"/>
            </a:pPr>
            <a:r>
              <a:rPr lang="en"/>
              <a:t>Big Three Teams: Benfica, Porto, Sporting CP</a:t>
            </a:r>
            <a:endParaRPr/>
          </a:p>
          <a:p>
            <a:pPr indent="-342900" lvl="0" marL="457200" rtl="0" algn="l">
              <a:spcBef>
                <a:spcPts val="0"/>
              </a:spcBef>
              <a:spcAft>
                <a:spcPts val="0"/>
              </a:spcAft>
              <a:buSzPts val="1800"/>
              <a:buChar char="●"/>
            </a:pPr>
            <a:r>
              <a:rPr lang="en"/>
              <a:t>The big three have won 87/89 league championships</a:t>
            </a:r>
            <a:endParaRPr/>
          </a:p>
          <a:p>
            <a:pPr indent="-342900" lvl="0" marL="457200" rtl="0" algn="l">
              <a:spcBef>
                <a:spcPts val="0"/>
              </a:spcBef>
              <a:spcAft>
                <a:spcPts val="0"/>
              </a:spcAft>
              <a:buSzPts val="1800"/>
              <a:buChar char="●"/>
            </a:pPr>
            <a:r>
              <a:rPr lang="en"/>
              <a:t>The big three have created an interesting culture that has sapped supporters from local clubs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Portugal </a:t>
            </a:r>
            <a:endParaRPr/>
          </a:p>
        </p:txBody>
      </p:sp>
      <p:sp>
        <p:nvSpPr>
          <p:cNvPr id="219" name="Google Shape;219;p3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0" name="Google Shape;220;p33"/>
          <p:cNvPicPr preferRelativeResize="0"/>
          <p:nvPr/>
        </p:nvPicPr>
        <p:blipFill rotWithShape="1">
          <a:blip r:embed="rId3">
            <a:alphaModFix/>
          </a:blip>
          <a:srcRect b="0" l="0" r="6331" t="0"/>
          <a:stretch/>
        </p:blipFill>
        <p:spPr>
          <a:xfrm>
            <a:off x="1799522" y="3545625"/>
            <a:ext cx="5544966" cy="1434275"/>
          </a:xfrm>
          <a:prstGeom prst="rect">
            <a:avLst/>
          </a:prstGeom>
          <a:noFill/>
          <a:ln>
            <a:noFill/>
          </a:ln>
        </p:spPr>
      </p:pic>
      <p:pic>
        <p:nvPicPr>
          <p:cNvPr id="221" name="Google Shape;221;p33"/>
          <p:cNvPicPr preferRelativeResize="0"/>
          <p:nvPr/>
        </p:nvPicPr>
        <p:blipFill rotWithShape="1">
          <a:blip r:embed="rId4">
            <a:alphaModFix/>
          </a:blip>
          <a:srcRect b="0" l="534" r="534" t="0"/>
          <a:stretch/>
        </p:blipFill>
        <p:spPr>
          <a:xfrm>
            <a:off x="5407625" y="1489825"/>
            <a:ext cx="3104335" cy="2055800"/>
          </a:xfrm>
          <a:prstGeom prst="rect">
            <a:avLst/>
          </a:prstGeom>
          <a:noFill/>
          <a:ln>
            <a:noFill/>
          </a:ln>
        </p:spPr>
      </p:pic>
      <p:sp>
        <p:nvSpPr>
          <p:cNvPr id="222" name="Google Shape;222;p33"/>
          <p:cNvSpPr txBox="1"/>
          <p:nvPr/>
        </p:nvSpPr>
        <p:spPr>
          <a:xfrm>
            <a:off x="5342925" y="1144125"/>
            <a:ext cx="3233700" cy="1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Champion points per season</a:t>
            </a:r>
            <a:endParaRPr sz="1800">
              <a:solidFill>
                <a:schemeClr val="dk1"/>
              </a:solidFill>
              <a:latin typeface="Roboto"/>
              <a:ea typeface="Roboto"/>
              <a:cs typeface="Roboto"/>
              <a:sym typeface="Roboto"/>
            </a:endParaRPr>
          </a:p>
        </p:txBody>
      </p:sp>
      <p:pic>
        <p:nvPicPr>
          <p:cNvPr id="223" name="Google Shape;223;p33"/>
          <p:cNvPicPr preferRelativeResize="0"/>
          <p:nvPr/>
        </p:nvPicPr>
        <p:blipFill rotWithShape="1">
          <a:blip r:embed="rId5">
            <a:alphaModFix/>
          </a:blip>
          <a:srcRect b="1133" l="0" r="0" t="1133"/>
          <a:stretch/>
        </p:blipFill>
        <p:spPr>
          <a:xfrm>
            <a:off x="387900" y="1489825"/>
            <a:ext cx="3121472" cy="2055800"/>
          </a:xfrm>
          <a:prstGeom prst="rect">
            <a:avLst/>
          </a:prstGeom>
          <a:noFill/>
          <a:ln>
            <a:noFill/>
          </a:ln>
        </p:spPr>
      </p:pic>
      <p:sp>
        <p:nvSpPr>
          <p:cNvPr id="224" name="Google Shape;224;p33"/>
          <p:cNvSpPr txBox="1"/>
          <p:nvPr/>
        </p:nvSpPr>
        <p:spPr>
          <a:xfrm>
            <a:off x="387900" y="1144125"/>
            <a:ext cx="3233700" cy="1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Adjusted Champion Margin</a:t>
            </a:r>
            <a:endParaRPr sz="1800">
              <a:solidFill>
                <a:schemeClr val="dk1"/>
              </a:solidFill>
              <a:latin typeface="Roboto"/>
              <a:ea typeface="Roboto"/>
              <a:cs typeface="Roboto"/>
              <a:sym typeface="Roboto"/>
            </a:endParaRPr>
          </a:p>
        </p:txBody>
      </p:sp>
      <p:pic>
        <p:nvPicPr>
          <p:cNvPr id="225" name="Google Shape;225;p33"/>
          <p:cNvPicPr preferRelativeResize="0"/>
          <p:nvPr/>
        </p:nvPicPr>
        <p:blipFill rotWithShape="1">
          <a:blip r:embed="rId6">
            <a:alphaModFix/>
          </a:blip>
          <a:srcRect b="11785" l="0" r="0" t="11785"/>
          <a:stretch/>
        </p:blipFill>
        <p:spPr>
          <a:xfrm>
            <a:off x="1144463" y="3545625"/>
            <a:ext cx="6855073" cy="1434276"/>
          </a:xfrm>
          <a:prstGeom prst="rect">
            <a:avLst/>
          </a:prstGeom>
          <a:noFill/>
          <a:ln>
            <a:noFill/>
          </a:ln>
        </p:spPr>
      </p:pic>
      <p:pic>
        <p:nvPicPr>
          <p:cNvPr id="226" name="Google Shape;226;p33"/>
          <p:cNvPicPr preferRelativeResize="0"/>
          <p:nvPr/>
        </p:nvPicPr>
        <p:blipFill>
          <a:blip r:embed="rId7">
            <a:alphaModFix/>
          </a:blip>
          <a:stretch>
            <a:fillRect/>
          </a:stretch>
        </p:blipFill>
        <p:spPr>
          <a:xfrm>
            <a:off x="5407625" y="1489825"/>
            <a:ext cx="3083672" cy="2055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Portugal</a:t>
            </a:r>
            <a:endParaRPr/>
          </a:p>
        </p:txBody>
      </p:sp>
      <p:pic>
        <p:nvPicPr>
          <p:cNvPr id="232" name="Google Shape;232;p34"/>
          <p:cNvPicPr preferRelativeResize="0"/>
          <p:nvPr/>
        </p:nvPicPr>
        <p:blipFill>
          <a:blip r:embed="rId3">
            <a:alphaModFix/>
          </a:blip>
          <a:stretch>
            <a:fillRect/>
          </a:stretch>
        </p:blipFill>
        <p:spPr>
          <a:xfrm>
            <a:off x="1309313" y="1144125"/>
            <a:ext cx="6525375" cy="2175125"/>
          </a:xfrm>
          <a:prstGeom prst="rect">
            <a:avLst/>
          </a:prstGeom>
          <a:noFill/>
          <a:ln>
            <a:noFill/>
          </a:ln>
        </p:spPr>
      </p:pic>
      <p:pic>
        <p:nvPicPr>
          <p:cNvPr id="233" name="Google Shape;233;p34"/>
          <p:cNvPicPr preferRelativeResize="0"/>
          <p:nvPr/>
        </p:nvPicPr>
        <p:blipFill>
          <a:blip r:embed="rId4">
            <a:alphaModFix/>
          </a:blip>
          <a:stretch>
            <a:fillRect/>
          </a:stretch>
        </p:blipFill>
        <p:spPr>
          <a:xfrm>
            <a:off x="347175" y="3457192"/>
            <a:ext cx="8408924" cy="111153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5"/>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t/>
            </a:r>
            <a:endParaRPr/>
          </a:p>
          <a:p>
            <a:pPr indent="0" lvl="0" marL="0" rtl="0" algn="l">
              <a:spcBef>
                <a:spcPts val="0"/>
              </a:spcBef>
              <a:spcAft>
                <a:spcPts val="0"/>
              </a:spcAft>
              <a:buNone/>
            </a:pPr>
            <a:r>
              <a:rPr lang="en"/>
              <a:t>Spain</a:t>
            </a:r>
            <a:endParaRPr/>
          </a:p>
        </p:txBody>
      </p:sp>
      <p:sp>
        <p:nvSpPr>
          <p:cNvPr id="239" name="Google Shape;239;p3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Founded in 1929 as </a:t>
            </a:r>
            <a:r>
              <a:rPr i="1" lang="en"/>
              <a:t>Campeonato Nacional de Liga de Primera División</a:t>
            </a:r>
            <a:r>
              <a:rPr lang="en"/>
              <a:t> but is commonly </a:t>
            </a:r>
            <a:r>
              <a:rPr lang="en"/>
              <a:t>referred</a:t>
            </a:r>
            <a:r>
              <a:rPr lang="en"/>
              <a:t> to as </a:t>
            </a:r>
            <a:r>
              <a:rPr i="1" lang="en"/>
              <a:t>La Liga</a:t>
            </a:r>
            <a:r>
              <a:rPr lang="en"/>
              <a:t> (</a:t>
            </a:r>
            <a:r>
              <a:rPr i="1" lang="en"/>
              <a:t>La Liga EA Sports</a:t>
            </a:r>
            <a:r>
              <a:rPr lang="en"/>
              <a:t> since 2023)</a:t>
            </a:r>
            <a:endParaRPr/>
          </a:p>
          <a:p>
            <a:pPr indent="-342900" lvl="0" marL="457200" rtl="0" algn="l">
              <a:spcBef>
                <a:spcPts val="0"/>
              </a:spcBef>
              <a:spcAft>
                <a:spcPts val="0"/>
              </a:spcAft>
              <a:buSzPts val="1800"/>
              <a:buChar char="●"/>
            </a:pPr>
            <a:r>
              <a:rPr lang="en"/>
              <a:t>20 clubs from across Spain compete</a:t>
            </a:r>
            <a:endParaRPr/>
          </a:p>
          <a:p>
            <a:pPr indent="-342900" lvl="0" marL="457200" rtl="0" algn="l">
              <a:spcBef>
                <a:spcPts val="0"/>
              </a:spcBef>
              <a:spcAft>
                <a:spcPts val="0"/>
              </a:spcAft>
              <a:buSzPts val="1800"/>
              <a:buChar char="●"/>
            </a:pPr>
            <a:r>
              <a:rPr lang="en"/>
              <a:t>Current Champions: Barcelona</a:t>
            </a:r>
            <a:endParaRPr/>
          </a:p>
          <a:p>
            <a:pPr indent="-342900" lvl="0" marL="457200" rtl="0" algn="l">
              <a:spcBef>
                <a:spcPts val="0"/>
              </a:spcBef>
              <a:spcAft>
                <a:spcPts val="0"/>
              </a:spcAft>
              <a:buSzPts val="1800"/>
              <a:buChar char="●"/>
            </a:pPr>
            <a:r>
              <a:rPr lang="en"/>
              <a:t>Notable Teams: Barcelona, Real Madrid, Atlético Madrid, Athletic Bilbao</a:t>
            </a:r>
            <a:endParaRPr/>
          </a:p>
          <a:p>
            <a:pPr indent="-342900" lvl="0" marL="457200" rtl="0" algn="l">
              <a:spcBef>
                <a:spcPts val="0"/>
              </a:spcBef>
              <a:spcAft>
                <a:spcPts val="0"/>
              </a:spcAft>
              <a:buSzPts val="1800"/>
              <a:buChar char="●"/>
            </a:pPr>
            <a:r>
              <a:rPr lang="en"/>
              <a:t>Galacticos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Spain</a:t>
            </a:r>
            <a:endParaRPr/>
          </a:p>
        </p:txBody>
      </p:sp>
      <p:pic>
        <p:nvPicPr>
          <p:cNvPr id="245" name="Google Shape;245;p36"/>
          <p:cNvPicPr preferRelativeResize="0"/>
          <p:nvPr/>
        </p:nvPicPr>
        <p:blipFill rotWithShape="1">
          <a:blip r:embed="rId3">
            <a:alphaModFix/>
          </a:blip>
          <a:srcRect b="0" l="0" r="6331" t="0"/>
          <a:stretch/>
        </p:blipFill>
        <p:spPr>
          <a:xfrm>
            <a:off x="1799522" y="3545625"/>
            <a:ext cx="5544966" cy="1434275"/>
          </a:xfrm>
          <a:prstGeom prst="rect">
            <a:avLst/>
          </a:prstGeom>
          <a:noFill/>
          <a:ln>
            <a:noFill/>
          </a:ln>
        </p:spPr>
      </p:pic>
      <p:pic>
        <p:nvPicPr>
          <p:cNvPr id="246" name="Google Shape;246;p36"/>
          <p:cNvPicPr preferRelativeResize="0"/>
          <p:nvPr/>
        </p:nvPicPr>
        <p:blipFill rotWithShape="1">
          <a:blip r:embed="rId4">
            <a:alphaModFix/>
          </a:blip>
          <a:srcRect b="0" l="534" r="534" t="0"/>
          <a:stretch/>
        </p:blipFill>
        <p:spPr>
          <a:xfrm>
            <a:off x="5407625" y="1489825"/>
            <a:ext cx="3104335" cy="2055800"/>
          </a:xfrm>
          <a:prstGeom prst="rect">
            <a:avLst/>
          </a:prstGeom>
          <a:noFill/>
          <a:ln>
            <a:noFill/>
          </a:ln>
        </p:spPr>
      </p:pic>
      <p:sp>
        <p:nvSpPr>
          <p:cNvPr id="247" name="Google Shape;247;p36"/>
          <p:cNvSpPr txBox="1"/>
          <p:nvPr/>
        </p:nvSpPr>
        <p:spPr>
          <a:xfrm>
            <a:off x="5342925" y="1144125"/>
            <a:ext cx="3233700" cy="1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Champion points per season</a:t>
            </a:r>
            <a:endParaRPr sz="1800">
              <a:solidFill>
                <a:schemeClr val="dk1"/>
              </a:solidFill>
              <a:latin typeface="Roboto"/>
              <a:ea typeface="Roboto"/>
              <a:cs typeface="Roboto"/>
              <a:sym typeface="Roboto"/>
            </a:endParaRPr>
          </a:p>
        </p:txBody>
      </p:sp>
      <p:pic>
        <p:nvPicPr>
          <p:cNvPr id="248" name="Google Shape;248;p36"/>
          <p:cNvPicPr preferRelativeResize="0"/>
          <p:nvPr/>
        </p:nvPicPr>
        <p:blipFill rotWithShape="1">
          <a:blip r:embed="rId5">
            <a:alphaModFix/>
          </a:blip>
          <a:srcRect b="139" l="0" r="0" t="139"/>
          <a:stretch/>
        </p:blipFill>
        <p:spPr>
          <a:xfrm>
            <a:off x="387900" y="1489825"/>
            <a:ext cx="3121471" cy="2055800"/>
          </a:xfrm>
          <a:prstGeom prst="rect">
            <a:avLst/>
          </a:prstGeom>
          <a:noFill/>
          <a:ln>
            <a:noFill/>
          </a:ln>
        </p:spPr>
      </p:pic>
      <p:sp>
        <p:nvSpPr>
          <p:cNvPr id="249" name="Google Shape;249;p36"/>
          <p:cNvSpPr txBox="1"/>
          <p:nvPr/>
        </p:nvSpPr>
        <p:spPr>
          <a:xfrm>
            <a:off x="387900" y="1144125"/>
            <a:ext cx="3233700" cy="1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Adjusted Champion Margin</a:t>
            </a:r>
            <a:endParaRPr sz="1800">
              <a:solidFill>
                <a:schemeClr val="dk1"/>
              </a:solidFill>
              <a:latin typeface="Roboto"/>
              <a:ea typeface="Roboto"/>
              <a:cs typeface="Roboto"/>
              <a:sym typeface="Roboto"/>
            </a:endParaRPr>
          </a:p>
        </p:txBody>
      </p:sp>
      <p:pic>
        <p:nvPicPr>
          <p:cNvPr id="250" name="Google Shape;250;p36"/>
          <p:cNvPicPr preferRelativeResize="0"/>
          <p:nvPr/>
        </p:nvPicPr>
        <p:blipFill rotWithShape="1">
          <a:blip r:embed="rId6">
            <a:alphaModFix/>
          </a:blip>
          <a:srcRect b="11785" l="0" r="0" t="11785"/>
          <a:stretch/>
        </p:blipFill>
        <p:spPr>
          <a:xfrm>
            <a:off x="1144463" y="3545625"/>
            <a:ext cx="6855073" cy="1434276"/>
          </a:xfrm>
          <a:prstGeom prst="rect">
            <a:avLst/>
          </a:prstGeom>
          <a:noFill/>
          <a:ln>
            <a:noFill/>
          </a:ln>
        </p:spPr>
      </p:pic>
      <p:pic>
        <p:nvPicPr>
          <p:cNvPr id="251" name="Google Shape;251;p36"/>
          <p:cNvPicPr preferRelativeResize="0"/>
          <p:nvPr/>
        </p:nvPicPr>
        <p:blipFill rotWithShape="1">
          <a:blip r:embed="rId7">
            <a:alphaModFix/>
          </a:blip>
          <a:srcRect b="0" l="1333" r="1323" t="0"/>
          <a:stretch/>
        </p:blipFill>
        <p:spPr>
          <a:xfrm>
            <a:off x="5407625" y="1489825"/>
            <a:ext cx="3083672" cy="2055800"/>
          </a:xfrm>
          <a:prstGeom prst="rect">
            <a:avLst/>
          </a:prstGeom>
          <a:noFill/>
          <a:ln>
            <a:noFill/>
          </a:ln>
        </p:spPr>
      </p:pic>
      <p:pic>
        <p:nvPicPr>
          <p:cNvPr id="252" name="Google Shape;252;p36"/>
          <p:cNvPicPr preferRelativeResize="0"/>
          <p:nvPr/>
        </p:nvPicPr>
        <p:blipFill rotWithShape="1">
          <a:blip r:embed="rId8">
            <a:alphaModFix/>
          </a:blip>
          <a:srcRect b="0" l="0" r="0" t="17904"/>
          <a:stretch/>
        </p:blipFill>
        <p:spPr>
          <a:xfrm>
            <a:off x="1276680" y="3545625"/>
            <a:ext cx="6483571" cy="14342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Spain</a:t>
            </a:r>
            <a:endParaRPr/>
          </a:p>
        </p:txBody>
      </p:sp>
      <p:pic>
        <p:nvPicPr>
          <p:cNvPr id="258" name="Google Shape;258;p37"/>
          <p:cNvPicPr preferRelativeResize="0"/>
          <p:nvPr/>
        </p:nvPicPr>
        <p:blipFill>
          <a:blip r:embed="rId3">
            <a:alphaModFix/>
          </a:blip>
          <a:stretch>
            <a:fillRect/>
          </a:stretch>
        </p:blipFill>
        <p:spPr>
          <a:xfrm>
            <a:off x="1306275" y="1144125"/>
            <a:ext cx="6428976" cy="2143000"/>
          </a:xfrm>
          <a:prstGeom prst="rect">
            <a:avLst/>
          </a:prstGeom>
          <a:noFill/>
          <a:ln>
            <a:noFill/>
          </a:ln>
        </p:spPr>
      </p:pic>
      <p:pic>
        <p:nvPicPr>
          <p:cNvPr id="259" name="Google Shape;259;p37"/>
          <p:cNvPicPr preferRelativeResize="0"/>
          <p:nvPr/>
        </p:nvPicPr>
        <p:blipFill>
          <a:blip r:embed="rId4">
            <a:alphaModFix/>
          </a:blip>
          <a:stretch>
            <a:fillRect/>
          </a:stretch>
        </p:blipFill>
        <p:spPr>
          <a:xfrm>
            <a:off x="387900" y="3397945"/>
            <a:ext cx="8368200" cy="117078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Owen’s Conclusion for the last 60 years</a:t>
            </a:r>
            <a:endParaRPr/>
          </a:p>
        </p:txBody>
      </p:sp>
      <p:pic>
        <p:nvPicPr>
          <p:cNvPr id="265" name="Google Shape;265;p38"/>
          <p:cNvPicPr preferRelativeResize="0"/>
          <p:nvPr/>
        </p:nvPicPr>
        <p:blipFill>
          <a:blip r:embed="rId3">
            <a:alphaModFix/>
          </a:blip>
          <a:stretch>
            <a:fillRect/>
          </a:stretch>
        </p:blipFill>
        <p:spPr>
          <a:xfrm>
            <a:off x="504600" y="1285050"/>
            <a:ext cx="4745877" cy="1761125"/>
          </a:xfrm>
          <a:prstGeom prst="rect">
            <a:avLst/>
          </a:prstGeom>
          <a:noFill/>
          <a:ln>
            <a:noFill/>
          </a:ln>
        </p:spPr>
      </p:pic>
      <p:sp>
        <p:nvSpPr>
          <p:cNvPr id="266" name="Google Shape;266;p38"/>
          <p:cNvSpPr txBox="1"/>
          <p:nvPr/>
        </p:nvSpPr>
        <p:spPr>
          <a:xfrm>
            <a:off x="5250475" y="1285050"/>
            <a:ext cx="3893400" cy="17610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above data table was created by averaging (for the 60 years of data) all the </a:t>
            </a:r>
            <a:r>
              <a:rPr lang="en" sz="1200">
                <a:solidFill>
                  <a:schemeClr val="dk1"/>
                </a:solidFill>
                <a:latin typeface="Roboto"/>
                <a:ea typeface="Roboto"/>
                <a:cs typeface="Roboto"/>
                <a:sym typeface="Roboto"/>
              </a:rPr>
              <a:t>statistics other than Back-to-Back (which was totaled) for each league.</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To rank the leagues across these statistics an additional stat was created, Farmer Points, where each league gets points based on how their statistic relates to every other league. In this case 7 points for having the highest in each </a:t>
            </a:r>
            <a:endParaRPr sz="1200">
              <a:solidFill>
                <a:schemeClr val="dk1"/>
              </a:solidFill>
              <a:latin typeface="Roboto"/>
              <a:ea typeface="Roboto"/>
              <a:cs typeface="Roboto"/>
              <a:sym typeface="Roboto"/>
            </a:endParaRPr>
          </a:p>
        </p:txBody>
      </p:sp>
      <p:sp>
        <p:nvSpPr>
          <p:cNvPr id="267" name="Google Shape;267;p38"/>
          <p:cNvSpPr txBox="1"/>
          <p:nvPr/>
        </p:nvSpPr>
        <p:spPr>
          <a:xfrm>
            <a:off x="504600" y="3046175"/>
            <a:ext cx="8639400" cy="1293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200">
                <a:solidFill>
                  <a:schemeClr val="dk1"/>
                </a:solidFill>
                <a:latin typeface="Roboto"/>
                <a:ea typeface="Roboto"/>
                <a:cs typeface="Roboto"/>
                <a:sym typeface="Roboto"/>
              </a:rPr>
              <a:t>category as a higher value in each category implies less over-all competition. For example Portugal got 7 points for having the highest average Domination Percentage while France got 1 point for having the lowest. Instances of two leagues tying in a stat lead to the league with the otherwise lower score getting the higher point value.</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Looking at the Farmer Point rankings we get the ranking of most farmer to least farmer of the leagues as: Portugal, Netherlands, Spain, Italy, Germany, England, France</a:t>
            </a:r>
            <a:endParaRPr sz="1200">
              <a:solidFill>
                <a:schemeClr val="dk1"/>
              </a:solidFill>
              <a:latin typeface="Roboto"/>
              <a:ea typeface="Roboto"/>
              <a:cs typeface="Roboto"/>
              <a:sym typeface="Roboto"/>
            </a:endParaRPr>
          </a:p>
          <a:p>
            <a:pPr indent="0" lvl="0" marL="457200" rtl="0" algn="l">
              <a:spcBef>
                <a:spcPts val="0"/>
              </a:spcBef>
              <a:spcAft>
                <a:spcPts val="0"/>
              </a:spcAft>
              <a:buNone/>
            </a:pPr>
            <a:r>
              <a:t/>
            </a:r>
            <a:endParaRPr sz="1200">
              <a:solidFill>
                <a:schemeClr val="dk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Owen’s </a:t>
            </a:r>
            <a:r>
              <a:rPr lang="en"/>
              <a:t>Conclusion for the last 10 years</a:t>
            </a:r>
            <a:endParaRPr/>
          </a:p>
        </p:txBody>
      </p:sp>
      <p:sp>
        <p:nvSpPr>
          <p:cNvPr id="273" name="Google Shape;273;p39"/>
          <p:cNvSpPr txBox="1"/>
          <p:nvPr/>
        </p:nvSpPr>
        <p:spPr>
          <a:xfrm>
            <a:off x="504600" y="3492425"/>
            <a:ext cx="8639400" cy="14775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Using the same methodology but for the last ten years, the ranking of leagues changes. The new list from most farmer to least is: France, England, Germany, Spain, Netherlands, Portugal, Italy</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Of note is how the range of Farmer Points decreased from 15 to 10, without the lowest score increasing and only the highest significantly decreasing by 5 points from 26 to 21</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Interestingly, France, which is commonly considered to be the farmer’s league, is in both analysis considered to be the most competitive. Part of the reason why this may be the case is that while PSG’s recent dominance </a:t>
            </a:r>
            <a:r>
              <a:rPr lang="en" sz="1200">
                <a:solidFill>
                  <a:schemeClr val="dk1"/>
                </a:solidFill>
                <a:latin typeface="Roboto"/>
                <a:ea typeface="Roboto"/>
                <a:cs typeface="Roboto"/>
                <a:sym typeface="Roboto"/>
              </a:rPr>
              <a:t>domestically</a:t>
            </a:r>
            <a:r>
              <a:rPr lang="en" sz="1200">
                <a:solidFill>
                  <a:schemeClr val="dk1"/>
                </a:solidFill>
                <a:latin typeface="Roboto"/>
                <a:ea typeface="Roboto"/>
                <a:cs typeface="Roboto"/>
                <a:sym typeface="Roboto"/>
              </a:rPr>
              <a:t> is not that unique, and competition for the remaining top spots is much more fierce and less controlled.</a:t>
            </a:r>
            <a:endParaRPr sz="1200">
              <a:solidFill>
                <a:schemeClr val="dk1"/>
              </a:solidFill>
              <a:latin typeface="Roboto"/>
              <a:ea typeface="Roboto"/>
              <a:cs typeface="Roboto"/>
              <a:sym typeface="Roboto"/>
            </a:endParaRPr>
          </a:p>
        </p:txBody>
      </p:sp>
      <p:pic>
        <p:nvPicPr>
          <p:cNvPr id="274" name="Google Shape;274;p39"/>
          <p:cNvPicPr preferRelativeResize="0"/>
          <p:nvPr/>
        </p:nvPicPr>
        <p:blipFill>
          <a:blip r:embed="rId3">
            <a:alphaModFix/>
          </a:blip>
          <a:stretch>
            <a:fillRect/>
          </a:stretch>
        </p:blipFill>
        <p:spPr>
          <a:xfrm>
            <a:off x="1905812" y="1301525"/>
            <a:ext cx="5836974" cy="2190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Daniel’s Conclusion </a:t>
            </a:r>
            <a:endParaRPr/>
          </a:p>
        </p:txBody>
      </p:sp>
      <p:sp>
        <p:nvSpPr>
          <p:cNvPr id="280" name="Google Shape;280;p40"/>
          <p:cNvSpPr txBox="1"/>
          <p:nvPr>
            <p:ph idx="1" type="body"/>
          </p:nvPr>
        </p:nvSpPr>
        <p:spPr>
          <a:xfrm>
            <a:off x="387900" y="1489825"/>
            <a:ext cx="2294700" cy="3156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The data in this table from 60 year averages of key statistics</a:t>
            </a:r>
            <a:endParaRPr sz="1400"/>
          </a:p>
          <a:p>
            <a:pPr indent="-317500" lvl="0" marL="457200" rtl="0" algn="l">
              <a:spcBef>
                <a:spcPts val="0"/>
              </a:spcBef>
              <a:spcAft>
                <a:spcPts val="0"/>
              </a:spcAft>
              <a:buSzPts val="1400"/>
              <a:buChar char="●"/>
            </a:pPr>
            <a:r>
              <a:rPr lang="en" sz="1400"/>
              <a:t>Champ index </a:t>
            </a:r>
            <a:r>
              <a:rPr lang="en" sz="1400"/>
              <a:t>score</a:t>
            </a:r>
            <a:r>
              <a:rPr lang="en" sz="1400"/>
              <a:t> is similar to Owen’s ‘farmer points’ system, lower points == higher ranked </a:t>
            </a:r>
            <a:endParaRPr sz="1400"/>
          </a:p>
          <a:p>
            <a:pPr indent="0" lvl="0" marL="457200" rtl="0" algn="l">
              <a:spcBef>
                <a:spcPts val="1200"/>
              </a:spcBef>
              <a:spcAft>
                <a:spcPts val="1200"/>
              </a:spcAft>
              <a:buNone/>
            </a:pPr>
            <a:r>
              <a:t/>
            </a:r>
            <a:endParaRPr sz="1400"/>
          </a:p>
        </p:txBody>
      </p:sp>
      <p:pic>
        <p:nvPicPr>
          <p:cNvPr id="281" name="Google Shape;281;p40"/>
          <p:cNvPicPr preferRelativeResize="0"/>
          <p:nvPr/>
        </p:nvPicPr>
        <p:blipFill>
          <a:blip r:embed="rId3">
            <a:alphaModFix/>
          </a:blip>
          <a:stretch>
            <a:fillRect/>
          </a:stretch>
        </p:blipFill>
        <p:spPr>
          <a:xfrm>
            <a:off x="2682575" y="1489824"/>
            <a:ext cx="6073525" cy="1918500"/>
          </a:xfrm>
          <a:prstGeom prst="rect">
            <a:avLst/>
          </a:prstGeom>
          <a:noFill/>
          <a:ln>
            <a:noFill/>
          </a:ln>
        </p:spPr>
      </p:pic>
      <p:sp>
        <p:nvSpPr>
          <p:cNvPr id="282" name="Google Shape;282;p40"/>
          <p:cNvSpPr txBox="1"/>
          <p:nvPr/>
        </p:nvSpPr>
        <p:spPr>
          <a:xfrm>
            <a:off x="387900" y="3682525"/>
            <a:ext cx="8368200" cy="963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Both Bundesliga and </a:t>
            </a:r>
            <a:r>
              <a:rPr lang="en">
                <a:solidFill>
                  <a:schemeClr val="dk1"/>
                </a:solidFill>
                <a:latin typeface="Roboto"/>
                <a:ea typeface="Roboto"/>
                <a:cs typeface="Roboto"/>
                <a:sym typeface="Roboto"/>
              </a:rPr>
              <a:t>Premier</a:t>
            </a:r>
            <a:r>
              <a:rPr lang="en">
                <a:solidFill>
                  <a:schemeClr val="dk1"/>
                </a:solidFill>
                <a:latin typeface="Roboto"/>
                <a:ea typeface="Roboto"/>
                <a:cs typeface="Roboto"/>
                <a:sym typeface="Roboto"/>
              </a:rPr>
              <a:t> League perform well, Portuguese league lags far behind.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Surprisingly, French and Dutch leagues are ahead of Italian and Spanish leagues.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As with Owen’s analysis, </a:t>
            </a:r>
            <a:r>
              <a:rPr lang="en">
                <a:solidFill>
                  <a:schemeClr val="dk1"/>
                </a:solidFill>
                <a:latin typeface="Roboto"/>
                <a:ea typeface="Roboto"/>
                <a:cs typeface="Roboto"/>
                <a:sym typeface="Roboto"/>
              </a:rPr>
              <a:t>Portuguese</a:t>
            </a:r>
            <a:r>
              <a:rPr lang="en">
                <a:solidFill>
                  <a:schemeClr val="dk1"/>
                </a:solidFill>
                <a:latin typeface="Roboto"/>
                <a:ea typeface="Roboto"/>
                <a:cs typeface="Roboto"/>
                <a:sym typeface="Roboto"/>
              </a:rPr>
              <a:t> Liga NOS is a Farmer’s league per this analysis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Unlike Owen’s analysis, French Ligue 1 was not the </a:t>
            </a:r>
            <a:r>
              <a:rPr lang="en">
                <a:solidFill>
                  <a:schemeClr val="dk1"/>
                </a:solidFill>
                <a:latin typeface="Roboto"/>
                <a:ea typeface="Roboto"/>
                <a:cs typeface="Roboto"/>
                <a:sym typeface="Roboto"/>
              </a:rPr>
              <a:t>highest</a:t>
            </a:r>
            <a:r>
              <a:rPr lang="en">
                <a:solidFill>
                  <a:schemeClr val="dk1"/>
                </a:solidFill>
                <a:latin typeface="Roboto"/>
                <a:ea typeface="Roboto"/>
                <a:cs typeface="Roboto"/>
                <a:sym typeface="Roboto"/>
              </a:rPr>
              <a:t> ranked. </a:t>
            </a:r>
            <a:endParaRPr>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accent1"/>
        </a:solidFill>
      </p:bgPr>
    </p:bg>
    <p:spTree>
      <p:nvGrpSpPr>
        <p:cNvPr id="286" name="Shape 286"/>
        <p:cNvGrpSpPr/>
        <p:nvPr/>
      </p:nvGrpSpPr>
      <p:grpSpPr>
        <a:xfrm>
          <a:off x="0" y="0"/>
          <a:ext cx="0" cy="0"/>
          <a:chOff x="0" y="0"/>
          <a:chExt cx="0" cy="0"/>
        </a:xfrm>
      </p:grpSpPr>
      <p:sp>
        <p:nvSpPr>
          <p:cNvPr id="287" name="Google Shape;287;p41"/>
          <p:cNvSpPr txBox="1"/>
          <p:nvPr/>
        </p:nvSpPr>
        <p:spPr>
          <a:xfrm>
            <a:off x="894825" y="1496075"/>
            <a:ext cx="200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EB Garamond"/>
                <a:ea typeface="EB Garamond"/>
                <a:cs typeface="EB Garamond"/>
                <a:sym typeface="EB Garamond"/>
              </a:rPr>
              <a:t>Top Five Three-peat</a:t>
            </a:r>
            <a:endParaRPr sz="1800">
              <a:solidFill>
                <a:schemeClr val="dk1"/>
              </a:solidFill>
              <a:latin typeface="EB Garamond"/>
              <a:ea typeface="EB Garamond"/>
              <a:cs typeface="EB Garamond"/>
              <a:sym typeface="EB Garamond"/>
            </a:endParaRPr>
          </a:p>
        </p:txBody>
      </p:sp>
      <p:sp>
        <p:nvSpPr>
          <p:cNvPr id="288" name="Google Shape;288;p41"/>
          <p:cNvSpPr txBox="1"/>
          <p:nvPr/>
        </p:nvSpPr>
        <p:spPr>
          <a:xfrm>
            <a:off x="2961350" y="1496075"/>
            <a:ext cx="2172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EB Garamond"/>
                <a:ea typeface="EB Garamond"/>
                <a:cs typeface="EB Garamond"/>
                <a:sym typeface="EB Garamond"/>
              </a:rPr>
              <a:t>Top </a:t>
            </a:r>
            <a:r>
              <a:rPr lang="en" sz="1800">
                <a:solidFill>
                  <a:schemeClr val="dk1"/>
                </a:solidFill>
                <a:latin typeface="EB Garamond"/>
                <a:ea typeface="EB Garamond"/>
                <a:cs typeface="EB Garamond"/>
                <a:sym typeface="EB Garamond"/>
              </a:rPr>
              <a:t>Three Three</a:t>
            </a:r>
            <a:r>
              <a:rPr lang="en" sz="1800">
                <a:solidFill>
                  <a:schemeClr val="dk1"/>
                </a:solidFill>
                <a:latin typeface="EB Garamond"/>
                <a:ea typeface="EB Garamond"/>
                <a:cs typeface="EB Garamond"/>
                <a:sym typeface="EB Garamond"/>
              </a:rPr>
              <a:t>-peat</a:t>
            </a:r>
            <a:endParaRPr sz="1800">
              <a:solidFill>
                <a:schemeClr val="dk1"/>
              </a:solidFill>
              <a:latin typeface="EB Garamond"/>
              <a:ea typeface="EB Garamond"/>
              <a:cs typeface="EB Garamond"/>
              <a:sym typeface="EB Garamond"/>
            </a:endParaRPr>
          </a:p>
        </p:txBody>
      </p:sp>
      <p:sp>
        <p:nvSpPr>
          <p:cNvPr id="289" name="Google Shape;289;p41"/>
          <p:cNvSpPr txBox="1"/>
          <p:nvPr/>
        </p:nvSpPr>
        <p:spPr>
          <a:xfrm>
            <a:off x="1611225" y="1038100"/>
            <a:ext cx="575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EB Garamond"/>
                <a:ea typeface="EB Garamond"/>
                <a:cs typeface="EB Garamond"/>
                <a:sym typeface="EB Garamond"/>
              </a:rPr>
              <a:t>3</a:t>
            </a:r>
            <a:r>
              <a:rPr lang="en" sz="1800">
                <a:solidFill>
                  <a:schemeClr val="dk1"/>
                </a:solidFill>
                <a:latin typeface="EB Garamond"/>
                <a:ea typeface="EB Garamond"/>
                <a:cs typeface="EB Garamond"/>
                <a:sym typeface="EB Garamond"/>
              </a:rPr>
              <a:t>.31</a:t>
            </a:r>
            <a:endParaRPr sz="1800">
              <a:solidFill>
                <a:schemeClr val="dk1"/>
              </a:solidFill>
              <a:latin typeface="EB Garamond"/>
              <a:ea typeface="EB Garamond"/>
              <a:cs typeface="EB Garamond"/>
              <a:sym typeface="EB Garamond"/>
            </a:endParaRPr>
          </a:p>
        </p:txBody>
      </p:sp>
      <p:sp>
        <p:nvSpPr>
          <p:cNvPr id="290" name="Google Shape;290;p41"/>
          <p:cNvSpPr txBox="1"/>
          <p:nvPr/>
        </p:nvSpPr>
        <p:spPr>
          <a:xfrm>
            <a:off x="3760100" y="1038100"/>
            <a:ext cx="575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EB Garamond"/>
                <a:ea typeface="EB Garamond"/>
                <a:cs typeface="EB Garamond"/>
                <a:sym typeface="EB Garamond"/>
              </a:rPr>
              <a:t>2</a:t>
            </a:r>
            <a:r>
              <a:rPr lang="en" sz="1800">
                <a:solidFill>
                  <a:schemeClr val="dk1"/>
                </a:solidFill>
                <a:latin typeface="EB Garamond"/>
                <a:ea typeface="EB Garamond"/>
                <a:cs typeface="EB Garamond"/>
                <a:sym typeface="EB Garamond"/>
              </a:rPr>
              <a:t>.16</a:t>
            </a:r>
            <a:endParaRPr sz="1800">
              <a:solidFill>
                <a:schemeClr val="dk1"/>
              </a:solidFill>
              <a:latin typeface="EB Garamond"/>
              <a:ea typeface="EB Garamond"/>
              <a:cs typeface="EB Garamond"/>
              <a:sym typeface="EB Garamond"/>
            </a:endParaRPr>
          </a:p>
        </p:txBody>
      </p:sp>
      <p:sp>
        <p:nvSpPr>
          <p:cNvPr id="291" name="Google Shape;291;p41"/>
          <p:cNvSpPr txBox="1"/>
          <p:nvPr/>
        </p:nvSpPr>
        <p:spPr>
          <a:xfrm>
            <a:off x="5192575" y="1496075"/>
            <a:ext cx="2172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EB Garamond"/>
                <a:ea typeface="EB Garamond"/>
                <a:cs typeface="EB Garamond"/>
                <a:sym typeface="EB Garamond"/>
              </a:rPr>
              <a:t>Back-to-Back Champs</a:t>
            </a:r>
            <a:endParaRPr sz="1800">
              <a:solidFill>
                <a:schemeClr val="dk1"/>
              </a:solidFill>
              <a:latin typeface="EB Garamond"/>
              <a:ea typeface="EB Garamond"/>
              <a:cs typeface="EB Garamond"/>
              <a:sym typeface="EB Garamond"/>
            </a:endParaRPr>
          </a:p>
        </p:txBody>
      </p:sp>
      <p:sp>
        <p:nvSpPr>
          <p:cNvPr id="292" name="Google Shape;292;p41"/>
          <p:cNvSpPr txBox="1"/>
          <p:nvPr/>
        </p:nvSpPr>
        <p:spPr>
          <a:xfrm>
            <a:off x="6043825" y="1038100"/>
            <a:ext cx="47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EB Garamond"/>
                <a:ea typeface="EB Garamond"/>
                <a:cs typeface="EB Garamond"/>
                <a:sym typeface="EB Garamond"/>
              </a:rPr>
              <a:t>24</a:t>
            </a:r>
            <a:endParaRPr sz="1800">
              <a:solidFill>
                <a:schemeClr val="dk1"/>
              </a:solidFill>
              <a:latin typeface="EB Garamond"/>
              <a:ea typeface="EB Garamond"/>
              <a:cs typeface="EB Garamond"/>
              <a:sym typeface="EB 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78" name="Google Shape;78;p15"/>
          <p:cNvSpPr txBox="1"/>
          <p:nvPr>
            <p:ph idx="1" type="body"/>
          </p:nvPr>
        </p:nvSpPr>
        <p:spPr>
          <a:xfrm>
            <a:off x="387900" y="1489825"/>
            <a:ext cx="8368200" cy="3587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Number of different champions, teams to finish in the top six</a:t>
            </a:r>
            <a:endParaRPr/>
          </a:p>
          <a:p>
            <a:pPr indent="-342900" lvl="0" marL="457200" rtl="0" algn="l">
              <a:spcBef>
                <a:spcPts val="0"/>
              </a:spcBef>
              <a:spcAft>
                <a:spcPts val="0"/>
              </a:spcAft>
              <a:buSzPts val="1800"/>
              <a:buChar char="●"/>
            </a:pPr>
            <a:r>
              <a:rPr lang="en"/>
              <a:t>Margin of champion’s points to second place, </a:t>
            </a:r>
            <a:r>
              <a:rPr lang="en"/>
              <a:t>adjusted for number of teams</a:t>
            </a:r>
            <a:endParaRPr/>
          </a:p>
          <a:p>
            <a:pPr indent="-342900" lvl="0" marL="457200" rtl="0" algn="l">
              <a:spcBef>
                <a:spcPts val="0"/>
              </a:spcBef>
              <a:spcAft>
                <a:spcPts val="0"/>
              </a:spcAft>
              <a:buSzPts val="1800"/>
              <a:buChar char="●"/>
            </a:pPr>
            <a:r>
              <a:rPr lang="en"/>
              <a:t>Domination Percentage - amount of total </a:t>
            </a:r>
            <a:r>
              <a:rPr lang="en"/>
              <a:t>available</a:t>
            </a:r>
            <a:r>
              <a:rPr lang="en"/>
              <a:t> points team achieved</a:t>
            </a:r>
            <a:endParaRPr/>
          </a:p>
          <a:p>
            <a:pPr indent="-342900" lvl="0" marL="457200" rtl="0" algn="l">
              <a:spcBef>
                <a:spcPts val="0"/>
              </a:spcBef>
              <a:spcAft>
                <a:spcPts val="0"/>
              </a:spcAft>
              <a:buSzPts val="1800"/>
              <a:buChar char="●"/>
            </a:pPr>
            <a:r>
              <a:rPr lang="en"/>
              <a:t>Top Five Threepeat - </a:t>
            </a:r>
            <a:r>
              <a:rPr lang="en"/>
              <a:t>the number of teams that are in the top five in each of the three seasons in question (the season with the statistic, and the two seasons before) (if Barcelona got 2nd, 4th, and 1st that would be one)</a:t>
            </a:r>
            <a:endParaRPr/>
          </a:p>
          <a:p>
            <a:pPr indent="-342900" lvl="0" marL="457200" rtl="0" algn="l">
              <a:spcBef>
                <a:spcPts val="0"/>
              </a:spcBef>
              <a:spcAft>
                <a:spcPts val="0"/>
              </a:spcAft>
              <a:buSzPts val="1800"/>
              <a:buChar char="●"/>
            </a:pPr>
            <a:r>
              <a:rPr lang="en"/>
              <a:t>Top Three Threepeat - the same methodology as Top Five Threepeat but only looking at the top three teams</a:t>
            </a:r>
            <a:endParaRPr/>
          </a:p>
          <a:p>
            <a:pPr indent="-342900" lvl="0" marL="457200" rtl="0" algn="l">
              <a:spcBef>
                <a:spcPts val="0"/>
              </a:spcBef>
              <a:spcAft>
                <a:spcPts val="0"/>
              </a:spcAft>
              <a:buSzPts val="1800"/>
              <a:buChar char="●"/>
            </a:pPr>
            <a:r>
              <a:rPr lang="en"/>
              <a:t>Back-to-Back - if the previous season’s champion was the same as the current champion then the current season counts as a Back-to-Back season, this does not count the previous season as one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accent1"/>
        </a:solidFill>
      </p:bgPr>
    </p:bg>
    <p:spTree>
      <p:nvGrpSpPr>
        <p:cNvPr id="296" name="Shape 296"/>
        <p:cNvGrpSpPr/>
        <p:nvPr/>
      </p:nvGrpSpPr>
      <p:grpSpPr>
        <a:xfrm>
          <a:off x="0" y="0"/>
          <a:ext cx="0" cy="0"/>
          <a:chOff x="0" y="0"/>
          <a:chExt cx="0" cy="0"/>
        </a:xfrm>
      </p:grpSpPr>
      <p:sp>
        <p:nvSpPr>
          <p:cNvPr id="297" name="Google Shape;297;p42"/>
          <p:cNvSpPr txBox="1"/>
          <p:nvPr/>
        </p:nvSpPr>
        <p:spPr>
          <a:xfrm>
            <a:off x="2034200" y="1256650"/>
            <a:ext cx="1199100" cy="12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200">
                <a:solidFill>
                  <a:schemeClr val="dk1"/>
                </a:solidFill>
                <a:latin typeface="EB Garamond"/>
                <a:ea typeface="EB Garamond"/>
                <a:cs typeface="EB Garamond"/>
                <a:sym typeface="EB Garamond"/>
              </a:rPr>
              <a:t>7</a:t>
            </a:r>
            <a:endParaRPr sz="4200">
              <a:solidFill>
                <a:schemeClr val="dk1"/>
              </a:solidFill>
              <a:latin typeface="EB Garamond"/>
              <a:ea typeface="EB Garamond"/>
              <a:cs typeface="EB Garamond"/>
              <a:sym typeface="EB Garamond"/>
            </a:endParaRPr>
          </a:p>
        </p:txBody>
      </p:sp>
      <p:sp>
        <p:nvSpPr>
          <p:cNvPr id="298" name="Google Shape;298;p42"/>
          <p:cNvSpPr txBox="1"/>
          <p:nvPr/>
        </p:nvSpPr>
        <p:spPr>
          <a:xfrm>
            <a:off x="899250" y="2207725"/>
            <a:ext cx="3619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EB Garamond"/>
                <a:ea typeface="EB Garamond"/>
                <a:cs typeface="EB Garamond"/>
                <a:sym typeface="EB Garamond"/>
              </a:rPr>
              <a:t>Number of different champions</a:t>
            </a:r>
            <a:endParaRPr sz="1500">
              <a:solidFill>
                <a:schemeClr val="dk1"/>
              </a:solidFill>
              <a:latin typeface="EB Garamond"/>
              <a:ea typeface="EB Garamond"/>
              <a:cs typeface="EB Garamond"/>
              <a:sym typeface="EB Garamond"/>
            </a:endParaRPr>
          </a:p>
        </p:txBody>
      </p:sp>
      <p:sp>
        <p:nvSpPr>
          <p:cNvPr id="299" name="Google Shape;299;p42"/>
          <p:cNvSpPr txBox="1"/>
          <p:nvPr/>
        </p:nvSpPr>
        <p:spPr>
          <a:xfrm>
            <a:off x="4823400" y="1308138"/>
            <a:ext cx="1199100" cy="12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200">
                <a:solidFill>
                  <a:schemeClr val="dk1"/>
                </a:solidFill>
                <a:latin typeface="EB Garamond"/>
                <a:ea typeface="EB Garamond"/>
                <a:cs typeface="EB Garamond"/>
                <a:sym typeface="EB Garamond"/>
              </a:rPr>
              <a:t>31</a:t>
            </a:r>
            <a:endParaRPr sz="4200">
              <a:solidFill>
                <a:schemeClr val="dk1"/>
              </a:solidFill>
              <a:latin typeface="EB Garamond"/>
              <a:ea typeface="EB Garamond"/>
              <a:cs typeface="EB Garamond"/>
              <a:sym typeface="EB Garamond"/>
            </a:endParaRPr>
          </a:p>
        </p:txBody>
      </p:sp>
      <p:sp>
        <p:nvSpPr>
          <p:cNvPr id="300" name="Google Shape;300;p42"/>
          <p:cNvSpPr txBox="1"/>
          <p:nvPr/>
        </p:nvSpPr>
        <p:spPr>
          <a:xfrm>
            <a:off x="3501000" y="2207750"/>
            <a:ext cx="3843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EB Garamond"/>
                <a:ea typeface="EB Garamond"/>
                <a:cs typeface="EB Garamond"/>
                <a:sym typeface="EB Garamond"/>
              </a:rPr>
              <a:t>Number of different teams to finish in the top 6</a:t>
            </a:r>
            <a:endParaRPr sz="1500">
              <a:solidFill>
                <a:schemeClr val="dk1"/>
              </a:solidFill>
              <a:latin typeface="EB Garamond"/>
              <a:ea typeface="EB Garamond"/>
              <a:cs typeface="EB Garamond"/>
              <a:sym typeface="EB 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a:t>
            </a:r>
            <a:endParaRPr/>
          </a:p>
        </p:txBody>
      </p:sp>
      <p:sp>
        <p:nvSpPr>
          <p:cNvPr id="84" name="Google Shape;84;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Major leagues with significant dataset</a:t>
            </a:r>
            <a:endParaRPr/>
          </a:p>
          <a:p>
            <a:pPr indent="-342900" lvl="0" marL="457200" rtl="0" algn="l">
              <a:spcBef>
                <a:spcPts val="0"/>
              </a:spcBef>
              <a:spcAft>
                <a:spcPts val="0"/>
              </a:spcAft>
              <a:buSzPts val="1800"/>
              <a:buChar char="●"/>
            </a:pPr>
            <a:r>
              <a:rPr lang="en"/>
              <a:t>Top 5 european leagues  + Portugal and Netherlands</a:t>
            </a:r>
            <a:endParaRPr/>
          </a:p>
          <a:p>
            <a:pPr indent="-342900" lvl="0" marL="457200" rtl="0" algn="l">
              <a:spcBef>
                <a:spcPts val="0"/>
              </a:spcBef>
              <a:spcAft>
                <a:spcPts val="0"/>
              </a:spcAft>
              <a:buSzPts val="1800"/>
              <a:buChar char="●"/>
            </a:pPr>
            <a:r>
              <a:rPr lang="en"/>
              <a:t>1963 - latest beginning year for a league dataset</a:t>
            </a:r>
            <a:endParaRPr/>
          </a:p>
          <a:p>
            <a:pPr indent="-342900" lvl="0" marL="457200" rtl="0" algn="l">
              <a:spcBef>
                <a:spcPts val="0"/>
              </a:spcBef>
              <a:spcAft>
                <a:spcPts val="0"/>
              </a:spcAft>
              <a:buSzPts val="1800"/>
              <a:buChar char="●"/>
            </a:pPr>
            <a:r>
              <a:rPr lang="en"/>
              <a:t>Data acquired through web scraping in python with Requests + BeautifulSoup </a:t>
            </a:r>
            <a:endParaRPr/>
          </a:p>
          <a:p>
            <a:pPr indent="-342900" lvl="0" marL="457200" rtl="0" algn="l">
              <a:spcBef>
                <a:spcPts val="0"/>
              </a:spcBef>
              <a:spcAft>
                <a:spcPts val="0"/>
              </a:spcAft>
              <a:buSzPts val="1800"/>
              <a:buChar char="●"/>
            </a:pPr>
            <a:r>
              <a:rPr lang="en"/>
              <a:t>League facts sourced from Wikipedia</a:t>
            </a:r>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t/>
            </a:r>
            <a:endParaRPr/>
          </a:p>
          <a:p>
            <a:pPr indent="0" lvl="0" marL="0" rtl="0" algn="l">
              <a:spcBef>
                <a:spcPts val="0"/>
              </a:spcBef>
              <a:spcAft>
                <a:spcPts val="0"/>
              </a:spcAft>
              <a:buClr>
                <a:schemeClr val="dk1"/>
              </a:buClr>
              <a:buSzPct val="36666"/>
              <a:buFont typeface="Arial"/>
              <a:buNone/>
            </a:pPr>
            <a:r>
              <a:rPr lang="en"/>
              <a:t>England</a:t>
            </a:r>
            <a:endParaRPr/>
          </a:p>
        </p:txBody>
      </p:sp>
      <p:sp>
        <p:nvSpPr>
          <p:cNvPr id="90" name="Google Shape;90;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EFL Founded 1888 (oldest football league in the world)</a:t>
            </a:r>
            <a:endParaRPr/>
          </a:p>
          <a:p>
            <a:pPr indent="-342900" lvl="0" marL="457200" rtl="0" algn="l">
              <a:spcBef>
                <a:spcPts val="0"/>
              </a:spcBef>
              <a:spcAft>
                <a:spcPts val="0"/>
              </a:spcAft>
              <a:buSzPts val="1800"/>
              <a:buChar char="●"/>
            </a:pPr>
            <a:r>
              <a:rPr lang="en"/>
              <a:t>Teams from England + Wales competed in EFL until 1992, when </a:t>
            </a:r>
            <a:r>
              <a:rPr lang="en"/>
              <a:t>Premier</a:t>
            </a:r>
            <a:r>
              <a:rPr lang="en"/>
              <a:t> League was formed</a:t>
            </a:r>
            <a:endParaRPr/>
          </a:p>
          <a:p>
            <a:pPr indent="-342900" lvl="0" marL="457200" rtl="0" algn="l">
              <a:spcBef>
                <a:spcPts val="0"/>
              </a:spcBef>
              <a:spcAft>
                <a:spcPts val="0"/>
              </a:spcAft>
              <a:buSzPts val="1800"/>
              <a:buChar char="●"/>
            </a:pPr>
            <a:r>
              <a:rPr lang="en"/>
              <a:t>20 teams</a:t>
            </a:r>
            <a:endParaRPr/>
          </a:p>
          <a:p>
            <a:pPr indent="-342900" lvl="0" marL="457200" rtl="0" algn="l">
              <a:spcBef>
                <a:spcPts val="0"/>
              </a:spcBef>
              <a:spcAft>
                <a:spcPts val="0"/>
              </a:spcAft>
              <a:buSzPts val="1800"/>
              <a:buChar char="●"/>
            </a:pPr>
            <a:r>
              <a:rPr lang="en"/>
              <a:t>Current Champions: Manchester City</a:t>
            </a:r>
            <a:endParaRPr/>
          </a:p>
          <a:p>
            <a:pPr indent="-342900" lvl="0" marL="457200" rtl="0" algn="l">
              <a:spcBef>
                <a:spcPts val="0"/>
              </a:spcBef>
              <a:spcAft>
                <a:spcPts val="0"/>
              </a:spcAft>
              <a:buSzPts val="1800"/>
              <a:buChar char="●"/>
            </a:pPr>
            <a:r>
              <a:rPr lang="en"/>
              <a:t>Notable teams: Tottenham, Manchester United, Liverpool, Chelsea</a:t>
            </a:r>
            <a:endParaRPr/>
          </a:p>
          <a:p>
            <a:pPr indent="-342900" lvl="0" marL="457200" rtl="0" algn="l">
              <a:spcBef>
                <a:spcPts val="0"/>
              </a:spcBef>
              <a:spcAft>
                <a:spcPts val="0"/>
              </a:spcAft>
              <a:buSzPts val="1800"/>
              <a:buChar char="●"/>
            </a:pPr>
            <a:r>
              <a:rPr lang="en"/>
              <a:t>Brexit football and spending money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England</a:t>
            </a:r>
            <a:endParaRPr/>
          </a:p>
        </p:txBody>
      </p:sp>
      <p:sp>
        <p:nvSpPr>
          <p:cNvPr id="96" name="Google Shape;96;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7" name="Google Shape;97;p18"/>
          <p:cNvPicPr preferRelativeResize="0"/>
          <p:nvPr/>
        </p:nvPicPr>
        <p:blipFill>
          <a:blip r:embed="rId3">
            <a:alphaModFix/>
          </a:blip>
          <a:stretch>
            <a:fillRect/>
          </a:stretch>
        </p:blipFill>
        <p:spPr>
          <a:xfrm>
            <a:off x="2227088" y="3545625"/>
            <a:ext cx="4689826" cy="1367250"/>
          </a:xfrm>
          <a:prstGeom prst="rect">
            <a:avLst/>
          </a:prstGeom>
          <a:noFill/>
          <a:ln>
            <a:noFill/>
          </a:ln>
        </p:spPr>
      </p:pic>
      <p:pic>
        <p:nvPicPr>
          <p:cNvPr id="98" name="Google Shape;98;p18"/>
          <p:cNvPicPr preferRelativeResize="0"/>
          <p:nvPr/>
        </p:nvPicPr>
        <p:blipFill>
          <a:blip r:embed="rId4">
            <a:alphaModFix/>
          </a:blip>
          <a:stretch>
            <a:fillRect/>
          </a:stretch>
        </p:blipFill>
        <p:spPr>
          <a:xfrm>
            <a:off x="5407625" y="1489825"/>
            <a:ext cx="3104335" cy="2055800"/>
          </a:xfrm>
          <a:prstGeom prst="rect">
            <a:avLst/>
          </a:prstGeom>
          <a:noFill/>
          <a:ln>
            <a:noFill/>
          </a:ln>
        </p:spPr>
      </p:pic>
      <p:sp>
        <p:nvSpPr>
          <p:cNvPr id="99" name="Google Shape;99;p18"/>
          <p:cNvSpPr txBox="1"/>
          <p:nvPr/>
        </p:nvSpPr>
        <p:spPr>
          <a:xfrm>
            <a:off x="5342925" y="1144125"/>
            <a:ext cx="3233700" cy="1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Champion </a:t>
            </a:r>
            <a:r>
              <a:rPr lang="en" sz="1800">
                <a:solidFill>
                  <a:schemeClr val="dk1"/>
                </a:solidFill>
                <a:latin typeface="Roboto"/>
                <a:ea typeface="Roboto"/>
                <a:cs typeface="Roboto"/>
                <a:sym typeface="Roboto"/>
              </a:rPr>
              <a:t>points</a:t>
            </a:r>
            <a:r>
              <a:rPr lang="en" sz="1800">
                <a:solidFill>
                  <a:schemeClr val="dk1"/>
                </a:solidFill>
                <a:latin typeface="Roboto"/>
                <a:ea typeface="Roboto"/>
                <a:cs typeface="Roboto"/>
                <a:sym typeface="Roboto"/>
              </a:rPr>
              <a:t> per season</a:t>
            </a:r>
            <a:endParaRPr sz="1800">
              <a:solidFill>
                <a:schemeClr val="dk1"/>
              </a:solidFill>
              <a:latin typeface="Roboto"/>
              <a:ea typeface="Roboto"/>
              <a:cs typeface="Roboto"/>
              <a:sym typeface="Roboto"/>
            </a:endParaRPr>
          </a:p>
        </p:txBody>
      </p:sp>
      <p:pic>
        <p:nvPicPr>
          <p:cNvPr id="100" name="Google Shape;100;p18"/>
          <p:cNvPicPr preferRelativeResize="0"/>
          <p:nvPr/>
        </p:nvPicPr>
        <p:blipFill>
          <a:blip r:embed="rId5">
            <a:alphaModFix/>
          </a:blip>
          <a:stretch>
            <a:fillRect/>
          </a:stretch>
        </p:blipFill>
        <p:spPr>
          <a:xfrm>
            <a:off x="387900" y="1489825"/>
            <a:ext cx="3121472" cy="2055800"/>
          </a:xfrm>
          <a:prstGeom prst="rect">
            <a:avLst/>
          </a:prstGeom>
          <a:noFill/>
          <a:ln>
            <a:noFill/>
          </a:ln>
        </p:spPr>
      </p:pic>
      <p:sp>
        <p:nvSpPr>
          <p:cNvPr id="101" name="Google Shape;101;p18"/>
          <p:cNvSpPr txBox="1"/>
          <p:nvPr/>
        </p:nvSpPr>
        <p:spPr>
          <a:xfrm>
            <a:off x="387900" y="1144125"/>
            <a:ext cx="3233700" cy="1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Adjusted Champion Margin</a:t>
            </a:r>
            <a:endParaRPr sz="18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England</a:t>
            </a:r>
            <a:endParaRPr/>
          </a:p>
        </p:txBody>
      </p:sp>
      <p:pic>
        <p:nvPicPr>
          <p:cNvPr id="107" name="Google Shape;107;p19"/>
          <p:cNvPicPr preferRelativeResize="0"/>
          <p:nvPr/>
        </p:nvPicPr>
        <p:blipFill>
          <a:blip r:embed="rId3">
            <a:alphaModFix/>
          </a:blip>
          <a:stretch>
            <a:fillRect/>
          </a:stretch>
        </p:blipFill>
        <p:spPr>
          <a:xfrm>
            <a:off x="1542150" y="1144125"/>
            <a:ext cx="6059700" cy="2019900"/>
          </a:xfrm>
          <a:prstGeom prst="rect">
            <a:avLst/>
          </a:prstGeom>
          <a:noFill/>
          <a:ln>
            <a:noFill/>
          </a:ln>
        </p:spPr>
      </p:pic>
      <p:pic>
        <p:nvPicPr>
          <p:cNvPr id="108" name="Google Shape;108;p19"/>
          <p:cNvPicPr preferRelativeResize="0"/>
          <p:nvPr/>
        </p:nvPicPr>
        <p:blipFill>
          <a:blip r:embed="rId4">
            <a:alphaModFix/>
          </a:blip>
          <a:stretch>
            <a:fillRect/>
          </a:stretch>
        </p:blipFill>
        <p:spPr>
          <a:xfrm>
            <a:off x="419100" y="3406825"/>
            <a:ext cx="8305800" cy="1162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t/>
            </a:r>
            <a:endParaRPr/>
          </a:p>
          <a:p>
            <a:pPr indent="0" lvl="0" marL="0" rtl="0" algn="l">
              <a:spcBef>
                <a:spcPts val="0"/>
              </a:spcBef>
              <a:spcAft>
                <a:spcPts val="0"/>
              </a:spcAft>
              <a:buClr>
                <a:schemeClr val="dk1"/>
              </a:buClr>
              <a:buSzPct val="36666"/>
              <a:buFont typeface="Arial"/>
              <a:buNone/>
            </a:pPr>
            <a:r>
              <a:rPr lang="en"/>
              <a:t>France</a:t>
            </a:r>
            <a:endParaRPr/>
          </a:p>
        </p:txBody>
      </p:sp>
      <p:sp>
        <p:nvSpPr>
          <p:cNvPr id="114" name="Google Shape;114;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Founded in 1932 as </a:t>
            </a:r>
            <a:r>
              <a:rPr i="1" lang="en"/>
              <a:t>National, </a:t>
            </a:r>
            <a:r>
              <a:rPr lang="en"/>
              <a:t>changed to </a:t>
            </a:r>
            <a:r>
              <a:rPr i="1" lang="en"/>
              <a:t>Division 1</a:t>
            </a:r>
            <a:r>
              <a:rPr lang="en"/>
              <a:t> in 1933</a:t>
            </a:r>
            <a:endParaRPr/>
          </a:p>
          <a:p>
            <a:pPr indent="-342900" lvl="0" marL="457200" rtl="0" algn="l">
              <a:spcBef>
                <a:spcPts val="0"/>
              </a:spcBef>
              <a:spcAft>
                <a:spcPts val="0"/>
              </a:spcAft>
              <a:buSzPts val="1800"/>
              <a:buChar char="●"/>
            </a:pPr>
            <a:r>
              <a:rPr lang="en"/>
              <a:t>In 2002, named changed to </a:t>
            </a:r>
            <a:r>
              <a:rPr i="1" lang="en"/>
              <a:t>Ligue 1</a:t>
            </a:r>
            <a:r>
              <a:rPr lang="en"/>
              <a:t>, current </a:t>
            </a:r>
            <a:r>
              <a:rPr lang="en"/>
              <a:t>official</a:t>
            </a:r>
            <a:r>
              <a:rPr lang="en"/>
              <a:t> name is </a:t>
            </a:r>
            <a:r>
              <a:rPr i="1" lang="en"/>
              <a:t>Ligue 1 </a:t>
            </a:r>
            <a:r>
              <a:rPr i="1" lang="en"/>
              <a:t>UberEats</a:t>
            </a:r>
            <a:endParaRPr i="1"/>
          </a:p>
          <a:p>
            <a:pPr indent="-342900" lvl="0" marL="457200" rtl="0" algn="l">
              <a:spcBef>
                <a:spcPts val="0"/>
              </a:spcBef>
              <a:spcAft>
                <a:spcPts val="0"/>
              </a:spcAft>
              <a:buSzPts val="1800"/>
              <a:buChar char="●"/>
            </a:pPr>
            <a:r>
              <a:rPr lang="en"/>
              <a:t>18 (including 1 from Monaco)</a:t>
            </a:r>
            <a:endParaRPr/>
          </a:p>
          <a:p>
            <a:pPr indent="-342900" lvl="0" marL="457200" rtl="0" algn="l">
              <a:spcBef>
                <a:spcPts val="0"/>
              </a:spcBef>
              <a:spcAft>
                <a:spcPts val="0"/>
              </a:spcAft>
              <a:buSzPts val="1800"/>
              <a:buChar char="●"/>
            </a:pPr>
            <a:r>
              <a:rPr lang="en"/>
              <a:t>Current champions: Paris Saint-Germain</a:t>
            </a:r>
            <a:endParaRPr/>
          </a:p>
          <a:p>
            <a:pPr indent="-342900" lvl="0" marL="457200" rtl="0" algn="l">
              <a:spcBef>
                <a:spcPts val="0"/>
              </a:spcBef>
              <a:spcAft>
                <a:spcPts val="0"/>
              </a:spcAft>
              <a:buSzPts val="1800"/>
              <a:buChar char="●"/>
            </a:pPr>
            <a:r>
              <a:rPr lang="en"/>
              <a:t>Notable teams: Monaco, Marseille, Lyon, LOSC Lille</a:t>
            </a:r>
            <a:endParaRPr/>
          </a:p>
          <a:p>
            <a:pPr indent="-342900" lvl="0" marL="457200" rtl="0" algn="l">
              <a:spcBef>
                <a:spcPts val="0"/>
              </a:spcBef>
              <a:spcAft>
                <a:spcPts val="0"/>
              </a:spcAft>
              <a:buSzPts val="1800"/>
              <a:buChar char="●"/>
            </a:pPr>
            <a:r>
              <a:rPr lang="en"/>
              <a:t>Mbappe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France</a:t>
            </a:r>
            <a:endParaRPr/>
          </a:p>
        </p:txBody>
      </p:sp>
      <p:sp>
        <p:nvSpPr>
          <p:cNvPr id="120" name="Google Shape;120;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1" name="Google Shape;121;p21"/>
          <p:cNvPicPr preferRelativeResize="0"/>
          <p:nvPr/>
        </p:nvPicPr>
        <p:blipFill>
          <a:blip r:embed="rId3">
            <a:alphaModFix/>
          </a:blip>
          <a:stretch>
            <a:fillRect/>
          </a:stretch>
        </p:blipFill>
        <p:spPr>
          <a:xfrm>
            <a:off x="2227088" y="3545625"/>
            <a:ext cx="4689826" cy="1367250"/>
          </a:xfrm>
          <a:prstGeom prst="rect">
            <a:avLst/>
          </a:prstGeom>
          <a:noFill/>
          <a:ln>
            <a:noFill/>
          </a:ln>
        </p:spPr>
      </p:pic>
      <p:pic>
        <p:nvPicPr>
          <p:cNvPr id="122" name="Google Shape;122;p21"/>
          <p:cNvPicPr preferRelativeResize="0"/>
          <p:nvPr/>
        </p:nvPicPr>
        <p:blipFill rotWithShape="1">
          <a:blip r:embed="rId4">
            <a:alphaModFix/>
          </a:blip>
          <a:srcRect b="1257" l="0" r="0" t="1257"/>
          <a:stretch/>
        </p:blipFill>
        <p:spPr>
          <a:xfrm>
            <a:off x="5407625" y="1489825"/>
            <a:ext cx="3104336" cy="2055800"/>
          </a:xfrm>
          <a:prstGeom prst="rect">
            <a:avLst/>
          </a:prstGeom>
          <a:noFill/>
          <a:ln>
            <a:noFill/>
          </a:ln>
        </p:spPr>
      </p:pic>
      <p:sp>
        <p:nvSpPr>
          <p:cNvPr id="123" name="Google Shape;123;p21"/>
          <p:cNvSpPr txBox="1"/>
          <p:nvPr/>
        </p:nvSpPr>
        <p:spPr>
          <a:xfrm>
            <a:off x="5342925" y="1144125"/>
            <a:ext cx="3233700" cy="1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Champion points per season</a:t>
            </a:r>
            <a:endParaRPr sz="1800">
              <a:solidFill>
                <a:schemeClr val="dk1"/>
              </a:solidFill>
              <a:latin typeface="Roboto"/>
              <a:ea typeface="Roboto"/>
              <a:cs typeface="Roboto"/>
              <a:sym typeface="Roboto"/>
            </a:endParaRPr>
          </a:p>
        </p:txBody>
      </p:sp>
      <p:pic>
        <p:nvPicPr>
          <p:cNvPr id="124" name="Google Shape;124;p21"/>
          <p:cNvPicPr preferRelativeResize="0"/>
          <p:nvPr/>
        </p:nvPicPr>
        <p:blipFill rotWithShape="1">
          <a:blip r:embed="rId5">
            <a:alphaModFix/>
          </a:blip>
          <a:srcRect b="999" l="0" r="0" t="999"/>
          <a:stretch/>
        </p:blipFill>
        <p:spPr>
          <a:xfrm>
            <a:off x="387900" y="1489825"/>
            <a:ext cx="3121472" cy="2055800"/>
          </a:xfrm>
          <a:prstGeom prst="rect">
            <a:avLst/>
          </a:prstGeom>
          <a:noFill/>
          <a:ln>
            <a:noFill/>
          </a:ln>
        </p:spPr>
      </p:pic>
      <p:sp>
        <p:nvSpPr>
          <p:cNvPr id="125" name="Google Shape;125;p21"/>
          <p:cNvSpPr txBox="1"/>
          <p:nvPr/>
        </p:nvSpPr>
        <p:spPr>
          <a:xfrm>
            <a:off x="387900" y="1144125"/>
            <a:ext cx="3233700" cy="1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Adjusted Champion Margin</a:t>
            </a:r>
            <a:endParaRPr sz="18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