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Montserrat"/>
      <p:regular r:id="rId74"/>
      <p:bold r:id="rId75"/>
      <p:italic r:id="rId76"/>
      <p:boldItalic r:id="rId77"/>
    </p:embeddedFont>
    <p:embeddedFont>
      <p:font typeface="Overpas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130225-F8A9-4FF0-BB89-F103A78AB31D}">
  <a:tblStyle styleId="{07130225-F8A9-4FF0-BB89-F103A78AB3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verpass-italic.fntdata"/><Relationship Id="rId81" Type="http://schemas.openxmlformats.org/officeDocument/2006/relationships/font" Target="fonts/Overpas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bold.fntdata"/><Relationship Id="rId30" Type="http://schemas.openxmlformats.org/officeDocument/2006/relationships/slide" Target="slides/slide24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7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29.xml"/><Relationship Id="rId79" Type="http://schemas.openxmlformats.org/officeDocument/2006/relationships/font" Target="fonts/Overpass-bold.fntdata"/><Relationship Id="rId34" Type="http://schemas.openxmlformats.org/officeDocument/2006/relationships/slide" Target="slides/slide28.xml"/><Relationship Id="rId78" Type="http://schemas.openxmlformats.org/officeDocument/2006/relationships/font" Target="fonts/Overpass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2fbcc79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2fbcc79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2fbcc79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2fbcc79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2fbcc7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2fbcc7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2fbcc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2fbcc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2fbcc7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2fbcc7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2fbcc7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2fbcc7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fbcc7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fbcc7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2fbcc7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2fbcc7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2fbcc7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2fbcc7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2fbcc7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2fbcc7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2fbcc79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2fbcc79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2fbcc79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e2fbcc7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fbcc79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fbcc79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2fbcc79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2fbcc79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2fbcc7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2fbcc7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2fbcc79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2fbcc79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2fbcc79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2fbcc79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e2fbcc79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e2fbcc7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fbcc79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fbcc79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e2fbcc79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e2fbcc79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e2fbcc79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e2fbcc79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e2fbcc7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e2fbcc7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e2fbcc7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e2fbcc7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2fbcc79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e2fbcc79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2fbcc7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2fbcc7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2fbcc79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e2fbcc79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e2fbcc79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e2fbcc79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2fbcc79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2fbcc79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e2fbcc79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e2fbcc79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2fbcc79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2fbcc79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2fbcc79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2fbcc79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e2fbcc79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e2fbcc79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e2fbcc79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e2fbcc79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e2fbcc79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e2fbcc79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e2fbcc79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e2fbcc79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2fbcc79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e2fbcc79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e2fbcc79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e2fbcc79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e2fbcc79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e2fbcc79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e2fbcc79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e2fbcc79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e2fbcc79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e2fbcc79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2fbcc7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2fbcc7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e2fbcc79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e2fbcc79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e2fbcc79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e2fbcc79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2fbcc79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e2fbcc79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e2fbcc79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e2fbcc79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2fbcc79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e2fbcc79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e2fbcc79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e2fbcc79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2fbcc79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e2fbcc79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e2fbcc79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e2fbcc79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e2fbcc79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e2fbcc79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2fbcc79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2fbcc79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2fbcc7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2fbcc7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e2fbcc79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e2fbcc79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e2fbcc79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e2fbcc79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e2fbcc79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e2fbcc79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e2fbcc79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e2fbcc79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e2fbcc79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e2fbcc79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e2fbcc79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e2fbcc79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e2fbcc79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e2fbcc79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e2fbcc79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e2fbcc79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fbcc7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2fbcc7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2fbcc79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2fbcc7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2fbcc7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2fbcc7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ostgresql.org/docs/current/functions-aggregate.html" TargetMode="External"/><Relationship Id="rId4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allows us to aggregate columns per some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with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GROUP BY.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7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GROUP BY call.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5" name="Google Shape;185;p2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" name="Google Shape;199;p2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2" name="Google Shape;202;p2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2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3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3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1" name="Google Shape;221;p3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2" name="Google Shape;222;p3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AVG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1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1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7" name="Google Shape;237;p31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0" name="Google Shape;240;p31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{07130225-F8A9-4FF0-BB89-F103A78AB31D}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1" name="Google Shape;241;p31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COUNT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GROUP BY and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will allow us to aggregate data and apply functions to better understand how data is distributed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category_col != ‘A’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42875" y="1180475"/>
            <a:ext cx="2583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2886775" y="2064550"/>
            <a:ext cx="25839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5101325" y="1192500"/>
            <a:ext cx="8901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7"/>
          <p:cNvCxnSpPr/>
          <p:nvPr/>
        </p:nvCxnSpPr>
        <p:spPr>
          <a:xfrm>
            <a:off x="6137275" y="1692425"/>
            <a:ext cx="15720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/>
          <p:nvPr/>
        </p:nvSpPr>
        <p:spPr>
          <a:xfrm>
            <a:off x="2342875" y="1180475"/>
            <a:ext cx="1806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223825" y="1180475"/>
            <a:ext cx="1527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2942775" y="2109825"/>
            <a:ext cx="1743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4769525" y="2109825"/>
            <a:ext cx="1470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5854175" y="1204550"/>
            <a:ext cx="9756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40"/>
          <p:cNvCxnSpPr/>
          <p:nvPr/>
        </p:nvCxnSpPr>
        <p:spPr>
          <a:xfrm>
            <a:off x="6962400" y="1716500"/>
            <a:ext cx="8913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division IN (‘marketing’, ‘transport’)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statements should not refer to the aggregation result, later on we will learn to use HAVING to filter on those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One -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Two - Implementation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- Filtering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HAVING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our database and work through some GROUP BY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373" name="Google Shape;37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staff members, with Staff IDs 1 and 2. We want to give a bonus to the staff member that handled the most payments. (Most in terms of number of payments processed, not total dollar amount).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did each staff member handle and who gets the bonus?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25" y="1835825"/>
            <a:ext cx="3240350" cy="1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difference between COUNT and 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Corporate HQ is conducting a study on the relationship between replacement cost and a movie MPAA rating (e.g. G, PG, R, etc…).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average replacement cost per MPAA rating?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may need to expand the AVG column to view correct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0" name="Google Shape;43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346" y="1800700"/>
            <a:ext cx="4803376" cy="2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film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AVG returns back many significant digits, you can either stretch the column or use ROUND() to fix this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AVG(replacement_cost)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ROUND(AVG(replacement_cost),2)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running a promotion to reward our top 5 customers with coupons.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the top 5 customers by total spend?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400" y="1866947"/>
            <a:ext cx="3458050" cy="2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ORDER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you can order by the results of an aggregate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want to use LIMIT to view just the top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 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SUM(amount) DESC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4" name="Google Shape;50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HAVING clause allows us to filter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aggregation has already taken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back at one of our previous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we can filter before executing the GROUP BY, but what if we want to filter based on SUM(sales)?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not use WHERE to filter based off of aggregate results, because those happen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WHERE is executed.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6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allows us to use the aggregate result as a filter along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7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2421900" y="29954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8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8"/>
          <p:cNvSpPr/>
          <p:nvPr/>
        </p:nvSpPr>
        <p:spPr>
          <a:xfrm>
            <a:off x="2421900" y="25717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HAVING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573" name="Google Shape;57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challenge tasks will all utilize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1" name="Google Shape;58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provides a variety of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an aggregate function is to take multiple inputs and return a single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https://www.postgresql.org/docs/current/functions-aggregate.html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launching a platinum service for our most loyal customers. We will assign platinum status to customers that have had 40 or more transaction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customer_ids are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eligible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platinum status?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9" name="Google Shape;5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7" name="Google Shape;59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8" name="Google Shape;59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75" y="1865550"/>
            <a:ext cx="3425800" cy="18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any column can be passed into a COUNT()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COUNT(*) &gt;= 40;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customers who have spent more than $100 in payment transactions with our staff_id member 2?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0" name="Google Shape;63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1" name="Google Shape;63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797671"/>
            <a:ext cx="3605525" cy="2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to use WHERE to first filter based on the staff_id , then use the GROUP BY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staff_id =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SUM(amount) &gt; 100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Aggregate Functions: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- returns average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- returns number of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MAX() - returns maximum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MIN() - returns minimum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SUM() - returns the sum of all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 calls happen only in the SELECT clause or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returns a floating point value many decimal places (e.g. 2.342418…)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use ROUND() to specify precision after the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simply returns the number of rows, which means by convention we just use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