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25"/>
  </p:notesMasterIdLst>
  <p:sldIdLst>
    <p:sldId id="606" r:id="rId3"/>
    <p:sldId id="607" r:id="rId4"/>
    <p:sldId id="256" r:id="rId5"/>
    <p:sldId id="282" r:id="rId6"/>
    <p:sldId id="608" r:id="rId7"/>
    <p:sldId id="388" r:id="rId8"/>
    <p:sldId id="609" r:id="rId9"/>
    <p:sldId id="605" r:id="rId10"/>
    <p:sldId id="273" r:id="rId11"/>
    <p:sldId id="269" r:id="rId12"/>
    <p:sldId id="275" r:id="rId13"/>
    <p:sldId id="268" r:id="rId14"/>
    <p:sldId id="274" r:id="rId15"/>
    <p:sldId id="258" r:id="rId16"/>
    <p:sldId id="272" r:id="rId17"/>
    <p:sldId id="276" r:id="rId18"/>
    <p:sldId id="610" r:id="rId19"/>
    <p:sldId id="277" r:id="rId20"/>
    <p:sldId id="278" r:id="rId21"/>
    <p:sldId id="283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7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80374-432B-4306-A051-DDAE949C07C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324F-CC61-4A1C-A398-13A8123E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FFF06F-4AD9-4193-9CD0-98B71BB94447}"/>
              </a:ext>
            </a:extLst>
          </p:cNvPr>
          <p:cNvSpPr/>
          <p:nvPr userDrawn="1"/>
        </p:nvSpPr>
        <p:spPr>
          <a:xfrm>
            <a:off x="1" y="1014153"/>
            <a:ext cx="12192002" cy="58438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8969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07601B-38E7-4DA6-980A-97D376244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844523"/>
          </a:xfrm>
          <a:prstGeom prst="rect">
            <a:avLst/>
          </a:prstGeom>
        </p:spPr>
        <p:txBody>
          <a:bodyPr/>
          <a:lstStyle>
            <a:lvl1pPr algn="ctr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D19DC1-B2D8-4684-BD47-69716D163421}"/>
              </a:ext>
            </a:extLst>
          </p:cNvPr>
          <p:cNvSpPr/>
          <p:nvPr userDrawn="1"/>
        </p:nvSpPr>
        <p:spPr>
          <a:xfrm>
            <a:off x="0" y="-76200"/>
            <a:ext cx="12192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8990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508-A2A1-4C83-8DA9-35B34F7B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0F52-3F8B-48E7-B12B-F019A5680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8F1A-65C2-46BB-843B-5B5A95E2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5D89-2890-49B2-8567-E14A622B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2C8C-8808-4E52-9D5F-1E78F6EF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43111"/>
            <a:ext cx="102763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807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A11-F442-4137-AC1D-89B11277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C6-AC8B-4532-AE3F-387079E6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71A6-853A-4002-83F4-E902C43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19BB-6F28-49B4-89DE-F207AC94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B811-767D-4160-8F02-5E27E9F0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4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57E8-83AF-400E-B9FF-463E52F2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7549-120F-4E57-BFAF-9FC4E280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8A41-41BE-43DD-AD91-72E9832A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671A-2FAD-4F76-B11F-55E41FD2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3311-3D81-4B27-8E69-CB7AE4CF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B742-0F27-4B75-946A-F1E3B1A8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BFDE-B8BB-49FA-8A86-840593270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93D6-82D8-494B-B25E-A7B110E6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88F7D-11E6-4981-9C99-7282B58C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38BE-9595-4C41-B49B-4837E8BB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1B6F9-90FD-443D-9738-58FB5DB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6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637B-7B25-4747-9A8E-D3551331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6927-F5BD-4340-9B5A-41B753D5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3A3C-789D-4A46-8EE4-CE7D2C60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86FDF-F2C4-4537-B102-99DFEE9E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9DB02-C6C5-4276-B7D2-E688A5F50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5B137-9EA0-40EE-A800-F1B56824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3E27D-AA5B-4949-B50C-802830B5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54EB-013D-4D42-AFAF-4A1AB7C8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4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5C79-2D3F-47D0-87DB-E685707D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E9078-65A9-4FC3-8E53-12E875F1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F2F56-1C9F-4526-AD70-D78BC073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CD6E-DEEC-49F6-A5D0-A92AD9DF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4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BF3B-AAED-4497-88F3-6C9E35A6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9B04A-0051-46F0-AC08-0BE58795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8BCC7-4E13-4004-A54A-2A37540B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3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FCB-2425-4DD7-A4DC-083938AF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CD63-C703-4848-86A1-B876283D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1397C-9531-492C-9CF8-DA5FC034D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E76C-276B-4800-9930-0218C3B3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71E4-BEDB-4C43-BE3E-B4DA8679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B5E3-3A12-4282-A1E8-ECEA0C26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5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9299-27D7-4B4B-890F-B63993F1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6348B-D19A-4BAF-9AF0-FE15F395D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BB4A-B0AD-470C-A330-AF687868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D8BD-B098-46E6-AA79-E3B65AB1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1257-089E-40A7-8799-002A3289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2486-1CD8-436D-B7FC-31E69AD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5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454-C7F1-4E8E-B958-C8B0FEC6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2324-3CB9-404C-8C1A-5506BC97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C35A-C080-4AB6-82C4-9D3A6D50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8107-8807-43D0-B0B5-1C57CF69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0E97-3C13-491B-B7CB-6C1EC440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99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ECDFD-BDA6-4759-99CB-2E48B302C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70A5-5451-4946-99B5-3EA1C88C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5239-2955-41DF-A609-A80DEFC0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0A08-951D-429C-AD7A-6F4D3AC6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CDE2-F3BC-4771-BBD9-7B7AB911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3E562-54AD-4434-B0EB-471CA5CCD2D2}"/>
              </a:ext>
            </a:extLst>
          </p:cNvPr>
          <p:cNvSpPr/>
          <p:nvPr userDrawn="1"/>
        </p:nvSpPr>
        <p:spPr>
          <a:xfrm>
            <a:off x="-1590" y="990355"/>
            <a:ext cx="12192002" cy="5926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16C41-C16F-436D-9CE9-EEF5DEEF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7C63-F518-44E0-8CE3-F19EDD9E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0A87-E3D7-4B45-BA75-6B7D3C79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1541-A256-4FBD-BFB0-2085FCF1147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5195-77FE-4136-B78B-4BB812EC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F626-B191-4312-9C19-89F9542D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4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overview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10mi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thonspot.com/tag/sq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bcafferky/shar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1357-942F-4D78-AF8B-120996E56FB5}"/>
              </a:ext>
            </a:extLst>
          </p:cNvPr>
          <p:cNvSpPr txBox="1"/>
          <p:nvPr/>
        </p:nvSpPr>
        <p:spPr>
          <a:xfrm>
            <a:off x="0" y="6366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Python &amp; SQL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B716BB63-E530-4CA9-BA9B-6CDD110265D2}"/>
              </a:ext>
            </a:extLst>
          </p:cNvPr>
          <p:cNvSpPr/>
          <p:nvPr/>
        </p:nvSpPr>
        <p:spPr>
          <a:xfrm>
            <a:off x="7311659" y="2663125"/>
            <a:ext cx="2405402" cy="2766686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SQL</a:t>
            </a: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AD36D35C-226C-4CF4-BB74-0B514A081086}"/>
              </a:ext>
            </a:extLst>
          </p:cNvPr>
          <p:cNvSpPr/>
          <p:nvPr/>
        </p:nvSpPr>
        <p:spPr>
          <a:xfrm>
            <a:off x="5837575" y="3481115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B8EB4-9C19-477E-BD54-23DF24DEBC04}"/>
              </a:ext>
            </a:extLst>
          </p:cNvPr>
          <p:cNvSpPr txBox="1"/>
          <p:nvPr/>
        </p:nvSpPr>
        <p:spPr>
          <a:xfrm>
            <a:off x="360726" y="6031684"/>
            <a:ext cx="2606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Bryan Cafferky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5BD1F3A-0B5D-4C4D-A0E9-2D08B653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44" y="2634198"/>
            <a:ext cx="2608234" cy="26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5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038" y="174240"/>
            <a:ext cx="8791575" cy="73880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Python</a:t>
            </a:r>
            <a:r>
              <a:rPr lang="en-US" sz="4800" dirty="0"/>
              <a:t>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585" y="1383943"/>
            <a:ext cx="107040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 is a scripting language like many other languages.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Two modes of running Python.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command prompt REPL (Read, Eval, Print and Loop)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Programs can be developed in a Text editor (IDE)  and run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Multiple Paradigms: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Functional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Object Orientated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Procedural</a:t>
            </a:r>
          </a:p>
        </p:txBody>
      </p:sp>
      <p:pic>
        <p:nvPicPr>
          <p:cNvPr id="5" name="Picture 6" descr="Image result for python language">
            <a:extLst>
              <a:ext uri="{FF2B5EF4-FFF2-40B4-BE49-F238E27FC236}">
                <a16:creationId xmlns:a16="http://schemas.microsoft.com/office/drawing/2014/main" id="{62CF0A32-BD83-43D9-AC18-599F9348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058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python language">
            <a:extLst>
              <a:ext uri="{FF2B5EF4-FFF2-40B4-BE49-F238E27FC236}">
                <a16:creationId xmlns:a16="http://schemas.microsoft.com/office/drawing/2014/main" id="{837B6920-A0AE-4DE3-B3D6-3CD652C7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5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Getting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31" y="1478992"/>
            <a:ext cx="961760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Method: Install the Anaconda Distribution of Python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https://www.anaconda.com/download/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with Miniconda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https://conda.io/miniconda.html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Python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6D8E59-4BF1-4AF6-B63C-38731B2CA5D1}"/>
              </a:ext>
            </a:extLst>
          </p:cNvPr>
          <p:cNvSpPr/>
          <p:nvPr/>
        </p:nvSpPr>
        <p:spPr>
          <a:xfrm>
            <a:off x="923382" y="4527850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https://www.python.org/downloads/</a:t>
            </a:r>
            <a:endParaRPr lang="en-US" dirty="0"/>
          </a:p>
        </p:txBody>
      </p:sp>
      <p:pic>
        <p:nvPicPr>
          <p:cNvPr id="10242" name="Picture 2" descr="Image result for batteries included logo">
            <a:extLst>
              <a:ext uri="{FF2B5EF4-FFF2-40B4-BE49-F238E27FC236}">
                <a16:creationId xmlns:a16="http://schemas.microsoft.com/office/drawing/2014/main" id="{DDAE5D6F-69CF-4D42-BD47-AA1B582E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9" y="5498625"/>
            <a:ext cx="2514790" cy="117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53" y="1143204"/>
            <a:ext cx="6400074" cy="5433393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8997063" y="1516798"/>
            <a:ext cx="2508532" cy="550258"/>
          </a:xfrm>
          <a:prstGeom prst="borderCallout1">
            <a:avLst>
              <a:gd name="adj1" fmla="val 46192"/>
              <a:gd name="adj2" fmla="val -3986"/>
              <a:gd name="adj3" fmla="val 145873"/>
              <a:gd name="adj4" fmla="val -46975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Comment block.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037895" y="3120413"/>
            <a:ext cx="2758944" cy="550258"/>
          </a:xfrm>
          <a:prstGeom prst="borderCallout1">
            <a:avLst>
              <a:gd name="adj1" fmla="val 18750"/>
              <a:gd name="adj2" fmla="val -8333"/>
              <a:gd name="adj3" fmla="val 22343"/>
              <a:gd name="adj4" fmla="val -175362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Declare and initialize variables. Dynamic typing.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963277" y="2190246"/>
            <a:ext cx="2508532" cy="550258"/>
          </a:xfrm>
          <a:prstGeom prst="borderCallout1">
            <a:avLst>
              <a:gd name="adj1" fmla="val 18750"/>
              <a:gd name="adj2" fmla="val -8333"/>
              <a:gd name="adj3" fmla="val 129697"/>
              <a:gd name="adj4" fmla="val -43104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Inline comment.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655065" y="3859901"/>
            <a:ext cx="420786" cy="131091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9288307" y="4392628"/>
            <a:ext cx="2508532" cy="550258"/>
          </a:xfrm>
          <a:prstGeom prst="borderCallout1">
            <a:avLst>
              <a:gd name="adj1" fmla="val 18750"/>
              <a:gd name="adj2" fmla="val -8333"/>
              <a:gd name="adj3" fmla="val 25285"/>
              <a:gd name="adj4" fmla="val -41491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While loop with code</a:t>
            </a:r>
          </a:p>
          <a:p>
            <a:r>
              <a:rPr lang="en-US" sz="1600" dirty="0"/>
              <a:t>block.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250853" y="4501522"/>
            <a:ext cx="1804524" cy="1116701"/>
          </a:xfrm>
          <a:prstGeom prst="borderCallout1">
            <a:avLst>
              <a:gd name="adj1" fmla="val 43138"/>
              <a:gd name="adj2" fmla="val 101973"/>
              <a:gd name="adj3" fmla="val -4561"/>
              <a:gd name="adj4" fmla="val 137585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Case sensitive!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250853" y="1201866"/>
            <a:ext cx="1804524" cy="865190"/>
          </a:xfrm>
          <a:prstGeom prst="borderCallout1">
            <a:avLst>
              <a:gd name="adj1" fmla="val 101344"/>
              <a:gd name="adj2" fmla="val 85887"/>
              <a:gd name="adj3" fmla="val 191043"/>
              <a:gd name="adj4" fmla="val 126726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!!! Indentation is Critical 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1191F-E65F-4611-B7B8-B44E1E6E995F}"/>
              </a:ext>
            </a:extLst>
          </p:cNvPr>
          <p:cNvSpPr txBox="1"/>
          <p:nvPr/>
        </p:nvSpPr>
        <p:spPr>
          <a:xfrm>
            <a:off x="0" y="7744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Lightning Introduction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75538-38F6-4F31-8D49-70CBF343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17" name="Line Callout 1 11">
            <a:extLst>
              <a:ext uri="{FF2B5EF4-FFF2-40B4-BE49-F238E27FC236}">
                <a16:creationId xmlns:a16="http://schemas.microsoft.com/office/drawing/2014/main" id="{A09AF2FB-1AD1-4405-8A3E-9C137E5AFABA}"/>
              </a:ext>
            </a:extLst>
          </p:cNvPr>
          <p:cNvSpPr/>
          <p:nvPr/>
        </p:nvSpPr>
        <p:spPr>
          <a:xfrm>
            <a:off x="9163101" y="5618223"/>
            <a:ext cx="2508532" cy="958374"/>
          </a:xfrm>
          <a:prstGeom prst="borderCallout1">
            <a:avLst>
              <a:gd name="adj1" fmla="val 18750"/>
              <a:gd name="adj2" fmla="val -8333"/>
              <a:gd name="adj3" fmla="val -19293"/>
              <a:gd name="adj4" fmla="val -853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Readability is Paramount!!!!</a:t>
            </a:r>
          </a:p>
        </p:txBody>
      </p:sp>
    </p:spTree>
    <p:extLst>
      <p:ext uri="{BB962C8B-B14F-4D97-AF65-F5344CB8AC3E}">
        <p14:creationId xmlns:p14="http://schemas.microsoft.com/office/powerpoint/2010/main" val="24225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Pandas?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469" y="1236396"/>
            <a:ext cx="1046049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Python Package 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Features for Data Manipulation Like R Data Frames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Data from Many Formats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and Memory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“The” Standard Python Data Wrangling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 SQL Support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6EA366-07D0-4BA9-BB9E-86B9736E12A8}"/>
              </a:ext>
            </a:extLst>
          </p:cNvPr>
          <p:cNvSpPr/>
          <p:nvPr/>
        </p:nvSpPr>
        <p:spPr>
          <a:xfrm>
            <a:off x="2175544" y="6304684"/>
            <a:ext cx="7337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https://pandas.pydata.org/pandas-docs/stable/overview.html</a:t>
            </a:r>
            <a:endParaRPr lang="en-US" dirty="0"/>
          </a:p>
        </p:txBody>
      </p:sp>
      <p:pic>
        <p:nvPicPr>
          <p:cNvPr id="6146" name="Picture 2" descr="Image result for kung fu panda">
            <a:extLst>
              <a:ext uri="{FF2B5EF4-FFF2-40B4-BE49-F238E27FC236}">
                <a16:creationId xmlns:a16="http://schemas.microsoft.com/office/drawing/2014/main" id="{08CDC32A-7F70-4D39-8B24-DC19503C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15" y="4869677"/>
            <a:ext cx="2407034" cy="18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988508-A0B5-45D4-9419-6EBFCF73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8"/>
            <a:ext cx="825033" cy="8436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9C3F9C0-5309-49E2-928C-2DBD74D9731A}"/>
              </a:ext>
            </a:extLst>
          </p:cNvPr>
          <p:cNvSpPr txBox="1">
            <a:spLocks/>
          </p:cNvSpPr>
          <p:nvPr/>
        </p:nvSpPr>
        <p:spPr>
          <a:xfrm>
            <a:off x="0" y="124858"/>
            <a:ext cx="12192000" cy="7388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Importing Pandas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1930E-049C-447D-82B2-11DBC0C7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1" y="2196789"/>
            <a:ext cx="7015208" cy="1536312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8493503" y="2123256"/>
            <a:ext cx="2477192" cy="722560"/>
          </a:xfrm>
          <a:prstGeom prst="borderCallout1">
            <a:avLst>
              <a:gd name="adj1" fmla="val 18750"/>
              <a:gd name="adj2" fmla="val -8333"/>
              <a:gd name="adj3" fmla="val 30148"/>
              <a:gd name="adj4" fmla="val -17856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Standard Module Prefixes </a:t>
            </a:r>
          </a:p>
        </p:txBody>
      </p:sp>
      <p:sp>
        <p:nvSpPr>
          <p:cNvPr id="12" name="Line Callout 1 6">
            <a:extLst>
              <a:ext uri="{FF2B5EF4-FFF2-40B4-BE49-F238E27FC236}">
                <a16:creationId xmlns:a16="http://schemas.microsoft.com/office/drawing/2014/main" id="{85127871-A26E-40C9-B57D-BAD76E858BCA}"/>
              </a:ext>
            </a:extLst>
          </p:cNvPr>
          <p:cNvSpPr/>
          <p:nvPr/>
        </p:nvSpPr>
        <p:spPr>
          <a:xfrm>
            <a:off x="8493503" y="2964945"/>
            <a:ext cx="2477192" cy="722560"/>
          </a:xfrm>
          <a:prstGeom prst="borderCallout1">
            <a:avLst>
              <a:gd name="adj1" fmla="val 18750"/>
              <a:gd name="adj2" fmla="val -8333"/>
              <a:gd name="adj3" fmla="val -3521"/>
              <a:gd name="adj4" fmla="val -173827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Numpy is for fast array handling</a:t>
            </a:r>
          </a:p>
        </p:txBody>
      </p:sp>
      <p:sp>
        <p:nvSpPr>
          <p:cNvPr id="13" name="Line Callout 1 6">
            <a:extLst>
              <a:ext uri="{FF2B5EF4-FFF2-40B4-BE49-F238E27FC236}">
                <a16:creationId xmlns:a16="http://schemas.microsoft.com/office/drawing/2014/main" id="{007E132F-2E59-4B5B-88A6-E08364EF5262}"/>
              </a:ext>
            </a:extLst>
          </p:cNvPr>
          <p:cNvSpPr/>
          <p:nvPr/>
        </p:nvSpPr>
        <p:spPr>
          <a:xfrm>
            <a:off x="8493503" y="4014207"/>
            <a:ext cx="2477192" cy="722560"/>
          </a:xfrm>
          <a:prstGeom prst="borderCallout1">
            <a:avLst>
              <a:gd name="adj1" fmla="val 18750"/>
              <a:gd name="adj2" fmla="val -8333"/>
              <a:gd name="adj3" fmla="val -75504"/>
              <a:gd name="adj4" fmla="val -117273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Visualizations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B73034-0D1C-4222-8D2D-BE1C60047944}"/>
              </a:ext>
            </a:extLst>
          </p:cNvPr>
          <p:cNvSpPr/>
          <p:nvPr/>
        </p:nvSpPr>
        <p:spPr>
          <a:xfrm>
            <a:off x="2880431" y="6363810"/>
            <a:ext cx="604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https://pandas.pydata.org/pandas-docs/stable/10min.html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2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Why SQL?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31" y="1478992"/>
            <a:ext cx="96176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Start Your Data Query and Wrangling Capability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Just Makes Sense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 and Performance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Not?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9837B-0ED5-4F6B-8740-99A3CA27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69" y="5163182"/>
            <a:ext cx="1543375" cy="1573519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799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Easiest Way to Use SQL - pysqldf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31" y="1478992"/>
            <a:ext cx="9617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SQLite under the covers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treat Pandas data frames as if they were tables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small workloads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is somewhat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start data wrangling with Python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9837B-0ED5-4F6B-8740-99A3CA27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491" y="1321024"/>
            <a:ext cx="1543375" cy="1573519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18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Installing pysqldf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9837B-0ED5-4F6B-8740-99A3CA27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69" y="5163182"/>
            <a:ext cx="1543375" cy="1573519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445CC-E23D-41A2-A39F-6906E0CE43F8}"/>
              </a:ext>
            </a:extLst>
          </p:cNvPr>
          <p:cNvSpPr txBox="1"/>
          <p:nvPr/>
        </p:nvSpPr>
        <p:spPr>
          <a:xfrm>
            <a:off x="302522" y="2034222"/>
            <a:ext cx="891959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Source Code Pro"/>
              </a:rPr>
              <a:t>&gt; pip install –U pandasql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8BFC3-099A-4AB9-BDD3-AA897F89E9B8}"/>
              </a:ext>
            </a:extLst>
          </p:cNvPr>
          <p:cNvSpPr txBox="1"/>
          <p:nvPr/>
        </p:nvSpPr>
        <p:spPr>
          <a:xfrm>
            <a:off x="302522" y="3407933"/>
            <a:ext cx="891959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Source Code Pro"/>
              </a:rPr>
              <a:t>&gt; pip install –U pysqldf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A877D5-6A20-4C97-B227-C860AA11E3AA}"/>
              </a:ext>
            </a:extLst>
          </p:cNvPr>
          <p:cNvSpPr/>
          <p:nvPr/>
        </p:nvSpPr>
        <p:spPr>
          <a:xfrm>
            <a:off x="4093826" y="5263850"/>
            <a:ext cx="2457974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390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460" y="183984"/>
            <a:ext cx="10274631" cy="738805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 More Robust Approach -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31" y="1478992"/>
            <a:ext cx="96176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Installed with Python.  Batteries Included.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 Fully Functional Database.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SQL Support.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local application or analysis work.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868904-37B1-487A-99CC-4C49BE10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183" y="0"/>
            <a:ext cx="2218641" cy="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AA2B20-83B9-46D9-ABDA-C1ED58801434}"/>
              </a:ext>
            </a:extLst>
          </p:cNvPr>
          <p:cNvSpPr/>
          <p:nvPr/>
        </p:nvSpPr>
        <p:spPr>
          <a:xfrm>
            <a:off x="4093826" y="5263850"/>
            <a:ext cx="2457974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859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895" y="139970"/>
            <a:ext cx="10274631" cy="7388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Querying a Full-Scale DBMS with ODBC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57" y="1567932"/>
            <a:ext cx="96176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ODBC to Connect to Popular Databases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Favors PostgreSQL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Production Grade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Flexibility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5122" name="Picture 2" descr="Image result for python sql">
            <a:extLst>
              <a:ext uri="{FF2B5EF4-FFF2-40B4-BE49-F238E27FC236}">
                <a16:creationId xmlns:a16="http://schemas.microsoft.com/office/drawing/2014/main" id="{9E940E98-C736-4D3B-ADBD-6FD7A8AE3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209" y="1129753"/>
            <a:ext cx="3739731" cy="16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371143-3EA2-46EE-BE11-6D160B4CB794}"/>
              </a:ext>
            </a:extLst>
          </p:cNvPr>
          <p:cNvSpPr/>
          <p:nvPr/>
        </p:nvSpPr>
        <p:spPr>
          <a:xfrm>
            <a:off x="8537003" y="275763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https://pythonspot.com/tag/sql/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2C391-9F6C-432D-86EA-BE3F16CB5874}"/>
              </a:ext>
            </a:extLst>
          </p:cNvPr>
          <p:cNvSpPr/>
          <p:nvPr/>
        </p:nvSpPr>
        <p:spPr>
          <a:xfrm>
            <a:off x="3481430" y="5525793"/>
            <a:ext cx="2457974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722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1357-942F-4D78-AF8B-120996E56FB5}"/>
              </a:ext>
            </a:extLst>
          </p:cNvPr>
          <p:cNvSpPr txBox="1"/>
          <p:nvPr/>
        </p:nvSpPr>
        <p:spPr>
          <a:xfrm>
            <a:off x="64676" y="63668"/>
            <a:ext cx="12127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Python &amp; SQL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D753F5-A834-4EBD-9DF0-1F1A954C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41" y="3429000"/>
            <a:ext cx="6735459" cy="3384596"/>
          </a:xfrm>
          <a:prstGeom prst="rect">
            <a:avLst/>
          </a:prstGeom>
        </p:spPr>
      </p:pic>
      <p:pic>
        <p:nvPicPr>
          <p:cNvPr id="2" name="Picture 6" descr="Image result for python language">
            <a:extLst>
              <a:ext uri="{FF2B5EF4-FFF2-40B4-BE49-F238E27FC236}">
                <a16:creationId xmlns:a16="http://schemas.microsoft.com/office/drawing/2014/main" id="{95107E2F-A557-45E3-9DA8-E14B38F4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90" y="2455005"/>
            <a:ext cx="2931884" cy="293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B716BB63-E530-4CA9-BA9B-6CDD110265D2}"/>
              </a:ext>
            </a:extLst>
          </p:cNvPr>
          <p:cNvSpPr/>
          <p:nvPr/>
        </p:nvSpPr>
        <p:spPr>
          <a:xfrm>
            <a:off x="7311659" y="2663125"/>
            <a:ext cx="2405402" cy="27666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SQL</a:t>
            </a: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AD36D35C-226C-4CF4-BB74-0B514A081086}"/>
              </a:ext>
            </a:extLst>
          </p:cNvPr>
          <p:cNvSpPr/>
          <p:nvPr/>
        </p:nvSpPr>
        <p:spPr>
          <a:xfrm>
            <a:off x="5837575" y="3481115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1819" y="183984"/>
            <a:ext cx="3362103" cy="7388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 Time!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0875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684" y="183984"/>
            <a:ext cx="8474565" cy="73880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Name That Shall Not Be Spoken</a:t>
            </a:r>
            <a:endParaRPr lang="en-US" sz="32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468" y="1861547"/>
            <a:ext cx="10384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by developers for the ORM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three modes (ORM, function API, SQL pass through)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scale performance (be wary)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Popular but too much to cover here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A4C3D32A-C75A-44EC-B31B-5672FBB1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19" y="185202"/>
            <a:ext cx="2756173" cy="5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3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9" y="1303889"/>
            <a:ext cx="96176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Lightning Intro to Python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SQL in Python?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Easiest Way to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Robust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 Up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0FC8E-4D7F-4163-AF74-5E3428EC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7170" name="Picture 2" descr="Image result for presents">
            <a:extLst>
              <a:ext uri="{FF2B5EF4-FFF2-40B4-BE49-F238E27FC236}">
                <a16:creationId xmlns:a16="http://schemas.microsoft.com/office/drawing/2014/main" id="{CCE4BD10-624A-4DBF-A514-9B75E8AA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43" y="4646210"/>
            <a:ext cx="2582882" cy="21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python language">
            <a:extLst>
              <a:ext uri="{FF2B5EF4-FFF2-40B4-BE49-F238E27FC236}">
                <a16:creationId xmlns:a16="http://schemas.microsoft.com/office/drawing/2014/main" id="{DFEB1CF9-9574-4506-A26E-38AEFEE5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62" y="6185193"/>
            <a:ext cx="608887" cy="6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4" y="88348"/>
            <a:ext cx="12192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Python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B9359-3E20-4532-93FA-672F5F56CC50}"/>
              </a:ext>
            </a:extLst>
          </p:cNvPr>
          <p:cNvSpPr/>
          <p:nvPr/>
        </p:nvSpPr>
        <p:spPr>
          <a:xfrm>
            <a:off x="676322" y="5199106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pic>
        <p:nvPicPr>
          <p:cNvPr id="1030" name="Picture 6" descr="Image result for python language">
            <a:extLst>
              <a:ext uri="{FF2B5EF4-FFF2-40B4-BE49-F238E27FC236}">
                <a16:creationId xmlns:a16="http://schemas.microsoft.com/office/drawing/2014/main" id="{5A9D19CD-5658-45C1-8E6A-55CEA9F2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90" y="2455005"/>
            <a:ext cx="2931884" cy="293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7ED5D4-D19E-4A54-9E7A-D98366B6A98C}"/>
              </a:ext>
            </a:extLst>
          </p:cNvPr>
          <p:cNvSpPr/>
          <p:nvPr/>
        </p:nvSpPr>
        <p:spPr>
          <a:xfrm>
            <a:off x="7311659" y="2663125"/>
            <a:ext cx="2405402" cy="27666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SQL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0F77AA25-515F-4547-AAC8-5FA54C9D8DFF}"/>
              </a:ext>
            </a:extLst>
          </p:cNvPr>
          <p:cNvSpPr/>
          <p:nvPr/>
        </p:nvSpPr>
        <p:spPr>
          <a:xfrm>
            <a:off x="5837575" y="3481115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Image result for python language">
            <a:extLst>
              <a:ext uri="{FF2B5EF4-FFF2-40B4-BE49-F238E27FC236}">
                <a16:creationId xmlns:a16="http://schemas.microsoft.com/office/drawing/2014/main" id="{3F8162AA-5B39-4EFC-9B0D-FE15AB31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21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python language">
            <a:extLst>
              <a:ext uri="{FF2B5EF4-FFF2-40B4-BE49-F238E27FC236}">
                <a16:creationId xmlns:a16="http://schemas.microsoft.com/office/drawing/2014/main" id="{E630E130-4733-4A86-B780-6455FE5C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23" y="-1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hlinkClick r:id="rId3"/>
            <a:extLst>
              <a:ext uri="{FF2B5EF4-FFF2-40B4-BE49-F238E27FC236}">
                <a16:creationId xmlns:a16="http://schemas.microsoft.com/office/drawing/2014/main" id="{7597F630-46D9-4B79-BDC4-ED71B3C2C14A}"/>
              </a:ext>
            </a:extLst>
          </p:cNvPr>
          <p:cNvSpPr/>
          <p:nvPr/>
        </p:nvSpPr>
        <p:spPr>
          <a:xfrm>
            <a:off x="232095" y="6385275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https://github.com/bcafferky/shared</a:t>
            </a:r>
            <a:endParaRPr lang="en-US" dirty="0"/>
          </a:p>
        </p:txBody>
      </p:sp>
      <p:pic>
        <p:nvPicPr>
          <p:cNvPr id="1036" name="Picture 12" descr="Image result for linkedin">
            <a:extLst>
              <a:ext uri="{FF2B5EF4-FFF2-40B4-BE49-F238E27FC236}">
                <a16:creationId xmlns:a16="http://schemas.microsoft.com/office/drawing/2014/main" id="{DC263F1C-3F79-4726-A87A-1016C923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48" y="5990686"/>
            <a:ext cx="1577351" cy="3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07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4" y="88348"/>
            <a:ext cx="12192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Python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B9359-3E20-4532-93FA-672F5F56CC50}"/>
              </a:ext>
            </a:extLst>
          </p:cNvPr>
          <p:cNvSpPr/>
          <p:nvPr/>
        </p:nvSpPr>
        <p:spPr>
          <a:xfrm>
            <a:off x="198554" y="5872081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2A9F60-A583-4242-B679-F4C4E886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4" y="3192814"/>
            <a:ext cx="2405401" cy="2405401"/>
          </a:xfrm>
          <a:prstGeom prst="rect">
            <a:avLst/>
          </a:prstGeom>
        </p:spPr>
      </p:pic>
      <p:pic>
        <p:nvPicPr>
          <p:cNvPr id="1030" name="Picture 6" descr="Image result for python language">
            <a:extLst>
              <a:ext uri="{FF2B5EF4-FFF2-40B4-BE49-F238E27FC236}">
                <a16:creationId xmlns:a16="http://schemas.microsoft.com/office/drawing/2014/main" id="{5A9D19CD-5658-45C1-8E6A-55CEA9F2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90" y="2455005"/>
            <a:ext cx="2931884" cy="293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97ED5D4-D19E-4A54-9E7A-D98366B6A98C}"/>
              </a:ext>
            </a:extLst>
          </p:cNvPr>
          <p:cNvSpPr/>
          <p:nvPr/>
        </p:nvSpPr>
        <p:spPr>
          <a:xfrm>
            <a:off x="7311659" y="2663125"/>
            <a:ext cx="2405402" cy="27666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SQL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0F77AA25-515F-4547-AAC8-5FA54C9D8DFF}"/>
              </a:ext>
            </a:extLst>
          </p:cNvPr>
          <p:cNvSpPr/>
          <p:nvPr/>
        </p:nvSpPr>
        <p:spPr>
          <a:xfrm>
            <a:off x="5837575" y="3481115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Image result for python language">
            <a:extLst>
              <a:ext uri="{FF2B5EF4-FFF2-40B4-BE49-F238E27FC236}">
                <a16:creationId xmlns:a16="http://schemas.microsoft.com/office/drawing/2014/main" id="{3F8162AA-5B39-4EFC-9B0D-FE15AB31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21" y="0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python language">
            <a:extLst>
              <a:ext uri="{FF2B5EF4-FFF2-40B4-BE49-F238E27FC236}">
                <a16:creationId xmlns:a16="http://schemas.microsoft.com/office/drawing/2014/main" id="{E630E130-4733-4A86-B780-6455FE5C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723" y="-1"/>
            <a:ext cx="1087287" cy="10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3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1357-942F-4D78-AF8B-120996E56FB5}"/>
              </a:ext>
            </a:extLst>
          </p:cNvPr>
          <p:cNvSpPr txBox="1"/>
          <p:nvPr/>
        </p:nvSpPr>
        <p:spPr>
          <a:xfrm>
            <a:off x="64676" y="63668"/>
            <a:ext cx="1212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About Me...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D753F5-A834-4EBD-9DF0-1F1A954C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59" y="4014910"/>
            <a:ext cx="5531141" cy="2779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390623-19E3-41E4-B9A1-C4CF35F55D6D}"/>
              </a:ext>
            </a:extLst>
          </p:cNvPr>
          <p:cNvSpPr txBox="1"/>
          <p:nvPr/>
        </p:nvSpPr>
        <p:spPr>
          <a:xfrm>
            <a:off x="64676" y="1365040"/>
            <a:ext cx="109249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</a:p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Microsoft TSP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Azure Data Science Training Developer</a:t>
            </a:r>
          </a:p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and AI Cons</a:t>
            </a:r>
            <a:r>
              <a:rPr lang="en-US" sz="3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ultant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2" descr="Image result for linkedin">
            <a:extLst>
              <a:ext uri="{FF2B5EF4-FFF2-40B4-BE49-F238E27FC236}">
                <a16:creationId xmlns:a16="http://schemas.microsoft.com/office/drawing/2014/main" id="{AEFEC7D9-32F7-4875-A96C-7064AA39F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0" y="5404620"/>
            <a:ext cx="2177347" cy="54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8C2512AE-DE41-4DBD-AC44-BA265BD9809E}"/>
              </a:ext>
            </a:extLst>
          </p:cNvPr>
          <p:cNvSpPr/>
          <p:nvPr/>
        </p:nvSpPr>
        <p:spPr>
          <a:xfrm>
            <a:off x="609600" y="6200717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https://github.com/bcafferky/shared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9088B-BBA9-47AB-9BEA-39744641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504" y="-31072"/>
            <a:ext cx="8382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FC808-765C-4C35-8C5E-633402F9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-26632"/>
            <a:ext cx="838199" cy="838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FEE44B-6655-4A58-B191-30DA5ABDA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4000"/>
            <a:ext cx="10210800" cy="5105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9C8A2D-C592-4A8F-8EE8-A24D430B91F1}"/>
              </a:ext>
            </a:extLst>
          </p:cNvPr>
          <p:cNvSpPr/>
          <p:nvPr/>
        </p:nvSpPr>
        <p:spPr>
          <a:xfrm>
            <a:off x="2524978" y="914400"/>
            <a:ext cx="6684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https://www.youtube.com/c/BryanCafferky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3B4453-0E1C-42A9-8028-E3CB256ABCFF}"/>
              </a:ext>
            </a:extLst>
          </p:cNvPr>
          <p:cNvSpPr txBox="1">
            <a:spLocks/>
          </p:cNvSpPr>
          <p:nvPr/>
        </p:nvSpPr>
        <p:spPr>
          <a:xfrm>
            <a:off x="119208" y="142399"/>
            <a:ext cx="925830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Subscribe to my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333046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D753F5-A834-4EBD-9DF0-1F1A954C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859" y="4014910"/>
            <a:ext cx="5531141" cy="2779421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8E6D83-487E-40C2-9938-C93B9275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69" y="445512"/>
            <a:ext cx="2990850" cy="476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B21F89-344E-485B-BF96-1C375AC0CB94}"/>
              </a:ext>
            </a:extLst>
          </p:cNvPr>
          <p:cNvSpPr txBox="1"/>
          <p:nvPr/>
        </p:nvSpPr>
        <p:spPr>
          <a:xfrm>
            <a:off x="3761353" y="549215"/>
            <a:ext cx="843064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Spark Based Service</a:t>
            </a:r>
          </a:p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Resource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Beginner to Expert</a:t>
            </a:r>
          </a:p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Resource</a:t>
            </a:r>
          </a:p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Step by Step Use Case </a:t>
            </a:r>
          </a:p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8080" y="17206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0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latin typeface="Arial Rounded MT Bold" panose="020F0704030504030204" pitchFamily="34" charset="0"/>
              </a:rPr>
              <a:t>Important Information Follows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Image result for air quotes">
            <a:extLst>
              <a:ext uri="{FF2B5EF4-FFF2-40B4-BE49-F238E27FC236}">
                <a16:creationId xmlns:a16="http://schemas.microsoft.com/office/drawing/2014/main" id="{162C6B9C-94A8-4AC4-9CD4-6AF6FB67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57" y="1465696"/>
            <a:ext cx="6766151" cy="46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2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9" y="1303889"/>
            <a:ext cx="96176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Lightning Intro to Python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SQL in Python?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Easiest Way to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Robust SQL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SQL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 Up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Presentation Goals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0FC8E-4D7F-4163-AF74-5E3428EC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BAEA6A-89A6-46A2-8040-311F3582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867" y="4864534"/>
            <a:ext cx="1201602" cy="1481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B1B102-78B8-4306-9922-C3E7A5574974}"/>
              </a:ext>
            </a:extLst>
          </p:cNvPr>
          <p:cNvSpPr/>
          <p:nvPr/>
        </p:nvSpPr>
        <p:spPr>
          <a:xfrm>
            <a:off x="5847356" y="641298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</a:rPr>
              <a:t>https://www.clipartmax.com/download/m2i8K9H7G6b1i8H7_cute-cartoon-panda-cute-panda/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D1253-42FE-43B4-BDEF-D55DD7CDEF0E}"/>
              </a:ext>
            </a:extLst>
          </p:cNvPr>
          <p:cNvSpPr txBox="1"/>
          <p:nvPr/>
        </p:nvSpPr>
        <p:spPr>
          <a:xfrm>
            <a:off x="10823798" y="57849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2016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8446</TotalTime>
  <Words>546</Words>
  <Application>Microsoft Office PowerPoint</Application>
  <PresentationFormat>Widescreen</PresentationFormat>
  <Paragraphs>151</Paragraphs>
  <Slides>22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Arial Narrow</vt:lpstr>
      <vt:lpstr>Arial Rounded MT Bold</vt:lpstr>
      <vt:lpstr>Calibri</vt:lpstr>
      <vt:lpstr>Calibri Light</vt:lpstr>
      <vt:lpstr>Source Code Pro</vt:lpstr>
      <vt:lpstr>Wingdings</vt:lpstr>
      <vt:lpstr>Circuit</vt:lpstr>
      <vt:lpstr>Office Theme</vt:lpstr>
      <vt:lpstr>PowerPoint Presentation</vt:lpstr>
      <vt:lpstr>PowerPoint Presentation</vt:lpstr>
      <vt:lpstr>Python SQL</vt:lpstr>
      <vt:lpstr>Python SQL</vt:lpstr>
      <vt:lpstr>PowerPoint Presentation</vt:lpstr>
      <vt:lpstr>PowerPoint Presentation</vt:lpstr>
      <vt:lpstr>PowerPoint Presentation</vt:lpstr>
      <vt:lpstr>Important Information Follows</vt:lpstr>
      <vt:lpstr>PowerPoint Presentation</vt:lpstr>
      <vt:lpstr>Python review</vt:lpstr>
      <vt:lpstr>Getting Python</vt:lpstr>
      <vt:lpstr>PowerPoint Presentation</vt:lpstr>
      <vt:lpstr>What is Pandas?</vt:lpstr>
      <vt:lpstr>PowerPoint Presentation</vt:lpstr>
      <vt:lpstr>Why SQL?</vt:lpstr>
      <vt:lpstr>The Easiest Way to Use SQL - pysqldf</vt:lpstr>
      <vt:lpstr>Installing pysqldf</vt:lpstr>
      <vt:lpstr>A More Robust Approach - </vt:lpstr>
      <vt:lpstr>Querying a Full-Scale DBMS with ODBC</vt:lpstr>
      <vt:lpstr>Demo Time!</vt:lpstr>
      <vt:lpstr>The Name That Shall Not Be Spoken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Bryan C</dc:creator>
  <cp:lastModifiedBy>Bryan C</cp:lastModifiedBy>
  <cp:revision>129</cp:revision>
  <dcterms:created xsi:type="dcterms:W3CDTF">2016-09-22T15:24:50Z</dcterms:created>
  <dcterms:modified xsi:type="dcterms:W3CDTF">2020-09-19T15:18:32Z</dcterms:modified>
</cp:coreProperties>
</file>