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70" r:id="rId2"/>
  </p:sldMasterIdLst>
  <p:notesMasterIdLst>
    <p:notesMasterId r:id="rId13"/>
  </p:notesMasterIdLst>
  <p:sldIdLst>
    <p:sldId id="632" r:id="rId3"/>
    <p:sldId id="610" r:id="rId4"/>
    <p:sldId id="273" r:id="rId5"/>
    <p:sldId id="630" r:id="rId6"/>
    <p:sldId id="628" r:id="rId7"/>
    <p:sldId id="629" r:id="rId8"/>
    <p:sldId id="624" r:id="rId9"/>
    <p:sldId id="627" r:id="rId10"/>
    <p:sldId id="626" r:id="rId11"/>
    <p:sldId id="63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72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80374-432B-4306-A051-DDAE949C07CB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8324F-CC61-4A1C-A398-13A8123E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59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FFF06F-4AD9-4193-9CD0-98B71BB94447}"/>
              </a:ext>
            </a:extLst>
          </p:cNvPr>
          <p:cNvSpPr/>
          <p:nvPr userDrawn="1"/>
        </p:nvSpPr>
        <p:spPr>
          <a:xfrm>
            <a:off x="1" y="1014153"/>
            <a:ext cx="12192002" cy="584384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89691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20911" y="64928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607601B-38E7-4DA6-980A-97D376244E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1"/>
            <a:ext cx="12192000" cy="844523"/>
          </a:xfrm>
          <a:prstGeom prst="rect">
            <a:avLst/>
          </a:prstGeom>
        </p:spPr>
        <p:txBody>
          <a:bodyPr/>
          <a:lstStyle>
            <a:lvl1pPr algn="ctr">
              <a:defRPr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5508-A2A1-4C83-8DA9-35B34F7BC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10F52-3F8B-48E7-B12B-F019A5680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08F1A-65C2-46BB-843B-5B5A95E2C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1541-A256-4FBD-BFB0-2085FCF11470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B5D89-2890-49B2-8567-E14A622B1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92C8C-8808-4E52-9D5F-1E78F6EF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3A36-9CD1-4F7B-AEBF-FAB50186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129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4EA11-F442-4137-AC1D-89B11277E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617C6-AC8B-4532-AE3F-387079E62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871A6-853A-4002-83F4-E902C433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1541-A256-4FBD-BFB0-2085FCF11470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E19BB-6F28-49B4-89DE-F207AC94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2B811-767D-4160-8F02-5E27E9F0E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3A36-9CD1-4F7B-AEBF-FAB50186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8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" y="6443111"/>
            <a:ext cx="102763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20911" y="648075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C57E8-83AF-400E-B9FF-463E52F27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B7549-120F-4E57-BFAF-9FC4E2805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B8A41-41BE-43DD-AD91-72E9832A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1541-A256-4FBD-BFB0-2085FCF11470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8671A-2FAD-4F76-B11F-55E41FD22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83311-3D81-4B27-8E69-CB7AE4CF4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3A36-9CD1-4F7B-AEBF-FAB50186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24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B742-0F27-4B75-946A-F1E3B1A8A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5BFDE-B8BB-49FA-8A86-8405932707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C93D6-82D8-494B-B25E-A7B110E64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88F7D-11E6-4981-9C99-7282B58CF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1541-A256-4FBD-BFB0-2085FCF11470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738BE-9595-4C41-B49B-4837E8BB3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1B6F9-90FD-443D-9738-58FB5DBC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3A36-9CD1-4F7B-AEBF-FAB50186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261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1637B-7B25-4747-9A8E-D35513314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36927-F5BD-4340-9B5A-41B753D5D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83A3C-789D-4A46-8EE4-CE7D2C608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86FDF-F2C4-4537-B102-99DFEE9E93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B9DB02-C6C5-4276-B7D2-E688A5F50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C5B137-9EA0-40EE-A800-F1B568246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1541-A256-4FBD-BFB0-2085FCF11470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13E27D-AA5B-4949-B50C-802830B59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B754EB-013D-4D42-AFAF-4A1AB7C88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3A36-9CD1-4F7B-AEBF-FAB50186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346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5C79-2D3F-47D0-87DB-E685707DA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3E9078-65A9-4FC3-8E53-12E875F1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1541-A256-4FBD-BFB0-2085FCF11470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F2F56-1C9F-4526-AD70-D78BC0733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0CD6E-DEEC-49F6-A5D0-A92AD9DF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3A36-9CD1-4F7B-AEBF-FAB50186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395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5FBF3B-AAED-4497-88F3-6C9E35A66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1541-A256-4FBD-BFB0-2085FCF11470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9B04A-0051-46F0-AC08-0BE58795C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8BCC7-4E13-4004-A54A-2A37540BD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3A36-9CD1-4F7B-AEBF-FAB50186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831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1FCB-2425-4DD7-A4DC-083938AFF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4CD63-C703-4848-86A1-B876283D4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1397C-9531-492C-9CF8-DA5FC034D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EE76C-276B-4800-9930-0218C3B39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1541-A256-4FBD-BFB0-2085FCF11470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871E4-BEDB-4C43-BE3E-B4DA8679D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3B5E3-3A12-4282-A1E8-ECEA0C26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3A36-9CD1-4F7B-AEBF-FAB50186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393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69299-27D7-4B4B-890F-B63993F1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16348B-D19A-4BAF-9AF0-FE15F395DB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0BB4A-B0AD-470C-A330-AF6878683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ED8BD-B098-46E6-AA79-E3B65AB1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1541-A256-4FBD-BFB0-2085FCF11470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71257-089E-40A7-8799-002A32897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92486-1CD8-436D-B7FC-31E69ADB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3A36-9CD1-4F7B-AEBF-FAB50186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863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7454-C7F1-4E8E-B958-C8B0FEC6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02324-3CB9-404C-8C1A-5506BC974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8C35A-C080-4AB6-82C4-9D3A6D500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1541-A256-4FBD-BFB0-2085FCF11470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C8107-8807-43D0-B0B5-1C57CF698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30E97-3C13-491B-B7CB-6C1EC440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3A36-9CD1-4F7B-AEBF-FAB50186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16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ECDFD-BDA6-4759-99CB-2E48B302C3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70A5-5451-4946-99B5-3EA1C88CC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35239-2955-41DF-A609-A80DEFC03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1541-A256-4FBD-BFB0-2085FCF11470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C0A08-951D-429C-AD7A-6F4D3AC6E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3CDE2-F3BC-4771-BBD9-7B7AB911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3A36-9CD1-4F7B-AEBF-FAB50186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4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90497"/>
            <a:ext cx="9906000" cy="14779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D3E562-54AD-4434-B0EB-471CA5CCD2D2}"/>
              </a:ext>
            </a:extLst>
          </p:cNvPr>
          <p:cNvSpPr/>
          <p:nvPr userDrawn="1"/>
        </p:nvSpPr>
        <p:spPr>
          <a:xfrm>
            <a:off x="-1590" y="990355"/>
            <a:ext cx="12192002" cy="59269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B16C41-C16F-436D-9CE9-EEF5DEEF5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A7C63-F518-44E0-8CE3-F19EDD9E2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B0A87-E3D7-4B45-BA75-6B7D3C79F4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11541-A256-4FBD-BFB0-2085FCF11470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D5195-77FE-4136-B78B-4BB812ECF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9F626-B191-4312-9C19-89F9542D2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F3A36-9CD1-4F7B-AEBF-FAB50186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7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BD99B3-57B7-44D3-9E00-442AFF64081C}"/>
              </a:ext>
            </a:extLst>
          </p:cNvPr>
          <p:cNvSpPr/>
          <p:nvPr/>
        </p:nvSpPr>
        <p:spPr>
          <a:xfrm>
            <a:off x="10585970" y="2291610"/>
            <a:ext cx="831446" cy="326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670222-3969-4B49-883A-F1E93EB6AB2E}"/>
              </a:ext>
            </a:extLst>
          </p:cNvPr>
          <p:cNvSpPr/>
          <p:nvPr/>
        </p:nvSpPr>
        <p:spPr>
          <a:xfrm>
            <a:off x="11748989" y="4715245"/>
            <a:ext cx="226041" cy="326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E01357-942F-4D78-AF8B-120996E56FB5}"/>
              </a:ext>
            </a:extLst>
          </p:cNvPr>
          <p:cNvSpPr txBox="1"/>
          <p:nvPr/>
        </p:nvSpPr>
        <p:spPr>
          <a:xfrm>
            <a:off x="0" y="63668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Python + SQL + SQLite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A983D85-E24E-427E-9AFC-587C447D9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71" y="2974704"/>
            <a:ext cx="2313616" cy="109580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670407B0-0134-4B77-B362-5FE9389DE5E1}"/>
              </a:ext>
            </a:extLst>
          </p:cNvPr>
          <p:cNvSpPr/>
          <p:nvPr/>
        </p:nvSpPr>
        <p:spPr>
          <a:xfrm>
            <a:off x="654301" y="5143905"/>
            <a:ext cx="2880080" cy="1606101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DW</a:t>
            </a:r>
          </a:p>
        </p:txBody>
      </p:sp>
      <p:pic>
        <p:nvPicPr>
          <p:cNvPr id="1026" name="Picture 2" descr="Java J2EE Spring Framework Interview Questions with Answers: Spring  Framework Oracle ODBC Driver Configuration in Windows XP">
            <a:extLst>
              <a:ext uri="{FF2B5EF4-FFF2-40B4-BE49-F238E27FC236}">
                <a16:creationId xmlns:a16="http://schemas.microsoft.com/office/drawing/2014/main" id="{F23F9DD6-EA12-4977-A277-DF1B1C18A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340" y="2822345"/>
            <a:ext cx="1463459" cy="146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QL Server Logo - Microsoft Vector Free Download | Sql server management  studio, Microsoft sql server, Sql server">
            <a:extLst>
              <a:ext uri="{FF2B5EF4-FFF2-40B4-BE49-F238E27FC236}">
                <a16:creationId xmlns:a16="http://schemas.microsoft.com/office/drawing/2014/main" id="{89DF80BD-D5C8-4474-A5FA-3FD75A213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037" y="2110643"/>
            <a:ext cx="1543761" cy="126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reating a Django Web Application with a PostgreSQL Database on Windows |  by 9cv9 official | Medium">
            <a:extLst>
              <a:ext uri="{FF2B5EF4-FFF2-40B4-BE49-F238E27FC236}">
                <a16:creationId xmlns:a16="http://schemas.microsoft.com/office/drawing/2014/main" id="{29EA2C01-4C87-49E2-88B8-CE930B52D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037" y="3833543"/>
            <a:ext cx="2332732" cy="116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 Brace 2">
            <a:extLst>
              <a:ext uri="{FF2B5EF4-FFF2-40B4-BE49-F238E27FC236}">
                <a16:creationId xmlns:a16="http://schemas.microsoft.com/office/drawing/2014/main" id="{89603383-608D-4600-BE70-56B7AF35302D}"/>
              </a:ext>
            </a:extLst>
          </p:cNvPr>
          <p:cNvSpPr/>
          <p:nvPr/>
        </p:nvSpPr>
        <p:spPr>
          <a:xfrm>
            <a:off x="5343347" y="2003868"/>
            <a:ext cx="514807" cy="3309654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11439AA2-C062-4924-A6D8-8E94D759608B}"/>
              </a:ext>
            </a:extLst>
          </p:cNvPr>
          <p:cNvSpPr/>
          <p:nvPr/>
        </p:nvSpPr>
        <p:spPr>
          <a:xfrm>
            <a:off x="1476279" y="4285804"/>
            <a:ext cx="1445706" cy="785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6A4830C6-E395-4795-BD41-BFAB9F52CE07}"/>
              </a:ext>
            </a:extLst>
          </p:cNvPr>
          <p:cNvSpPr/>
          <p:nvPr/>
        </p:nvSpPr>
        <p:spPr>
          <a:xfrm>
            <a:off x="2853642" y="3068311"/>
            <a:ext cx="624572" cy="10021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6676507E-8E61-4080-B717-96FB4EF62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966" y="1239707"/>
            <a:ext cx="1289187" cy="128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681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413F8D7-C55E-4B22-81F2-E6CBC5D2F37B}"/>
              </a:ext>
            </a:extLst>
          </p:cNvPr>
          <p:cNvSpPr txBox="1">
            <a:spLocks/>
          </p:cNvSpPr>
          <p:nvPr/>
        </p:nvSpPr>
        <p:spPr>
          <a:xfrm>
            <a:off x="0" y="114961"/>
            <a:ext cx="12192000" cy="7014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Wrapping Up</a:t>
            </a:r>
            <a:endParaRPr lang="en-US" sz="4000" dirty="0">
              <a:latin typeface="Arial Rounded MT Bold" panose="020F07040305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EC81E5-1171-4F45-B337-3815E8164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953" y="-16823"/>
            <a:ext cx="2120047" cy="100412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DC3BAB-1373-4333-97BB-131DD9BEA05B}"/>
              </a:ext>
            </a:extLst>
          </p:cNvPr>
          <p:cNvSpPr/>
          <p:nvPr/>
        </p:nvSpPr>
        <p:spPr>
          <a:xfrm>
            <a:off x="3364049" y="5703106"/>
            <a:ext cx="5013821" cy="914400"/>
          </a:xfrm>
          <a:prstGeom prst="rect">
            <a:avLst/>
          </a:prstGeom>
          <a:solidFill>
            <a:srgbClr val="7030A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043714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BD99B3-57B7-44D3-9E00-442AFF64081C}"/>
              </a:ext>
            </a:extLst>
          </p:cNvPr>
          <p:cNvSpPr/>
          <p:nvPr/>
        </p:nvSpPr>
        <p:spPr>
          <a:xfrm>
            <a:off x="10585970" y="2291610"/>
            <a:ext cx="831446" cy="326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670222-3969-4B49-883A-F1E93EB6AB2E}"/>
              </a:ext>
            </a:extLst>
          </p:cNvPr>
          <p:cNvSpPr/>
          <p:nvPr/>
        </p:nvSpPr>
        <p:spPr>
          <a:xfrm>
            <a:off x="11748989" y="4715245"/>
            <a:ext cx="226041" cy="326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BC8E6D83-487E-40C2-9938-C93B92758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69" y="445512"/>
            <a:ext cx="2990850" cy="4762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B21F89-344E-485B-BF96-1C375AC0CB94}"/>
              </a:ext>
            </a:extLst>
          </p:cNvPr>
          <p:cNvSpPr txBox="1"/>
          <p:nvPr/>
        </p:nvSpPr>
        <p:spPr>
          <a:xfrm>
            <a:off x="3761353" y="549215"/>
            <a:ext cx="84306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Apache Spark Based Service</a:t>
            </a:r>
          </a:p>
          <a:p>
            <a:pPr marL="685800" marR="0" lvl="0" indent="-685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Comprehensive Resource</a:t>
            </a:r>
          </a:p>
          <a:p>
            <a:pPr marL="685800" marR="0" lvl="0" indent="-685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From Beginner to Expert</a:t>
            </a:r>
          </a:p>
          <a:p>
            <a:pPr marL="685800" marR="0" lvl="0" indent="-685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Step by Step Use Case </a:t>
            </a:r>
          </a:p>
          <a:p>
            <a:pPr marL="685800" marR="0" lvl="0" indent="-685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13D58B-EAA6-4EAB-988A-A429ABD1B19C}"/>
              </a:ext>
            </a:extLst>
          </p:cNvPr>
          <p:cNvSpPr txBox="1"/>
          <p:nvPr/>
        </p:nvSpPr>
        <p:spPr>
          <a:xfrm>
            <a:off x="3705601" y="5989637"/>
            <a:ext cx="54214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Available on Amazon!</a:t>
            </a:r>
          </a:p>
        </p:txBody>
      </p:sp>
    </p:spTree>
    <p:extLst>
      <p:ext uri="{BB962C8B-B14F-4D97-AF65-F5344CB8AC3E}">
        <p14:creationId xmlns:p14="http://schemas.microsoft.com/office/powerpoint/2010/main" val="78611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5468" y="1303889"/>
            <a:ext cx="112407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Proposal: Use SQLite as a local DW</a:t>
            </a:r>
          </a:p>
          <a:p>
            <a:pPr marL="457200" indent="-457200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&amp; Features of SQLite</a:t>
            </a:r>
          </a:p>
          <a:p>
            <a:pPr marL="457200" indent="-457200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Local Data Warehouse Architecture</a:t>
            </a:r>
          </a:p>
          <a:p>
            <a:pPr marL="457200" indent="-457200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 Python Class to Read any SQL Database</a:t>
            </a:r>
          </a:p>
          <a:p>
            <a:pPr marL="457200" indent="-457200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Riveting End to End DW Load and EDA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413F8D7-C55E-4B22-81F2-E6CBC5D2F37B}"/>
              </a:ext>
            </a:extLst>
          </p:cNvPr>
          <p:cNvSpPr txBox="1">
            <a:spLocks/>
          </p:cNvSpPr>
          <p:nvPr/>
        </p:nvSpPr>
        <p:spPr>
          <a:xfrm>
            <a:off x="0" y="114961"/>
            <a:ext cx="12192000" cy="7014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Where Are We Going?</a:t>
            </a:r>
            <a:endParaRPr lang="en-US" sz="4000" dirty="0">
              <a:latin typeface="Arial Rounded MT Bold" panose="020F07040305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EC81E5-1171-4F45-B337-3815E8164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953" y="-16823"/>
            <a:ext cx="2120047" cy="100412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20162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5409" y="1119085"/>
            <a:ext cx="11240729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 Requires Many Transformations 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Are Often Applied in a Layered Approach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New Columns for Analysis and Model Features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Stratify and Prepare Data for Model Training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SQLite to Save the Transformed Data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your own Local Data Warehouse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By Step Notebook with Code Included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413F8D7-C55E-4B22-81F2-E6CBC5D2F37B}"/>
              </a:ext>
            </a:extLst>
          </p:cNvPr>
          <p:cNvSpPr txBox="1">
            <a:spLocks/>
          </p:cNvSpPr>
          <p:nvPr/>
        </p:nvSpPr>
        <p:spPr>
          <a:xfrm>
            <a:off x="0" y="114961"/>
            <a:ext cx="12192000" cy="7014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The Proposal</a:t>
            </a:r>
            <a:endParaRPr lang="en-US" sz="4000" dirty="0">
              <a:latin typeface="Arial Rounded MT Bold" panose="020F07040305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EC81E5-1171-4F45-B337-3815E8164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953" y="-16823"/>
            <a:ext cx="2120047" cy="100412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0316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8297" y="1295500"/>
            <a:ext cx="112407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Database Size</a:t>
            </a:r>
            <a:r>
              <a:rPr lang="en-US" sz="3200" b="1" dirty="0">
                <a:solidFill>
                  <a:srgbClr val="FFFF00"/>
                </a:solidFill>
                <a:latin typeface="+mj-lt"/>
                <a:cs typeface="Arial" panose="020B0604020202020204" pitchFamily="34" charset="0"/>
              </a:rPr>
              <a:t>: 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281 terabytes</a:t>
            </a:r>
            <a:endParaRPr lang="en-US" sz="32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32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# Tables in a Database:  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billion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32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Number of Joins in a Query:  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32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Size of Query: 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107,374,182</a:t>
            </a:r>
            <a:r>
              <a:rPr lang="en-US" dirty="0"/>
              <a:t>4</a:t>
            </a:r>
            <a:endParaRPr lang="en-US" sz="32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413F8D7-C55E-4B22-81F2-E6CBC5D2F37B}"/>
              </a:ext>
            </a:extLst>
          </p:cNvPr>
          <p:cNvSpPr txBox="1">
            <a:spLocks/>
          </p:cNvSpPr>
          <p:nvPr/>
        </p:nvSpPr>
        <p:spPr>
          <a:xfrm>
            <a:off x="0" y="114961"/>
            <a:ext cx="12192000" cy="7014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SQLite Power</a:t>
            </a:r>
            <a:endParaRPr lang="en-US" sz="4000" dirty="0">
              <a:latin typeface="Arial Rounded MT Bold" panose="020F07040305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EC81E5-1171-4F45-B337-3815E8164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953" y="-16823"/>
            <a:ext cx="2120047" cy="100412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45237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9574" y="1298603"/>
            <a:ext cx="11240729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 Configuration / Built into Python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Than 600 KB memory footprint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for Views, Triggers, Window Functions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Indexes (Clustered, Partial, Index Expressions) 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ACID Support (Commit/Rollback)</a:t>
            </a:r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In-Memory Database Support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Domain (No License Req.)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413F8D7-C55E-4B22-81F2-E6CBC5D2F37B}"/>
              </a:ext>
            </a:extLst>
          </p:cNvPr>
          <p:cNvSpPr txBox="1">
            <a:spLocks/>
          </p:cNvSpPr>
          <p:nvPr/>
        </p:nvSpPr>
        <p:spPr>
          <a:xfrm>
            <a:off x="0" y="114961"/>
            <a:ext cx="12192000" cy="7014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SQLite Features</a:t>
            </a:r>
            <a:endParaRPr lang="en-US" sz="4000" dirty="0">
              <a:latin typeface="Arial Rounded MT Bold" panose="020F07040305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EC81E5-1171-4F45-B337-3815E8164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115" y="0"/>
            <a:ext cx="2120047" cy="100412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25192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413F8D7-C55E-4B22-81F2-E6CBC5D2F37B}"/>
              </a:ext>
            </a:extLst>
          </p:cNvPr>
          <p:cNvSpPr txBox="1">
            <a:spLocks/>
          </p:cNvSpPr>
          <p:nvPr/>
        </p:nvSpPr>
        <p:spPr>
          <a:xfrm>
            <a:off x="0" y="114961"/>
            <a:ext cx="12192000" cy="7014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Instant Data Warehouse</a:t>
            </a:r>
            <a:endParaRPr lang="en-US" sz="4000" dirty="0">
              <a:latin typeface="Arial Rounded MT Bold" panose="020F07040305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EC81E5-1171-4F45-B337-3815E8164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953" y="-16823"/>
            <a:ext cx="2120047" cy="100412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8ED1A650-A8A8-4206-B0D0-30E911F7AC8E}"/>
              </a:ext>
            </a:extLst>
          </p:cNvPr>
          <p:cNvSpPr/>
          <p:nvPr/>
        </p:nvSpPr>
        <p:spPr>
          <a:xfrm>
            <a:off x="578837" y="2218325"/>
            <a:ext cx="1451297" cy="1669409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Adventure Works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DD2B145D-D985-42EC-8191-F4C9C281EFEE}"/>
              </a:ext>
            </a:extLst>
          </p:cNvPr>
          <p:cNvSpPr/>
          <p:nvPr/>
        </p:nvSpPr>
        <p:spPr>
          <a:xfrm>
            <a:off x="3278956" y="2263246"/>
            <a:ext cx="1451297" cy="1669409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Adventure Works</a:t>
            </a:r>
          </a:p>
        </p:txBody>
      </p:sp>
      <p:pic>
        <p:nvPicPr>
          <p:cNvPr id="6" name="Picture 2" descr="Running Multiple PostgreSQL Instances on a Single Host | Severalnines">
            <a:extLst>
              <a:ext uri="{FF2B5EF4-FFF2-40B4-BE49-F238E27FC236}">
                <a16:creationId xmlns:a16="http://schemas.microsoft.com/office/drawing/2014/main" id="{87D5EAF1-DD91-4B53-96D9-EC008C0E8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374" y="1131459"/>
            <a:ext cx="1225230" cy="99439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8" name="Picture 4" descr="Running Tier 1 Worklaods on SQL Server on Microsoft Azure Virtual Machines  | Aidan Finn, IT Pro">
            <a:extLst>
              <a:ext uri="{FF2B5EF4-FFF2-40B4-BE49-F238E27FC236}">
                <a16:creationId xmlns:a16="http://schemas.microsoft.com/office/drawing/2014/main" id="{DC7B6D88-A732-49F1-BCF2-2C7DEDD2D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70" y="1131459"/>
            <a:ext cx="1225230" cy="99439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Graphic 9" descr="Computer">
            <a:extLst>
              <a:ext uri="{FF2B5EF4-FFF2-40B4-BE49-F238E27FC236}">
                <a16:creationId xmlns:a16="http://schemas.microsoft.com/office/drawing/2014/main" id="{1E3B2501-3B36-4724-B64E-4776F45E9F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50537" y="1170897"/>
            <a:ext cx="2184699" cy="2184699"/>
          </a:xfrm>
          <a:prstGeom prst="rect">
            <a:avLst/>
          </a:prstGeom>
        </p:spPr>
      </p:pic>
      <p:pic>
        <p:nvPicPr>
          <p:cNvPr id="12" name="Graphic 11" descr="Open folder">
            <a:extLst>
              <a:ext uri="{FF2B5EF4-FFF2-40B4-BE49-F238E27FC236}">
                <a16:creationId xmlns:a16="http://schemas.microsoft.com/office/drawing/2014/main" id="{69042260-E2DD-48F9-A580-8690CFE492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11326" y="2971800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9FEA53A-FCFB-4813-8F48-04425DC36670}"/>
              </a:ext>
            </a:extLst>
          </p:cNvPr>
          <p:cNvSpPr txBox="1"/>
          <p:nvPr/>
        </p:nvSpPr>
        <p:spPr>
          <a:xfrm>
            <a:off x="5722789" y="3886200"/>
            <a:ext cx="1640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CSV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JSON Files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E1FDE481-3C18-443D-8958-1AEFDE0A34CD}"/>
              </a:ext>
            </a:extLst>
          </p:cNvPr>
          <p:cNvSpPr/>
          <p:nvPr/>
        </p:nvSpPr>
        <p:spPr>
          <a:xfrm>
            <a:off x="1304486" y="4675712"/>
            <a:ext cx="2695503" cy="1883963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 EDA</a:t>
            </a:r>
          </a:p>
          <a:p>
            <a:pPr algn="ctr"/>
            <a:r>
              <a:rPr lang="en-US" dirty="0"/>
              <a:t>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7AFFA6-0E97-4C1C-810B-75C448896F94}"/>
              </a:ext>
            </a:extLst>
          </p:cNvPr>
          <p:cNvCxnSpPr>
            <a:cxnSpLocks/>
          </p:cNvCxnSpPr>
          <p:nvPr/>
        </p:nvCxnSpPr>
        <p:spPr>
          <a:xfrm>
            <a:off x="1304486" y="3895607"/>
            <a:ext cx="1061209" cy="78010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50FA3D-E3BB-48FF-8D39-760BF4C090B7}"/>
              </a:ext>
            </a:extLst>
          </p:cNvPr>
          <p:cNvCxnSpPr>
            <a:cxnSpLocks/>
          </p:cNvCxnSpPr>
          <p:nvPr/>
        </p:nvCxnSpPr>
        <p:spPr>
          <a:xfrm flipH="1">
            <a:off x="3091344" y="3921716"/>
            <a:ext cx="908645" cy="79891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85950E-9E01-4BA9-BEC3-B045FFB35FAD}"/>
              </a:ext>
            </a:extLst>
          </p:cNvPr>
          <p:cNvCxnSpPr>
            <a:cxnSpLocks/>
            <a:endCxn id="14" idx="4"/>
          </p:cNvCxnSpPr>
          <p:nvPr/>
        </p:nvCxnSpPr>
        <p:spPr>
          <a:xfrm flipH="1">
            <a:off x="3999989" y="3886200"/>
            <a:ext cx="1643526" cy="173149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A9C4DA67-C3BF-495B-B9BC-78B9FEF9A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134" y="5847640"/>
            <a:ext cx="1276313" cy="60450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D6604E6-0664-4F54-A67D-83A372F16F98}"/>
              </a:ext>
            </a:extLst>
          </p:cNvPr>
          <p:cNvSpPr txBox="1"/>
          <p:nvPr/>
        </p:nvSpPr>
        <p:spPr>
          <a:xfrm>
            <a:off x="9613612" y="1454656"/>
            <a:ext cx="17219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Python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Pandas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SQLite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PyODBC</a:t>
            </a:r>
          </a:p>
        </p:txBody>
      </p:sp>
    </p:spTree>
    <p:extLst>
      <p:ext uri="{BB962C8B-B14F-4D97-AF65-F5344CB8AC3E}">
        <p14:creationId xmlns:p14="http://schemas.microsoft.com/office/powerpoint/2010/main" val="49395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13" grpId="0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413F8D7-C55E-4B22-81F2-E6CBC5D2F37B}"/>
              </a:ext>
            </a:extLst>
          </p:cNvPr>
          <p:cNvSpPr txBox="1">
            <a:spLocks/>
          </p:cNvSpPr>
          <p:nvPr/>
        </p:nvSpPr>
        <p:spPr>
          <a:xfrm>
            <a:off x="0" y="114961"/>
            <a:ext cx="12192000" cy="7014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Demo</a:t>
            </a:r>
            <a:endParaRPr lang="en-US" sz="4000" dirty="0">
              <a:latin typeface="Arial Rounded MT Bold" panose="020F07040305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EC81E5-1171-4F45-B337-3815E8164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953" y="-16823"/>
            <a:ext cx="2120047" cy="100412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DC3BAB-1373-4333-97BB-131DD9BEA05B}"/>
              </a:ext>
            </a:extLst>
          </p:cNvPr>
          <p:cNvSpPr/>
          <p:nvPr/>
        </p:nvSpPr>
        <p:spPr>
          <a:xfrm>
            <a:off x="3456328" y="2716625"/>
            <a:ext cx="5013821" cy="914400"/>
          </a:xfrm>
          <a:prstGeom prst="rect">
            <a:avLst/>
          </a:prstGeom>
          <a:solidFill>
            <a:srgbClr val="7030A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0395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413F8D7-C55E-4B22-81F2-E6CBC5D2F37B}"/>
              </a:ext>
            </a:extLst>
          </p:cNvPr>
          <p:cNvSpPr txBox="1">
            <a:spLocks/>
          </p:cNvSpPr>
          <p:nvPr/>
        </p:nvSpPr>
        <p:spPr>
          <a:xfrm>
            <a:off x="0" y="114961"/>
            <a:ext cx="12192000" cy="7014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Wrapping Up</a:t>
            </a:r>
            <a:endParaRPr lang="en-US" sz="4000" dirty="0">
              <a:latin typeface="Arial Rounded MT Bold" panose="020F07040305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EC81E5-1171-4F45-B337-3815E8164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953" y="-16823"/>
            <a:ext cx="2120047" cy="100412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EF1BB2-E336-4087-93E7-16DBFFE92708}"/>
              </a:ext>
            </a:extLst>
          </p:cNvPr>
          <p:cNvSpPr txBox="1"/>
          <p:nvPr/>
        </p:nvSpPr>
        <p:spPr>
          <a:xfrm>
            <a:off x="495468" y="1303889"/>
            <a:ext cx="112407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Proposal: Use SQLite as a local DW</a:t>
            </a:r>
          </a:p>
          <a:p>
            <a:pPr marL="457200" indent="-457200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 of SQLite</a:t>
            </a:r>
          </a:p>
          <a:p>
            <a:pPr marL="457200" indent="-457200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Local Data Warehouse Architecture</a:t>
            </a:r>
          </a:p>
          <a:p>
            <a:pPr marL="457200" indent="-457200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 Python Class to Read any SQL Database</a:t>
            </a:r>
          </a:p>
          <a:p>
            <a:pPr marL="457200" indent="-457200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Riveting End to End DW Load and EDA</a:t>
            </a:r>
          </a:p>
        </p:txBody>
      </p:sp>
    </p:spTree>
    <p:extLst>
      <p:ext uri="{BB962C8B-B14F-4D97-AF65-F5344CB8AC3E}">
        <p14:creationId xmlns:p14="http://schemas.microsoft.com/office/powerpoint/2010/main" val="385800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10549</TotalTime>
  <Words>256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Arial Rounded MT Bold</vt:lpstr>
      <vt:lpstr>Calibri</vt:lpstr>
      <vt:lpstr>Calibri Light</vt:lpstr>
      <vt:lpstr>Wingdings</vt:lpstr>
      <vt:lpstr>Circuit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Bryan C</dc:creator>
  <cp:lastModifiedBy>Bryan C</cp:lastModifiedBy>
  <cp:revision>220</cp:revision>
  <dcterms:created xsi:type="dcterms:W3CDTF">2016-09-22T15:24:50Z</dcterms:created>
  <dcterms:modified xsi:type="dcterms:W3CDTF">2020-10-18T23:27:09Z</dcterms:modified>
</cp:coreProperties>
</file>