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219320" y="2914560"/>
            <a:ext cx="6857640" cy="34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219320" y="2914560"/>
            <a:ext cx="6857640" cy="34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1219320" y="2914560"/>
            <a:ext cx="6857640" cy="34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19320" y="2914560"/>
            <a:ext cx="6857640" cy="344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8571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33200"/>
            <a:ext cx="151920" cy="72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90000" rIns="90000" tIns="45000" bIns="45000">
            <a:normAutofit fontScale="45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ndara"/>
              </a:rPr>
              <a:t>Click to edit Master title style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905040" y="2736000"/>
            <a:ext cx="7314840" cy="95976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05040" y="3786120"/>
            <a:ext cx="7314840" cy="51408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2736000"/>
            <a:ext cx="228240" cy="95976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905040" y="3786120"/>
            <a:ext cx="228240" cy="51408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Щракнете, за да редактирате формата на плана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Второ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525b7e"/>
                </a:solidFill>
                <a:latin typeface="Candara"/>
              </a:rPr>
              <a:t>Трето ниво на плана</a:t>
            </a:r>
            <a:endParaRPr b="0" lang="bg-BG" sz="1800" spc="-1" strike="noStrike">
              <a:solidFill>
                <a:srgbClr val="525b7e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600" spc="-1" strike="noStrike">
                <a:solidFill>
                  <a:srgbClr val="525b7e"/>
                </a:solidFill>
                <a:latin typeface="Candara"/>
              </a:rPr>
              <a:t>Четвърто ниво на плана</a:t>
            </a:r>
            <a:endParaRPr b="0" lang="bg-BG" sz="1600" spc="-1" strike="noStrike">
              <a:solidFill>
                <a:srgbClr val="525b7e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Пето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Шесто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Седмо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457200" y="8571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 hidden="1"/>
          <p:cNvSpPr/>
          <p:nvPr/>
        </p:nvSpPr>
        <p:spPr>
          <a:xfrm>
            <a:off x="0" y="133200"/>
            <a:ext cx="151920" cy="72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1219320" y="2914560"/>
            <a:ext cx="6857640" cy="742680"/>
          </a:xfrm>
          <a:prstGeom prst="rect">
            <a:avLst/>
          </a:prstGeom>
        </p:spPr>
        <p:txBody>
          <a:bodyPr lIns="90000" rIns="90000" tIns="45000" bIns="45000">
            <a:normAutofit fontScale="47000"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ndara"/>
              </a:rPr>
              <a:t>Click to edit Master title style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905040" y="2736000"/>
            <a:ext cx="7314840" cy="95976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905040" y="2736000"/>
            <a:ext cx="228240" cy="95976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Щракнете, за да редактирате формата на плана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Второ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525b7e"/>
                </a:solidFill>
                <a:latin typeface="Candara"/>
              </a:rPr>
              <a:t>Трето ниво на плана</a:t>
            </a:r>
            <a:endParaRPr b="0" lang="bg-BG" sz="1800" spc="-1" strike="noStrike">
              <a:solidFill>
                <a:srgbClr val="525b7e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600" spc="-1" strike="noStrike">
                <a:solidFill>
                  <a:srgbClr val="525b7e"/>
                </a:solidFill>
                <a:latin typeface="Candara"/>
              </a:rPr>
              <a:t>Четвърто ниво на плана</a:t>
            </a:r>
            <a:endParaRPr b="0" lang="bg-BG" sz="1600" spc="-1" strike="noStrike">
              <a:solidFill>
                <a:srgbClr val="525b7e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Пето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Шесто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Седмо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457200" y="8571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0" y="133200"/>
            <a:ext cx="151920" cy="72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114480"/>
            <a:ext cx="8534160" cy="74268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525b7e"/>
                </a:solidFill>
                <a:latin typeface="Candara"/>
              </a:rPr>
              <a:t>Click to edit Master title style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/>
          </p:nvPr>
        </p:nvSpPr>
        <p:spPr>
          <a:xfrm>
            <a:off x="8686800" y="4869360"/>
            <a:ext cx="45684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7B4057F-E5DA-47C6-B04B-B79F57BC4A04}" type="slidenum">
              <a:rPr b="0" lang="bg-BG" sz="1100" spc="-1" strike="noStrike">
                <a:solidFill>
                  <a:srgbClr val="aab0c8"/>
                </a:solidFill>
                <a:latin typeface="Gill Sans MT"/>
              </a:rPr>
              <a:t>&lt;число&gt;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1047600"/>
            <a:ext cx="8534160" cy="40381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andara"/>
              </a:rPr>
              <a:t>Click to edit Master text styles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300" spc="-1" strike="noStrike">
                <a:solidFill>
                  <a:srgbClr val="464653"/>
                </a:solidFill>
                <a:latin typeface="Candara"/>
              </a:rPr>
              <a:t>Second level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Third level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525b7e"/>
                </a:solidFill>
                <a:latin typeface="Candara"/>
              </a:rPr>
              <a:t>Fourth level</a:t>
            </a:r>
            <a:endParaRPr b="1" lang="bg-BG" sz="1800" spc="-1" strike="noStrike">
              <a:solidFill>
                <a:srgbClr val="000000"/>
              </a:solidFill>
              <a:latin typeface="Candara"/>
            </a:endParaRPr>
          </a:p>
          <a:p>
            <a:pPr marL="11430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525b7e"/>
                </a:solidFill>
                <a:latin typeface="Candara"/>
              </a:rPr>
              <a:t>Fifth level</a:t>
            </a:r>
            <a:endParaRPr b="1" lang="bg-BG" sz="16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457200" y="8571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 hidden="1"/>
          <p:cNvSpPr/>
          <p:nvPr/>
        </p:nvSpPr>
        <p:spPr>
          <a:xfrm>
            <a:off x="0" y="133200"/>
            <a:ext cx="151920" cy="72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3"/>
          <p:cNvSpPr>
            <a:spLocks noGrp="1"/>
          </p:cNvSpPr>
          <p:nvPr>
            <p:ph type="sldNum"/>
          </p:nvPr>
        </p:nvSpPr>
        <p:spPr>
          <a:xfrm>
            <a:off x="8686800" y="4869360"/>
            <a:ext cx="456840" cy="273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F2AFD72-8112-49FC-A654-FEB85328C047}" type="slidenum">
              <a:rPr b="0" lang="bg-BG" sz="1100" spc="-1" strike="noStrike">
                <a:solidFill>
                  <a:srgbClr val="aab0c8"/>
                </a:solidFill>
                <a:latin typeface="Gill Sans MT"/>
              </a:rPr>
              <a:t>&lt;число&gt;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bg-BG" sz="1800" spc="-1" strike="noStrike">
                <a:solidFill>
                  <a:srgbClr val="000000"/>
                </a:solidFill>
                <a:latin typeface="Gill Sans MT"/>
              </a:rPr>
              <a:t>Щракнете, за да редактирате формата на заглавието</a:t>
            </a:r>
            <a:endParaRPr b="0" lang="bg-BG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Щракнете, за да редактирате формата на плана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Второ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525b7e"/>
                </a:solidFill>
                <a:latin typeface="Candara"/>
              </a:rPr>
              <a:t>Трето ниво на плана</a:t>
            </a:r>
            <a:endParaRPr b="0" lang="bg-BG" sz="1800" spc="-1" strike="noStrike">
              <a:solidFill>
                <a:srgbClr val="525b7e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600" spc="-1" strike="noStrike">
                <a:solidFill>
                  <a:srgbClr val="525b7e"/>
                </a:solidFill>
                <a:latin typeface="Candara"/>
              </a:rPr>
              <a:t>Четвърто ниво на плана</a:t>
            </a:r>
            <a:endParaRPr b="0" lang="bg-BG" sz="1600" spc="-1" strike="noStrike">
              <a:solidFill>
                <a:srgbClr val="525b7e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Пето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Шесто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Седмо ниво на плана</a:t>
            </a:r>
            <a:endParaRPr b="0" lang="bg-BG" sz="2000" spc="-1" strike="noStrike">
              <a:solidFill>
                <a:srgbClr val="525b7e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file:///mnt/CC1E024E1E0231CE/&#1057;&#1059;/&#1045;&#1057;&#1059;/&#1059;&#1087;&#1088;&#1072;&#1078;&#1085;&#1077;&#1085;&#1080;&#1103;/Problem-0201/Problem-0201.css" TargetMode="External"/><Relationship Id="rId2" Type="http://schemas.openxmlformats.org/officeDocument/2006/relationships/hyperlink" Target="file:///mnt/CC1E024E1E0231CE/&#1057;&#1059;/&#1045;&#1057;&#1059;/&#1059;&#1087;&#1088;&#1072;&#1078;&#1085;&#1077;&#1085;&#1080;&#1103;/Problem-0201/Problem-0201.css" TargetMode="External"/><Relationship Id="rId3" Type="http://schemas.openxmlformats.org/officeDocument/2006/relationships/hyperlink" Target="file:///mnt/CC1E024E1E0231CE/&#1057;&#1059;/&#1045;&#1057;&#1059;/&#1059;&#1087;&#1088;&#1072;&#1078;&#1085;&#1077;&#1085;&#1080;&#1103;/Problem-0201/Problem-0201.css" TargetMode="External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mnt/CC1E024E1E0231CE/&#1057;&#1059;/&#1045;&#1057;&#1059;/&#1059;&#1087;&#1088;&#1072;&#1078;&#1085;&#1077;&#1085;&#1080;&#1103;/Problem-0302/Problem-0210.rar" TargetMode="External"/><Relationship Id="rId2" Type="http://schemas.openxmlformats.org/officeDocument/2006/relationships/hyperlink" Target="file:///mnt/CC1E024E1E0231CE/&#1057;&#1059;/&#1045;&#1057;&#1059;/&#1059;&#1087;&#1088;&#1072;&#1078;&#1085;&#1077;&#1085;&#1080;&#1103;/Problem-0302/Problem-0210.rar" TargetMode="External"/><Relationship Id="rId3" Type="http://schemas.openxmlformats.org/officeDocument/2006/relationships/hyperlink" Target="file:///mnt/CC1E024E1E0231CE/&#1057;&#1059;/&#1045;&#1057;&#1059;/&#1059;&#1087;&#1088;&#1072;&#1078;&#1085;&#1077;&#1085;&#1080;&#1103;/Problem-0302/Problem-0210.rar" TargetMode="External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219320" y="2914560"/>
            <a:ext cx="685764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00000"/>
                </a:solidFill>
                <a:latin typeface="Candara"/>
              </a:rPr>
              <a:t>Упражнение №</a:t>
            </a:r>
            <a:r>
              <a:rPr b="1" lang="en-US" sz="3600" spc="-1" strike="noStrike">
                <a:solidFill>
                  <a:srgbClr val="000000"/>
                </a:solidFill>
                <a:latin typeface="Candara"/>
              </a:rPr>
              <a:t>3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219320" y="3843360"/>
            <a:ext cx="68576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464653"/>
                </a:solidFill>
                <a:latin typeface="Candara"/>
              </a:rPr>
              <a:t>CSS </a:t>
            </a:r>
            <a:r>
              <a:rPr b="0" lang="bg-BG" sz="2000" spc="-1" strike="noStrike">
                <a:solidFill>
                  <a:srgbClr val="464653"/>
                </a:solidFill>
                <a:latin typeface="Candara"/>
              </a:rPr>
              <a:t>правила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219320" y="2914560"/>
            <a:ext cx="685764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ndara"/>
              </a:rPr>
              <a:t>CSS </a:t>
            </a:r>
            <a:r>
              <a:rPr b="1" lang="bg-BG" sz="3600" spc="-1" strike="noStrike">
                <a:solidFill>
                  <a:srgbClr val="000000"/>
                </a:solidFill>
                <a:latin typeface="Candara"/>
              </a:rPr>
              <a:t>селектори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№05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Селектор по таг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Модифицирайте </a:t>
            </a:r>
            <a:r>
              <a:rPr b="0" i="1" lang="bg-BG" sz="2300" spc="-1" strike="noStrike">
                <a:solidFill>
                  <a:srgbClr val="464653"/>
                </a:solidFill>
                <a:latin typeface="Candara"/>
              </a:rPr>
              <a:t>Задача 02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 като, с помощта на селектор по таг, оформите: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Всички елементи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&lt;h1&gt;</a:t>
            </a: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да са центрирани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Всички елементи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&lt;h1&gt; </a:t>
            </a: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и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&lt;h3&gt;</a:t>
            </a: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 да са с бял фон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Всички елементи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&lt;p&gt;</a:t>
            </a: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 да са с отстъп от ляво и от дясно – 2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cm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Всички елементи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&lt;li&gt;</a:t>
            </a: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 да са с отстъп от ляво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1.3 cm </a:t>
            </a: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и от дясно 2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cm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57600" y="4674960"/>
            <a:ext cx="1828440" cy="2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bg-BG" sz="1400" spc="-1" strike="noStrike">
                <a:solidFill>
                  <a:srgbClr val="464653"/>
                </a:solidFill>
                <a:latin typeface="Candara"/>
              </a:rPr>
              <a:t>РЕШЕНИЕ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9" name="Picture 1" descr=""/>
          <p:cNvPicPr/>
          <p:nvPr/>
        </p:nvPicPr>
        <p:blipFill>
          <a:blip r:embed="rId1"/>
          <a:stretch/>
        </p:blipFill>
        <p:spPr>
          <a:xfrm>
            <a:off x="1098360" y="149040"/>
            <a:ext cx="6946920" cy="440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№06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Селектор по вътрешен таг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Модифицирайте </a:t>
            </a:r>
            <a:r>
              <a:rPr b="0" i="1" lang="bg-BG" sz="2300" spc="-1" strike="noStrike">
                <a:solidFill>
                  <a:srgbClr val="464653"/>
                </a:solidFill>
                <a:latin typeface="Candara"/>
              </a:rPr>
              <a:t>Задача 05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 като, с помощта на селектор по вътрешен таг, оформите наклонения текст във всички параграфи да е с червен цвят (т.е. всички елементи </a:t>
            </a:r>
            <a:r>
              <a:rPr b="0" lang="en-US" sz="2300" spc="-1" strike="noStrike">
                <a:solidFill>
                  <a:srgbClr val="464653"/>
                </a:solidFill>
                <a:latin typeface="Candara"/>
              </a:rPr>
              <a:t>&lt;p&gt; 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с вътрешен таг </a:t>
            </a:r>
            <a:r>
              <a:rPr b="0" lang="en-US" sz="2300" spc="-1" strike="noStrike">
                <a:solidFill>
                  <a:srgbClr val="464653"/>
                </a:solidFill>
                <a:latin typeface="Candara"/>
              </a:rPr>
              <a:t>&lt;i&gt; 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да са</a:t>
            </a:r>
            <a:r>
              <a:rPr b="0" lang="en-US" sz="2300" spc="-1" strike="noStrike">
                <a:solidFill>
                  <a:srgbClr val="464653"/>
                </a:solidFill>
                <a:latin typeface="Candara"/>
              </a:rPr>
              <a:t> 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с червен цвят на текста)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57600" y="4674960"/>
            <a:ext cx="1828440" cy="2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bg-BG" sz="1400" spc="-1" strike="noStrike">
                <a:solidFill>
                  <a:srgbClr val="464653"/>
                </a:solidFill>
                <a:latin typeface="Candara"/>
              </a:rPr>
              <a:t>РЕШЕНИЕ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3" name="Picture 1" descr=""/>
          <p:cNvPicPr/>
          <p:nvPr/>
        </p:nvPicPr>
        <p:blipFill>
          <a:blip r:embed="rId1"/>
          <a:stretch/>
        </p:blipFill>
        <p:spPr>
          <a:xfrm>
            <a:off x="1104120" y="102960"/>
            <a:ext cx="6935400" cy="439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№07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Селектор по идентификатор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Модифицирайте </a:t>
            </a:r>
            <a:r>
              <a:rPr b="0" i="1" lang="bg-BG" sz="2300" spc="-1" strike="noStrike">
                <a:solidFill>
                  <a:srgbClr val="464653"/>
                </a:solidFill>
                <a:latin typeface="Candara"/>
              </a:rPr>
              <a:t>Задача 06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 като, с помощта на идентификатор, оформите формулата за лице на триъгълник, така че да бъде: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Подравнена в центъра 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Изписана с шрифт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Times New Roman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С червен цвят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С размер на шрифта 28 рх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57600" y="4674960"/>
            <a:ext cx="1828440" cy="2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bg-BG" sz="1400" spc="-1" strike="noStrike">
                <a:solidFill>
                  <a:srgbClr val="464653"/>
                </a:solidFill>
                <a:latin typeface="Candara"/>
              </a:rPr>
              <a:t>РЕШЕНИЕ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7" name="Picture 1" descr=""/>
          <p:cNvPicPr/>
          <p:nvPr/>
        </p:nvPicPr>
        <p:blipFill>
          <a:blip r:embed="rId1"/>
          <a:stretch/>
        </p:blipFill>
        <p:spPr>
          <a:xfrm>
            <a:off x="1078920" y="144720"/>
            <a:ext cx="6985800" cy="442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№08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Селектор по клас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Модифицирайте </a:t>
            </a:r>
            <a:r>
              <a:rPr b="0" i="1" lang="bg-BG" sz="2300" spc="-1" strike="noStrike">
                <a:solidFill>
                  <a:srgbClr val="464653"/>
                </a:solidFill>
                <a:latin typeface="Candara"/>
              </a:rPr>
              <a:t>Задача 07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 като, с помощта на идентификатор, оформите формулата за лице на триъгълник, така че да бъде заградена в рамка, която да е обемна, с цвета на текста, с дебелина 2 </a:t>
            </a:r>
            <a:r>
              <a:rPr b="0" lang="en-US" sz="2300" spc="-1" strike="noStrike">
                <a:solidFill>
                  <a:srgbClr val="464653"/>
                </a:solidFill>
                <a:latin typeface="Candara"/>
              </a:rPr>
              <a:t>px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.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657600" y="4674960"/>
            <a:ext cx="1828440" cy="2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bg-BG" sz="1400" spc="-1" strike="noStrike">
                <a:solidFill>
                  <a:srgbClr val="464653"/>
                </a:solidFill>
                <a:latin typeface="Candara"/>
              </a:rPr>
              <a:t>РЕШЕНИЕ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1" name="Picture 1" descr=""/>
          <p:cNvPicPr/>
          <p:nvPr/>
        </p:nvPicPr>
        <p:blipFill>
          <a:blip r:embed="rId1"/>
          <a:stretch/>
        </p:blipFill>
        <p:spPr>
          <a:xfrm>
            <a:off x="1134000" y="172440"/>
            <a:ext cx="6875640" cy="435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№09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Селектор по наличие на атрибут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Модифицирайте </a:t>
            </a:r>
            <a:r>
              <a:rPr b="0" i="1" lang="bg-BG" sz="2300" spc="-1" strike="noStrike">
                <a:solidFill>
                  <a:srgbClr val="464653"/>
                </a:solidFill>
                <a:latin typeface="Candara"/>
              </a:rPr>
              <a:t>Задача 08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 като, с помощта на атрибут, оформите дефиницията за  триъгълник, така че да бъде на жълт фон.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219320" y="2914560"/>
            <a:ext cx="685764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ndara"/>
              </a:rPr>
              <a:t>CSS - </a:t>
            </a:r>
            <a:r>
              <a:rPr b="1" lang="bg-BG" sz="3600" spc="-1" strike="noStrike">
                <a:solidFill>
                  <a:srgbClr val="000000"/>
                </a:solidFill>
                <a:latin typeface="Candara"/>
              </a:rPr>
              <a:t>разположение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57600" y="4674960"/>
            <a:ext cx="1828440" cy="2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bg-BG" sz="1400" spc="-1" strike="noStrike">
                <a:solidFill>
                  <a:srgbClr val="464653"/>
                </a:solidFill>
                <a:latin typeface="Candara"/>
              </a:rPr>
              <a:t>РЕШЕНИЕ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05" name="Picture 1" descr=""/>
          <p:cNvPicPr/>
          <p:nvPr/>
        </p:nvPicPr>
        <p:blipFill>
          <a:blip r:embed="rId1"/>
          <a:stretch/>
        </p:blipFill>
        <p:spPr>
          <a:xfrm>
            <a:off x="1107360" y="194400"/>
            <a:ext cx="692856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219320" y="2914560"/>
            <a:ext cx="685764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00000"/>
                </a:solidFill>
                <a:latin typeface="Candara"/>
              </a:rPr>
              <a:t>Филтри в селекторите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№10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Допълнителни филтри за селектори по таг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Модифицирайте </a:t>
            </a:r>
            <a:r>
              <a:rPr b="0" i="1" lang="bg-BG" sz="2300" spc="-1" strike="noStrike">
                <a:solidFill>
                  <a:srgbClr val="464653"/>
                </a:solidFill>
                <a:latin typeface="Candara"/>
              </a:rPr>
              <a:t>Задача 0</a:t>
            </a:r>
            <a:r>
              <a:rPr b="0" i="1" lang="en-US" sz="2300" spc="-1" strike="noStrike">
                <a:solidFill>
                  <a:srgbClr val="464653"/>
                </a:solidFill>
                <a:latin typeface="Candara"/>
              </a:rPr>
              <a:t>9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, като</a:t>
            </a:r>
            <a:r>
              <a:rPr b="0" lang="en-US" sz="2300" spc="-1" strike="noStrike">
                <a:solidFill>
                  <a:srgbClr val="464653"/>
                </a:solidFill>
                <a:latin typeface="Candara"/>
              </a:rPr>
              <a:t> 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използвате филтри в селекторите, за да: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Промените цвета по подразбиране на хипервръзките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Промените цвета посетена хипервръзка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Фона на хипервръзките, елементите от тип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&lt;h1&gt; </a:t>
            </a: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и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&lt;h3&gt;</a:t>
            </a: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 да се променя на жълт при преминаване с мишката върху тях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57600" y="4674960"/>
            <a:ext cx="1828440" cy="2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bg-BG" sz="1400" spc="-1" strike="noStrike">
                <a:solidFill>
                  <a:srgbClr val="464653"/>
                </a:solidFill>
                <a:latin typeface="Candara"/>
              </a:rPr>
              <a:t>РЕШЕНИЕ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0" name="Picture 6" descr=""/>
          <p:cNvPicPr/>
          <p:nvPr/>
        </p:nvPicPr>
        <p:blipFill>
          <a:blip r:embed="rId1"/>
          <a:stretch/>
        </p:blipFill>
        <p:spPr>
          <a:xfrm>
            <a:off x="876600" y="377280"/>
            <a:ext cx="7390440" cy="400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219320" y="2914560"/>
            <a:ext cx="685764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000000"/>
                </a:solidFill>
                <a:latin typeface="Candara"/>
              </a:rPr>
              <a:t>Край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1219320" y="3843360"/>
            <a:ext cx="6857640" cy="39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464653"/>
                </a:solidFill>
                <a:latin typeface="Candara"/>
              </a:rPr>
              <a:t>Коментари, въпроси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№01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Създаване на </a:t>
            </a:r>
            <a:r>
              <a:rPr b="1" lang="en-US" sz="2600" spc="-1" strike="noStrike">
                <a:solidFill>
                  <a:srgbClr val="000000"/>
                </a:solidFill>
                <a:latin typeface="Candara"/>
              </a:rPr>
              <a:t>CSS </a:t>
            </a: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код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Напишете </a:t>
            </a:r>
            <a:r>
              <a:rPr b="0" lang="en-US" sz="2300" spc="-1" strike="noStrike">
                <a:solidFill>
                  <a:srgbClr val="464653"/>
                </a:solidFill>
                <a:latin typeface="Candara"/>
              </a:rPr>
              <a:t>CSS 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код, който задава следните характеристики на страницата: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Цвят на фона –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Wheat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Цвят на текста –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#A0522D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Подравняване на текста – двустранно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bg-BG" sz="2000" spc="-1" strike="noStrike">
                <a:solidFill>
                  <a:srgbClr val="525b7e"/>
                </a:solidFill>
                <a:latin typeface="Candara"/>
              </a:rPr>
              <a:t>Шрифт – </a:t>
            </a:r>
            <a:r>
              <a:rPr b="0" lang="en-US" sz="2000" spc="-1" strike="noStrike">
                <a:solidFill>
                  <a:srgbClr val="525b7e"/>
                </a:solidFill>
                <a:latin typeface="Candara"/>
              </a:rPr>
              <a:t>Arial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Запишете така създадения код като </a:t>
            </a:r>
            <a:r>
              <a:rPr b="0" lang="en-US" sz="2300" spc="-1" strike="noStrike">
                <a:solidFill>
                  <a:srgbClr val="464653"/>
                </a:solidFill>
                <a:latin typeface="Candara"/>
              </a:rPr>
              <a:t>CSS 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файл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  <a:p>
            <a:pPr>
              <a:lnSpc>
                <a:spcPct val="2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400" spc="-1" strike="noStrike">
                <a:solidFill>
                  <a:srgbClr val="525b7e"/>
                </a:solidFill>
                <a:latin typeface="Candara"/>
              </a:rPr>
              <a:t>Решение</a:t>
            </a:r>
            <a:r>
              <a:rPr b="0" lang="bg-BG" sz="2400" spc="-1" strike="noStrike">
                <a:solidFill>
                  <a:srgbClr val="525b7e"/>
                </a:solidFill>
                <a:latin typeface="Candara"/>
              </a:rPr>
              <a:t>:</a:t>
            </a:r>
            <a:r>
              <a:rPr b="1" lang="bg-BG" sz="24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2000" spc="-1" strike="noStrike" u="sng">
                <a:solidFill>
                  <a:srgbClr val="0070c0"/>
                </a:solidFill>
                <a:uFillTx/>
                <a:latin typeface="Candara"/>
                <a:hlinkClick r:id="rId1"/>
              </a:rPr>
              <a:t>Problem-0301</a:t>
            </a:r>
            <a:r>
              <a:rPr b="0" lang="bg-BG" sz="2000" spc="-1" strike="noStrike" u="sng">
                <a:solidFill>
                  <a:srgbClr val="0070c0"/>
                </a:solidFill>
                <a:uFillTx/>
                <a:latin typeface="Candara"/>
                <a:hlinkClick r:id="rId2"/>
              </a:rPr>
              <a:t>.</a:t>
            </a:r>
            <a:r>
              <a:rPr b="0" lang="en-US" sz="2000" spc="-1" strike="noStrike" u="sng">
                <a:solidFill>
                  <a:srgbClr val="0070c0"/>
                </a:solidFill>
                <a:uFillTx/>
                <a:latin typeface="Candara"/>
                <a:hlinkClick r:id="rId3"/>
              </a:rPr>
              <a:t>css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№02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Разполагане на </a:t>
            </a:r>
            <a:r>
              <a:rPr b="1" lang="en-US" sz="2600" spc="-1" strike="noStrike">
                <a:solidFill>
                  <a:srgbClr val="000000"/>
                </a:solidFill>
                <a:latin typeface="Candara"/>
              </a:rPr>
              <a:t>CSS </a:t>
            </a: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в различни части на </a:t>
            </a:r>
            <a:r>
              <a:rPr b="1" lang="en-US" sz="2600" spc="-1" strike="noStrike">
                <a:solidFill>
                  <a:srgbClr val="000000"/>
                </a:solidFill>
                <a:latin typeface="Candara"/>
              </a:rPr>
              <a:t>HTML </a:t>
            </a: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страница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Използвайте решението на </a:t>
            </a:r>
            <a:r>
              <a:rPr b="0" i="1" lang="bg-BG" sz="2300" spc="-1" strike="noStrike" u="sng">
                <a:solidFill>
                  <a:srgbClr val="0070c0"/>
                </a:solidFill>
                <a:uFillTx/>
                <a:latin typeface="Candara"/>
                <a:hlinkClick r:id="rId1"/>
              </a:rPr>
              <a:t>Задача 10 от Упражнение </a:t>
            </a:r>
            <a:r>
              <a:rPr b="0" i="1" lang="en-US" sz="2300" spc="-1" strike="noStrike" u="sng">
                <a:solidFill>
                  <a:srgbClr val="0070c0"/>
                </a:solidFill>
                <a:uFillTx/>
                <a:latin typeface="Candara"/>
                <a:hlinkClick r:id="rId2"/>
              </a:rPr>
              <a:t>2</a:t>
            </a:r>
            <a:r>
              <a:rPr b="0" lang="bg-BG" sz="2300" spc="-1" strike="noStrike" u="sng">
                <a:solidFill>
                  <a:srgbClr val="0070c0"/>
                </a:solidFill>
                <a:uFillTx/>
                <a:latin typeface="Candara"/>
                <a:hlinkClick r:id="rId3"/>
              </a:rPr>
              <a:t> 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и приложете създадения в </a:t>
            </a:r>
            <a:r>
              <a:rPr b="0" i="1" lang="bg-BG" sz="2300" spc="-1" strike="noStrike">
                <a:solidFill>
                  <a:srgbClr val="464653"/>
                </a:solidFill>
                <a:latin typeface="Candara"/>
              </a:rPr>
              <a:t>Задача 01,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 от настоящото упражнение, стил като го разположите: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525b7e"/>
                </a:solidFill>
                <a:latin typeface="Candara"/>
              </a:rPr>
              <a:t>Във външен файл, общ за целия сайт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57600" y="4674960"/>
            <a:ext cx="1828440" cy="2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bg-BG" sz="1400" spc="-1" strike="noStrike">
                <a:solidFill>
                  <a:srgbClr val="464653"/>
                </a:solidFill>
                <a:latin typeface="Candara"/>
              </a:rPr>
              <a:t>РЕШЕНИЕ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1138320" y="194400"/>
            <a:ext cx="6866640" cy="434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№03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Разполагане на </a:t>
            </a:r>
            <a:r>
              <a:rPr b="1" lang="en-US" sz="2600" spc="-1" strike="noStrike">
                <a:solidFill>
                  <a:srgbClr val="000000"/>
                </a:solidFill>
                <a:latin typeface="Candara"/>
              </a:rPr>
              <a:t>CSS </a:t>
            </a: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в различни части на </a:t>
            </a:r>
            <a:r>
              <a:rPr b="1" lang="en-US" sz="2600" spc="-1" strike="noStrike">
                <a:solidFill>
                  <a:srgbClr val="000000"/>
                </a:solidFill>
                <a:latin typeface="Candara"/>
              </a:rPr>
              <a:t>HTML </a:t>
            </a: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страница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Модифицирайте Задача 02 и приложете създадения в </a:t>
            </a:r>
            <a:br/>
            <a:r>
              <a:rPr b="0" i="1" lang="bg-BG" sz="2300" spc="-1" strike="noStrike">
                <a:solidFill>
                  <a:srgbClr val="464653"/>
                </a:solidFill>
                <a:latin typeface="Candara"/>
              </a:rPr>
              <a:t>Задача 01,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 от настоящото упражнение, стил като го разположите: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525b7e"/>
                </a:solidFill>
                <a:latin typeface="Candara"/>
              </a:rPr>
              <a:t>В скриптов елемент, общ за цялата страница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57600" y="4674960"/>
            <a:ext cx="1828440" cy="2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bg-BG" sz="1400" spc="-1" strike="noStrike">
                <a:solidFill>
                  <a:srgbClr val="464653"/>
                </a:solidFill>
                <a:latin typeface="Candara"/>
              </a:rPr>
              <a:t>РЕШЕНИЕ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0" name="Picture 1" descr=""/>
          <p:cNvPicPr/>
          <p:nvPr/>
        </p:nvPicPr>
        <p:blipFill>
          <a:blip r:embed="rId1"/>
          <a:stretch/>
        </p:blipFill>
        <p:spPr>
          <a:xfrm>
            <a:off x="1123920" y="209160"/>
            <a:ext cx="6895800" cy="436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114480"/>
            <a:ext cx="853416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bg-BG" sz="3600" spc="-1" strike="noStrike">
                <a:solidFill>
                  <a:srgbClr val="525b7e"/>
                </a:solidFill>
                <a:latin typeface="Candara"/>
              </a:rPr>
              <a:t>Задача №0</a:t>
            </a:r>
            <a:r>
              <a:rPr b="1" lang="en-US" sz="3600" spc="-1" strike="noStrike">
                <a:solidFill>
                  <a:srgbClr val="525b7e"/>
                </a:solidFill>
                <a:latin typeface="Candara"/>
              </a:rPr>
              <a:t>4</a:t>
            </a:r>
            <a:endParaRPr b="0" lang="bg-BG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047600"/>
            <a:ext cx="8534160" cy="403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Разполагане на </a:t>
            </a:r>
            <a:r>
              <a:rPr b="1" lang="en-US" sz="2600" spc="-1" strike="noStrike">
                <a:solidFill>
                  <a:srgbClr val="000000"/>
                </a:solidFill>
                <a:latin typeface="Candara"/>
              </a:rPr>
              <a:t>CSS </a:t>
            </a: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в различни части на </a:t>
            </a:r>
            <a:r>
              <a:rPr b="1" lang="en-US" sz="2600" spc="-1" strike="noStrike">
                <a:solidFill>
                  <a:srgbClr val="000000"/>
                </a:solidFill>
                <a:latin typeface="Candara"/>
              </a:rPr>
              <a:t>HTML </a:t>
            </a:r>
            <a:r>
              <a:rPr b="1" lang="bg-BG" sz="2600" spc="-1" strike="noStrike">
                <a:solidFill>
                  <a:srgbClr val="000000"/>
                </a:solidFill>
                <a:latin typeface="Candara"/>
              </a:rPr>
              <a:t>страница</a:t>
            </a:r>
            <a:endParaRPr b="1" lang="bg-BG" sz="2600" spc="-1" strike="noStrike">
              <a:solidFill>
                <a:srgbClr val="000000"/>
              </a:solidFill>
              <a:latin typeface="Candara"/>
            </a:endParaRPr>
          </a:p>
          <a:p>
            <a:pPr lvl="1" marL="457200" indent="-182160">
              <a:lnSpc>
                <a:spcPct val="100000"/>
              </a:lnSpc>
              <a:spcBef>
                <a:spcPts val="499"/>
              </a:spcBef>
              <a:buClr>
                <a:srgbClr val="525b7e"/>
              </a:buClr>
              <a:buFont typeface="Arial"/>
              <a:buChar char="•"/>
              <a:tabLst>
                <a:tab algn="l" pos="0"/>
              </a:tabLst>
            </a:pP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Модифицирайте Задача 02 и приложете създадения в </a:t>
            </a:r>
            <a:br/>
            <a:r>
              <a:rPr b="0" i="1" lang="bg-BG" sz="2300" spc="-1" strike="noStrike">
                <a:solidFill>
                  <a:srgbClr val="464653"/>
                </a:solidFill>
                <a:latin typeface="Candara"/>
              </a:rPr>
              <a:t>Задача 01,</a:t>
            </a:r>
            <a:r>
              <a:rPr b="0" lang="bg-BG" sz="2300" spc="-1" strike="noStrike">
                <a:solidFill>
                  <a:srgbClr val="464653"/>
                </a:solidFill>
                <a:latin typeface="Candara"/>
              </a:rPr>
              <a:t> от настоящото упражнение, стил като го разположите:</a:t>
            </a:r>
            <a:endParaRPr b="0" lang="bg-BG" sz="2300" spc="-1" strike="noStrike">
              <a:solidFill>
                <a:srgbClr val="525b7e"/>
              </a:solidFill>
              <a:latin typeface="Candara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525b7e"/>
                </a:solidFill>
                <a:latin typeface="Candara"/>
              </a:rPr>
              <a:t>В атрибут към конкретен HTML елемент</a:t>
            </a:r>
            <a:endParaRPr b="1" lang="bg-BG" sz="20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57600" y="4674960"/>
            <a:ext cx="1828440" cy="273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bg-BG" sz="1400" spc="-1" strike="noStrike">
                <a:solidFill>
                  <a:srgbClr val="464653"/>
                </a:solidFill>
                <a:latin typeface="Candara"/>
              </a:rPr>
              <a:t>РЕШЕНИЕ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4" name="Picture 3" descr=""/>
          <p:cNvPicPr/>
          <p:nvPr/>
        </p:nvPicPr>
        <p:blipFill>
          <a:blip r:embed="rId1"/>
          <a:stretch/>
        </p:blipFill>
        <p:spPr>
          <a:xfrm>
            <a:off x="1117800" y="194400"/>
            <a:ext cx="6907680" cy="437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9472</TotalTime>
  <Application>LibreOffice/6.4.7.2$Linux_X86_64 LibreOffice_project/40$Build-2</Application>
  <Words>468</Words>
  <Paragraphs>66</Paragraphs>
  <Company>FMI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2015-02-10T15:00:35Z</dcterms:created>
  <dc:creator>Pavel Boytchev</dc:creator>
  <dc:description/>
  <dc:language>bg-BG</dc:language>
  <cp:lastModifiedBy>MalcheviBG</cp:lastModifiedBy>
  <dcterms:modified xsi:type="dcterms:W3CDTF">2017-10-04T13:20:59Z</dcterms:modified>
  <cp:revision>439</cp:revision>
  <dc:subject/>
  <dc:title>SUICA-EXERCISE-01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FMI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