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9" r:id="rId14"/>
    <p:sldId id="268" r:id="rId15"/>
    <p:sldId id="270" r:id="rId16"/>
    <p:sldId id="272" r:id="rId17"/>
    <p:sldId id="273" r:id="rId18"/>
    <p:sldId id="271" r:id="rId19"/>
    <p:sldId id="274" r:id="rId20"/>
    <p:sldId id="275" r:id="rId21"/>
    <p:sldId id="276" r:id="rId22"/>
    <p:sldId id="278" r:id="rId23"/>
    <p:sldId id="280" r:id="rId24"/>
    <p:sldId id="277" r:id="rId25"/>
    <p:sldId id="281" r:id="rId26"/>
    <p:sldId id="279" r:id="rId27"/>
    <p:sldId id="282" r:id="rId28"/>
    <p:sldId id="283" r:id="rId29"/>
    <p:sldId id="291" r:id="rId30"/>
    <p:sldId id="292" r:id="rId31"/>
    <p:sldId id="284" r:id="rId32"/>
    <p:sldId id="285" r:id="rId33"/>
    <p:sldId id="286" r:id="rId34"/>
    <p:sldId id="287" r:id="rId35"/>
    <p:sldId id="288" r:id="rId36"/>
    <p:sldId id="289" r:id="rId37"/>
    <p:sldId id="290" r:id="rId38"/>
    <p:sldId id="294" r:id="rId39"/>
    <p:sldId id="293" r:id="rId40"/>
    <p:sldId id="295" r:id="rId41"/>
    <p:sldId id="296" r:id="rId42"/>
    <p:sldId id="297" r:id="rId43"/>
    <p:sldId id="298" r:id="rId44"/>
    <p:sldId id="299" r:id="rId45"/>
    <p:sldId id="300" r:id="rId46"/>
    <p:sldId id="302" r:id="rId47"/>
    <p:sldId id="30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Tahoma"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Tahoma"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Tahoma"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Tahoma"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Tahoma"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Tahoma"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Tahoma"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Tahoma"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4" autoAdjust="0"/>
    <p:restoredTop sz="94660"/>
  </p:normalViewPr>
  <p:slideViewPr>
    <p:cSldViewPr>
      <p:cViewPr varScale="1">
        <p:scale>
          <a:sx n="50" d="100"/>
          <a:sy n="50" d="100"/>
        </p:scale>
        <p:origin x="-1262"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685800" y="1676400"/>
            <a:ext cx="7772400" cy="1828800"/>
          </a:xfrm>
        </p:spPr>
        <p:txBody>
          <a:bodyPr/>
          <a:lstStyle>
            <a:lvl1pPr>
              <a:defRPr/>
            </a:lvl1pPr>
          </a:lstStyle>
          <a:p>
            <a:r>
              <a:rPr lang="bg-BG"/>
              <a:t>Click to edit Master title style</a:t>
            </a:r>
          </a:p>
        </p:txBody>
      </p:sp>
      <p:sp>
        <p:nvSpPr>
          <p:cNvPr id="5123"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bg-BG"/>
              <a:t>Click to edit Master subtitle style</a:t>
            </a:r>
          </a:p>
        </p:txBody>
      </p:sp>
      <p:sp>
        <p:nvSpPr>
          <p:cNvPr id="5124" name="Rectangle 4"/>
          <p:cNvSpPr>
            <a:spLocks noGrp="1" noChangeArrowheads="1"/>
          </p:cNvSpPr>
          <p:nvPr>
            <p:ph type="dt" sz="quarter" idx="2"/>
          </p:nvPr>
        </p:nvSpPr>
        <p:spPr/>
        <p:txBody>
          <a:bodyPr/>
          <a:lstStyle>
            <a:lvl1pPr>
              <a:defRPr/>
            </a:lvl1pPr>
          </a:lstStyle>
          <a:p>
            <a:endParaRPr lang="bg-BG"/>
          </a:p>
        </p:txBody>
      </p:sp>
      <p:sp>
        <p:nvSpPr>
          <p:cNvPr id="5125" name="Rectangle 5"/>
          <p:cNvSpPr>
            <a:spLocks noGrp="1" noChangeArrowheads="1"/>
          </p:cNvSpPr>
          <p:nvPr>
            <p:ph type="ftr" sz="quarter" idx="3"/>
          </p:nvPr>
        </p:nvSpPr>
        <p:spPr/>
        <p:txBody>
          <a:bodyPr/>
          <a:lstStyle>
            <a:lvl1pPr>
              <a:defRPr/>
            </a:lvl1pPr>
          </a:lstStyle>
          <a:p>
            <a:endParaRPr lang="bg-BG"/>
          </a:p>
        </p:txBody>
      </p:sp>
      <p:sp>
        <p:nvSpPr>
          <p:cNvPr id="5126" name="Rectangle 6"/>
          <p:cNvSpPr>
            <a:spLocks noGrp="1" noChangeArrowheads="1"/>
          </p:cNvSpPr>
          <p:nvPr>
            <p:ph type="sldNum" sz="quarter" idx="4"/>
          </p:nvPr>
        </p:nvSpPr>
        <p:spPr/>
        <p:txBody>
          <a:bodyPr/>
          <a:lstStyle>
            <a:lvl1pPr>
              <a:defRPr/>
            </a:lvl1pPr>
          </a:lstStyle>
          <a:p>
            <a:fld id="{D3894535-7C20-47F6-AB84-65D5B72BA15E}" type="slidenum">
              <a:rPr lang="bg-BG"/>
              <a:pPr/>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EF8219AA-5E6A-45A1-B5E2-70065A213317}" type="slidenum">
              <a:rPr lang="bg-BG"/>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D812FA71-1549-4931-94EB-EE95B66BC7D8}" type="slidenum">
              <a:rPr lang="bg-BG"/>
              <a:pPr/>
              <a:t>‹#›</a:t>
            </a:fld>
            <a:endParaRPr lang="bg-B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bg-BG"/>
          </a:p>
        </p:txBody>
      </p:sp>
      <p:sp>
        <p:nvSpPr>
          <p:cNvPr id="3" name="Table Placeholder 2"/>
          <p:cNvSpPr>
            <a:spLocks noGrp="1"/>
          </p:cNvSpPr>
          <p:nvPr>
            <p:ph type="tbl" idx="1"/>
          </p:nvPr>
        </p:nvSpPr>
        <p:spPr>
          <a:xfrm>
            <a:off x="457200" y="1981200"/>
            <a:ext cx="8229600" cy="4114800"/>
          </a:xfrm>
        </p:spPr>
        <p:txBody>
          <a:bodyPr/>
          <a:lstStyle/>
          <a:p>
            <a:endParaRPr lang="bg-BG"/>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bg-BG"/>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bg-BG"/>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36D3DC4C-6230-4123-BD7D-7F9CC7CB612F}" type="slidenum">
              <a:rPr lang="bg-BG"/>
              <a:pPr/>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13D2114D-FB14-4251-886B-5800DDEA7430}" type="slidenum">
              <a:rPr lang="bg-BG"/>
              <a:pPr/>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6C23C9A7-1473-461A-8FDA-8346FD41CE8C}" type="slidenum">
              <a:rPr lang="bg-BG"/>
              <a:pPr/>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F55CACCB-E4D4-46DD-A931-7143BE39A0F1}" type="slidenum">
              <a:rPr lang="bg-BG"/>
              <a:pPr/>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lvl1pPr>
              <a:defRPr/>
            </a:lvl1pPr>
          </a:lstStyle>
          <a:p>
            <a:endParaRPr lang="bg-BG"/>
          </a:p>
        </p:txBody>
      </p:sp>
      <p:sp>
        <p:nvSpPr>
          <p:cNvPr id="8" name="Footer Placeholder 7"/>
          <p:cNvSpPr>
            <a:spLocks noGrp="1"/>
          </p:cNvSpPr>
          <p:nvPr>
            <p:ph type="ftr" sz="quarter" idx="11"/>
          </p:nvPr>
        </p:nvSpPr>
        <p:spPr/>
        <p:txBody>
          <a:bodyPr/>
          <a:lstStyle>
            <a:lvl1pPr>
              <a:defRPr/>
            </a:lvl1pPr>
          </a:lstStyle>
          <a:p>
            <a:endParaRPr lang="bg-BG"/>
          </a:p>
        </p:txBody>
      </p:sp>
      <p:sp>
        <p:nvSpPr>
          <p:cNvPr id="9" name="Slide Number Placeholder 8"/>
          <p:cNvSpPr>
            <a:spLocks noGrp="1"/>
          </p:cNvSpPr>
          <p:nvPr>
            <p:ph type="sldNum" sz="quarter" idx="12"/>
          </p:nvPr>
        </p:nvSpPr>
        <p:spPr/>
        <p:txBody>
          <a:bodyPr/>
          <a:lstStyle>
            <a:lvl1pPr>
              <a:defRPr/>
            </a:lvl1pPr>
          </a:lstStyle>
          <a:p>
            <a:fld id="{37C1AB05-5FDE-452F-9B47-3523DC1EE4DE}" type="slidenum">
              <a:rPr lang="bg-BG"/>
              <a:pPr/>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lvl1pPr>
              <a:defRPr/>
            </a:lvl1pPr>
          </a:lstStyle>
          <a:p>
            <a:endParaRPr lang="bg-BG"/>
          </a:p>
        </p:txBody>
      </p:sp>
      <p:sp>
        <p:nvSpPr>
          <p:cNvPr id="4" name="Footer Placeholder 3"/>
          <p:cNvSpPr>
            <a:spLocks noGrp="1"/>
          </p:cNvSpPr>
          <p:nvPr>
            <p:ph type="ftr" sz="quarter" idx="11"/>
          </p:nvPr>
        </p:nvSpPr>
        <p:spPr/>
        <p:txBody>
          <a:bodyPr/>
          <a:lstStyle>
            <a:lvl1pPr>
              <a:defRPr/>
            </a:lvl1pPr>
          </a:lstStyle>
          <a:p>
            <a:endParaRPr lang="bg-BG"/>
          </a:p>
        </p:txBody>
      </p:sp>
      <p:sp>
        <p:nvSpPr>
          <p:cNvPr id="5" name="Slide Number Placeholder 4"/>
          <p:cNvSpPr>
            <a:spLocks noGrp="1"/>
          </p:cNvSpPr>
          <p:nvPr>
            <p:ph type="sldNum" sz="quarter" idx="12"/>
          </p:nvPr>
        </p:nvSpPr>
        <p:spPr/>
        <p:txBody>
          <a:bodyPr/>
          <a:lstStyle>
            <a:lvl1pPr>
              <a:defRPr/>
            </a:lvl1pPr>
          </a:lstStyle>
          <a:p>
            <a:fld id="{0B8D5F1A-F0BE-4571-A719-F54502887617}" type="slidenum">
              <a:rPr lang="bg-BG"/>
              <a:pPr/>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bg-BG"/>
          </a:p>
        </p:txBody>
      </p:sp>
      <p:sp>
        <p:nvSpPr>
          <p:cNvPr id="3" name="Footer Placeholder 2"/>
          <p:cNvSpPr>
            <a:spLocks noGrp="1"/>
          </p:cNvSpPr>
          <p:nvPr>
            <p:ph type="ftr" sz="quarter" idx="11"/>
          </p:nvPr>
        </p:nvSpPr>
        <p:spPr/>
        <p:txBody>
          <a:bodyPr/>
          <a:lstStyle>
            <a:lvl1pPr>
              <a:defRPr/>
            </a:lvl1pPr>
          </a:lstStyle>
          <a:p>
            <a:endParaRPr lang="bg-BG"/>
          </a:p>
        </p:txBody>
      </p:sp>
      <p:sp>
        <p:nvSpPr>
          <p:cNvPr id="4" name="Slide Number Placeholder 3"/>
          <p:cNvSpPr>
            <a:spLocks noGrp="1"/>
          </p:cNvSpPr>
          <p:nvPr>
            <p:ph type="sldNum" sz="quarter" idx="12"/>
          </p:nvPr>
        </p:nvSpPr>
        <p:spPr/>
        <p:txBody>
          <a:bodyPr/>
          <a:lstStyle>
            <a:lvl1pPr>
              <a:defRPr/>
            </a:lvl1pPr>
          </a:lstStyle>
          <a:p>
            <a:fld id="{CB73A7F8-AF3A-4A95-A3B1-96DA908A53E4}" type="slidenum">
              <a:rPr lang="bg-BG"/>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C4B9A009-FDE5-4FF0-ABD9-96B542AF9933}" type="slidenum">
              <a:rPr lang="bg-BG"/>
              <a:pPr/>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0B0CF2DC-8CCC-45D2-94B2-C95442FD827A}" type="slidenum">
              <a:rPr lang="bg-BG"/>
              <a:pPr/>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bg-BG" smtClean="0"/>
              <a:t>Click to edit Master title style</a:t>
            </a:r>
          </a:p>
        </p:txBody>
      </p:sp>
      <p:sp>
        <p:nvSpPr>
          <p:cNvPr id="4099"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bg-BG" smtClean="0"/>
              <a:t>Click to edit Master text styles</a:t>
            </a:r>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defRPr>
            </a:lvl1pPr>
          </a:lstStyle>
          <a:p>
            <a:endParaRPr lang="bg-BG"/>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endParaRPr lang="bg-BG"/>
          </a:p>
        </p:txBody>
      </p:sp>
      <p:sp>
        <p:nvSpPr>
          <p:cNvPr id="4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charset="0"/>
              </a:defRPr>
            </a:lvl1pPr>
          </a:lstStyle>
          <a:p>
            <a:fld id="{0890F2A7-4849-4945-8492-7E4C0F52CE6E}" type="slidenum">
              <a:rPr lang="bg-BG"/>
              <a:pPr/>
              <a:t>‹#›</a:t>
            </a:fld>
            <a:endParaRPr lang="bg-BG"/>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ht@fmi.uni-sofia.b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Database Systems</a:t>
            </a:r>
            <a:br>
              <a:rPr lang="en-US"/>
            </a:br>
            <a:r>
              <a:rPr lang="en-US"/>
              <a:t>The Entity-Relationship Model</a:t>
            </a:r>
            <a:endParaRPr lang="bg-BG"/>
          </a:p>
        </p:txBody>
      </p:sp>
      <p:sp>
        <p:nvSpPr>
          <p:cNvPr id="2051" name="Rectangle 3"/>
          <p:cNvSpPr>
            <a:spLocks noGrp="1" noChangeArrowheads="1"/>
          </p:cNvSpPr>
          <p:nvPr>
            <p:ph type="subTitle" idx="1"/>
          </p:nvPr>
        </p:nvSpPr>
        <p:spPr/>
        <p:txBody>
          <a:bodyPr/>
          <a:lstStyle/>
          <a:p>
            <a:r>
              <a:rPr lang="en-US" smtClean="0"/>
              <a:t>prof</a:t>
            </a:r>
            <a:r>
              <a:rPr lang="en-US" dirty="0"/>
              <a:t>., dr. Vladimir </a:t>
            </a:r>
            <a:r>
              <a:rPr lang="en-US" dirty="0" err="1"/>
              <a:t>Dimitrov</a:t>
            </a:r>
            <a:endParaRPr lang="en-US" dirty="0"/>
          </a:p>
          <a:p>
            <a:r>
              <a:rPr lang="en-US" dirty="0"/>
              <a:t>e-mail: </a:t>
            </a:r>
            <a:r>
              <a:rPr lang="en-US" dirty="0">
                <a:hlinkClick r:id="rId2"/>
              </a:rPr>
              <a:t>cht@fmi.uni-sofia.bg</a:t>
            </a:r>
            <a:endParaRPr lang="en-US" dirty="0"/>
          </a:p>
          <a:p>
            <a:r>
              <a:rPr lang="en-US" dirty="0"/>
              <a:t>web: is.fmi.uni-sofia.bg</a:t>
            </a:r>
            <a:endParaRPr lang="bg-B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4000"/>
              <a:t>Multiplicity of Binary E/R Relationships</a:t>
            </a:r>
            <a:endParaRPr lang="bg-BG" sz="4000"/>
          </a:p>
        </p:txBody>
      </p:sp>
      <p:sp>
        <p:nvSpPr>
          <p:cNvPr id="15363" name="Rectangle 3"/>
          <p:cNvSpPr>
            <a:spLocks noGrp="1" noChangeArrowheads="1"/>
          </p:cNvSpPr>
          <p:nvPr>
            <p:ph type="body" idx="1"/>
          </p:nvPr>
        </p:nvSpPr>
        <p:spPr>
          <a:xfrm>
            <a:off x="457200" y="1981200"/>
            <a:ext cx="8229600" cy="4876800"/>
          </a:xfrm>
        </p:spPr>
        <p:txBody>
          <a:bodyPr/>
          <a:lstStyle/>
          <a:p>
            <a:pPr>
              <a:lnSpc>
                <a:spcPct val="80000"/>
              </a:lnSpc>
              <a:buFont typeface="Wingdings" pitchFamily="2" charset="2"/>
              <a:buNone/>
            </a:pPr>
            <a:r>
              <a:rPr lang="en-US" sz="1800"/>
              <a:t>In general, a binary relationship can connect any member of one of its entity sets to any number of members of the other entity set. However, it is common for there to be a restriction on the "multiplicity" of a relationship. Suppose R is a relationship connecting entity sets E and F. Then:</a:t>
            </a:r>
          </a:p>
          <a:p>
            <a:pPr>
              <a:lnSpc>
                <a:spcPct val="80000"/>
              </a:lnSpc>
            </a:pPr>
            <a:r>
              <a:rPr lang="en-US" sz="1800"/>
              <a:t>If each member of E can be connected by R to at most one member of</a:t>
            </a:r>
            <a:r>
              <a:rPr lang="en-US" sz="1800" b="1"/>
              <a:t> F, </a:t>
            </a:r>
            <a:r>
              <a:rPr lang="en-US" sz="1800"/>
              <a:t>then we say that R is </a:t>
            </a:r>
            <a:r>
              <a:rPr lang="en-US" sz="1800">
                <a:solidFill>
                  <a:schemeClr val="folHlink"/>
                </a:solidFill>
              </a:rPr>
              <a:t>many-one</a:t>
            </a:r>
            <a:r>
              <a:rPr lang="en-US" sz="1800"/>
              <a:t> from E to F. Note that in a many-one relationship from E to F, each entity in F can be connected to many members of E. Similarly, if instead a member of F can be connected by R to at most one member of E, then we say R is many-one from F to E (or equivalently, one-many from E to F).</a:t>
            </a:r>
          </a:p>
          <a:p>
            <a:pPr>
              <a:lnSpc>
                <a:spcPct val="80000"/>
              </a:lnSpc>
            </a:pPr>
            <a:r>
              <a:rPr lang="en-US" sz="1800"/>
              <a:t>If R is both many-one from E to F and many-one from F to E, then we say that R is </a:t>
            </a:r>
            <a:r>
              <a:rPr lang="en-US" sz="1800">
                <a:solidFill>
                  <a:schemeClr val="folHlink"/>
                </a:solidFill>
              </a:rPr>
              <a:t>one-one</a:t>
            </a:r>
            <a:r>
              <a:rPr lang="en-US" sz="1800"/>
              <a:t>. In a one-one relationship an entity of either entity set can be connected to at most one entity of the other set.</a:t>
            </a:r>
          </a:p>
          <a:p>
            <a:pPr>
              <a:lnSpc>
                <a:spcPct val="80000"/>
              </a:lnSpc>
            </a:pPr>
            <a:r>
              <a:rPr lang="en-US" sz="1800"/>
              <a:t>If R is neither many-one from E to F or from F to E, then we say R is </a:t>
            </a:r>
            <a:r>
              <a:rPr lang="en-US" sz="1800">
                <a:solidFill>
                  <a:schemeClr val="folHlink"/>
                </a:solidFill>
              </a:rPr>
              <a:t>many-many</a:t>
            </a:r>
            <a:r>
              <a:rPr lang="en-US" sz="1800"/>
              <a:t>.</a:t>
            </a:r>
          </a:p>
          <a:p>
            <a:pPr>
              <a:lnSpc>
                <a:spcPct val="80000"/>
              </a:lnSpc>
              <a:buFont typeface="Wingdings" pitchFamily="2" charset="2"/>
              <a:buNone/>
            </a:pPr>
            <a:r>
              <a:rPr lang="en-US" sz="1800"/>
              <a:t>Arrows can be used to indicate the multiplicity of a relationship in an E/R diagram. If a relationship is many-one from entity set E to entity set F, then we place an arrow entering F. The arrow indicates that each entity in set E is related to at most one entity in set F. Unless there is also an arrow on the edge to E, an entity in F may be related to many entities in E.</a:t>
            </a:r>
            <a:endParaRPr lang="bg-BG"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A one-one relationship</a:t>
            </a:r>
            <a:endParaRPr lang="bg-BG"/>
          </a:p>
        </p:txBody>
      </p:sp>
      <p:sp>
        <p:nvSpPr>
          <p:cNvPr id="16388" name="Rectangle 4"/>
          <p:cNvSpPr>
            <a:spLocks noChangeArrowheads="1"/>
          </p:cNvSpPr>
          <p:nvPr/>
        </p:nvSpPr>
        <p:spPr bwMode="auto">
          <a:xfrm>
            <a:off x="611188" y="3644900"/>
            <a:ext cx="1873250" cy="792163"/>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16390" name="Rectangle 6"/>
          <p:cNvSpPr>
            <a:spLocks noChangeArrowheads="1"/>
          </p:cNvSpPr>
          <p:nvPr/>
        </p:nvSpPr>
        <p:spPr bwMode="auto">
          <a:xfrm>
            <a:off x="5867400" y="3573463"/>
            <a:ext cx="2089150" cy="935037"/>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Presidents</a:t>
            </a:r>
            <a:endParaRPr lang="bg-BG">
              <a:effectLst>
                <a:outerShdw blurRad="38100" dist="38100" dir="2700000" algn="tl">
                  <a:srgbClr val="000000"/>
                </a:outerShdw>
              </a:effectLst>
            </a:endParaRPr>
          </a:p>
        </p:txBody>
      </p:sp>
      <p:sp>
        <p:nvSpPr>
          <p:cNvPr id="16392" name="AutoShape 8"/>
          <p:cNvSpPr>
            <a:spLocks noChangeArrowheads="1"/>
          </p:cNvSpPr>
          <p:nvPr/>
        </p:nvSpPr>
        <p:spPr bwMode="auto">
          <a:xfrm>
            <a:off x="3635375" y="3500438"/>
            <a:ext cx="1150938" cy="1081087"/>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Runs</a:t>
            </a:r>
            <a:endParaRPr lang="bg-BG">
              <a:effectLst>
                <a:outerShdw blurRad="38100" dist="38100" dir="2700000" algn="tl">
                  <a:srgbClr val="000000"/>
                </a:outerShdw>
              </a:effectLst>
            </a:endParaRPr>
          </a:p>
        </p:txBody>
      </p:sp>
      <p:cxnSp>
        <p:nvCxnSpPr>
          <p:cNvPr id="16394" name="AutoShape 10"/>
          <p:cNvCxnSpPr>
            <a:cxnSpLocks noChangeShapeType="1"/>
            <a:stCxn id="16392" idx="3"/>
            <a:endCxn id="16390" idx="1"/>
          </p:cNvCxnSpPr>
          <p:nvPr/>
        </p:nvCxnSpPr>
        <p:spPr bwMode="auto">
          <a:xfrm>
            <a:off x="4786313" y="4041775"/>
            <a:ext cx="1081087" cy="0"/>
          </a:xfrm>
          <a:prstGeom prst="straightConnector1">
            <a:avLst/>
          </a:prstGeom>
          <a:noFill/>
          <a:ln w="9525">
            <a:solidFill>
              <a:schemeClr val="tx1"/>
            </a:solidFill>
            <a:round/>
            <a:headEnd/>
            <a:tailEnd type="triangle" w="med" len="med"/>
          </a:ln>
          <a:effectLst/>
        </p:spPr>
      </p:cxnSp>
      <p:cxnSp>
        <p:nvCxnSpPr>
          <p:cNvPr id="16395" name="AutoShape 11"/>
          <p:cNvCxnSpPr>
            <a:cxnSpLocks noChangeShapeType="1"/>
            <a:stCxn id="16392" idx="1"/>
            <a:endCxn id="16388" idx="3"/>
          </p:cNvCxnSpPr>
          <p:nvPr/>
        </p:nvCxnSpPr>
        <p:spPr bwMode="auto">
          <a:xfrm flipH="1">
            <a:off x="2484438" y="4041775"/>
            <a:ext cx="1150937" cy="0"/>
          </a:xfrm>
          <a:prstGeom prst="straightConnector1">
            <a:avLst/>
          </a:prstGeom>
          <a:noFill/>
          <a:ln w="9525">
            <a:solidFill>
              <a:schemeClr val="tx1"/>
            </a:solidFill>
            <a:round/>
            <a:headEnd/>
            <a:tailEnd type="triangle" w="med" len="med"/>
          </a:ln>
          <a:effec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Multiway Relationships</a:t>
            </a:r>
            <a:endParaRPr lang="bg-BG"/>
          </a:p>
        </p:txBody>
      </p:sp>
      <p:sp>
        <p:nvSpPr>
          <p:cNvPr id="17411" name="Rectangle 3"/>
          <p:cNvSpPr>
            <a:spLocks noGrp="1" noChangeArrowheads="1"/>
          </p:cNvSpPr>
          <p:nvPr>
            <p:ph type="body" idx="1"/>
          </p:nvPr>
        </p:nvSpPr>
        <p:spPr/>
        <p:txBody>
          <a:bodyPr/>
          <a:lstStyle/>
          <a:p>
            <a:pPr>
              <a:buFont typeface="Wingdings" pitchFamily="2" charset="2"/>
              <a:buNone/>
            </a:pPr>
            <a:r>
              <a:rPr lang="en-US" sz="2800"/>
              <a:t>The E/R model makes it convenient to define relationships involving more than two entity sets. In practice, ternary (three-way) or higher-degree relationships are rare, but they are occasionally necessary to reflect the true state of affairs. A multiway relationship in an E/R diagram is represented by lines from the relationship diamond to each of the involved entity sets.</a:t>
            </a:r>
          </a:p>
          <a:p>
            <a:pPr>
              <a:buFont typeface="Wingdings" pitchFamily="2" charset="2"/>
              <a:buNone/>
            </a:pPr>
            <a:endParaRPr lang="bg-BG"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A three-way relation</a:t>
            </a:r>
            <a:endParaRPr lang="bg-BG"/>
          </a:p>
        </p:txBody>
      </p:sp>
      <p:sp>
        <p:nvSpPr>
          <p:cNvPr id="19460" name="Rectangle 4"/>
          <p:cNvSpPr>
            <a:spLocks noChangeArrowheads="1"/>
          </p:cNvSpPr>
          <p:nvPr/>
        </p:nvSpPr>
        <p:spPr bwMode="auto">
          <a:xfrm>
            <a:off x="755650" y="3068638"/>
            <a:ext cx="1584325" cy="865187"/>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19462" name="Rectangle 6"/>
          <p:cNvSpPr>
            <a:spLocks noChangeArrowheads="1"/>
          </p:cNvSpPr>
          <p:nvPr/>
        </p:nvSpPr>
        <p:spPr bwMode="auto">
          <a:xfrm>
            <a:off x="6011863" y="2997200"/>
            <a:ext cx="1871662" cy="1008063"/>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19464" name="AutoShape 8"/>
          <p:cNvSpPr>
            <a:spLocks noChangeArrowheads="1"/>
          </p:cNvSpPr>
          <p:nvPr/>
        </p:nvSpPr>
        <p:spPr bwMode="auto">
          <a:xfrm>
            <a:off x="3132138" y="2924175"/>
            <a:ext cx="1944687" cy="1154113"/>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Contracts</a:t>
            </a:r>
            <a:endParaRPr lang="bg-BG">
              <a:effectLst>
                <a:outerShdw blurRad="38100" dist="38100" dir="2700000" algn="tl">
                  <a:srgbClr val="000000"/>
                </a:outerShdw>
              </a:effectLst>
            </a:endParaRPr>
          </a:p>
        </p:txBody>
      </p:sp>
      <p:sp>
        <p:nvSpPr>
          <p:cNvPr id="19466" name="Rectangle 10"/>
          <p:cNvSpPr>
            <a:spLocks noChangeArrowheads="1"/>
          </p:cNvSpPr>
          <p:nvPr/>
        </p:nvSpPr>
        <p:spPr bwMode="auto">
          <a:xfrm>
            <a:off x="3348038" y="5084763"/>
            <a:ext cx="1512887" cy="1081087"/>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cxnSp>
        <p:nvCxnSpPr>
          <p:cNvPr id="19468" name="AutoShape 12"/>
          <p:cNvCxnSpPr>
            <a:cxnSpLocks noChangeShapeType="1"/>
            <a:stCxn id="19460" idx="3"/>
            <a:endCxn id="19464" idx="1"/>
          </p:cNvCxnSpPr>
          <p:nvPr/>
        </p:nvCxnSpPr>
        <p:spPr bwMode="auto">
          <a:xfrm>
            <a:off x="2339975" y="3502025"/>
            <a:ext cx="792163" cy="0"/>
          </a:xfrm>
          <a:prstGeom prst="straightConnector1">
            <a:avLst/>
          </a:prstGeom>
          <a:noFill/>
          <a:ln w="9525">
            <a:solidFill>
              <a:schemeClr val="tx1"/>
            </a:solidFill>
            <a:round/>
            <a:headEnd/>
            <a:tailEnd/>
          </a:ln>
          <a:effectLst/>
        </p:spPr>
      </p:cxnSp>
      <p:cxnSp>
        <p:nvCxnSpPr>
          <p:cNvPr id="19469" name="AutoShape 13"/>
          <p:cNvCxnSpPr>
            <a:cxnSpLocks noChangeShapeType="1"/>
            <a:stCxn id="19464" idx="3"/>
            <a:endCxn id="19462" idx="1"/>
          </p:cNvCxnSpPr>
          <p:nvPr/>
        </p:nvCxnSpPr>
        <p:spPr bwMode="auto">
          <a:xfrm>
            <a:off x="5076825" y="3502025"/>
            <a:ext cx="935038" cy="0"/>
          </a:xfrm>
          <a:prstGeom prst="straightConnector1">
            <a:avLst/>
          </a:prstGeom>
          <a:noFill/>
          <a:ln w="9525">
            <a:solidFill>
              <a:schemeClr val="tx1"/>
            </a:solidFill>
            <a:round/>
            <a:headEnd/>
            <a:tailEnd/>
          </a:ln>
          <a:effectLst/>
        </p:spPr>
      </p:cxnSp>
      <p:cxnSp>
        <p:nvCxnSpPr>
          <p:cNvPr id="19470" name="AutoShape 14"/>
          <p:cNvCxnSpPr>
            <a:cxnSpLocks noChangeShapeType="1"/>
            <a:stCxn id="19464" idx="2"/>
            <a:endCxn id="19466" idx="0"/>
          </p:cNvCxnSpPr>
          <p:nvPr/>
        </p:nvCxnSpPr>
        <p:spPr bwMode="auto">
          <a:xfrm>
            <a:off x="4105275" y="4078288"/>
            <a:ext cx="0" cy="1006475"/>
          </a:xfrm>
          <a:prstGeom prst="straightConnector1">
            <a:avLst/>
          </a:prstGeom>
          <a:noFill/>
          <a:ln w="9525">
            <a:solidFill>
              <a:schemeClr val="tx1"/>
            </a:solidFill>
            <a:round/>
            <a:headEnd/>
            <a:tailEnd type="triangle" w="med" len="med"/>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bg-BG" sz="4000"/>
              <a:t>Implications Among Relationship Types</a:t>
            </a:r>
          </a:p>
        </p:txBody>
      </p:sp>
      <p:sp>
        <p:nvSpPr>
          <p:cNvPr id="18435" name="Rectangle 3"/>
          <p:cNvSpPr>
            <a:spLocks noGrp="1" noChangeArrowheads="1"/>
          </p:cNvSpPr>
          <p:nvPr>
            <p:ph type="body" idx="1"/>
          </p:nvPr>
        </p:nvSpPr>
        <p:spPr/>
        <p:txBody>
          <a:bodyPr/>
          <a:lstStyle/>
          <a:p>
            <a:pPr>
              <a:lnSpc>
                <a:spcPct val="90000"/>
              </a:lnSpc>
              <a:buFont typeface="Wingdings" pitchFamily="2" charset="2"/>
              <a:buNone/>
            </a:pPr>
            <a:r>
              <a:rPr lang="en-US" sz="2400"/>
              <a:t>We should be aware that a many-one relationship is a special case of a many-many relationship, and a one-one relationship is a special case of a many-one relationship. That is, any useful property of many-many relationships applies to many-one relationships as well, and a useful property of many-one relationships holds for one-one relationships too. For example, a data structure for representing many-one relationships will work for one-one relationships, although it might not work for many-many relationships.</a:t>
            </a:r>
            <a:endParaRPr lang="bg-BG"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Roles in Relationships</a:t>
            </a:r>
            <a:endParaRPr lang="bg-BG"/>
          </a:p>
        </p:txBody>
      </p:sp>
      <p:sp>
        <p:nvSpPr>
          <p:cNvPr id="20483" name="Rectangle 3"/>
          <p:cNvSpPr>
            <a:spLocks noGrp="1" noChangeArrowheads="1"/>
          </p:cNvSpPr>
          <p:nvPr>
            <p:ph type="body" idx="1"/>
          </p:nvPr>
        </p:nvSpPr>
        <p:spPr/>
        <p:txBody>
          <a:bodyPr/>
          <a:lstStyle/>
          <a:p>
            <a:pPr>
              <a:buFont typeface="Wingdings" pitchFamily="2" charset="2"/>
              <a:buNone/>
            </a:pPr>
            <a:r>
              <a:rPr lang="en-US" sz="2800"/>
              <a:t>It is possible that one entity set appears two or more times in a single relationship. If so, we draw as many lines from the relationship to the entity set as the entity set appears in the relationship. Each line to the entity set represents a different </a:t>
            </a:r>
            <a:r>
              <a:rPr lang="en-US" sz="2800">
                <a:solidFill>
                  <a:schemeClr val="folHlink"/>
                </a:solidFill>
              </a:rPr>
              <a:t>role</a:t>
            </a:r>
            <a:r>
              <a:rPr lang="en-US" sz="2800"/>
              <a:t> that the entity set plays in the relationship. We therefore label the edges between the entity set and relationship by names, which we call "roles."</a:t>
            </a:r>
            <a:endParaRPr lang="bg-BG"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A relationship with roles</a:t>
            </a:r>
            <a:endParaRPr lang="bg-BG"/>
          </a:p>
        </p:txBody>
      </p:sp>
      <p:sp>
        <p:nvSpPr>
          <p:cNvPr id="22532" name="Rectangle 4"/>
          <p:cNvSpPr>
            <a:spLocks noChangeArrowheads="1"/>
          </p:cNvSpPr>
          <p:nvPr/>
        </p:nvSpPr>
        <p:spPr bwMode="auto">
          <a:xfrm>
            <a:off x="5724525" y="2997200"/>
            <a:ext cx="2087563" cy="1079500"/>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22534" name="AutoShape 6"/>
          <p:cNvSpPr>
            <a:spLocks noChangeArrowheads="1"/>
          </p:cNvSpPr>
          <p:nvPr/>
        </p:nvSpPr>
        <p:spPr bwMode="auto">
          <a:xfrm>
            <a:off x="1547813" y="3068638"/>
            <a:ext cx="2376487" cy="936625"/>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Sequel-of</a:t>
            </a:r>
            <a:endParaRPr lang="bg-BG">
              <a:effectLst>
                <a:outerShdw blurRad="38100" dist="38100" dir="2700000" algn="tl">
                  <a:srgbClr val="000000"/>
                </a:outerShdw>
              </a:effectLst>
            </a:endParaRPr>
          </a:p>
        </p:txBody>
      </p:sp>
      <p:cxnSp>
        <p:nvCxnSpPr>
          <p:cNvPr id="22537" name="AutoShape 9"/>
          <p:cNvCxnSpPr>
            <a:cxnSpLocks noChangeShapeType="1"/>
            <a:stCxn id="22534" idx="0"/>
            <a:endCxn id="22532" idx="0"/>
          </p:cNvCxnSpPr>
          <p:nvPr/>
        </p:nvCxnSpPr>
        <p:spPr bwMode="auto">
          <a:xfrm rot="16200000">
            <a:off x="4717256" y="1016794"/>
            <a:ext cx="71438" cy="4032250"/>
          </a:xfrm>
          <a:prstGeom prst="bentConnector3">
            <a:avLst>
              <a:gd name="adj1" fmla="val 420000"/>
            </a:avLst>
          </a:prstGeom>
          <a:noFill/>
          <a:ln w="9525">
            <a:solidFill>
              <a:schemeClr val="tx1"/>
            </a:solidFill>
            <a:miter lim="800000"/>
            <a:headEnd/>
            <a:tailEnd type="triangle" w="med" len="med"/>
          </a:ln>
          <a:effectLst/>
        </p:spPr>
      </p:cxnSp>
      <p:cxnSp>
        <p:nvCxnSpPr>
          <p:cNvPr id="22538" name="AutoShape 10"/>
          <p:cNvCxnSpPr>
            <a:cxnSpLocks noChangeShapeType="1"/>
            <a:stCxn id="22532" idx="2"/>
            <a:endCxn id="22534" idx="2"/>
          </p:cNvCxnSpPr>
          <p:nvPr/>
        </p:nvCxnSpPr>
        <p:spPr bwMode="auto">
          <a:xfrm rot="16200000" flipV="1">
            <a:off x="4717256" y="2024857"/>
            <a:ext cx="71437" cy="4032250"/>
          </a:xfrm>
          <a:prstGeom prst="bentConnector3">
            <a:avLst>
              <a:gd name="adj1" fmla="val -320000"/>
            </a:avLst>
          </a:prstGeom>
          <a:noFill/>
          <a:ln w="9525">
            <a:solidFill>
              <a:schemeClr val="tx1"/>
            </a:solidFill>
            <a:miter lim="800000"/>
            <a:headEnd/>
            <a:tailEnd/>
          </a:ln>
          <a:effectLst/>
        </p:spPr>
      </p:cxnSp>
      <p:sp>
        <p:nvSpPr>
          <p:cNvPr id="22539" name="Text Box 11"/>
          <p:cNvSpPr txBox="1">
            <a:spLocks noChangeArrowheads="1"/>
          </p:cNvSpPr>
          <p:nvPr/>
        </p:nvSpPr>
        <p:spPr bwMode="auto">
          <a:xfrm>
            <a:off x="4284663" y="2349500"/>
            <a:ext cx="960437" cy="366713"/>
          </a:xfrm>
          <a:prstGeom prst="rect">
            <a:avLst/>
          </a:prstGeom>
          <a:noFill/>
          <a:ln w="9525">
            <a:noFill/>
            <a:miter lim="800000"/>
            <a:headEnd/>
            <a:tailEnd/>
          </a:ln>
          <a:effectLst/>
        </p:spPr>
        <p:txBody>
          <a:bodyPr wrap="none">
            <a:spAutoFit/>
          </a:bodyPr>
          <a:lstStyle/>
          <a:p>
            <a:r>
              <a:rPr lang="en-US">
                <a:effectLst>
                  <a:outerShdw blurRad="38100" dist="38100" dir="2700000" algn="tl">
                    <a:srgbClr val="000000"/>
                  </a:outerShdw>
                </a:effectLst>
              </a:rPr>
              <a:t>Original</a:t>
            </a:r>
            <a:endParaRPr lang="bg-BG">
              <a:effectLst>
                <a:outerShdw blurRad="38100" dist="38100" dir="2700000" algn="tl">
                  <a:srgbClr val="000000"/>
                </a:outerShdw>
              </a:effectLst>
            </a:endParaRPr>
          </a:p>
        </p:txBody>
      </p:sp>
      <p:sp>
        <p:nvSpPr>
          <p:cNvPr id="22540" name="Text Box 12"/>
          <p:cNvSpPr txBox="1">
            <a:spLocks noChangeArrowheads="1"/>
          </p:cNvSpPr>
          <p:nvPr/>
        </p:nvSpPr>
        <p:spPr bwMode="auto">
          <a:xfrm>
            <a:off x="4427538" y="4365625"/>
            <a:ext cx="858837" cy="366713"/>
          </a:xfrm>
          <a:prstGeom prst="rect">
            <a:avLst/>
          </a:prstGeom>
          <a:noFill/>
          <a:ln w="9525">
            <a:noFill/>
            <a:miter lim="800000"/>
            <a:headEnd/>
            <a:tailEnd/>
          </a:ln>
          <a:effectLst/>
        </p:spPr>
        <p:txBody>
          <a:bodyPr wrap="none">
            <a:spAutoFit/>
          </a:bodyPr>
          <a:lstStyle/>
          <a:p>
            <a:r>
              <a:rPr lang="en-US">
                <a:effectLst>
                  <a:outerShdw blurRad="38100" dist="38100" dir="2700000" algn="tl">
                    <a:srgbClr val="000000"/>
                  </a:outerShdw>
                </a:effectLst>
              </a:rPr>
              <a:t>Sequel</a:t>
            </a:r>
            <a:endParaRPr lang="bg-BG">
              <a:effectLst>
                <a:outerShdw blurRad="38100" dist="38100" dir="2700000" algn="tl">
                  <a:srgbClr val="000000"/>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A four-way relation</a:t>
            </a:r>
            <a:endParaRPr lang="bg-BG"/>
          </a:p>
        </p:txBody>
      </p:sp>
      <p:sp>
        <p:nvSpPr>
          <p:cNvPr id="23556" name="Rectangle 4"/>
          <p:cNvSpPr>
            <a:spLocks noChangeArrowheads="1"/>
          </p:cNvSpPr>
          <p:nvPr/>
        </p:nvSpPr>
        <p:spPr bwMode="auto">
          <a:xfrm>
            <a:off x="1042988" y="2205038"/>
            <a:ext cx="1657350" cy="719137"/>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23558" name="Rectangle 6"/>
          <p:cNvSpPr>
            <a:spLocks noChangeArrowheads="1"/>
          </p:cNvSpPr>
          <p:nvPr/>
        </p:nvSpPr>
        <p:spPr bwMode="auto">
          <a:xfrm>
            <a:off x="5435600" y="2133600"/>
            <a:ext cx="2089150" cy="79057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23560" name="Rectangle 8"/>
          <p:cNvSpPr>
            <a:spLocks noChangeArrowheads="1"/>
          </p:cNvSpPr>
          <p:nvPr/>
        </p:nvSpPr>
        <p:spPr bwMode="auto">
          <a:xfrm>
            <a:off x="2987675" y="5516563"/>
            <a:ext cx="2232025" cy="7921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23562" name="AutoShape 10"/>
          <p:cNvSpPr>
            <a:spLocks noChangeArrowheads="1"/>
          </p:cNvSpPr>
          <p:nvPr/>
        </p:nvSpPr>
        <p:spPr bwMode="auto">
          <a:xfrm>
            <a:off x="2987675" y="3860800"/>
            <a:ext cx="2232025" cy="1008063"/>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Contracts</a:t>
            </a:r>
            <a:endParaRPr lang="bg-BG">
              <a:effectLst>
                <a:outerShdw blurRad="38100" dist="38100" dir="2700000" algn="tl">
                  <a:srgbClr val="000000"/>
                </a:outerShdw>
              </a:effectLst>
            </a:endParaRPr>
          </a:p>
        </p:txBody>
      </p:sp>
      <p:cxnSp>
        <p:nvCxnSpPr>
          <p:cNvPr id="23564" name="AutoShape 12"/>
          <p:cNvCxnSpPr>
            <a:cxnSpLocks noChangeShapeType="1"/>
            <a:stCxn id="23562" idx="3"/>
            <a:endCxn id="23560" idx="3"/>
          </p:cNvCxnSpPr>
          <p:nvPr/>
        </p:nvCxnSpPr>
        <p:spPr bwMode="auto">
          <a:xfrm>
            <a:off x="5219700" y="4365625"/>
            <a:ext cx="1588" cy="1547813"/>
          </a:xfrm>
          <a:prstGeom prst="bentConnector3">
            <a:avLst>
              <a:gd name="adj1" fmla="val 14400000"/>
            </a:avLst>
          </a:prstGeom>
          <a:noFill/>
          <a:ln w="9525">
            <a:solidFill>
              <a:schemeClr val="tx1"/>
            </a:solidFill>
            <a:miter lim="800000"/>
            <a:headEnd/>
            <a:tailEnd type="triangle" w="med" len="med"/>
          </a:ln>
          <a:effectLst/>
        </p:spPr>
      </p:cxnSp>
      <p:cxnSp>
        <p:nvCxnSpPr>
          <p:cNvPr id="23565" name="AutoShape 13"/>
          <p:cNvCxnSpPr>
            <a:cxnSpLocks noChangeShapeType="1"/>
            <a:stCxn id="23562" idx="1"/>
            <a:endCxn id="23560" idx="1"/>
          </p:cNvCxnSpPr>
          <p:nvPr/>
        </p:nvCxnSpPr>
        <p:spPr bwMode="auto">
          <a:xfrm rot="10800000" flipH="1" flipV="1">
            <a:off x="2987675" y="4365625"/>
            <a:ext cx="1588" cy="1547813"/>
          </a:xfrm>
          <a:prstGeom prst="bentConnector3">
            <a:avLst>
              <a:gd name="adj1" fmla="val -14400000"/>
            </a:avLst>
          </a:prstGeom>
          <a:noFill/>
          <a:ln w="9525">
            <a:solidFill>
              <a:schemeClr val="tx1"/>
            </a:solidFill>
            <a:miter lim="800000"/>
            <a:headEnd/>
            <a:tailEnd type="triangle" w="med" len="med"/>
          </a:ln>
          <a:effectLst/>
        </p:spPr>
      </p:cxnSp>
      <p:cxnSp>
        <p:nvCxnSpPr>
          <p:cNvPr id="23566" name="AutoShape 14"/>
          <p:cNvCxnSpPr>
            <a:cxnSpLocks noChangeShapeType="1"/>
            <a:stCxn id="23558" idx="2"/>
            <a:endCxn id="23562" idx="0"/>
          </p:cNvCxnSpPr>
          <p:nvPr/>
        </p:nvCxnSpPr>
        <p:spPr bwMode="auto">
          <a:xfrm flipH="1">
            <a:off x="4103688" y="2924175"/>
            <a:ext cx="2376487" cy="936625"/>
          </a:xfrm>
          <a:prstGeom prst="straightConnector1">
            <a:avLst/>
          </a:prstGeom>
          <a:noFill/>
          <a:ln w="9525">
            <a:solidFill>
              <a:schemeClr val="tx1"/>
            </a:solidFill>
            <a:round/>
            <a:headEnd/>
            <a:tailEnd/>
          </a:ln>
          <a:effectLst/>
        </p:spPr>
      </p:cxnSp>
      <p:cxnSp>
        <p:nvCxnSpPr>
          <p:cNvPr id="23567" name="AutoShape 15"/>
          <p:cNvCxnSpPr>
            <a:cxnSpLocks noChangeShapeType="1"/>
            <a:stCxn id="23556" idx="2"/>
            <a:endCxn id="23562" idx="0"/>
          </p:cNvCxnSpPr>
          <p:nvPr/>
        </p:nvCxnSpPr>
        <p:spPr bwMode="auto">
          <a:xfrm>
            <a:off x="1871663" y="2924175"/>
            <a:ext cx="2232025" cy="936625"/>
          </a:xfrm>
          <a:prstGeom prst="straightConnector1">
            <a:avLst/>
          </a:prstGeom>
          <a:noFill/>
          <a:ln w="9525">
            <a:solidFill>
              <a:schemeClr val="tx1"/>
            </a:solidFill>
            <a:round/>
            <a:headEnd/>
            <a:tailEnd/>
          </a:ln>
          <a:effectLst/>
        </p:spPr>
      </p:cxnSp>
      <p:sp>
        <p:nvSpPr>
          <p:cNvPr id="23569" name="Text Box 17"/>
          <p:cNvSpPr txBox="1">
            <a:spLocks noChangeArrowheads="1"/>
          </p:cNvSpPr>
          <p:nvPr/>
        </p:nvSpPr>
        <p:spPr bwMode="auto">
          <a:xfrm>
            <a:off x="5580063" y="4868863"/>
            <a:ext cx="1860550" cy="366712"/>
          </a:xfrm>
          <a:prstGeom prst="rect">
            <a:avLst/>
          </a:prstGeom>
          <a:noFill/>
          <a:ln w="9525">
            <a:noFill/>
            <a:miter lim="800000"/>
            <a:headEnd/>
            <a:tailEnd/>
          </a:ln>
          <a:effectLst/>
        </p:spPr>
        <p:txBody>
          <a:bodyPr wrap="none">
            <a:spAutoFit/>
          </a:bodyPr>
          <a:lstStyle/>
          <a:p>
            <a:r>
              <a:rPr lang="en-US">
                <a:effectLst>
                  <a:outerShdw blurRad="38100" dist="38100" dir="2700000" algn="tl">
                    <a:srgbClr val="000000"/>
                  </a:outerShdw>
                </a:effectLst>
              </a:rPr>
              <a:t>Producing studio</a:t>
            </a:r>
            <a:endParaRPr lang="bg-BG">
              <a:effectLst>
                <a:outerShdw blurRad="38100" dist="38100" dir="2700000" algn="tl">
                  <a:srgbClr val="000000"/>
                </a:outerShdw>
              </a:effectLst>
            </a:endParaRPr>
          </a:p>
        </p:txBody>
      </p:sp>
      <p:sp>
        <p:nvSpPr>
          <p:cNvPr id="23570" name="Text Box 18"/>
          <p:cNvSpPr txBox="1">
            <a:spLocks noChangeArrowheads="1"/>
          </p:cNvSpPr>
          <p:nvPr/>
        </p:nvSpPr>
        <p:spPr bwMode="auto">
          <a:xfrm>
            <a:off x="1042988" y="4941888"/>
            <a:ext cx="1538287" cy="366712"/>
          </a:xfrm>
          <a:prstGeom prst="rect">
            <a:avLst/>
          </a:prstGeom>
          <a:noFill/>
          <a:ln w="9525">
            <a:noFill/>
            <a:miter lim="800000"/>
            <a:headEnd/>
            <a:tailEnd/>
          </a:ln>
          <a:effectLst/>
        </p:spPr>
        <p:txBody>
          <a:bodyPr wrap="none">
            <a:spAutoFit/>
          </a:bodyPr>
          <a:lstStyle/>
          <a:p>
            <a:r>
              <a:rPr lang="en-US">
                <a:effectLst>
                  <a:outerShdw blurRad="38100" dist="38100" dir="2700000" algn="tl">
                    <a:srgbClr val="000000"/>
                  </a:outerShdw>
                </a:effectLst>
              </a:rPr>
              <a:t>Studio of star</a:t>
            </a:r>
            <a:endParaRPr lang="bg-BG">
              <a:effectLst>
                <a:outerShdw blurRad="38100" dist="38100" dir="2700000" algn="tl">
                  <a:srgbClr val="000000"/>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4000"/>
              <a:t>Limits on Arrow Notation in Multiway Relationships</a:t>
            </a:r>
            <a:endParaRPr lang="bg-BG" sz="4000"/>
          </a:p>
        </p:txBody>
      </p:sp>
      <p:sp>
        <p:nvSpPr>
          <p:cNvPr id="21507" name="Rectangle 3"/>
          <p:cNvSpPr>
            <a:spLocks noGrp="1" noChangeArrowheads="1"/>
          </p:cNvSpPr>
          <p:nvPr>
            <p:ph type="body" idx="1"/>
          </p:nvPr>
        </p:nvSpPr>
        <p:spPr/>
        <p:txBody>
          <a:bodyPr/>
          <a:lstStyle/>
          <a:p>
            <a:pPr>
              <a:lnSpc>
                <a:spcPct val="80000"/>
              </a:lnSpc>
              <a:buFont typeface="Wingdings" pitchFamily="2" charset="2"/>
              <a:buNone/>
            </a:pPr>
            <a:r>
              <a:rPr lang="en-US" sz="2400"/>
              <a:t>There are not enough choices of arrow or no-arrow on the lines attached to a relationship with three or more participants. Thus, we cannot describe every possible situation with arrows. For instance, the studio is really a function of the movie alone, not the star and movie jointly, since only one studio produces a movie. However, our notation does not distinguish this situation from the case of a three-way relationship where the entity set pointed to by the arrow is truly a function of both other entity sets. We shall take up a formal notation — functional dependencies — that has the capability to describe all possibilities regarding how one entity set can be determined uniquely by others.</a:t>
            </a:r>
            <a:endParaRPr lang="bg-BG"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bg-BG"/>
              <a:t>Attributes on Relationships</a:t>
            </a:r>
          </a:p>
        </p:txBody>
      </p:sp>
      <p:sp>
        <p:nvSpPr>
          <p:cNvPr id="24579" name="Rectangle 3"/>
          <p:cNvSpPr>
            <a:spLocks noGrp="1" noChangeArrowheads="1"/>
          </p:cNvSpPr>
          <p:nvPr>
            <p:ph type="body" idx="1"/>
          </p:nvPr>
        </p:nvSpPr>
        <p:spPr>
          <a:xfrm>
            <a:off x="457200" y="1981200"/>
            <a:ext cx="8229600" cy="4400550"/>
          </a:xfrm>
        </p:spPr>
        <p:txBody>
          <a:bodyPr/>
          <a:lstStyle/>
          <a:p>
            <a:pPr>
              <a:lnSpc>
                <a:spcPct val="80000"/>
              </a:lnSpc>
              <a:buFont typeface="Wingdings" pitchFamily="2" charset="2"/>
              <a:buNone/>
            </a:pPr>
            <a:r>
              <a:rPr lang="en-US" sz="1800"/>
              <a:t>Sometimes it is convenient, or even essential, to associate attributes with a relationship, rather than with any one of the entity sets that the relationship connects. For example, consider the relationship of which represents contracts between a star and studio for a movie. We might wish to record the salary associated with this contract. However, we cannot associate it with the star; a star might get different salaries for different movies. Similarly, it does not make sense to associate the salary with a studio (they may pay different salaries to different stars) or with a movie (different stars in a movie may receive different salaries).</a:t>
            </a:r>
          </a:p>
          <a:p>
            <a:pPr>
              <a:lnSpc>
                <a:spcPct val="80000"/>
              </a:lnSpc>
              <a:buFont typeface="Wingdings" pitchFamily="2" charset="2"/>
              <a:buNone/>
            </a:pPr>
            <a:r>
              <a:rPr lang="en-US" sz="1800"/>
              <a:t>However, it is appropriate to associate a salary with the</a:t>
            </a:r>
          </a:p>
          <a:p>
            <a:pPr algn="ctr">
              <a:lnSpc>
                <a:spcPct val="80000"/>
              </a:lnSpc>
              <a:buFont typeface="Wingdings" pitchFamily="2" charset="2"/>
              <a:buNone/>
            </a:pPr>
            <a:r>
              <a:rPr lang="en-US" sz="1800"/>
              <a:t>(star, movie, studio)</a:t>
            </a:r>
          </a:p>
          <a:p>
            <a:pPr>
              <a:lnSpc>
                <a:spcPct val="80000"/>
              </a:lnSpc>
              <a:buFont typeface="Wingdings" pitchFamily="2" charset="2"/>
              <a:buNone/>
            </a:pPr>
            <a:r>
              <a:rPr lang="en-US" sz="1800"/>
              <a:t>triple in the relationship set for the Contracts relationship.</a:t>
            </a:r>
          </a:p>
          <a:p>
            <a:pPr>
              <a:lnSpc>
                <a:spcPct val="80000"/>
              </a:lnSpc>
              <a:buFont typeface="Wingdings" pitchFamily="2" charset="2"/>
              <a:buNone/>
            </a:pPr>
            <a:r>
              <a:rPr lang="en-US" sz="1800"/>
              <a:t>It is never necessary to place attributes on relationships. We can instead invent a new entity set, whose entities have the attributes ascribed to the relationship. If we then include this entity set in the relationship, we can omit the attributes on the relationship itself. However, attributes on a relationship are a useful convention, which we shall continue to use where appropriate.</a:t>
            </a:r>
            <a:endParaRPr lang="bg-BG"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Contents</a:t>
            </a:r>
            <a:endParaRPr lang="bg-BG"/>
          </a:p>
        </p:txBody>
      </p:sp>
      <p:sp>
        <p:nvSpPr>
          <p:cNvPr id="6147" name="Rectangle 3"/>
          <p:cNvSpPr>
            <a:spLocks noGrp="1" noChangeArrowheads="1"/>
          </p:cNvSpPr>
          <p:nvPr>
            <p:ph type="body" idx="1"/>
          </p:nvPr>
        </p:nvSpPr>
        <p:spPr>
          <a:xfrm>
            <a:off x="5029200" y="1773238"/>
            <a:ext cx="3935413" cy="3960812"/>
          </a:xfrm>
        </p:spPr>
        <p:txBody>
          <a:bodyPr/>
          <a:lstStyle/>
          <a:p>
            <a:pPr>
              <a:buFont typeface="Wingdings" pitchFamily="2" charset="2"/>
              <a:buNone/>
            </a:pPr>
            <a:r>
              <a:rPr lang="en-US" sz="1600"/>
              <a:t>The Modeling of Constraints</a:t>
            </a:r>
          </a:p>
          <a:p>
            <a:r>
              <a:rPr lang="en-US" sz="1600"/>
              <a:t>Classification of Constraints</a:t>
            </a:r>
          </a:p>
          <a:p>
            <a:r>
              <a:rPr lang="en-US" sz="1600"/>
              <a:t>Keys in the E/R Model</a:t>
            </a:r>
          </a:p>
          <a:p>
            <a:r>
              <a:rPr lang="en-US" sz="1600"/>
              <a:t>Representing Keys in the E/R Model</a:t>
            </a:r>
          </a:p>
          <a:p>
            <a:r>
              <a:rPr lang="en-US" sz="1600"/>
              <a:t>Single-Value Constraints</a:t>
            </a:r>
          </a:p>
          <a:p>
            <a:r>
              <a:rPr lang="en-US" sz="1600"/>
              <a:t>Referential Integrity</a:t>
            </a:r>
          </a:p>
          <a:p>
            <a:r>
              <a:rPr lang="en-US" sz="1600"/>
              <a:t>Referential Integrity in E/R Diagrams</a:t>
            </a:r>
          </a:p>
          <a:p>
            <a:r>
              <a:rPr lang="en-US" sz="1600"/>
              <a:t>Other Kinds of Constraints</a:t>
            </a:r>
          </a:p>
          <a:p>
            <a:pPr>
              <a:buFont typeface="Wingdings" pitchFamily="2" charset="2"/>
              <a:buNone/>
            </a:pPr>
            <a:r>
              <a:rPr lang="en-US" sz="1600"/>
              <a:t>Weak Entity Sets</a:t>
            </a:r>
          </a:p>
          <a:p>
            <a:r>
              <a:rPr lang="en-US" sz="1600"/>
              <a:t>Causes of Weak Entity Sets</a:t>
            </a:r>
          </a:p>
          <a:p>
            <a:r>
              <a:rPr lang="en-US" sz="1600"/>
              <a:t>Requirements for Weak Entity Sets</a:t>
            </a:r>
          </a:p>
          <a:p>
            <a:r>
              <a:rPr lang="en-US" sz="1600"/>
              <a:t>Weak Entity Set Notation</a:t>
            </a:r>
          </a:p>
          <a:p>
            <a:pPr>
              <a:buFont typeface="Wingdings" pitchFamily="2" charset="2"/>
              <a:buNone/>
            </a:pPr>
            <a:r>
              <a:rPr lang="en-US" sz="1600"/>
              <a:t>Summary </a:t>
            </a:r>
            <a:endParaRPr lang="bg-BG" sz="1600"/>
          </a:p>
        </p:txBody>
      </p:sp>
      <p:sp>
        <p:nvSpPr>
          <p:cNvPr id="6151" name="Rectangle 7"/>
          <p:cNvSpPr>
            <a:spLocks noChangeArrowheads="1"/>
          </p:cNvSpPr>
          <p:nvPr/>
        </p:nvSpPr>
        <p:spPr bwMode="auto">
          <a:xfrm>
            <a:off x="673100" y="1773238"/>
            <a:ext cx="4114800" cy="4751387"/>
          </a:xfrm>
          <a:prstGeom prst="rect">
            <a:avLst/>
          </a:prstGeom>
          <a:noFill/>
          <a:ln w="9525">
            <a:noFill/>
            <a:miter lim="800000"/>
            <a:headEnd/>
            <a:tailEnd/>
          </a:ln>
          <a:effectLst/>
        </p:spPr>
        <p:txBody>
          <a:bodyPr/>
          <a:lstStyle/>
          <a:p>
            <a:pPr marL="342900" indent="-342900">
              <a:lnSpc>
                <a:spcPct val="80000"/>
              </a:lnSpc>
              <a:spcBef>
                <a:spcPct val="20000"/>
              </a:spcBef>
              <a:buClr>
                <a:schemeClr val="hlink"/>
              </a:buClr>
              <a:buSzPct val="65000"/>
              <a:buFont typeface="Wingdings" pitchFamily="2" charset="2"/>
              <a:buNone/>
            </a:pPr>
            <a:r>
              <a:rPr lang="en-US" sz="1600">
                <a:effectLst>
                  <a:outerShdw blurRad="38100" dist="38100" dir="2700000" algn="tl">
                    <a:srgbClr val="000000"/>
                  </a:outerShdw>
                </a:effectLst>
              </a:rPr>
              <a:t>Elements of Entity-Relationship Data Model</a:t>
            </a:r>
          </a:p>
          <a:p>
            <a:pPr marL="342900" indent="-342900">
              <a:lnSpc>
                <a:spcPct val="80000"/>
              </a:lnSpc>
              <a:spcBef>
                <a:spcPct val="20000"/>
              </a:spcBef>
              <a:buClr>
                <a:schemeClr val="hlink"/>
              </a:buClr>
              <a:buSzPct val="65000"/>
              <a:buFont typeface="Wingdings" pitchFamily="2" charset="2"/>
              <a:buChar char="n"/>
            </a:pPr>
            <a:r>
              <a:rPr lang="en-US" sz="1600">
                <a:effectLst>
                  <a:outerShdw blurRad="38100" dist="38100" dir="2700000" algn="tl">
                    <a:srgbClr val="000000"/>
                  </a:outerShdw>
                </a:effectLst>
              </a:rPr>
              <a:t>Entity Sets</a:t>
            </a:r>
          </a:p>
          <a:p>
            <a:pPr marL="342900" indent="-342900">
              <a:lnSpc>
                <a:spcPct val="80000"/>
              </a:lnSpc>
              <a:spcBef>
                <a:spcPct val="20000"/>
              </a:spcBef>
              <a:buClr>
                <a:schemeClr val="hlink"/>
              </a:buClr>
              <a:buSzPct val="65000"/>
              <a:buFont typeface="Wingdings" pitchFamily="2" charset="2"/>
              <a:buChar char="n"/>
            </a:pPr>
            <a:r>
              <a:rPr lang="en-US" sz="1600">
                <a:effectLst>
                  <a:outerShdw blurRad="38100" dist="38100" dir="2700000" algn="tl">
                    <a:srgbClr val="000000"/>
                  </a:outerShdw>
                </a:effectLst>
              </a:rPr>
              <a:t>Attributes</a:t>
            </a:r>
          </a:p>
          <a:p>
            <a:pPr marL="342900" indent="-342900">
              <a:lnSpc>
                <a:spcPct val="80000"/>
              </a:lnSpc>
              <a:spcBef>
                <a:spcPct val="20000"/>
              </a:spcBef>
              <a:buClr>
                <a:schemeClr val="hlink"/>
              </a:buClr>
              <a:buSzPct val="65000"/>
              <a:buFont typeface="Wingdings" pitchFamily="2" charset="2"/>
              <a:buChar char="n"/>
            </a:pPr>
            <a:r>
              <a:rPr lang="en-US" sz="1600">
                <a:effectLst>
                  <a:outerShdw blurRad="38100" dist="38100" dir="2700000" algn="tl">
                    <a:srgbClr val="000000"/>
                  </a:outerShdw>
                </a:effectLst>
              </a:rPr>
              <a:t>Relationships</a:t>
            </a:r>
          </a:p>
          <a:p>
            <a:pPr marL="342900" indent="-342900">
              <a:lnSpc>
                <a:spcPct val="80000"/>
              </a:lnSpc>
              <a:spcBef>
                <a:spcPct val="20000"/>
              </a:spcBef>
              <a:buClr>
                <a:schemeClr val="hlink"/>
              </a:buClr>
              <a:buSzPct val="65000"/>
              <a:buFont typeface="Wingdings" pitchFamily="2" charset="2"/>
              <a:buChar char="n"/>
            </a:pPr>
            <a:r>
              <a:rPr lang="en-US" sz="1600">
                <a:effectLst>
                  <a:outerShdw blurRad="38100" dist="38100" dir="2700000" algn="tl">
                    <a:srgbClr val="000000"/>
                  </a:outerShdw>
                </a:effectLst>
              </a:rPr>
              <a:t>Entity-Relationship Diagrams</a:t>
            </a:r>
          </a:p>
          <a:p>
            <a:pPr marL="342900" indent="-342900">
              <a:lnSpc>
                <a:spcPct val="80000"/>
              </a:lnSpc>
              <a:spcBef>
                <a:spcPct val="20000"/>
              </a:spcBef>
              <a:buClr>
                <a:schemeClr val="hlink"/>
              </a:buClr>
              <a:buSzPct val="65000"/>
              <a:buFont typeface="Wingdings" pitchFamily="2" charset="2"/>
              <a:buChar char="n"/>
            </a:pPr>
            <a:r>
              <a:rPr lang="en-US" sz="1600">
                <a:effectLst>
                  <a:outerShdw blurRad="38100" dist="38100" dir="2700000" algn="tl">
                    <a:srgbClr val="000000"/>
                  </a:outerShdw>
                </a:effectLst>
              </a:rPr>
              <a:t>Instances of an E/R Diagram</a:t>
            </a:r>
          </a:p>
          <a:p>
            <a:pPr marL="342900" indent="-342900">
              <a:lnSpc>
                <a:spcPct val="80000"/>
              </a:lnSpc>
              <a:spcBef>
                <a:spcPct val="20000"/>
              </a:spcBef>
              <a:buClr>
                <a:schemeClr val="hlink"/>
              </a:buClr>
              <a:buSzPct val="65000"/>
              <a:buFont typeface="Wingdings" pitchFamily="2" charset="2"/>
              <a:buChar char="n"/>
            </a:pPr>
            <a:r>
              <a:rPr lang="en-US" sz="1600">
                <a:effectLst>
                  <a:outerShdw blurRad="38100" dist="38100" dir="2700000" algn="tl">
                    <a:srgbClr val="000000"/>
                  </a:outerShdw>
                </a:effectLst>
              </a:rPr>
              <a:t>Multiplicity of Binary E/R Relationships</a:t>
            </a:r>
          </a:p>
          <a:p>
            <a:pPr marL="342900" indent="-342900">
              <a:lnSpc>
                <a:spcPct val="80000"/>
              </a:lnSpc>
              <a:spcBef>
                <a:spcPct val="20000"/>
              </a:spcBef>
              <a:buClr>
                <a:schemeClr val="hlink"/>
              </a:buClr>
              <a:buSzPct val="65000"/>
              <a:buFont typeface="Wingdings" pitchFamily="2" charset="2"/>
              <a:buChar char="n"/>
            </a:pPr>
            <a:r>
              <a:rPr lang="en-US" sz="1600">
                <a:effectLst>
                  <a:outerShdw blurRad="38100" dist="38100" dir="2700000" algn="tl">
                    <a:srgbClr val="000000"/>
                  </a:outerShdw>
                </a:effectLst>
              </a:rPr>
              <a:t>Multiway Relationships</a:t>
            </a:r>
          </a:p>
          <a:p>
            <a:pPr marL="342900" indent="-342900">
              <a:lnSpc>
                <a:spcPct val="80000"/>
              </a:lnSpc>
              <a:spcBef>
                <a:spcPct val="20000"/>
              </a:spcBef>
              <a:buClr>
                <a:schemeClr val="hlink"/>
              </a:buClr>
              <a:buSzPct val="65000"/>
              <a:buFont typeface="Wingdings" pitchFamily="2" charset="2"/>
              <a:buChar char="n"/>
            </a:pPr>
            <a:r>
              <a:rPr lang="en-US" sz="1600">
                <a:effectLst>
                  <a:outerShdw blurRad="38100" dist="38100" dir="2700000" algn="tl">
                    <a:srgbClr val="000000"/>
                  </a:outerShdw>
                </a:effectLst>
              </a:rPr>
              <a:t>Roles in Relationships</a:t>
            </a:r>
          </a:p>
          <a:p>
            <a:pPr marL="342900" indent="-342900">
              <a:lnSpc>
                <a:spcPct val="80000"/>
              </a:lnSpc>
              <a:spcBef>
                <a:spcPct val="20000"/>
              </a:spcBef>
              <a:buClr>
                <a:schemeClr val="hlink"/>
              </a:buClr>
              <a:buSzPct val="65000"/>
              <a:buFont typeface="Wingdings" pitchFamily="2" charset="2"/>
              <a:buChar char="n"/>
            </a:pPr>
            <a:r>
              <a:rPr lang="en-US" sz="1600">
                <a:effectLst>
                  <a:outerShdw blurRad="38100" dist="38100" dir="2700000" algn="tl">
                    <a:srgbClr val="000000"/>
                  </a:outerShdw>
                </a:effectLst>
              </a:rPr>
              <a:t>Attributes on Relationships</a:t>
            </a:r>
          </a:p>
          <a:p>
            <a:pPr marL="342900" indent="-342900">
              <a:lnSpc>
                <a:spcPct val="80000"/>
              </a:lnSpc>
              <a:spcBef>
                <a:spcPct val="20000"/>
              </a:spcBef>
              <a:buClr>
                <a:schemeClr val="hlink"/>
              </a:buClr>
              <a:buSzPct val="65000"/>
              <a:buFont typeface="Wingdings" pitchFamily="2" charset="2"/>
              <a:buChar char="n"/>
            </a:pPr>
            <a:r>
              <a:rPr lang="en-US" sz="1600">
                <a:effectLst>
                  <a:outerShdw blurRad="38100" dist="38100" dir="2700000" algn="tl">
                    <a:srgbClr val="000000"/>
                  </a:outerShdw>
                </a:effectLst>
              </a:rPr>
              <a:t>Converting Multiway Relationships to Binary</a:t>
            </a:r>
          </a:p>
          <a:p>
            <a:pPr marL="342900" indent="-342900">
              <a:lnSpc>
                <a:spcPct val="80000"/>
              </a:lnSpc>
              <a:spcBef>
                <a:spcPct val="20000"/>
              </a:spcBef>
              <a:buClr>
                <a:schemeClr val="hlink"/>
              </a:buClr>
              <a:buSzPct val="65000"/>
              <a:buFont typeface="Wingdings" pitchFamily="2" charset="2"/>
              <a:buChar char="n"/>
            </a:pPr>
            <a:r>
              <a:rPr lang="en-US" sz="1600">
                <a:effectLst>
                  <a:outerShdw blurRad="38100" dist="38100" dir="2700000" algn="tl">
                    <a:srgbClr val="000000"/>
                  </a:outerShdw>
                </a:effectLst>
              </a:rPr>
              <a:t>Subclasses in the E/R Model</a:t>
            </a:r>
          </a:p>
          <a:p>
            <a:pPr marL="342900" indent="-342900">
              <a:lnSpc>
                <a:spcPct val="80000"/>
              </a:lnSpc>
              <a:spcBef>
                <a:spcPct val="20000"/>
              </a:spcBef>
              <a:buClr>
                <a:schemeClr val="hlink"/>
              </a:buClr>
              <a:buSzPct val="65000"/>
              <a:buFont typeface="Wingdings" pitchFamily="2" charset="2"/>
              <a:buNone/>
            </a:pPr>
            <a:r>
              <a:rPr lang="en-US" sz="1600">
                <a:effectLst>
                  <a:outerShdw blurRad="38100" dist="38100" dir="2700000" algn="tl">
                    <a:srgbClr val="000000"/>
                  </a:outerShdw>
                </a:effectLst>
              </a:rPr>
              <a:t>Design Principles</a:t>
            </a:r>
          </a:p>
          <a:p>
            <a:pPr marL="342900" indent="-342900">
              <a:lnSpc>
                <a:spcPct val="80000"/>
              </a:lnSpc>
              <a:spcBef>
                <a:spcPct val="20000"/>
              </a:spcBef>
              <a:buClr>
                <a:schemeClr val="hlink"/>
              </a:buClr>
              <a:buSzPct val="65000"/>
              <a:buFont typeface="Wingdings" pitchFamily="2" charset="2"/>
              <a:buChar char="n"/>
            </a:pPr>
            <a:r>
              <a:rPr lang="en-US" sz="1600">
                <a:effectLst>
                  <a:outerShdw blurRad="38100" dist="38100" dir="2700000" algn="tl">
                    <a:srgbClr val="000000"/>
                  </a:outerShdw>
                </a:effectLst>
              </a:rPr>
              <a:t>Faithfulness</a:t>
            </a:r>
          </a:p>
          <a:p>
            <a:pPr marL="342900" indent="-342900">
              <a:lnSpc>
                <a:spcPct val="80000"/>
              </a:lnSpc>
              <a:spcBef>
                <a:spcPct val="20000"/>
              </a:spcBef>
              <a:buClr>
                <a:schemeClr val="hlink"/>
              </a:buClr>
              <a:buSzPct val="65000"/>
              <a:buFont typeface="Wingdings" pitchFamily="2" charset="2"/>
              <a:buChar char="n"/>
            </a:pPr>
            <a:r>
              <a:rPr lang="en-US" sz="1600">
                <a:effectLst>
                  <a:outerShdw blurRad="38100" dist="38100" dir="2700000" algn="tl">
                    <a:srgbClr val="000000"/>
                  </a:outerShdw>
                </a:effectLst>
              </a:rPr>
              <a:t>Avoiding Redundancy</a:t>
            </a:r>
          </a:p>
          <a:p>
            <a:pPr marL="342900" indent="-342900">
              <a:lnSpc>
                <a:spcPct val="80000"/>
              </a:lnSpc>
              <a:spcBef>
                <a:spcPct val="20000"/>
              </a:spcBef>
              <a:buClr>
                <a:schemeClr val="hlink"/>
              </a:buClr>
              <a:buSzPct val="65000"/>
              <a:buFont typeface="Wingdings" pitchFamily="2" charset="2"/>
              <a:buChar char="n"/>
            </a:pPr>
            <a:r>
              <a:rPr lang="en-US" sz="1600">
                <a:effectLst>
                  <a:outerShdw blurRad="38100" dist="38100" dir="2700000" algn="tl">
                    <a:srgbClr val="000000"/>
                  </a:outerShdw>
                </a:effectLst>
              </a:rPr>
              <a:t>Simplicity Counts</a:t>
            </a:r>
          </a:p>
          <a:p>
            <a:pPr marL="342900" indent="-342900">
              <a:lnSpc>
                <a:spcPct val="80000"/>
              </a:lnSpc>
              <a:spcBef>
                <a:spcPct val="20000"/>
              </a:spcBef>
              <a:buClr>
                <a:schemeClr val="hlink"/>
              </a:buClr>
              <a:buSzPct val="65000"/>
              <a:buFont typeface="Wingdings" pitchFamily="2" charset="2"/>
              <a:buChar char="n"/>
            </a:pPr>
            <a:r>
              <a:rPr lang="en-US" sz="1600">
                <a:effectLst>
                  <a:outerShdw blurRad="38100" dist="38100" dir="2700000" algn="tl">
                    <a:srgbClr val="000000"/>
                  </a:outerShdw>
                </a:effectLst>
              </a:rPr>
              <a:t>Choosing the Right Relationships</a:t>
            </a:r>
          </a:p>
          <a:p>
            <a:pPr marL="342900" indent="-342900">
              <a:lnSpc>
                <a:spcPct val="80000"/>
              </a:lnSpc>
              <a:spcBef>
                <a:spcPct val="20000"/>
              </a:spcBef>
              <a:buClr>
                <a:schemeClr val="hlink"/>
              </a:buClr>
              <a:buSzPct val="65000"/>
              <a:buFont typeface="Wingdings" pitchFamily="2" charset="2"/>
              <a:buChar char="n"/>
            </a:pPr>
            <a:r>
              <a:rPr lang="en-US" sz="1600">
                <a:effectLst>
                  <a:outerShdw blurRad="38100" dist="38100" dir="2700000" algn="tl">
                    <a:srgbClr val="000000"/>
                  </a:outerShdw>
                </a:effectLst>
              </a:rPr>
              <a:t>Picking the Right Kind of Element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A relationship with an attribute</a:t>
            </a:r>
            <a:endParaRPr lang="bg-BG"/>
          </a:p>
        </p:txBody>
      </p:sp>
      <p:sp>
        <p:nvSpPr>
          <p:cNvPr id="25604" name="Rectangle 4"/>
          <p:cNvSpPr>
            <a:spLocks noChangeArrowheads="1"/>
          </p:cNvSpPr>
          <p:nvPr/>
        </p:nvSpPr>
        <p:spPr bwMode="auto">
          <a:xfrm>
            <a:off x="250825" y="2781300"/>
            <a:ext cx="1727200"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25606" name="Oval 6"/>
          <p:cNvSpPr>
            <a:spLocks noChangeArrowheads="1"/>
          </p:cNvSpPr>
          <p:nvPr/>
        </p:nvSpPr>
        <p:spPr bwMode="auto">
          <a:xfrm>
            <a:off x="250825" y="1916113"/>
            <a:ext cx="936625" cy="50482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title</a:t>
            </a:r>
            <a:endParaRPr lang="bg-BG">
              <a:effectLst>
                <a:outerShdw blurRad="38100" dist="38100" dir="2700000" algn="tl">
                  <a:srgbClr val="000000"/>
                </a:outerShdw>
              </a:effectLst>
            </a:endParaRPr>
          </a:p>
        </p:txBody>
      </p:sp>
      <p:sp>
        <p:nvSpPr>
          <p:cNvPr id="25608" name="Oval 8"/>
          <p:cNvSpPr>
            <a:spLocks noChangeArrowheads="1"/>
          </p:cNvSpPr>
          <p:nvPr/>
        </p:nvSpPr>
        <p:spPr bwMode="auto">
          <a:xfrm>
            <a:off x="1331913" y="1916113"/>
            <a:ext cx="936625" cy="50482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year</a:t>
            </a:r>
            <a:endParaRPr lang="bg-BG">
              <a:effectLst>
                <a:outerShdw blurRad="38100" dist="38100" dir="2700000" algn="tl">
                  <a:srgbClr val="000000"/>
                </a:outerShdw>
              </a:effectLst>
            </a:endParaRPr>
          </a:p>
        </p:txBody>
      </p:sp>
      <p:sp>
        <p:nvSpPr>
          <p:cNvPr id="25611" name="Oval 11"/>
          <p:cNvSpPr>
            <a:spLocks noChangeArrowheads="1"/>
          </p:cNvSpPr>
          <p:nvPr/>
        </p:nvSpPr>
        <p:spPr bwMode="auto">
          <a:xfrm>
            <a:off x="250825" y="3716338"/>
            <a:ext cx="1008063" cy="647700"/>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length</a:t>
            </a:r>
            <a:endParaRPr lang="bg-BG">
              <a:effectLst>
                <a:outerShdw blurRad="38100" dist="38100" dir="2700000" algn="tl">
                  <a:srgbClr val="000000"/>
                </a:outerShdw>
              </a:effectLst>
            </a:endParaRPr>
          </a:p>
        </p:txBody>
      </p:sp>
      <p:sp>
        <p:nvSpPr>
          <p:cNvPr id="25613" name="Oval 13"/>
          <p:cNvSpPr>
            <a:spLocks noChangeArrowheads="1"/>
          </p:cNvSpPr>
          <p:nvPr/>
        </p:nvSpPr>
        <p:spPr bwMode="auto">
          <a:xfrm>
            <a:off x="1403350" y="3789363"/>
            <a:ext cx="1081088"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filmType</a:t>
            </a:r>
            <a:endParaRPr lang="bg-BG">
              <a:effectLst>
                <a:outerShdw blurRad="38100" dist="38100" dir="2700000" algn="tl">
                  <a:srgbClr val="000000"/>
                </a:outerShdw>
              </a:effectLst>
            </a:endParaRPr>
          </a:p>
        </p:txBody>
      </p:sp>
      <p:sp>
        <p:nvSpPr>
          <p:cNvPr id="25615" name="Rectangle 15"/>
          <p:cNvSpPr>
            <a:spLocks noChangeArrowheads="1"/>
          </p:cNvSpPr>
          <p:nvPr/>
        </p:nvSpPr>
        <p:spPr bwMode="auto">
          <a:xfrm>
            <a:off x="7164388" y="2708275"/>
            <a:ext cx="1728787" cy="649288"/>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25617" name="Oval 17"/>
          <p:cNvSpPr>
            <a:spLocks noChangeArrowheads="1"/>
          </p:cNvSpPr>
          <p:nvPr/>
        </p:nvSpPr>
        <p:spPr bwMode="auto">
          <a:xfrm>
            <a:off x="6084888" y="1773238"/>
            <a:ext cx="1368425" cy="50482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25619" name="Oval 19"/>
          <p:cNvSpPr>
            <a:spLocks noChangeArrowheads="1"/>
          </p:cNvSpPr>
          <p:nvPr/>
        </p:nvSpPr>
        <p:spPr bwMode="auto">
          <a:xfrm>
            <a:off x="7667625" y="1773238"/>
            <a:ext cx="1223963" cy="50482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sp>
        <p:nvSpPr>
          <p:cNvPr id="25621" name="Rectangle 21"/>
          <p:cNvSpPr>
            <a:spLocks noChangeArrowheads="1"/>
          </p:cNvSpPr>
          <p:nvPr/>
        </p:nvSpPr>
        <p:spPr bwMode="auto">
          <a:xfrm>
            <a:off x="3492500" y="4652963"/>
            <a:ext cx="2087563" cy="719137"/>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25623" name="Oval 23"/>
          <p:cNvSpPr>
            <a:spLocks noChangeArrowheads="1"/>
          </p:cNvSpPr>
          <p:nvPr/>
        </p:nvSpPr>
        <p:spPr bwMode="auto">
          <a:xfrm>
            <a:off x="3348038" y="5661025"/>
            <a:ext cx="863600" cy="620713"/>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25625" name="Oval 25"/>
          <p:cNvSpPr>
            <a:spLocks noChangeArrowheads="1"/>
          </p:cNvSpPr>
          <p:nvPr/>
        </p:nvSpPr>
        <p:spPr bwMode="auto">
          <a:xfrm>
            <a:off x="4500563" y="5734050"/>
            <a:ext cx="1150937" cy="620713"/>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sp>
        <p:nvSpPr>
          <p:cNvPr id="25627" name="AutoShape 27"/>
          <p:cNvSpPr>
            <a:spLocks noChangeArrowheads="1"/>
          </p:cNvSpPr>
          <p:nvPr/>
        </p:nvSpPr>
        <p:spPr bwMode="auto">
          <a:xfrm>
            <a:off x="3635375" y="2492375"/>
            <a:ext cx="1800225" cy="1225550"/>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Contracts</a:t>
            </a:r>
            <a:endParaRPr lang="bg-BG">
              <a:effectLst>
                <a:outerShdw blurRad="38100" dist="38100" dir="2700000" algn="tl">
                  <a:srgbClr val="000000"/>
                </a:outerShdw>
              </a:effectLst>
            </a:endParaRPr>
          </a:p>
        </p:txBody>
      </p:sp>
      <p:sp>
        <p:nvSpPr>
          <p:cNvPr id="25629" name="Oval 29"/>
          <p:cNvSpPr>
            <a:spLocks noChangeArrowheads="1"/>
          </p:cNvSpPr>
          <p:nvPr/>
        </p:nvSpPr>
        <p:spPr bwMode="auto">
          <a:xfrm>
            <a:off x="3995738" y="1341438"/>
            <a:ext cx="1081087" cy="7921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salary</a:t>
            </a:r>
            <a:endParaRPr lang="bg-BG">
              <a:effectLst>
                <a:outerShdw blurRad="38100" dist="38100" dir="2700000" algn="tl">
                  <a:srgbClr val="000000"/>
                </a:outerShdw>
              </a:effectLst>
            </a:endParaRPr>
          </a:p>
        </p:txBody>
      </p:sp>
      <p:cxnSp>
        <p:nvCxnSpPr>
          <p:cNvPr id="25631" name="AutoShape 31"/>
          <p:cNvCxnSpPr>
            <a:cxnSpLocks noChangeShapeType="1"/>
            <a:stCxn id="25608" idx="4"/>
            <a:endCxn id="25604" idx="0"/>
          </p:cNvCxnSpPr>
          <p:nvPr/>
        </p:nvCxnSpPr>
        <p:spPr bwMode="auto">
          <a:xfrm flipH="1">
            <a:off x="1114425" y="2420938"/>
            <a:ext cx="685800" cy="360362"/>
          </a:xfrm>
          <a:prstGeom prst="straightConnector1">
            <a:avLst/>
          </a:prstGeom>
          <a:noFill/>
          <a:ln w="9525">
            <a:solidFill>
              <a:schemeClr val="tx1"/>
            </a:solidFill>
            <a:round/>
            <a:headEnd/>
            <a:tailEnd/>
          </a:ln>
          <a:effectLst/>
        </p:spPr>
      </p:cxnSp>
      <p:cxnSp>
        <p:nvCxnSpPr>
          <p:cNvPr id="25632" name="AutoShape 32"/>
          <p:cNvCxnSpPr>
            <a:cxnSpLocks noChangeShapeType="1"/>
            <a:stCxn id="25606" idx="4"/>
            <a:endCxn id="25604" idx="0"/>
          </p:cNvCxnSpPr>
          <p:nvPr/>
        </p:nvCxnSpPr>
        <p:spPr bwMode="auto">
          <a:xfrm>
            <a:off x="719138" y="2420938"/>
            <a:ext cx="395287" cy="360362"/>
          </a:xfrm>
          <a:prstGeom prst="straightConnector1">
            <a:avLst/>
          </a:prstGeom>
          <a:noFill/>
          <a:ln w="9525">
            <a:solidFill>
              <a:schemeClr val="tx1"/>
            </a:solidFill>
            <a:round/>
            <a:headEnd/>
            <a:tailEnd/>
          </a:ln>
          <a:effectLst/>
        </p:spPr>
      </p:cxnSp>
      <p:cxnSp>
        <p:nvCxnSpPr>
          <p:cNvPr id="25633" name="AutoShape 33"/>
          <p:cNvCxnSpPr>
            <a:cxnSpLocks noChangeShapeType="1"/>
            <a:stCxn id="25604" idx="2"/>
            <a:endCxn id="25613" idx="0"/>
          </p:cNvCxnSpPr>
          <p:nvPr/>
        </p:nvCxnSpPr>
        <p:spPr bwMode="auto">
          <a:xfrm>
            <a:off x="1114425" y="3357563"/>
            <a:ext cx="830263" cy="431800"/>
          </a:xfrm>
          <a:prstGeom prst="straightConnector1">
            <a:avLst/>
          </a:prstGeom>
          <a:noFill/>
          <a:ln w="9525">
            <a:solidFill>
              <a:schemeClr val="tx1"/>
            </a:solidFill>
            <a:round/>
            <a:headEnd/>
            <a:tailEnd/>
          </a:ln>
          <a:effectLst/>
        </p:spPr>
      </p:cxnSp>
      <p:cxnSp>
        <p:nvCxnSpPr>
          <p:cNvPr id="25634" name="AutoShape 34"/>
          <p:cNvCxnSpPr>
            <a:cxnSpLocks noChangeShapeType="1"/>
            <a:stCxn id="25611" idx="0"/>
            <a:endCxn id="25604" idx="2"/>
          </p:cNvCxnSpPr>
          <p:nvPr/>
        </p:nvCxnSpPr>
        <p:spPr bwMode="auto">
          <a:xfrm flipV="1">
            <a:off x="755650" y="3357563"/>
            <a:ext cx="358775" cy="358775"/>
          </a:xfrm>
          <a:prstGeom prst="straightConnector1">
            <a:avLst/>
          </a:prstGeom>
          <a:noFill/>
          <a:ln w="9525">
            <a:solidFill>
              <a:schemeClr val="tx1"/>
            </a:solidFill>
            <a:round/>
            <a:headEnd/>
            <a:tailEnd/>
          </a:ln>
          <a:effectLst/>
        </p:spPr>
      </p:cxnSp>
      <p:cxnSp>
        <p:nvCxnSpPr>
          <p:cNvPr id="25635" name="AutoShape 35"/>
          <p:cNvCxnSpPr>
            <a:cxnSpLocks noChangeShapeType="1"/>
            <a:stCxn id="25621" idx="2"/>
            <a:endCxn id="25625" idx="0"/>
          </p:cNvCxnSpPr>
          <p:nvPr/>
        </p:nvCxnSpPr>
        <p:spPr bwMode="auto">
          <a:xfrm>
            <a:off x="4537075" y="5372100"/>
            <a:ext cx="539750" cy="361950"/>
          </a:xfrm>
          <a:prstGeom prst="straightConnector1">
            <a:avLst/>
          </a:prstGeom>
          <a:noFill/>
          <a:ln w="9525">
            <a:solidFill>
              <a:schemeClr val="tx1"/>
            </a:solidFill>
            <a:round/>
            <a:headEnd/>
            <a:tailEnd/>
          </a:ln>
          <a:effectLst/>
        </p:spPr>
      </p:cxnSp>
      <p:cxnSp>
        <p:nvCxnSpPr>
          <p:cNvPr id="25636" name="AutoShape 36"/>
          <p:cNvCxnSpPr>
            <a:cxnSpLocks noChangeShapeType="1"/>
            <a:stCxn id="25621" idx="2"/>
            <a:endCxn id="25623" idx="0"/>
          </p:cNvCxnSpPr>
          <p:nvPr/>
        </p:nvCxnSpPr>
        <p:spPr bwMode="auto">
          <a:xfrm flipH="1">
            <a:off x="3779838" y="5372100"/>
            <a:ext cx="757237" cy="288925"/>
          </a:xfrm>
          <a:prstGeom prst="straightConnector1">
            <a:avLst/>
          </a:prstGeom>
          <a:noFill/>
          <a:ln w="9525">
            <a:solidFill>
              <a:schemeClr val="tx1"/>
            </a:solidFill>
            <a:round/>
            <a:headEnd/>
            <a:tailEnd/>
          </a:ln>
          <a:effectLst/>
        </p:spPr>
      </p:cxnSp>
      <p:cxnSp>
        <p:nvCxnSpPr>
          <p:cNvPr id="25637" name="AutoShape 37"/>
          <p:cNvCxnSpPr>
            <a:cxnSpLocks noChangeShapeType="1"/>
            <a:stCxn id="25627" idx="0"/>
            <a:endCxn id="25629" idx="4"/>
          </p:cNvCxnSpPr>
          <p:nvPr/>
        </p:nvCxnSpPr>
        <p:spPr bwMode="auto">
          <a:xfrm flipV="1">
            <a:off x="4535488" y="2133600"/>
            <a:ext cx="1587" cy="358775"/>
          </a:xfrm>
          <a:prstGeom prst="straightConnector1">
            <a:avLst/>
          </a:prstGeom>
          <a:noFill/>
          <a:ln w="9525">
            <a:solidFill>
              <a:schemeClr val="tx1"/>
            </a:solidFill>
            <a:round/>
            <a:headEnd/>
            <a:tailEnd/>
          </a:ln>
          <a:effectLst/>
        </p:spPr>
      </p:cxnSp>
      <p:cxnSp>
        <p:nvCxnSpPr>
          <p:cNvPr id="25638" name="AutoShape 38"/>
          <p:cNvCxnSpPr>
            <a:cxnSpLocks noChangeShapeType="1"/>
            <a:stCxn id="25615" idx="1"/>
            <a:endCxn id="25627" idx="3"/>
          </p:cNvCxnSpPr>
          <p:nvPr/>
        </p:nvCxnSpPr>
        <p:spPr bwMode="auto">
          <a:xfrm flipH="1">
            <a:off x="5435600" y="3033713"/>
            <a:ext cx="1728788" cy="71437"/>
          </a:xfrm>
          <a:prstGeom prst="straightConnector1">
            <a:avLst/>
          </a:prstGeom>
          <a:noFill/>
          <a:ln w="9525">
            <a:solidFill>
              <a:schemeClr val="tx1"/>
            </a:solidFill>
            <a:round/>
            <a:headEnd/>
            <a:tailEnd/>
          </a:ln>
          <a:effectLst/>
        </p:spPr>
      </p:cxnSp>
      <p:cxnSp>
        <p:nvCxnSpPr>
          <p:cNvPr id="25639" name="AutoShape 39"/>
          <p:cNvCxnSpPr>
            <a:cxnSpLocks noChangeShapeType="1"/>
            <a:stCxn id="25604" idx="3"/>
            <a:endCxn id="25627" idx="1"/>
          </p:cNvCxnSpPr>
          <p:nvPr/>
        </p:nvCxnSpPr>
        <p:spPr bwMode="auto">
          <a:xfrm>
            <a:off x="1978025" y="3070225"/>
            <a:ext cx="1657350" cy="34925"/>
          </a:xfrm>
          <a:prstGeom prst="straightConnector1">
            <a:avLst/>
          </a:prstGeom>
          <a:noFill/>
          <a:ln w="9525">
            <a:solidFill>
              <a:schemeClr val="tx1"/>
            </a:solidFill>
            <a:round/>
            <a:headEnd/>
            <a:tailEnd/>
          </a:ln>
          <a:effectLst/>
        </p:spPr>
      </p:cxnSp>
      <p:cxnSp>
        <p:nvCxnSpPr>
          <p:cNvPr id="25640" name="AutoShape 40"/>
          <p:cNvCxnSpPr>
            <a:cxnSpLocks noChangeShapeType="1"/>
            <a:stCxn id="25627" idx="2"/>
            <a:endCxn id="25621" idx="0"/>
          </p:cNvCxnSpPr>
          <p:nvPr/>
        </p:nvCxnSpPr>
        <p:spPr bwMode="auto">
          <a:xfrm>
            <a:off x="4535488" y="3717925"/>
            <a:ext cx="1587" cy="935038"/>
          </a:xfrm>
          <a:prstGeom prst="straightConnector1">
            <a:avLst/>
          </a:prstGeom>
          <a:noFill/>
          <a:ln w="9525">
            <a:solidFill>
              <a:schemeClr val="tx1"/>
            </a:solidFill>
            <a:round/>
            <a:headEnd/>
            <a:tailEnd type="triangle" w="med" len="med"/>
          </a:ln>
          <a:effectLst/>
        </p:spPr>
      </p:cxnSp>
      <p:cxnSp>
        <p:nvCxnSpPr>
          <p:cNvPr id="25641" name="AutoShape 41"/>
          <p:cNvCxnSpPr>
            <a:cxnSpLocks noChangeShapeType="1"/>
            <a:stCxn id="25615" idx="0"/>
            <a:endCxn id="25617" idx="4"/>
          </p:cNvCxnSpPr>
          <p:nvPr/>
        </p:nvCxnSpPr>
        <p:spPr bwMode="auto">
          <a:xfrm flipH="1" flipV="1">
            <a:off x="6769100" y="2278063"/>
            <a:ext cx="1260475" cy="430212"/>
          </a:xfrm>
          <a:prstGeom prst="straightConnector1">
            <a:avLst/>
          </a:prstGeom>
          <a:noFill/>
          <a:ln w="9525">
            <a:solidFill>
              <a:schemeClr val="tx1"/>
            </a:solidFill>
            <a:round/>
            <a:headEnd/>
            <a:tailEnd/>
          </a:ln>
          <a:effectLst/>
        </p:spPr>
      </p:cxnSp>
      <p:cxnSp>
        <p:nvCxnSpPr>
          <p:cNvPr id="25642" name="AutoShape 42"/>
          <p:cNvCxnSpPr>
            <a:cxnSpLocks noChangeShapeType="1"/>
            <a:stCxn id="25615" idx="0"/>
            <a:endCxn id="25619" idx="4"/>
          </p:cNvCxnSpPr>
          <p:nvPr/>
        </p:nvCxnSpPr>
        <p:spPr bwMode="auto">
          <a:xfrm flipV="1">
            <a:off x="8029575" y="2278063"/>
            <a:ext cx="250825" cy="430212"/>
          </a:xfrm>
          <a:prstGeom prst="straightConnector1">
            <a:avLst/>
          </a:prstGeom>
          <a:noFill/>
          <a:ln w="9525">
            <a:solidFill>
              <a:schemeClr val="tx1"/>
            </a:solidFill>
            <a:round/>
            <a:headEnd/>
            <a:tailEnd/>
          </a:ln>
          <a:effec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z="3600"/>
              <a:t>Moving the attribute to an entity set</a:t>
            </a:r>
            <a:endParaRPr lang="bg-BG" sz="3600"/>
          </a:p>
        </p:txBody>
      </p:sp>
      <p:sp>
        <p:nvSpPr>
          <p:cNvPr id="26627" name="Rectangle 3"/>
          <p:cNvSpPr>
            <a:spLocks noChangeArrowheads="1"/>
          </p:cNvSpPr>
          <p:nvPr/>
        </p:nvSpPr>
        <p:spPr bwMode="auto">
          <a:xfrm>
            <a:off x="250825" y="2781300"/>
            <a:ext cx="1727200"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26628" name="Oval 4"/>
          <p:cNvSpPr>
            <a:spLocks noChangeArrowheads="1"/>
          </p:cNvSpPr>
          <p:nvPr/>
        </p:nvSpPr>
        <p:spPr bwMode="auto">
          <a:xfrm>
            <a:off x="250825" y="1916113"/>
            <a:ext cx="936625" cy="50482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title</a:t>
            </a:r>
            <a:endParaRPr lang="bg-BG">
              <a:effectLst>
                <a:outerShdw blurRad="38100" dist="38100" dir="2700000" algn="tl">
                  <a:srgbClr val="000000"/>
                </a:outerShdw>
              </a:effectLst>
            </a:endParaRPr>
          </a:p>
        </p:txBody>
      </p:sp>
      <p:sp>
        <p:nvSpPr>
          <p:cNvPr id="26629" name="Oval 5"/>
          <p:cNvSpPr>
            <a:spLocks noChangeArrowheads="1"/>
          </p:cNvSpPr>
          <p:nvPr/>
        </p:nvSpPr>
        <p:spPr bwMode="auto">
          <a:xfrm>
            <a:off x="1331913" y="1916113"/>
            <a:ext cx="936625" cy="50482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year</a:t>
            </a:r>
            <a:endParaRPr lang="bg-BG">
              <a:effectLst>
                <a:outerShdw blurRad="38100" dist="38100" dir="2700000" algn="tl">
                  <a:srgbClr val="000000"/>
                </a:outerShdw>
              </a:effectLst>
            </a:endParaRPr>
          </a:p>
        </p:txBody>
      </p:sp>
      <p:sp>
        <p:nvSpPr>
          <p:cNvPr id="26630" name="Oval 6"/>
          <p:cNvSpPr>
            <a:spLocks noChangeArrowheads="1"/>
          </p:cNvSpPr>
          <p:nvPr/>
        </p:nvSpPr>
        <p:spPr bwMode="auto">
          <a:xfrm>
            <a:off x="250825" y="3716338"/>
            <a:ext cx="1008063" cy="647700"/>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length</a:t>
            </a:r>
            <a:endParaRPr lang="bg-BG">
              <a:effectLst>
                <a:outerShdw blurRad="38100" dist="38100" dir="2700000" algn="tl">
                  <a:srgbClr val="000000"/>
                </a:outerShdw>
              </a:effectLst>
            </a:endParaRPr>
          </a:p>
        </p:txBody>
      </p:sp>
      <p:sp>
        <p:nvSpPr>
          <p:cNvPr id="26631" name="Oval 7"/>
          <p:cNvSpPr>
            <a:spLocks noChangeArrowheads="1"/>
          </p:cNvSpPr>
          <p:nvPr/>
        </p:nvSpPr>
        <p:spPr bwMode="auto">
          <a:xfrm>
            <a:off x="1403350" y="3789363"/>
            <a:ext cx="1081088"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filmType</a:t>
            </a:r>
            <a:endParaRPr lang="bg-BG">
              <a:effectLst>
                <a:outerShdw blurRad="38100" dist="38100" dir="2700000" algn="tl">
                  <a:srgbClr val="000000"/>
                </a:outerShdw>
              </a:effectLst>
            </a:endParaRPr>
          </a:p>
        </p:txBody>
      </p:sp>
      <p:sp>
        <p:nvSpPr>
          <p:cNvPr id="26632" name="Rectangle 8"/>
          <p:cNvSpPr>
            <a:spLocks noChangeArrowheads="1"/>
          </p:cNvSpPr>
          <p:nvPr/>
        </p:nvSpPr>
        <p:spPr bwMode="auto">
          <a:xfrm>
            <a:off x="7164388" y="2708275"/>
            <a:ext cx="1728787" cy="649288"/>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26633" name="Oval 9"/>
          <p:cNvSpPr>
            <a:spLocks noChangeArrowheads="1"/>
          </p:cNvSpPr>
          <p:nvPr/>
        </p:nvSpPr>
        <p:spPr bwMode="auto">
          <a:xfrm>
            <a:off x="6084888" y="1773238"/>
            <a:ext cx="1368425" cy="50482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26634" name="Oval 10"/>
          <p:cNvSpPr>
            <a:spLocks noChangeArrowheads="1"/>
          </p:cNvSpPr>
          <p:nvPr/>
        </p:nvSpPr>
        <p:spPr bwMode="auto">
          <a:xfrm>
            <a:off x="7667625" y="1773238"/>
            <a:ext cx="1223963" cy="50482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sp>
        <p:nvSpPr>
          <p:cNvPr id="26635" name="Rectangle 11"/>
          <p:cNvSpPr>
            <a:spLocks noChangeArrowheads="1"/>
          </p:cNvSpPr>
          <p:nvPr/>
        </p:nvSpPr>
        <p:spPr bwMode="auto">
          <a:xfrm>
            <a:off x="3779838" y="5157788"/>
            <a:ext cx="1368425" cy="503237"/>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26636" name="Oval 12"/>
          <p:cNvSpPr>
            <a:spLocks noChangeArrowheads="1"/>
          </p:cNvSpPr>
          <p:nvPr/>
        </p:nvSpPr>
        <p:spPr bwMode="auto">
          <a:xfrm>
            <a:off x="3348038" y="5949950"/>
            <a:ext cx="863600" cy="620713"/>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26637" name="Oval 13"/>
          <p:cNvSpPr>
            <a:spLocks noChangeArrowheads="1"/>
          </p:cNvSpPr>
          <p:nvPr/>
        </p:nvSpPr>
        <p:spPr bwMode="auto">
          <a:xfrm>
            <a:off x="4500563" y="5949950"/>
            <a:ext cx="1150937" cy="620713"/>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sp>
        <p:nvSpPr>
          <p:cNvPr id="26638" name="AutoShape 14"/>
          <p:cNvSpPr>
            <a:spLocks noChangeArrowheads="1"/>
          </p:cNvSpPr>
          <p:nvPr/>
        </p:nvSpPr>
        <p:spPr bwMode="auto">
          <a:xfrm>
            <a:off x="3563938" y="3284538"/>
            <a:ext cx="1800225" cy="1152525"/>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Contracts</a:t>
            </a:r>
            <a:endParaRPr lang="bg-BG">
              <a:effectLst>
                <a:outerShdw blurRad="38100" dist="38100" dir="2700000" algn="tl">
                  <a:srgbClr val="000000"/>
                </a:outerShdw>
              </a:effectLst>
            </a:endParaRPr>
          </a:p>
        </p:txBody>
      </p:sp>
      <p:sp>
        <p:nvSpPr>
          <p:cNvPr id="26639" name="Oval 15"/>
          <p:cNvSpPr>
            <a:spLocks noChangeArrowheads="1"/>
          </p:cNvSpPr>
          <p:nvPr/>
        </p:nvSpPr>
        <p:spPr bwMode="auto">
          <a:xfrm>
            <a:off x="3851275" y="1412875"/>
            <a:ext cx="1225550" cy="431800"/>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salary</a:t>
            </a:r>
            <a:endParaRPr lang="bg-BG">
              <a:effectLst>
                <a:outerShdw blurRad="38100" dist="38100" dir="2700000" algn="tl">
                  <a:srgbClr val="000000"/>
                </a:outerShdw>
              </a:effectLst>
            </a:endParaRPr>
          </a:p>
        </p:txBody>
      </p:sp>
      <p:cxnSp>
        <p:nvCxnSpPr>
          <p:cNvPr id="26640" name="AutoShape 16"/>
          <p:cNvCxnSpPr>
            <a:cxnSpLocks noChangeShapeType="1"/>
            <a:stCxn id="26629" idx="4"/>
            <a:endCxn id="26627" idx="0"/>
          </p:cNvCxnSpPr>
          <p:nvPr/>
        </p:nvCxnSpPr>
        <p:spPr bwMode="auto">
          <a:xfrm flipH="1">
            <a:off x="1114425" y="2420938"/>
            <a:ext cx="685800" cy="360362"/>
          </a:xfrm>
          <a:prstGeom prst="straightConnector1">
            <a:avLst/>
          </a:prstGeom>
          <a:noFill/>
          <a:ln w="9525">
            <a:solidFill>
              <a:schemeClr val="tx1"/>
            </a:solidFill>
            <a:round/>
            <a:headEnd/>
            <a:tailEnd/>
          </a:ln>
          <a:effectLst/>
        </p:spPr>
      </p:cxnSp>
      <p:cxnSp>
        <p:nvCxnSpPr>
          <p:cNvPr id="26641" name="AutoShape 17"/>
          <p:cNvCxnSpPr>
            <a:cxnSpLocks noChangeShapeType="1"/>
            <a:stCxn id="26628" idx="4"/>
            <a:endCxn id="26627" idx="0"/>
          </p:cNvCxnSpPr>
          <p:nvPr/>
        </p:nvCxnSpPr>
        <p:spPr bwMode="auto">
          <a:xfrm>
            <a:off x="719138" y="2420938"/>
            <a:ext cx="395287" cy="360362"/>
          </a:xfrm>
          <a:prstGeom prst="straightConnector1">
            <a:avLst/>
          </a:prstGeom>
          <a:noFill/>
          <a:ln w="9525">
            <a:solidFill>
              <a:schemeClr val="tx1"/>
            </a:solidFill>
            <a:round/>
            <a:headEnd/>
            <a:tailEnd/>
          </a:ln>
          <a:effectLst/>
        </p:spPr>
      </p:cxnSp>
      <p:cxnSp>
        <p:nvCxnSpPr>
          <p:cNvPr id="26642" name="AutoShape 18"/>
          <p:cNvCxnSpPr>
            <a:cxnSpLocks noChangeShapeType="1"/>
            <a:stCxn id="26627" idx="2"/>
            <a:endCxn id="26631" idx="0"/>
          </p:cNvCxnSpPr>
          <p:nvPr/>
        </p:nvCxnSpPr>
        <p:spPr bwMode="auto">
          <a:xfrm>
            <a:off x="1114425" y="3357563"/>
            <a:ext cx="830263" cy="431800"/>
          </a:xfrm>
          <a:prstGeom prst="straightConnector1">
            <a:avLst/>
          </a:prstGeom>
          <a:noFill/>
          <a:ln w="9525">
            <a:solidFill>
              <a:schemeClr val="tx1"/>
            </a:solidFill>
            <a:round/>
            <a:headEnd/>
            <a:tailEnd/>
          </a:ln>
          <a:effectLst/>
        </p:spPr>
      </p:cxnSp>
      <p:cxnSp>
        <p:nvCxnSpPr>
          <p:cNvPr id="26643" name="AutoShape 19"/>
          <p:cNvCxnSpPr>
            <a:cxnSpLocks noChangeShapeType="1"/>
            <a:stCxn id="26630" idx="0"/>
            <a:endCxn id="26627" idx="2"/>
          </p:cNvCxnSpPr>
          <p:nvPr/>
        </p:nvCxnSpPr>
        <p:spPr bwMode="auto">
          <a:xfrm flipV="1">
            <a:off x="755650" y="3357563"/>
            <a:ext cx="358775" cy="358775"/>
          </a:xfrm>
          <a:prstGeom prst="straightConnector1">
            <a:avLst/>
          </a:prstGeom>
          <a:noFill/>
          <a:ln w="9525">
            <a:solidFill>
              <a:schemeClr val="tx1"/>
            </a:solidFill>
            <a:round/>
            <a:headEnd/>
            <a:tailEnd/>
          </a:ln>
          <a:effectLst/>
        </p:spPr>
      </p:cxnSp>
      <p:cxnSp>
        <p:nvCxnSpPr>
          <p:cNvPr id="26644" name="AutoShape 20"/>
          <p:cNvCxnSpPr>
            <a:cxnSpLocks noChangeShapeType="1"/>
            <a:stCxn id="26635" idx="2"/>
            <a:endCxn id="26637" idx="0"/>
          </p:cNvCxnSpPr>
          <p:nvPr/>
        </p:nvCxnSpPr>
        <p:spPr bwMode="auto">
          <a:xfrm>
            <a:off x="4464050" y="5661025"/>
            <a:ext cx="612775" cy="288925"/>
          </a:xfrm>
          <a:prstGeom prst="straightConnector1">
            <a:avLst/>
          </a:prstGeom>
          <a:noFill/>
          <a:ln w="9525">
            <a:solidFill>
              <a:schemeClr val="tx1"/>
            </a:solidFill>
            <a:round/>
            <a:headEnd/>
            <a:tailEnd/>
          </a:ln>
          <a:effectLst/>
        </p:spPr>
      </p:cxnSp>
      <p:cxnSp>
        <p:nvCxnSpPr>
          <p:cNvPr id="26645" name="AutoShape 21"/>
          <p:cNvCxnSpPr>
            <a:cxnSpLocks noChangeShapeType="1"/>
            <a:stCxn id="26635" idx="2"/>
            <a:endCxn id="26636" idx="0"/>
          </p:cNvCxnSpPr>
          <p:nvPr/>
        </p:nvCxnSpPr>
        <p:spPr bwMode="auto">
          <a:xfrm flipH="1">
            <a:off x="3779838" y="5661025"/>
            <a:ext cx="684212" cy="288925"/>
          </a:xfrm>
          <a:prstGeom prst="straightConnector1">
            <a:avLst/>
          </a:prstGeom>
          <a:noFill/>
          <a:ln w="9525">
            <a:solidFill>
              <a:schemeClr val="tx1"/>
            </a:solidFill>
            <a:round/>
            <a:headEnd/>
            <a:tailEnd/>
          </a:ln>
          <a:effectLst/>
        </p:spPr>
      </p:cxnSp>
      <p:cxnSp>
        <p:nvCxnSpPr>
          <p:cNvPr id="26647" name="AutoShape 23"/>
          <p:cNvCxnSpPr>
            <a:cxnSpLocks noChangeShapeType="1"/>
            <a:stCxn id="26632" idx="1"/>
            <a:endCxn id="26638" idx="3"/>
          </p:cNvCxnSpPr>
          <p:nvPr/>
        </p:nvCxnSpPr>
        <p:spPr bwMode="auto">
          <a:xfrm flipH="1">
            <a:off x="5364163" y="3033713"/>
            <a:ext cx="1800225" cy="827087"/>
          </a:xfrm>
          <a:prstGeom prst="straightConnector1">
            <a:avLst/>
          </a:prstGeom>
          <a:noFill/>
          <a:ln w="9525">
            <a:solidFill>
              <a:schemeClr val="tx1"/>
            </a:solidFill>
            <a:round/>
            <a:headEnd/>
            <a:tailEnd/>
          </a:ln>
          <a:effectLst/>
        </p:spPr>
      </p:cxnSp>
      <p:cxnSp>
        <p:nvCxnSpPr>
          <p:cNvPr id="26648" name="AutoShape 24"/>
          <p:cNvCxnSpPr>
            <a:cxnSpLocks noChangeShapeType="1"/>
            <a:stCxn id="26627" idx="3"/>
            <a:endCxn id="26638" idx="1"/>
          </p:cNvCxnSpPr>
          <p:nvPr/>
        </p:nvCxnSpPr>
        <p:spPr bwMode="auto">
          <a:xfrm>
            <a:off x="1978025" y="3070225"/>
            <a:ext cx="1585913" cy="790575"/>
          </a:xfrm>
          <a:prstGeom prst="straightConnector1">
            <a:avLst/>
          </a:prstGeom>
          <a:noFill/>
          <a:ln w="9525">
            <a:solidFill>
              <a:schemeClr val="tx1"/>
            </a:solidFill>
            <a:round/>
            <a:headEnd/>
            <a:tailEnd/>
          </a:ln>
          <a:effectLst/>
        </p:spPr>
      </p:cxnSp>
      <p:cxnSp>
        <p:nvCxnSpPr>
          <p:cNvPr id="26649" name="AutoShape 25"/>
          <p:cNvCxnSpPr>
            <a:cxnSpLocks noChangeShapeType="1"/>
            <a:stCxn id="26638" idx="2"/>
            <a:endCxn id="26635" idx="0"/>
          </p:cNvCxnSpPr>
          <p:nvPr/>
        </p:nvCxnSpPr>
        <p:spPr bwMode="auto">
          <a:xfrm>
            <a:off x="4464050" y="4437063"/>
            <a:ext cx="0" cy="720725"/>
          </a:xfrm>
          <a:prstGeom prst="straightConnector1">
            <a:avLst/>
          </a:prstGeom>
          <a:noFill/>
          <a:ln w="9525">
            <a:solidFill>
              <a:schemeClr val="tx1"/>
            </a:solidFill>
            <a:round/>
            <a:headEnd/>
            <a:tailEnd type="triangle" w="med" len="med"/>
          </a:ln>
          <a:effectLst/>
        </p:spPr>
      </p:cxnSp>
      <p:cxnSp>
        <p:nvCxnSpPr>
          <p:cNvPr id="26650" name="AutoShape 26"/>
          <p:cNvCxnSpPr>
            <a:cxnSpLocks noChangeShapeType="1"/>
            <a:stCxn id="26632" idx="0"/>
            <a:endCxn id="26633" idx="4"/>
          </p:cNvCxnSpPr>
          <p:nvPr/>
        </p:nvCxnSpPr>
        <p:spPr bwMode="auto">
          <a:xfrm flipH="1" flipV="1">
            <a:off x="6769100" y="2278063"/>
            <a:ext cx="1260475" cy="430212"/>
          </a:xfrm>
          <a:prstGeom prst="straightConnector1">
            <a:avLst/>
          </a:prstGeom>
          <a:noFill/>
          <a:ln w="9525">
            <a:solidFill>
              <a:schemeClr val="tx1"/>
            </a:solidFill>
            <a:round/>
            <a:headEnd/>
            <a:tailEnd/>
          </a:ln>
          <a:effectLst/>
        </p:spPr>
      </p:cxnSp>
      <p:cxnSp>
        <p:nvCxnSpPr>
          <p:cNvPr id="26651" name="AutoShape 27"/>
          <p:cNvCxnSpPr>
            <a:cxnSpLocks noChangeShapeType="1"/>
            <a:stCxn id="26632" idx="0"/>
            <a:endCxn id="26634" idx="4"/>
          </p:cNvCxnSpPr>
          <p:nvPr/>
        </p:nvCxnSpPr>
        <p:spPr bwMode="auto">
          <a:xfrm flipV="1">
            <a:off x="8029575" y="2278063"/>
            <a:ext cx="250825" cy="430212"/>
          </a:xfrm>
          <a:prstGeom prst="straightConnector1">
            <a:avLst/>
          </a:prstGeom>
          <a:noFill/>
          <a:ln w="9525">
            <a:solidFill>
              <a:schemeClr val="tx1"/>
            </a:solidFill>
            <a:round/>
            <a:headEnd/>
            <a:tailEnd/>
          </a:ln>
          <a:effectLst/>
        </p:spPr>
      </p:cxnSp>
      <p:sp>
        <p:nvSpPr>
          <p:cNvPr id="26652" name="Rectangle 28"/>
          <p:cNvSpPr>
            <a:spLocks noChangeArrowheads="1"/>
          </p:cNvSpPr>
          <p:nvPr/>
        </p:nvSpPr>
        <p:spPr bwMode="auto">
          <a:xfrm>
            <a:off x="3708400" y="2205038"/>
            <a:ext cx="1512888"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Salaries</a:t>
            </a:r>
            <a:endParaRPr lang="bg-BG">
              <a:effectLst>
                <a:outerShdw blurRad="38100" dist="38100" dir="2700000" algn="tl">
                  <a:srgbClr val="000000"/>
                </a:outerShdw>
              </a:effectLst>
            </a:endParaRPr>
          </a:p>
        </p:txBody>
      </p:sp>
      <p:cxnSp>
        <p:nvCxnSpPr>
          <p:cNvPr id="26654" name="AutoShape 30"/>
          <p:cNvCxnSpPr>
            <a:cxnSpLocks noChangeShapeType="1"/>
            <a:stCxn id="26638" idx="0"/>
            <a:endCxn id="26652" idx="2"/>
          </p:cNvCxnSpPr>
          <p:nvPr/>
        </p:nvCxnSpPr>
        <p:spPr bwMode="auto">
          <a:xfrm flipV="1">
            <a:off x="4464050" y="2709863"/>
            <a:ext cx="1588" cy="574675"/>
          </a:xfrm>
          <a:prstGeom prst="straightConnector1">
            <a:avLst/>
          </a:prstGeom>
          <a:noFill/>
          <a:ln w="9525">
            <a:solidFill>
              <a:schemeClr val="tx1"/>
            </a:solidFill>
            <a:round/>
            <a:headEnd/>
            <a:tailEnd type="triangle" w="med" len="med"/>
          </a:ln>
          <a:effectLst/>
        </p:spPr>
      </p:cxnSp>
      <p:cxnSp>
        <p:nvCxnSpPr>
          <p:cNvPr id="26655" name="AutoShape 31"/>
          <p:cNvCxnSpPr>
            <a:cxnSpLocks noChangeShapeType="1"/>
            <a:stCxn id="26652" idx="0"/>
            <a:endCxn id="26639" idx="4"/>
          </p:cNvCxnSpPr>
          <p:nvPr/>
        </p:nvCxnSpPr>
        <p:spPr bwMode="auto">
          <a:xfrm flipH="1" flipV="1">
            <a:off x="4464050" y="1844675"/>
            <a:ext cx="1588" cy="360363"/>
          </a:xfrm>
          <a:prstGeom prst="straightConnector1">
            <a:avLst/>
          </a:prstGeom>
          <a:noFill/>
          <a:ln w="9525">
            <a:solidFill>
              <a:schemeClr val="tx1"/>
            </a:solidFill>
            <a:round/>
            <a:headEnd/>
            <a:tailEnd/>
          </a:ln>
          <a:effectLst/>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4000"/>
              <a:t>Converting Multiway Relationships to Binary</a:t>
            </a:r>
            <a:endParaRPr lang="bg-BG" sz="4000"/>
          </a:p>
        </p:txBody>
      </p:sp>
      <p:sp>
        <p:nvSpPr>
          <p:cNvPr id="28675" name="Rectangle 3"/>
          <p:cNvSpPr>
            <a:spLocks noGrp="1" noChangeArrowheads="1"/>
          </p:cNvSpPr>
          <p:nvPr>
            <p:ph type="body" idx="1"/>
          </p:nvPr>
        </p:nvSpPr>
        <p:spPr>
          <a:xfrm>
            <a:off x="457200" y="1981200"/>
            <a:ext cx="8229600" cy="4687888"/>
          </a:xfrm>
        </p:spPr>
        <p:txBody>
          <a:bodyPr/>
          <a:lstStyle/>
          <a:p>
            <a:pPr>
              <a:lnSpc>
                <a:spcPct val="80000"/>
              </a:lnSpc>
              <a:buFont typeface="Wingdings" pitchFamily="2" charset="2"/>
              <a:buNone/>
            </a:pPr>
            <a:r>
              <a:rPr lang="en-US" sz="2400"/>
              <a:t>There are some data models, such as ODL (Object Definition Language), that limit relationships to be binary. Thus, while the E/R model does not require binary relationships, it is useful to observe that any relationship connecting more than two entity sets can be converted to a collection of binary, many-one relationships. We can introduce a new entity set whose entities we may think of as tuples of the relationship set for the multiway relationship. We call this entity set a connecting entity set. We then introduce many-one relationships from the </a:t>
            </a:r>
            <a:r>
              <a:rPr lang="en-US" sz="2400">
                <a:solidFill>
                  <a:schemeClr val="folHlink"/>
                </a:solidFill>
              </a:rPr>
              <a:t>connecting</a:t>
            </a:r>
            <a:r>
              <a:rPr lang="en-US" sz="2400"/>
              <a:t> entity set to each of the entity sets that provide components of tuples in the original, multiway relationship. If an entity set plays more than one role, then it is the target of one relationship for each role.</a:t>
            </a:r>
          </a:p>
          <a:p>
            <a:pPr>
              <a:lnSpc>
                <a:spcPct val="80000"/>
              </a:lnSpc>
              <a:buFont typeface="Wingdings" pitchFamily="2" charset="2"/>
              <a:buNone/>
            </a:pPr>
            <a:endParaRPr lang="bg-BG"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4000"/>
              <a:t>Replacing a multiway relationship by an entity set and binary relationships</a:t>
            </a:r>
            <a:endParaRPr lang="bg-BG" sz="4000"/>
          </a:p>
        </p:txBody>
      </p:sp>
      <p:sp>
        <p:nvSpPr>
          <p:cNvPr id="30724" name="Rectangle 4"/>
          <p:cNvSpPr>
            <a:spLocks noChangeArrowheads="1"/>
          </p:cNvSpPr>
          <p:nvPr/>
        </p:nvSpPr>
        <p:spPr bwMode="auto">
          <a:xfrm>
            <a:off x="539750" y="2205038"/>
            <a:ext cx="1439863" cy="5762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30726" name="Rectangle 6"/>
          <p:cNvSpPr>
            <a:spLocks noChangeArrowheads="1"/>
          </p:cNvSpPr>
          <p:nvPr/>
        </p:nvSpPr>
        <p:spPr bwMode="auto">
          <a:xfrm>
            <a:off x="7019925" y="2133600"/>
            <a:ext cx="1584325" cy="57467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30728" name="Rectangle 8"/>
          <p:cNvSpPr>
            <a:spLocks noChangeArrowheads="1"/>
          </p:cNvSpPr>
          <p:nvPr/>
        </p:nvSpPr>
        <p:spPr bwMode="auto">
          <a:xfrm>
            <a:off x="3708400" y="3933825"/>
            <a:ext cx="1439863" cy="647700"/>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Contracts</a:t>
            </a:r>
            <a:endParaRPr lang="bg-BG">
              <a:effectLst>
                <a:outerShdw blurRad="38100" dist="38100" dir="2700000" algn="tl">
                  <a:srgbClr val="000000"/>
                </a:outerShdw>
              </a:effectLst>
            </a:endParaRPr>
          </a:p>
        </p:txBody>
      </p:sp>
      <p:sp>
        <p:nvSpPr>
          <p:cNvPr id="30730" name="Rectangle 10"/>
          <p:cNvSpPr>
            <a:spLocks noChangeArrowheads="1"/>
          </p:cNvSpPr>
          <p:nvPr/>
        </p:nvSpPr>
        <p:spPr bwMode="auto">
          <a:xfrm>
            <a:off x="3708400" y="5734050"/>
            <a:ext cx="1366838" cy="647700"/>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30732" name="AutoShape 12"/>
          <p:cNvSpPr>
            <a:spLocks noChangeArrowheads="1"/>
          </p:cNvSpPr>
          <p:nvPr/>
        </p:nvSpPr>
        <p:spPr bwMode="auto">
          <a:xfrm>
            <a:off x="4787900" y="1989138"/>
            <a:ext cx="1584325" cy="935037"/>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Movie-of</a:t>
            </a:r>
            <a:endParaRPr lang="bg-BG">
              <a:effectLst>
                <a:outerShdw blurRad="38100" dist="38100" dir="2700000" algn="tl">
                  <a:srgbClr val="000000"/>
                </a:outerShdw>
              </a:effectLst>
            </a:endParaRPr>
          </a:p>
        </p:txBody>
      </p:sp>
      <p:sp>
        <p:nvSpPr>
          <p:cNvPr id="30734" name="AutoShape 14"/>
          <p:cNvSpPr>
            <a:spLocks noChangeArrowheads="1"/>
          </p:cNvSpPr>
          <p:nvPr/>
        </p:nvSpPr>
        <p:spPr bwMode="auto">
          <a:xfrm>
            <a:off x="2555875" y="1989138"/>
            <a:ext cx="1512888" cy="1008062"/>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Star-of</a:t>
            </a:r>
            <a:endParaRPr lang="bg-BG">
              <a:effectLst>
                <a:outerShdw blurRad="38100" dist="38100" dir="2700000" algn="tl">
                  <a:srgbClr val="000000"/>
                </a:outerShdw>
              </a:effectLst>
            </a:endParaRPr>
          </a:p>
        </p:txBody>
      </p:sp>
      <p:sp>
        <p:nvSpPr>
          <p:cNvPr id="30736" name="AutoShape 16"/>
          <p:cNvSpPr>
            <a:spLocks noChangeArrowheads="1"/>
          </p:cNvSpPr>
          <p:nvPr/>
        </p:nvSpPr>
        <p:spPr bwMode="auto">
          <a:xfrm>
            <a:off x="5219700" y="4868863"/>
            <a:ext cx="2303463" cy="1008062"/>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Producing studio</a:t>
            </a:r>
            <a:endParaRPr lang="bg-BG">
              <a:effectLst>
                <a:outerShdw blurRad="38100" dist="38100" dir="2700000" algn="tl">
                  <a:srgbClr val="000000"/>
                </a:outerShdw>
              </a:effectLst>
            </a:endParaRPr>
          </a:p>
        </p:txBody>
      </p:sp>
      <p:sp>
        <p:nvSpPr>
          <p:cNvPr id="30738" name="AutoShape 18"/>
          <p:cNvSpPr>
            <a:spLocks noChangeArrowheads="1"/>
          </p:cNvSpPr>
          <p:nvPr/>
        </p:nvSpPr>
        <p:spPr bwMode="auto">
          <a:xfrm>
            <a:off x="1619250" y="4868863"/>
            <a:ext cx="2016125" cy="1077912"/>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 of star</a:t>
            </a:r>
            <a:endParaRPr lang="bg-BG">
              <a:effectLst>
                <a:outerShdw blurRad="38100" dist="38100" dir="2700000" algn="tl">
                  <a:srgbClr val="000000"/>
                </a:outerShdw>
              </a:effectLst>
            </a:endParaRPr>
          </a:p>
        </p:txBody>
      </p:sp>
      <p:cxnSp>
        <p:nvCxnSpPr>
          <p:cNvPr id="30740" name="AutoShape 20"/>
          <p:cNvCxnSpPr>
            <a:cxnSpLocks noChangeShapeType="1"/>
            <a:stCxn id="30734" idx="1"/>
            <a:endCxn id="30724" idx="3"/>
          </p:cNvCxnSpPr>
          <p:nvPr/>
        </p:nvCxnSpPr>
        <p:spPr bwMode="auto">
          <a:xfrm flipH="1">
            <a:off x="1979613" y="2493963"/>
            <a:ext cx="576262" cy="0"/>
          </a:xfrm>
          <a:prstGeom prst="straightConnector1">
            <a:avLst/>
          </a:prstGeom>
          <a:noFill/>
          <a:ln w="9525">
            <a:solidFill>
              <a:schemeClr val="tx1"/>
            </a:solidFill>
            <a:round/>
            <a:headEnd/>
            <a:tailEnd type="triangle" w="med" len="med"/>
          </a:ln>
          <a:effectLst/>
        </p:spPr>
      </p:cxnSp>
      <p:cxnSp>
        <p:nvCxnSpPr>
          <p:cNvPr id="30741" name="AutoShape 21"/>
          <p:cNvCxnSpPr>
            <a:cxnSpLocks noChangeShapeType="1"/>
            <a:stCxn id="30732" idx="3"/>
            <a:endCxn id="30726" idx="1"/>
          </p:cNvCxnSpPr>
          <p:nvPr/>
        </p:nvCxnSpPr>
        <p:spPr bwMode="auto">
          <a:xfrm flipV="1">
            <a:off x="6372225" y="2420938"/>
            <a:ext cx="647700" cy="36512"/>
          </a:xfrm>
          <a:prstGeom prst="straightConnector1">
            <a:avLst/>
          </a:prstGeom>
          <a:noFill/>
          <a:ln w="9525">
            <a:solidFill>
              <a:schemeClr val="tx1"/>
            </a:solidFill>
            <a:round/>
            <a:headEnd/>
            <a:tailEnd type="triangle" w="med" len="med"/>
          </a:ln>
          <a:effectLst/>
        </p:spPr>
      </p:cxnSp>
      <p:cxnSp>
        <p:nvCxnSpPr>
          <p:cNvPr id="30742" name="AutoShape 22"/>
          <p:cNvCxnSpPr>
            <a:cxnSpLocks noChangeShapeType="1"/>
            <a:stCxn id="30732" idx="2"/>
            <a:endCxn id="30728" idx="3"/>
          </p:cNvCxnSpPr>
          <p:nvPr/>
        </p:nvCxnSpPr>
        <p:spPr bwMode="auto">
          <a:xfrm flipH="1">
            <a:off x="5148263" y="2924175"/>
            <a:ext cx="431800" cy="1333500"/>
          </a:xfrm>
          <a:prstGeom prst="straightConnector1">
            <a:avLst/>
          </a:prstGeom>
          <a:noFill/>
          <a:ln w="9525">
            <a:solidFill>
              <a:schemeClr val="tx1"/>
            </a:solidFill>
            <a:round/>
            <a:headEnd/>
            <a:tailEnd/>
          </a:ln>
          <a:effectLst/>
        </p:spPr>
      </p:cxnSp>
      <p:cxnSp>
        <p:nvCxnSpPr>
          <p:cNvPr id="30743" name="AutoShape 23"/>
          <p:cNvCxnSpPr>
            <a:cxnSpLocks noChangeShapeType="1"/>
            <a:stCxn id="30728" idx="1"/>
            <a:endCxn id="30734" idx="2"/>
          </p:cNvCxnSpPr>
          <p:nvPr/>
        </p:nvCxnSpPr>
        <p:spPr bwMode="auto">
          <a:xfrm flipH="1" flipV="1">
            <a:off x="3313113" y="2997200"/>
            <a:ext cx="395287" cy="1260475"/>
          </a:xfrm>
          <a:prstGeom prst="straightConnector1">
            <a:avLst/>
          </a:prstGeom>
          <a:noFill/>
          <a:ln w="9525">
            <a:solidFill>
              <a:schemeClr val="tx1"/>
            </a:solidFill>
            <a:round/>
            <a:headEnd/>
            <a:tailEnd/>
          </a:ln>
          <a:effectLst/>
        </p:spPr>
      </p:cxnSp>
      <p:cxnSp>
        <p:nvCxnSpPr>
          <p:cNvPr id="30744" name="AutoShape 24"/>
          <p:cNvCxnSpPr>
            <a:cxnSpLocks noChangeShapeType="1"/>
            <a:stCxn id="30738" idx="2"/>
            <a:endCxn id="30730" idx="1"/>
          </p:cNvCxnSpPr>
          <p:nvPr/>
        </p:nvCxnSpPr>
        <p:spPr bwMode="auto">
          <a:xfrm>
            <a:off x="2627313" y="5946775"/>
            <a:ext cx="1081087" cy="111125"/>
          </a:xfrm>
          <a:prstGeom prst="straightConnector1">
            <a:avLst/>
          </a:prstGeom>
          <a:noFill/>
          <a:ln w="9525">
            <a:solidFill>
              <a:schemeClr val="tx1"/>
            </a:solidFill>
            <a:round/>
            <a:headEnd/>
            <a:tailEnd type="triangle" w="med" len="med"/>
          </a:ln>
          <a:effectLst/>
        </p:spPr>
      </p:cxnSp>
      <p:cxnSp>
        <p:nvCxnSpPr>
          <p:cNvPr id="30745" name="AutoShape 25"/>
          <p:cNvCxnSpPr>
            <a:cxnSpLocks noChangeShapeType="1"/>
            <a:stCxn id="30736" idx="2"/>
            <a:endCxn id="30730" idx="3"/>
          </p:cNvCxnSpPr>
          <p:nvPr/>
        </p:nvCxnSpPr>
        <p:spPr bwMode="auto">
          <a:xfrm flipH="1">
            <a:off x="5075238" y="5876925"/>
            <a:ext cx="1296987" cy="180975"/>
          </a:xfrm>
          <a:prstGeom prst="straightConnector1">
            <a:avLst/>
          </a:prstGeom>
          <a:noFill/>
          <a:ln w="9525">
            <a:solidFill>
              <a:schemeClr val="tx1"/>
            </a:solidFill>
            <a:round/>
            <a:headEnd/>
            <a:tailEnd type="triangle" w="med" len="med"/>
          </a:ln>
          <a:effectLst/>
        </p:spPr>
      </p:cxnSp>
      <p:cxnSp>
        <p:nvCxnSpPr>
          <p:cNvPr id="30746" name="AutoShape 26"/>
          <p:cNvCxnSpPr>
            <a:cxnSpLocks noChangeShapeType="1"/>
            <a:stCxn id="30728" idx="2"/>
            <a:endCxn id="30738" idx="0"/>
          </p:cNvCxnSpPr>
          <p:nvPr/>
        </p:nvCxnSpPr>
        <p:spPr bwMode="auto">
          <a:xfrm flipH="1">
            <a:off x="2627313" y="4581525"/>
            <a:ext cx="1801812" cy="287338"/>
          </a:xfrm>
          <a:prstGeom prst="straightConnector1">
            <a:avLst/>
          </a:prstGeom>
          <a:noFill/>
          <a:ln w="9525">
            <a:solidFill>
              <a:schemeClr val="tx1"/>
            </a:solidFill>
            <a:round/>
            <a:headEnd/>
            <a:tailEnd/>
          </a:ln>
          <a:effectLst/>
        </p:spPr>
      </p:cxnSp>
      <p:cxnSp>
        <p:nvCxnSpPr>
          <p:cNvPr id="30747" name="AutoShape 27"/>
          <p:cNvCxnSpPr>
            <a:cxnSpLocks noChangeShapeType="1"/>
            <a:stCxn id="30728" idx="2"/>
            <a:endCxn id="30736" idx="0"/>
          </p:cNvCxnSpPr>
          <p:nvPr/>
        </p:nvCxnSpPr>
        <p:spPr bwMode="auto">
          <a:xfrm>
            <a:off x="4429125" y="4581525"/>
            <a:ext cx="1943100" cy="287338"/>
          </a:xfrm>
          <a:prstGeom prst="straightConnector1">
            <a:avLst/>
          </a:prstGeom>
          <a:noFill/>
          <a:ln w="9525">
            <a:solidFill>
              <a:schemeClr val="tx1"/>
            </a:solidFill>
            <a:round/>
            <a:headEnd/>
            <a:tailEnd/>
          </a:ln>
          <a:effec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Subclasses in the E/R Model</a:t>
            </a:r>
            <a:endParaRPr lang="bg-BG"/>
          </a:p>
        </p:txBody>
      </p:sp>
      <p:sp>
        <p:nvSpPr>
          <p:cNvPr id="27651" name="Rectangle 3"/>
          <p:cNvSpPr>
            <a:spLocks noGrp="1" noChangeArrowheads="1"/>
          </p:cNvSpPr>
          <p:nvPr>
            <p:ph type="body" idx="1"/>
          </p:nvPr>
        </p:nvSpPr>
        <p:spPr>
          <a:xfrm>
            <a:off x="457200" y="1981200"/>
            <a:ext cx="8229600" cy="4876800"/>
          </a:xfrm>
        </p:spPr>
        <p:txBody>
          <a:bodyPr/>
          <a:lstStyle/>
          <a:p>
            <a:pPr>
              <a:lnSpc>
                <a:spcPct val="80000"/>
              </a:lnSpc>
              <a:buFont typeface="Wingdings" pitchFamily="2" charset="2"/>
              <a:buNone/>
            </a:pPr>
            <a:r>
              <a:rPr lang="en-US" sz="1600"/>
              <a:t>Often, an entity set contains certain entities that have special properties not associated with all members of the set. If so, we find it useful to define certain special-case entity sets, or </a:t>
            </a:r>
            <a:r>
              <a:rPr lang="en-US" sz="1600">
                <a:solidFill>
                  <a:schemeClr val="folHlink"/>
                </a:solidFill>
              </a:rPr>
              <a:t>subclasses</a:t>
            </a:r>
            <a:r>
              <a:rPr lang="en-US" sz="1600"/>
              <a:t>, each with its own special attributes and/or relationships. We connect an entity set to its subclasses using a relationship called </a:t>
            </a:r>
            <a:r>
              <a:rPr lang="en-US" sz="1600">
                <a:solidFill>
                  <a:schemeClr val="folHlink"/>
                </a:solidFill>
              </a:rPr>
              <a:t>isa</a:t>
            </a:r>
            <a:r>
              <a:rPr lang="en-US" sz="1600"/>
              <a:t> (i.e., "an A is a B" expresses an "isa" relationship from entity set A to entity set B).</a:t>
            </a:r>
          </a:p>
          <a:p>
            <a:pPr>
              <a:lnSpc>
                <a:spcPct val="80000"/>
              </a:lnSpc>
              <a:buFont typeface="Wingdings" pitchFamily="2" charset="2"/>
              <a:buNone/>
            </a:pPr>
            <a:r>
              <a:rPr lang="en-US" sz="1600"/>
              <a:t>An isa relationship is a special kind of relationship, and to emphasize that it is unlike other relationships, we use for it a special notation. Each isa relationship is represented by a triangle. One side of the triangle is attached to the subclass, and the opposite point is connected to the superclass. Every isa relationship is one-one, although we shall not draw the two arrows that are associated with other one-one relationships.</a:t>
            </a:r>
          </a:p>
          <a:p>
            <a:pPr>
              <a:lnSpc>
                <a:spcPct val="80000"/>
              </a:lnSpc>
              <a:buFont typeface="Wingdings" pitchFamily="2" charset="2"/>
              <a:buNone/>
            </a:pPr>
            <a:r>
              <a:rPr lang="en-US" sz="1600"/>
              <a:t>While, in principle, a collection of entity sets connected by </a:t>
            </a:r>
            <a:r>
              <a:rPr lang="en-US" sz="1600">
                <a:solidFill>
                  <a:schemeClr val="folHlink"/>
                </a:solidFill>
              </a:rPr>
              <a:t>isa</a:t>
            </a:r>
            <a:r>
              <a:rPr lang="en-US" sz="1600"/>
              <a:t> relationships could have any structure, we shall limit isa-structures to trees, in which there is one </a:t>
            </a:r>
            <a:r>
              <a:rPr lang="en-US" sz="1600">
                <a:solidFill>
                  <a:schemeClr val="folHlink"/>
                </a:solidFill>
              </a:rPr>
              <a:t>root</a:t>
            </a:r>
            <a:r>
              <a:rPr lang="en-US" sz="1600"/>
              <a:t> entity set  that is the most general, with progressively more specialized entity sets extending below the root in a tree.</a:t>
            </a:r>
          </a:p>
          <a:p>
            <a:pPr>
              <a:lnSpc>
                <a:spcPct val="80000"/>
              </a:lnSpc>
              <a:buFont typeface="Wingdings" pitchFamily="2" charset="2"/>
              <a:buNone/>
            </a:pPr>
            <a:r>
              <a:rPr lang="en-US" sz="1600"/>
              <a:t>Suppose we have a tree of entity sets, connected by isa relationships. A single entity consists of </a:t>
            </a:r>
            <a:r>
              <a:rPr lang="en-US" sz="1600">
                <a:solidFill>
                  <a:schemeClr val="folHlink"/>
                </a:solidFill>
              </a:rPr>
              <a:t>components</a:t>
            </a:r>
            <a:r>
              <a:rPr lang="en-US" sz="1600"/>
              <a:t> from one or more of these entity sets, as long as those components are in a subtree including the root. That is, if an entity e has a component c in entity set E, and the parent of E in the tree is F, then entity e also has a component d in F. Further, c and d must be paired in the relationship set for the isa relationship from E to F. The entity e has whatever attributes any of its components has, and it participates in whatever relationships any of its components participate in.</a:t>
            </a:r>
            <a:endParaRPr lang="bg-BG"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4000"/>
              <a:t>Isa relationship in an E/R diagram</a:t>
            </a:r>
            <a:endParaRPr lang="bg-BG" sz="4000"/>
          </a:p>
        </p:txBody>
      </p:sp>
      <p:sp>
        <p:nvSpPr>
          <p:cNvPr id="31748" name="Rectangle 4"/>
          <p:cNvSpPr>
            <a:spLocks noChangeArrowheads="1"/>
          </p:cNvSpPr>
          <p:nvPr/>
        </p:nvSpPr>
        <p:spPr bwMode="auto">
          <a:xfrm>
            <a:off x="4140200" y="2924175"/>
            <a:ext cx="1150938"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31750" name="Oval 6"/>
          <p:cNvSpPr>
            <a:spLocks noChangeArrowheads="1"/>
          </p:cNvSpPr>
          <p:nvPr/>
        </p:nvSpPr>
        <p:spPr bwMode="auto">
          <a:xfrm>
            <a:off x="2124075" y="2205038"/>
            <a:ext cx="1152525"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length</a:t>
            </a:r>
            <a:endParaRPr lang="bg-BG">
              <a:effectLst>
                <a:outerShdw blurRad="38100" dist="38100" dir="2700000" algn="tl">
                  <a:srgbClr val="000000"/>
                </a:outerShdw>
              </a:effectLst>
            </a:endParaRPr>
          </a:p>
        </p:txBody>
      </p:sp>
      <p:sp>
        <p:nvSpPr>
          <p:cNvPr id="31752" name="Oval 8"/>
          <p:cNvSpPr>
            <a:spLocks noChangeArrowheads="1"/>
          </p:cNvSpPr>
          <p:nvPr/>
        </p:nvSpPr>
        <p:spPr bwMode="auto">
          <a:xfrm>
            <a:off x="3419475" y="1844675"/>
            <a:ext cx="1223963" cy="503238"/>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title</a:t>
            </a:r>
            <a:endParaRPr lang="bg-BG">
              <a:effectLst>
                <a:outerShdw blurRad="38100" dist="38100" dir="2700000" algn="tl">
                  <a:srgbClr val="000000"/>
                </a:outerShdw>
              </a:effectLst>
            </a:endParaRPr>
          </a:p>
        </p:txBody>
      </p:sp>
      <p:sp>
        <p:nvSpPr>
          <p:cNvPr id="31754" name="Oval 10"/>
          <p:cNvSpPr>
            <a:spLocks noChangeArrowheads="1"/>
          </p:cNvSpPr>
          <p:nvPr/>
        </p:nvSpPr>
        <p:spPr bwMode="auto">
          <a:xfrm>
            <a:off x="4859338" y="1844675"/>
            <a:ext cx="1223962" cy="50482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year</a:t>
            </a:r>
            <a:endParaRPr lang="bg-BG">
              <a:effectLst>
                <a:outerShdw blurRad="38100" dist="38100" dir="2700000" algn="tl">
                  <a:srgbClr val="000000"/>
                </a:outerShdw>
              </a:effectLst>
            </a:endParaRPr>
          </a:p>
        </p:txBody>
      </p:sp>
      <p:sp>
        <p:nvSpPr>
          <p:cNvPr id="31756" name="Oval 12"/>
          <p:cNvSpPr>
            <a:spLocks noChangeArrowheads="1"/>
          </p:cNvSpPr>
          <p:nvPr/>
        </p:nvSpPr>
        <p:spPr bwMode="auto">
          <a:xfrm>
            <a:off x="6156325" y="2205038"/>
            <a:ext cx="1368425"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filmType</a:t>
            </a:r>
            <a:endParaRPr lang="bg-BG">
              <a:effectLst>
                <a:outerShdw blurRad="38100" dist="38100" dir="2700000" algn="tl">
                  <a:srgbClr val="000000"/>
                </a:outerShdw>
              </a:effectLst>
            </a:endParaRPr>
          </a:p>
        </p:txBody>
      </p:sp>
      <p:sp>
        <p:nvSpPr>
          <p:cNvPr id="31758" name="Rectangle 14"/>
          <p:cNvSpPr>
            <a:spLocks noChangeArrowheads="1"/>
          </p:cNvSpPr>
          <p:nvPr/>
        </p:nvSpPr>
        <p:spPr bwMode="auto">
          <a:xfrm>
            <a:off x="1692275" y="5084763"/>
            <a:ext cx="1368425" cy="5762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Cartoons</a:t>
            </a:r>
            <a:endParaRPr lang="bg-BG">
              <a:effectLst>
                <a:outerShdw blurRad="38100" dist="38100" dir="2700000" algn="tl">
                  <a:srgbClr val="000000"/>
                </a:outerShdw>
              </a:effectLst>
            </a:endParaRPr>
          </a:p>
        </p:txBody>
      </p:sp>
      <p:sp>
        <p:nvSpPr>
          <p:cNvPr id="31760" name="Rectangle 16"/>
          <p:cNvSpPr>
            <a:spLocks noChangeArrowheads="1"/>
          </p:cNvSpPr>
          <p:nvPr/>
        </p:nvSpPr>
        <p:spPr bwMode="auto">
          <a:xfrm>
            <a:off x="6300788" y="5084763"/>
            <a:ext cx="2089150" cy="5762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Murder-Mysteries</a:t>
            </a:r>
            <a:endParaRPr lang="bg-BG">
              <a:effectLst>
                <a:outerShdw blurRad="38100" dist="38100" dir="2700000" algn="tl">
                  <a:srgbClr val="000000"/>
                </a:outerShdw>
              </a:effectLst>
            </a:endParaRPr>
          </a:p>
        </p:txBody>
      </p:sp>
      <p:sp>
        <p:nvSpPr>
          <p:cNvPr id="31762" name="Oval 18"/>
          <p:cNvSpPr>
            <a:spLocks noChangeArrowheads="1"/>
          </p:cNvSpPr>
          <p:nvPr/>
        </p:nvSpPr>
        <p:spPr bwMode="auto">
          <a:xfrm>
            <a:off x="7164388" y="4076700"/>
            <a:ext cx="1296987" cy="576263"/>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weapon</a:t>
            </a:r>
            <a:endParaRPr lang="bg-BG">
              <a:effectLst>
                <a:outerShdw blurRad="38100" dist="38100" dir="2700000" algn="tl">
                  <a:srgbClr val="000000"/>
                </a:outerShdw>
              </a:effectLst>
            </a:endParaRPr>
          </a:p>
        </p:txBody>
      </p:sp>
      <p:sp>
        <p:nvSpPr>
          <p:cNvPr id="31764" name="AutoShape 20"/>
          <p:cNvSpPr>
            <a:spLocks noChangeArrowheads="1"/>
          </p:cNvSpPr>
          <p:nvPr/>
        </p:nvSpPr>
        <p:spPr bwMode="auto">
          <a:xfrm>
            <a:off x="468313" y="3429000"/>
            <a:ext cx="1800225" cy="1079500"/>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Voices</a:t>
            </a:r>
            <a:endParaRPr lang="bg-BG">
              <a:effectLst>
                <a:outerShdw blurRad="38100" dist="38100" dir="2700000" algn="tl">
                  <a:srgbClr val="000000"/>
                </a:outerShdw>
              </a:effectLst>
            </a:endParaRPr>
          </a:p>
        </p:txBody>
      </p:sp>
      <p:sp>
        <p:nvSpPr>
          <p:cNvPr id="31766" name="AutoShape 22"/>
          <p:cNvSpPr>
            <a:spLocks noChangeArrowheads="1"/>
          </p:cNvSpPr>
          <p:nvPr/>
        </p:nvSpPr>
        <p:spPr bwMode="auto">
          <a:xfrm>
            <a:off x="3708400" y="3933825"/>
            <a:ext cx="792163" cy="358775"/>
          </a:xfrm>
          <a:prstGeom prst="flowChartExtra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isa</a:t>
            </a:r>
            <a:endParaRPr lang="bg-BG">
              <a:effectLst>
                <a:outerShdw blurRad="38100" dist="38100" dir="2700000" algn="tl">
                  <a:srgbClr val="000000"/>
                </a:outerShdw>
              </a:effectLst>
            </a:endParaRPr>
          </a:p>
        </p:txBody>
      </p:sp>
      <p:sp>
        <p:nvSpPr>
          <p:cNvPr id="31768" name="AutoShape 24"/>
          <p:cNvSpPr>
            <a:spLocks noChangeArrowheads="1"/>
          </p:cNvSpPr>
          <p:nvPr/>
        </p:nvSpPr>
        <p:spPr bwMode="auto">
          <a:xfrm>
            <a:off x="4859338" y="3933825"/>
            <a:ext cx="792162" cy="358775"/>
          </a:xfrm>
          <a:prstGeom prst="flowChartExtra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isa</a:t>
            </a:r>
            <a:endParaRPr lang="bg-BG">
              <a:effectLst>
                <a:outerShdw blurRad="38100" dist="38100" dir="2700000" algn="tl">
                  <a:srgbClr val="000000"/>
                </a:outerShdw>
              </a:effectLst>
            </a:endParaRPr>
          </a:p>
        </p:txBody>
      </p:sp>
      <p:cxnSp>
        <p:nvCxnSpPr>
          <p:cNvPr id="31769" name="AutoShape 25"/>
          <p:cNvCxnSpPr>
            <a:cxnSpLocks noChangeShapeType="1"/>
            <a:stCxn id="31748" idx="1"/>
            <a:endCxn id="31750" idx="5"/>
          </p:cNvCxnSpPr>
          <p:nvPr/>
        </p:nvCxnSpPr>
        <p:spPr bwMode="auto">
          <a:xfrm flipH="1" flipV="1">
            <a:off x="3108325" y="2697163"/>
            <a:ext cx="1031875" cy="479425"/>
          </a:xfrm>
          <a:prstGeom prst="straightConnector1">
            <a:avLst/>
          </a:prstGeom>
          <a:noFill/>
          <a:ln w="9525">
            <a:solidFill>
              <a:schemeClr val="tx1"/>
            </a:solidFill>
            <a:round/>
            <a:headEnd/>
            <a:tailEnd/>
          </a:ln>
          <a:effectLst/>
        </p:spPr>
      </p:cxnSp>
      <p:cxnSp>
        <p:nvCxnSpPr>
          <p:cNvPr id="31770" name="AutoShape 26"/>
          <p:cNvCxnSpPr>
            <a:cxnSpLocks noChangeShapeType="1"/>
            <a:stCxn id="31748" idx="3"/>
            <a:endCxn id="31756" idx="4"/>
          </p:cNvCxnSpPr>
          <p:nvPr/>
        </p:nvCxnSpPr>
        <p:spPr bwMode="auto">
          <a:xfrm flipV="1">
            <a:off x="5291138" y="2781300"/>
            <a:ext cx="1549400" cy="395288"/>
          </a:xfrm>
          <a:prstGeom prst="straightConnector1">
            <a:avLst/>
          </a:prstGeom>
          <a:noFill/>
          <a:ln w="9525">
            <a:solidFill>
              <a:schemeClr val="tx1"/>
            </a:solidFill>
            <a:round/>
            <a:headEnd/>
            <a:tailEnd/>
          </a:ln>
          <a:effectLst/>
        </p:spPr>
      </p:cxnSp>
      <p:cxnSp>
        <p:nvCxnSpPr>
          <p:cNvPr id="31771" name="AutoShape 27"/>
          <p:cNvCxnSpPr>
            <a:cxnSpLocks noChangeShapeType="1"/>
            <a:stCxn id="31748" idx="0"/>
            <a:endCxn id="31752" idx="4"/>
          </p:cNvCxnSpPr>
          <p:nvPr/>
        </p:nvCxnSpPr>
        <p:spPr bwMode="auto">
          <a:xfrm flipH="1" flipV="1">
            <a:off x="4032250" y="2347913"/>
            <a:ext cx="684213" cy="576262"/>
          </a:xfrm>
          <a:prstGeom prst="straightConnector1">
            <a:avLst/>
          </a:prstGeom>
          <a:noFill/>
          <a:ln w="9525">
            <a:solidFill>
              <a:schemeClr val="tx1"/>
            </a:solidFill>
            <a:round/>
            <a:headEnd/>
            <a:tailEnd/>
          </a:ln>
          <a:effectLst/>
        </p:spPr>
      </p:cxnSp>
      <p:cxnSp>
        <p:nvCxnSpPr>
          <p:cNvPr id="31772" name="AutoShape 28"/>
          <p:cNvCxnSpPr>
            <a:cxnSpLocks noChangeShapeType="1"/>
            <a:stCxn id="31748" idx="0"/>
            <a:endCxn id="31754" idx="4"/>
          </p:cNvCxnSpPr>
          <p:nvPr/>
        </p:nvCxnSpPr>
        <p:spPr bwMode="auto">
          <a:xfrm flipV="1">
            <a:off x="4716463" y="2349500"/>
            <a:ext cx="755650" cy="574675"/>
          </a:xfrm>
          <a:prstGeom prst="straightConnector1">
            <a:avLst/>
          </a:prstGeom>
          <a:noFill/>
          <a:ln w="9525">
            <a:solidFill>
              <a:schemeClr val="tx1"/>
            </a:solidFill>
            <a:round/>
            <a:headEnd/>
            <a:tailEnd/>
          </a:ln>
          <a:effectLst/>
        </p:spPr>
      </p:cxnSp>
      <p:cxnSp>
        <p:nvCxnSpPr>
          <p:cNvPr id="31773" name="AutoShape 29"/>
          <p:cNvCxnSpPr>
            <a:cxnSpLocks noChangeShapeType="1"/>
            <a:stCxn id="31760" idx="0"/>
            <a:endCxn id="31762" idx="4"/>
          </p:cNvCxnSpPr>
          <p:nvPr/>
        </p:nvCxnSpPr>
        <p:spPr bwMode="auto">
          <a:xfrm flipV="1">
            <a:off x="7345363" y="4652963"/>
            <a:ext cx="468312" cy="431800"/>
          </a:xfrm>
          <a:prstGeom prst="straightConnector1">
            <a:avLst/>
          </a:prstGeom>
          <a:noFill/>
          <a:ln w="9525">
            <a:solidFill>
              <a:schemeClr val="tx1"/>
            </a:solidFill>
            <a:round/>
            <a:headEnd/>
            <a:tailEnd/>
          </a:ln>
          <a:effectLst/>
        </p:spPr>
      </p:cxnSp>
      <p:cxnSp>
        <p:nvCxnSpPr>
          <p:cNvPr id="31774" name="AutoShape 30"/>
          <p:cNvCxnSpPr>
            <a:cxnSpLocks noChangeShapeType="1"/>
            <a:stCxn id="31766" idx="0"/>
            <a:endCxn id="31748" idx="2"/>
          </p:cNvCxnSpPr>
          <p:nvPr/>
        </p:nvCxnSpPr>
        <p:spPr bwMode="auto">
          <a:xfrm flipV="1">
            <a:off x="4105275" y="3429000"/>
            <a:ext cx="611188" cy="504825"/>
          </a:xfrm>
          <a:prstGeom prst="straightConnector1">
            <a:avLst/>
          </a:prstGeom>
          <a:noFill/>
          <a:ln w="9525">
            <a:solidFill>
              <a:schemeClr val="tx1"/>
            </a:solidFill>
            <a:round/>
            <a:headEnd/>
            <a:tailEnd/>
          </a:ln>
          <a:effectLst/>
        </p:spPr>
      </p:cxnSp>
      <p:cxnSp>
        <p:nvCxnSpPr>
          <p:cNvPr id="31775" name="AutoShape 31"/>
          <p:cNvCxnSpPr>
            <a:cxnSpLocks noChangeShapeType="1"/>
            <a:stCxn id="31768" idx="0"/>
            <a:endCxn id="31748" idx="2"/>
          </p:cNvCxnSpPr>
          <p:nvPr/>
        </p:nvCxnSpPr>
        <p:spPr bwMode="auto">
          <a:xfrm flipH="1" flipV="1">
            <a:off x="4716463" y="3429000"/>
            <a:ext cx="539750" cy="504825"/>
          </a:xfrm>
          <a:prstGeom prst="straightConnector1">
            <a:avLst/>
          </a:prstGeom>
          <a:noFill/>
          <a:ln w="9525">
            <a:solidFill>
              <a:schemeClr val="tx1"/>
            </a:solidFill>
            <a:round/>
            <a:headEnd/>
            <a:tailEnd/>
          </a:ln>
          <a:effectLst/>
        </p:spPr>
      </p:cxnSp>
      <p:cxnSp>
        <p:nvCxnSpPr>
          <p:cNvPr id="31776" name="AutoShape 32"/>
          <p:cNvCxnSpPr>
            <a:cxnSpLocks noChangeShapeType="1"/>
            <a:stCxn id="31766" idx="2"/>
            <a:endCxn id="31758" idx="3"/>
          </p:cNvCxnSpPr>
          <p:nvPr/>
        </p:nvCxnSpPr>
        <p:spPr bwMode="auto">
          <a:xfrm flipH="1">
            <a:off x="3060700" y="4292600"/>
            <a:ext cx="1044575" cy="1081088"/>
          </a:xfrm>
          <a:prstGeom prst="straightConnector1">
            <a:avLst/>
          </a:prstGeom>
          <a:noFill/>
          <a:ln w="9525">
            <a:solidFill>
              <a:schemeClr val="tx1"/>
            </a:solidFill>
            <a:round/>
            <a:headEnd/>
            <a:tailEnd/>
          </a:ln>
          <a:effectLst/>
        </p:spPr>
      </p:cxnSp>
      <p:cxnSp>
        <p:nvCxnSpPr>
          <p:cNvPr id="31777" name="AutoShape 33"/>
          <p:cNvCxnSpPr>
            <a:cxnSpLocks noChangeShapeType="1"/>
            <a:stCxn id="31768" idx="2"/>
            <a:endCxn id="31760" idx="1"/>
          </p:cNvCxnSpPr>
          <p:nvPr/>
        </p:nvCxnSpPr>
        <p:spPr bwMode="auto">
          <a:xfrm>
            <a:off x="5256213" y="4292600"/>
            <a:ext cx="1044575" cy="1081088"/>
          </a:xfrm>
          <a:prstGeom prst="straightConnector1">
            <a:avLst/>
          </a:prstGeom>
          <a:noFill/>
          <a:ln w="9525">
            <a:solidFill>
              <a:schemeClr val="tx1"/>
            </a:solidFill>
            <a:round/>
            <a:headEnd/>
            <a:tailEnd/>
          </a:ln>
          <a:effectLst/>
        </p:spPr>
      </p:cxnSp>
      <p:cxnSp>
        <p:nvCxnSpPr>
          <p:cNvPr id="31778" name="AutoShape 34"/>
          <p:cNvCxnSpPr>
            <a:cxnSpLocks noChangeShapeType="1"/>
            <a:stCxn id="31758" idx="0"/>
            <a:endCxn id="31764" idx="2"/>
          </p:cNvCxnSpPr>
          <p:nvPr/>
        </p:nvCxnSpPr>
        <p:spPr bwMode="auto">
          <a:xfrm flipH="1" flipV="1">
            <a:off x="1368425" y="4508500"/>
            <a:ext cx="1008063" cy="576263"/>
          </a:xfrm>
          <a:prstGeom prst="straightConnector1">
            <a:avLst/>
          </a:prstGeom>
          <a:noFill/>
          <a:ln w="9525">
            <a:solidFill>
              <a:schemeClr val="tx1"/>
            </a:solidFill>
            <a:round/>
            <a:headEnd/>
            <a:tailEnd/>
          </a:ln>
          <a:effectLst/>
        </p:spPr>
      </p:cxnSp>
      <p:sp>
        <p:nvSpPr>
          <p:cNvPr id="31779" name="Text Box 35"/>
          <p:cNvSpPr txBox="1">
            <a:spLocks noChangeArrowheads="1"/>
          </p:cNvSpPr>
          <p:nvPr/>
        </p:nvSpPr>
        <p:spPr bwMode="auto">
          <a:xfrm>
            <a:off x="303213" y="2292350"/>
            <a:ext cx="963612" cy="366713"/>
          </a:xfrm>
          <a:prstGeom prst="rect">
            <a:avLst/>
          </a:prstGeom>
          <a:noFill/>
          <a:ln w="9525">
            <a:noFill/>
            <a:miter lim="800000"/>
            <a:headEnd/>
            <a:tailEnd/>
          </a:ln>
          <a:effectLst/>
        </p:spPr>
        <p:txBody>
          <a:bodyPr wrap="none">
            <a:spAutoFit/>
          </a:bodyPr>
          <a:lstStyle/>
          <a:p>
            <a:r>
              <a:rPr lang="en-US">
                <a:effectLst>
                  <a:outerShdw blurRad="38100" dist="38100" dir="2700000" algn="tl">
                    <a:srgbClr val="000000"/>
                  </a:outerShdw>
                </a:effectLst>
              </a:rPr>
              <a:t>to Stars</a:t>
            </a:r>
            <a:endParaRPr lang="bg-BG">
              <a:effectLst>
                <a:outerShdw blurRad="38100" dist="38100" dir="2700000" algn="tl">
                  <a:srgbClr val="000000"/>
                </a:outerShdw>
              </a:effectLst>
            </a:endParaRPr>
          </a:p>
        </p:txBody>
      </p:sp>
      <p:cxnSp>
        <p:nvCxnSpPr>
          <p:cNvPr id="31780" name="AutoShape 36"/>
          <p:cNvCxnSpPr>
            <a:cxnSpLocks noChangeShapeType="1"/>
            <a:stCxn id="31764" idx="0"/>
            <a:endCxn id="31779" idx="2"/>
          </p:cNvCxnSpPr>
          <p:nvPr/>
        </p:nvCxnSpPr>
        <p:spPr bwMode="auto">
          <a:xfrm flipH="1" flipV="1">
            <a:off x="785813" y="2659063"/>
            <a:ext cx="582612" cy="769937"/>
          </a:xfrm>
          <a:prstGeom prst="straightConnector1">
            <a:avLst/>
          </a:prstGeom>
          <a:noFill/>
          <a:ln w="9525">
            <a:solidFill>
              <a:schemeClr val="tx1"/>
            </a:solidFill>
            <a:round/>
            <a:headEnd/>
            <a:tailEnd/>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4000"/>
              <a:t>Parallel Relationships Can Be Different</a:t>
            </a:r>
            <a:endParaRPr lang="bg-BG" sz="4000"/>
          </a:p>
        </p:txBody>
      </p:sp>
      <p:sp>
        <p:nvSpPr>
          <p:cNvPr id="29699" name="Rectangle 3"/>
          <p:cNvSpPr>
            <a:spLocks noGrp="1" noChangeArrowheads="1"/>
          </p:cNvSpPr>
          <p:nvPr>
            <p:ph type="body" idx="1"/>
          </p:nvPr>
        </p:nvSpPr>
        <p:spPr>
          <a:xfrm>
            <a:off x="457200" y="1981200"/>
            <a:ext cx="8229600" cy="3679825"/>
          </a:xfrm>
        </p:spPr>
        <p:txBody>
          <a:bodyPr/>
          <a:lstStyle/>
          <a:p>
            <a:pPr>
              <a:lnSpc>
                <a:spcPct val="80000"/>
              </a:lnSpc>
              <a:buFont typeface="Wingdings" pitchFamily="2" charset="2"/>
              <a:buNone/>
            </a:pPr>
            <a:r>
              <a:rPr lang="en-US" sz="2000"/>
              <a:t>The last diagram illustrates a subtle point about relationships. There are two different relationships, </a:t>
            </a:r>
            <a:r>
              <a:rPr lang="en-US" sz="2000">
                <a:solidFill>
                  <a:schemeClr val="folHlink"/>
                </a:solidFill>
              </a:rPr>
              <a:t>Studio-of-Star</a:t>
            </a:r>
            <a:r>
              <a:rPr lang="en-US" sz="2000"/>
              <a:t> and </a:t>
            </a:r>
            <a:r>
              <a:rPr lang="en-US" sz="2000">
                <a:solidFill>
                  <a:schemeClr val="folHlink"/>
                </a:solidFill>
              </a:rPr>
              <a:t>Producing-Studio</a:t>
            </a:r>
            <a:r>
              <a:rPr lang="en-US" sz="2000"/>
              <a:t>, that each connect entity sets </a:t>
            </a:r>
            <a:r>
              <a:rPr lang="en-US" sz="2000">
                <a:solidFill>
                  <a:schemeClr val="folHlink"/>
                </a:solidFill>
              </a:rPr>
              <a:t>Contracts</a:t>
            </a:r>
            <a:r>
              <a:rPr lang="en-US" sz="2000"/>
              <a:t> and </a:t>
            </a:r>
            <a:r>
              <a:rPr lang="en-US" sz="2000">
                <a:solidFill>
                  <a:schemeClr val="folHlink"/>
                </a:solidFill>
              </a:rPr>
              <a:t>Studios</a:t>
            </a:r>
            <a:r>
              <a:rPr lang="en-US" sz="2000"/>
              <a:t>. We should not presume that these relationships therefore have the same relationship sets. In fact, in this case, it is unlikely that both relationships would ever relate the same contract to the same studios, since a studio would then be contracting with itself.</a:t>
            </a:r>
          </a:p>
          <a:p>
            <a:pPr>
              <a:lnSpc>
                <a:spcPct val="80000"/>
              </a:lnSpc>
              <a:buFont typeface="Wingdings" pitchFamily="2" charset="2"/>
              <a:buNone/>
            </a:pPr>
            <a:r>
              <a:rPr lang="en-US" sz="2000"/>
              <a:t>More generally, there is nothing wrong with an E/R diagram having several relationships that connect the same entity sets. In the database, the instances of these relationships will normally be different, reflecting the different meanings of the relationships. In fact, if the relationship sets for two relationships are expected to be the same, then they are really the same relationship and should not be given distinct names.</a:t>
            </a:r>
            <a:endParaRPr lang="bg-BG"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z="4000" b="1"/>
              <a:t>Subclasses in Object-Oriented Systems</a:t>
            </a:r>
            <a:endParaRPr lang="bg-BG" sz="4000" b="1"/>
          </a:p>
        </p:txBody>
      </p:sp>
      <p:sp>
        <p:nvSpPr>
          <p:cNvPr id="32771" name="Rectangle 3"/>
          <p:cNvSpPr>
            <a:spLocks noGrp="1" noChangeArrowheads="1"/>
          </p:cNvSpPr>
          <p:nvPr>
            <p:ph type="body" idx="1"/>
          </p:nvPr>
        </p:nvSpPr>
        <p:spPr/>
        <p:txBody>
          <a:bodyPr/>
          <a:lstStyle/>
          <a:p>
            <a:pPr>
              <a:lnSpc>
                <a:spcPct val="80000"/>
              </a:lnSpc>
              <a:buFont typeface="Wingdings" pitchFamily="2" charset="2"/>
              <a:buNone/>
            </a:pPr>
            <a:r>
              <a:rPr lang="en-US" sz="2000"/>
              <a:t>There is a significant resemblance between "isa" in the E/R model and subclasses in object-oriented languages. In a sense, "isa" relates a subclass to its superclass. However, there is also a fundamental difference between the conventional E/R view and the object-oriented approach: entities are allowed to have representatives in a tree of entity sets, while objects are assumed to exist in exactly one class or subclass.</a:t>
            </a:r>
          </a:p>
          <a:p>
            <a:pPr>
              <a:lnSpc>
                <a:spcPct val="80000"/>
              </a:lnSpc>
              <a:buFont typeface="Wingdings" pitchFamily="2" charset="2"/>
              <a:buNone/>
            </a:pPr>
            <a:r>
              <a:rPr lang="en-US" sz="2000"/>
              <a:t>The difference becomes apparent when we consider how the movie</a:t>
            </a:r>
          </a:p>
          <a:p>
            <a:pPr>
              <a:lnSpc>
                <a:spcPct val="80000"/>
              </a:lnSpc>
              <a:buFont typeface="Wingdings" pitchFamily="2" charset="2"/>
              <a:buNone/>
            </a:pPr>
            <a:r>
              <a:rPr lang="en-US" sz="2000">
                <a:solidFill>
                  <a:schemeClr val="folHlink"/>
                </a:solidFill>
              </a:rPr>
              <a:t>Roger Rabbit</a:t>
            </a:r>
            <a:r>
              <a:rPr lang="en-US" sz="2000"/>
              <a:t> was handled. In an object-oriented approach, we would need for this movie a fourth entity set, ''cartoon-murder-mystery," which inherited all the attributes and relationships of </a:t>
            </a:r>
            <a:r>
              <a:rPr lang="en-US" sz="2000">
                <a:solidFill>
                  <a:schemeClr val="folHlink"/>
                </a:solidFill>
              </a:rPr>
              <a:t>Movies</a:t>
            </a:r>
            <a:r>
              <a:rPr lang="en-US" sz="2000"/>
              <a:t>, </a:t>
            </a:r>
            <a:r>
              <a:rPr lang="en-US" sz="2000">
                <a:solidFill>
                  <a:schemeClr val="folHlink"/>
                </a:solidFill>
              </a:rPr>
              <a:t>Cartoons</a:t>
            </a:r>
            <a:r>
              <a:rPr lang="en-US" sz="2000"/>
              <a:t>, and </a:t>
            </a:r>
            <a:r>
              <a:rPr lang="en-US" sz="2000">
                <a:solidFill>
                  <a:schemeClr val="folHlink"/>
                </a:solidFill>
              </a:rPr>
              <a:t>Murder-Mysteries</a:t>
            </a:r>
            <a:r>
              <a:rPr lang="en-US" sz="2000"/>
              <a:t>. However, in the E/R model, the effect of this fourth subclass is obtained by putting components of the movie </a:t>
            </a:r>
            <a:r>
              <a:rPr lang="en-US" sz="2000">
                <a:solidFill>
                  <a:schemeClr val="folHlink"/>
                </a:solidFill>
              </a:rPr>
              <a:t>Roger Rabbit</a:t>
            </a:r>
            <a:r>
              <a:rPr lang="en-US" sz="2000"/>
              <a:t> in both the </a:t>
            </a:r>
            <a:r>
              <a:rPr lang="en-US" sz="2000">
                <a:solidFill>
                  <a:schemeClr val="folHlink"/>
                </a:solidFill>
              </a:rPr>
              <a:t>Cartoons</a:t>
            </a:r>
            <a:r>
              <a:rPr lang="en-US" sz="2000"/>
              <a:t> and </a:t>
            </a:r>
            <a:r>
              <a:rPr lang="en-US" sz="2000">
                <a:solidFill>
                  <a:schemeClr val="folHlink"/>
                </a:solidFill>
              </a:rPr>
              <a:t>Murder-Mysteries</a:t>
            </a:r>
            <a:r>
              <a:rPr lang="en-US" sz="2000"/>
              <a:t> entity sets.</a:t>
            </a:r>
            <a:endParaRPr lang="bg-BG"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z="4000" b="1"/>
              <a:t>Design Principles</a:t>
            </a:r>
            <a:br>
              <a:rPr lang="en-US" sz="4000" b="1"/>
            </a:br>
            <a:r>
              <a:rPr lang="bg-BG" sz="4000" b="1"/>
              <a:t>Faithfulness</a:t>
            </a:r>
          </a:p>
        </p:txBody>
      </p:sp>
      <p:sp>
        <p:nvSpPr>
          <p:cNvPr id="33795" name="Rectangle 3"/>
          <p:cNvSpPr>
            <a:spLocks noGrp="1" noChangeArrowheads="1"/>
          </p:cNvSpPr>
          <p:nvPr>
            <p:ph type="body" idx="1"/>
          </p:nvPr>
        </p:nvSpPr>
        <p:spPr/>
        <p:txBody>
          <a:bodyPr/>
          <a:lstStyle/>
          <a:p>
            <a:pPr>
              <a:buFont typeface="Wingdings" pitchFamily="2" charset="2"/>
              <a:buNone/>
            </a:pPr>
            <a:r>
              <a:rPr lang="en-US" sz="2800"/>
              <a:t>First and foremost, the design should be faithful to the specifications of the application. That is, entity sets and their attributes should reflect reality. You can't attach an attribute </a:t>
            </a:r>
            <a:r>
              <a:rPr lang="en-US" sz="2800">
                <a:solidFill>
                  <a:schemeClr val="folHlink"/>
                </a:solidFill>
              </a:rPr>
              <a:t>number-of-cylinders</a:t>
            </a:r>
            <a:r>
              <a:rPr lang="en-US" sz="2800"/>
              <a:t> to </a:t>
            </a:r>
            <a:r>
              <a:rPr lang="en-US" sz="2800">
                <a:solidFill>
                  <a:schemeClr val="folHlink"/>
                </a:solidFill>
              </a:rPr>
              <a:t>Stars</a:t>
            </a:r>
            <a:r>
              <a:rPr lang="en-US" sz="2800"/>
              <a:t>, although that attribute would make sense for an entity set </a:t>
            </a:r>
            <a:r>
              <a:rPr lang="en-US" sz="2800">
                <a:solidFill>
                  <a:schemeClr val="folHlink"/>
                </a:solidFill>
              </a:rPr>
              <a:t>Automobiles</a:t>
            </a:r>
            <a:r>
              <a:rPr lang="en-US" sz="2800"/>
              <a:t>. Whatever relationships are asserted should make sense given what we know about the part of the real world being modeled.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4000">
                <a:solidFill>
                  <a:schemeClr val="folHlink"/>
                </a:solidFill>
              </a:rPr>
              <a:t>An entity-relationship diagram for the movie database</a:t>
            </a:r>
            <a:endParaRPr lang="bg-BG" sz="4000">
              <a:solidFill>
                <a:schemeClr val="folHlink"/>
              </a:solidFill>
            </a:endParaRPr>
          </a:p>
        </p:txBody>
      </p:sp>
      <p:sp>
        <p:nvSpPr>
          <p:cNvPr id="41987" name="Rectangle 3"/>
          <p:cNvSpPr>
            <a:spLocks noChangeArrowheads="1"/>
          </p:cNvSpPr>
          <p:nvPr/>
        </p:nvSpPr>
        <p:spPr bwMode="auto">
          <a:xfrm>
            <a:off x="827088" y="3789363"/>
            <a:ext cx="1512887" cy="576262"/>
          </a:xfrm>
          <a:prstGeom prst="rect">
            <a:avLst/>
          </a:prstGeom>
          <a:solidFill>
            <a:schemeClr val="accent1"/>
          </a:solidFill>
          <a:ln w="9525">
            <a:solidFill>
              <a:schemeClr val="tx1"/>
            </a:solidFill>
            <a:miter lim="800000"/>
            <a:headEnd/>
            <a:tailEnd/>
          </a:ln>
          <a:effectLst/>
        </p:spPr>
        <p:txBody>
          <a:bodyPr wrap="none" anchor="ctr"/>
          <a:lstStyle/>
          <a:p>
            <a:endParaRPr lang="bg-BG"/>
          </a:p>
        </p:txBody>
      </p:sp>
      <p:sp>
        <p:nvSpPr>
          <p:cNvPr id="41988" name="Text Box 4"/>
          <p:cNvSpPr txBox="1">
            <a:spLocks noChangeArrowheads="1"/>
          </p:cNvSpPr>
          <p:nvPr/>
        </p:nvSpPr>
        <p:spPr bwMode="auto">
          <a:xfrm>
            <a:off x="1116013" y="3860800"/>
            <a:ext cx="935037" cy="366713"/>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41989" name="Oval 5"/>
          <p:cNvSpPr>
            <a:spLocks noChangeArrowheads="1"/>
          </p:cNvSpPr>
          <p:nvPr/>
        </p:nvSpPr>
        <p:spPr bwMode="auto">
          <a:xfrm>
            <a:off x="539750" y="2852738"/>
            <a:ext cx="863600" cy="503237"/>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title</a:t>
            </a:r>
            <a:endParaRPr lang="bg-BG">
              <a:effectLst>
                <a:outerShdw blurRad="38100" dist="38100" dir="2700000" algn="tl">
                  <a:srgbClr val="000000"/>
                </a:outerShdw>
              </a:effectLst>
            </a:endParaRPr>
          </a:p>
        </p:txBody>
      </p:sp>
      <p:sp>
        <p:nvSpPr>
          <p:cNvPr id="41990" name="Oval 6"/>
          <p:cNvSpPr>
            <a:spLocks noChangeArrowheads="1"/>
          </p:cNvSpPr>
          <p:nvPr/>
        </p:nvSpPr>
        <p:spPr bwMode="auto">
          <a:xfrm>
            <a:off x="1547813" y="2852738"/>
            <a:ext cx="936625" cy="503237"/>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year</a:t>
            </a:r>
            <a:endParaRPr lang="bg-BG">
              <a:effectLst>
                <a:outerShdw blurRad="38100" dist="38100" dir="2700000" algn="tl">
                  <a:srgbClr val="000000"/>
                </a:outerShdw>
              </a:effectLst>
            </a:endParaRPr>
          </a:p>
        </p:txBody>
      </p:sp>
      <p:sp>
        <p:nvSpPr>
          <p:cNvPr id="41991" name="Oval 7"/>
          <p:cNvSpPr>
            <a:spLocks noChangeArrowheads="1"/>
          </p:cNvSpPr>
          <p:nvPr/>
        </p:nvSpPr>
        <p:spPr bwMode="auto">
          <a:xfrm>
            <a:off x="179388" y="4868863"/>
            <a:ext cx="1223962"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length</a:t>
            </a:r>
            <a:endParaRPr lang="bg-BG">
              <a:effectLst>
                <a:outerShdw blurRad="38100" dist="38100" dir="2700000" algn="tl">
                  <a:srgbClr val="000000"/>
                </a:outerShdw>
              </a:effectLst>
            </a:endParaRPr>
          </a:p>
        </p:txBody>
      </p:sp>
      <p:sp>
        <p:nvSpPr>
          <p:cNvPr id="41992" name="Oval 8"/>
          <p:cNvSpPr>
            <a:spLocks noChangeArrowheads="1"/>
          </p:cNvSpPr>
          <p:nvPr/>
        </p:nvSpPr>
        <p:spPr bwMode="auto">
          <a:xfrm>
            <a:off x="1692275" y="4941888"/>
            <a:ext cx="1366838"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filmType</a:t>
            </a:r>
            <a:endParaRPr lang="bg-BG">
              <a:effectLst>
                <a:outerShdw blurRad="38100" dist="38100" dir="2700000" algn="tl">
                  <a:srgbClr val="000000"/>
                </a:outerShdw>
              </a:effectLst>
            </a:endParaRPr>
          </a:p>
        </p:txBody>
      </p:sp>
      <p:cxnSp>
        <p:nvCxnSpPr>
          <p:cNvPr id="41993" name="AutoShape 9"/>
          <p:cNvCxnSpPr>
            <a:cxnSpLocks noChangeShapeType="1"/>
            <a:stCxn id="41991" idx="0"/>
            <a:endCxn id="41987" idx="2"/>
          </p:cNvCxnSpPr>
          <p:nvPr/>
        </p:nvCxnSpPr>
        <p:spPr bwMode="auto">
          <a:xfrm flipV="1">
            <a:off x="792163" y="4365625"/>
            <a:ext cx="792162" cy="503238"/>
          </a:xfrm>
          <a:prstGeom prst="straightConnector1">
            <a:avLst/>
          </a:prstGeom>
          <a:noFill/>
          <a:ln w="9525">
            <a:solidFill>
              <a:schemeClr val="tx1"/>
            </a:solidFill>
            <a:round/>
            <a:headEnd/>
            <a:tailEnd/>
          </a:ln>
          <a:effectLst/>
        </p:spPr>
      </p:cxnSp>
      <p:cxnSp>
        <p:nvCxnSpPr>
          <p:cNvPr id="41994" name="AutoShape 10"/>
          <p:cNvCxnSpPr>
            <a:cxnSpLocks noChangeShapeType="1"/>
            <a:stCxn id="41992" idx="0"/>
            <a:endCxn id="41987" idx="2"/>
          </p:cNvCxnSpPr>
          <p:nvPr/>
        </p:nvCxnSpPr>
        <p:spPr bwMode="auto">
          <a:xfrm flipH="1" flipV="1">
            <a:off x="1584325" y="4365625"/>
            <a:ext cx="792163" cy="576263"/>
          </a:xfrm>
          <a:prstGeom prst="straightConnector1">
            <a:avLst/>
          </a:prstGeom>
          <a:noFill/>
          <a:ln w="9525">
            <a:solidFill>
              <a:schemeClr val="tx1"/>
            </a:solidFill>
            <a:round/>
            <a:headEnd/>
            <a:tailEnd/>
          </a:ln>
          <a:effectLst/>
        </p:spPr>
      </p:cxnSp>
      <p:cxnSp>
        <p:nvCxnSpPr>
          <p:cNvPr id="41995" name="AutoShape 11"/>
          <p:cNvCxnSpPr>
            <a:cxnSpLocks noChangeShapeType="1"/>
            <a:stCxn id="41989" idx="4"/>
            <a:endCxn id="41987" idx="0"/>
          </p:cNvCxnSpPr>
          <p:nvPr/>
        </p:nvCxnSpPr>
        <p:spPr bwMode="auto">
          <a:xfrm>
            <a:off x="971550" y="3355975"/>
            <a:ext cx="612775" cy="433388"/>
          </a:xfrm>
          <a:prstGeom prst="straightConnector1">
            <a:avLst/>
          </a:prstGeom>
          <a:noFill/>
          <a:ln w="9525">
            <a:solidFill>
              <a:schemeClr val="tx1"/>
            </a:solidFill>
            <a:round/>
            <a:headEnd/>
            <a:tailEnd/>
          </a:ln>
          <a:effectLst/>
        </p:spPr>
      </p:cxnSp>
      <p:cxnSp>
        <p:nvCxnSpPr>
          <p:cNvPr id="41996" name="AutoShape 12"/>
          <p:cNvCxnSpPr>
            <a:cxnSpLocks noChangeShapeType="1"/>
            <a:stCxn id="41990" idx="4"/>
            <a:endCxn id="41987" idx="0"/>
          </p:cNvCxnSpPr>
          <p:nvPr/>
        </p:nvCxnSpPr>
        <p:spPr bwMode="auto">
          <a:xfrm flipH="1">
            <a:off x="1584325" y="3355975"/>
            <a:ext cx="431800" cy="433388"/>
          </a:xfrm>
          <a:prstGeom prst="straightConnector1">
            <a:avLst/>
          </a:prstGeom>
          <a:noFill/>
          <a:ln w="9525">
            <a:solidFill>
              <a:schemeClr val="tx1"/>
            </a:solidFill>
            <a:round/>
            <a:headEnd/>
            <a:tailEnd/>
          </a:ln>
          <a:effectLst/>
        </p:spPr>
      </p:cxnSp>
      <p:sp>
        <p:nvSpPr>
          <p:cNvPr id="41997" name="AutoShape 13"/>
          <p:cNvSpPr>
            <a:spLocks noChangeArrowheads="1"/>
          </p:cNvSpPr>
          <p:nvPr/>
        </p:nvSpPr>
        <p:spPr bwMode="auto">
          <a:xfrm>
            <a:off x="3635375" y="3141663"/>
            <a:ext cx="1800225" cy="719137"/>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Stars-in</a:t>
            </a:r>
            <a:endParaRPr lang="bg-BG">
              <a:effectLst>
                <a:outerShdw blurRad="38100" dist="38100" dir="2700000" algn="tl">
                  <a:srgbClr val="000000"/>
                </a:outerShdw>
              </a:effectLst>
            </a:endParaRPr>
          </a:p>
        </p:txBody>
      </p:sp>
      <p:sp>
        <p:nvSpPr>
          <p:cNvPr id="41998" name="AutoShape 14"/>
          <p:cNvSpPr>
            <a:spLocks noChangeArrowheads="1"/>
          </p:cNvSpPr>
          <p:nvPr/>
        </p:nvSpPr>
        <p:spPr bwMode="auto">
          <a:xfrm>
            <a:off x="3851275" y="4652963"/>
            <a:ext cx="1512888" cy="792162"/>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Owns</a:t>
            </a:r>
            <a:endParaRPr lang="bg-BG">
              <a:effectLst>
                <a:outerShdw blurRad="38100" dist="38100" dir="2700000" algn="tl">
                  <a:srgbClr val="000000"/>
                </a:outerShdw>
              </a:effectLst>
            </a:endParaRPr>
          </a:p>
        </p:txBody>
      </p:sp>
      <p:sp>
        <p:nvSpPr>
          <p:cNvPr id="41999" name="Rectangle 15"/>
          <p:cNvSpPr>
            <a:spLocks noChangeArrowheads="1"/>
          </p:cNvSpPr>
          <p:nvPr/>
        </p:nvSpPr>
        <p:spPr bwMode="auto">
          <a:xfrm>
            <a:off x="6300788" y="3068638"/>
            <a:ext cx="1655762" cy="7921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42000" name="Oval 16"/>
          <p:cNvSpPr>
            <a:spLocks noChangeArrowheads="1"/>
          </p:cNvSpPr>
          <p:nvPr/>
        </p:nvSpPr>
        <p:spPr bwMode="auto">
          <a:xfrm>
            <a:off x="5940425" y="1989138"/>
            <a:ext cx="1152525"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42001" name="Oval 17"/>
          <p:cNvSpPr>
            <a:spLocks noChangeArrowheads="1"/>
          </p:cNvSpPr>
          <p:nvPr/>
        </p:nvSpPr>
        <p:spPr bwMode="auto">
          <a:xfrm>
            <a:off x="7235825" y="1989138"/>
            <a:ext cx="1079500" cy="57467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sp>
        <p:nvSpPr>
          <p:cNvPr id="42002" name="Rectangle 18"/>
          <p:cNvSpPr>
            <a:spLocks noChangeArrowheads="1"/>
          </p:cNvSpPr>
          <p:nvPr/>
        </p:nvSpPr>
        <p:spPr bwMode="auto">
          <a:xfrm>
            <a:off x="6300788" y="4724400"/>
            <a:ext cx="1584325" cy="72072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42003" name="Oval 19"/>
          <p:cNvSpPr>
            <a:spLocks noChangeArrowheads="1"/>
          </p:cNvSpPr>
          <p:nvPr/>
        </p:nvSpPr>
        <p:spPr bwMode="auto">
          <a:xfrm>
            <a:off x="5795963" y="5949950"/>
            <a:ext cx="1152525" cy="503238"/>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42004" name="Oval 20"/>
          <p:cNvSpPr>
            <a:spLocks noChangeArrowheads="1"/>
          </p:cNvSpPr>
          <p:nvPr/>
        </p:nvSpPr>
        <p:spPr bwMode="auto">
          <a:xfrm>
            <a:off x="7308850" y="5949950"/>
            <a:ext cx="1223963" cy="503238"/>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cxnSp>
        <p:nvCxnSpPr>
          <p:cNvPr id="42005" name="AutoShape 21"/>
          <p:cNvCxnSpPr>
            <a:cxnSpLocks noChangeShapeType="1"/>
            <a:stCxn id="42003" idx="0"/>
            <a:endCxn id="42002" idx="2"/>
          </p:cNvCxnSpPr>
          <p:nvPr/>
        </p:nvCxnSpPr>
        <p:spPr bwMode="auto">
          <a:xfrm flipV="1">
            <a:off x="6372225" y="5445125"/>
            <a:ext cx="720725" cy="504825"/>
          </a:xfrm>
          <a:prstGeom prst="straightConnector1">
            <a:avLst/>
          </a:prstGeom>
          <a:noFill/>
          <a:ln w="9525">
            <a:solidFill>
              <a:schemeClr val="tx1"/>
            </a:solidFill>
            <a:round/>
            <a:headEnd/>
            <a:tailEnd/>
          </a:ln>
          <a:effectLst/>
        </p:spPr>
      </p:cxnSp>
      <p:cxnSp>
        <p:nvCxnSpPr>
          <p:cNvPr id="42006" name="AutoShape 22"/>
          <p:cNvCxnSpPr>
            <a:cxnSpLocks noChangeShapeType="1"/>
            <a:stCxn id="42004" idx="0"/>
            <a:endCxn id="42002" idx="2"/>
          </p:cNvCxnSpPr>
          <p:nvPr/>
        </p:nvCxnSpPr>
        <p:spPr bwMode="auto">
          <a:xfrm flipH="1" flipV="1">
            <a:off x="7092950" y="5445125"/>
            <a:ext cx="828675" cy="504825"/>
          </a:xfrm>
          <a:prstGeom prst="straightConnector1">
            <a:avLst/>
          </a:prstGeom>
          <a:noFill/>
          <a:ln w="9525">
            <a:solidFill>
              <a:schemeClr val="tx1"/>
            </a:solidFill>
            <a:round/>
            <a:headEnd/>
            <a:tailEnd/>
          </a:ln>
          <a:effectLst/>
        </p:spPr>
      </p:cxnSp>
      <p:cxnSp>
        <p:nvCxnSpPr>
          <p:cNvPr id="42007" name="AutoShape 23"/>
          <p:cNvCxnSpPr>
            <a:cxnSpLocks noChangeShapeType="1"/>
            <a:stCxn id="42000" idx="4"/>
            <a:endCxn id="41999" idx="0"/>
          </p:cNvCxnSpPr>
          <p:nvPr/>
        </p:nvCxnSpPr>
        <p:spPr bwMode="auto">
          <a:xfrm>
            <a:off x="6516688" y="2565400"/>
            <a:ext cx="612775" cy="503238"/>
          </a:xfrm>
          <a:prstGeom prst="straightConnector1">
            <a:avLst/>
          </a:prstGeom>
          <a:noFill/>
          <a:ln w="9525">
            <a:solidFill>
              <a:schemeClr val="tx1"/>
            </a:solidFill>
            <a:round/>
            <a:headEnd/>
            <a:tailEnd/>
          </a:ln>
          <a:effectLst/>
        </p:spPr>
      </p:cxnSp>
      <p:cxnSp>
        <p:nvCxnSpPr>
          <p:cNvPr id="42008" name="AutoShape 24"/>
          <p:cNvCxnSpPr>
            <a:cxnSpLocks noChangeShapeType="1"/>
            <a:stCxn id="42001" idx="4"/>
            <a:endCxn id="41999" idx="0"/>
          </p:cNvCxnSpPr>
          <p:nvPr/>
        </p:nvCxnSpPr>
        <p:spPr bwMode="auto">
          <a:xfrm flipH="1">
            <a:off x="7129463" y="2563813"/>
            <a:ext cx="646112" cy="504825"/>
          </a:xfrm>
          <a:prstGeom prst="straightConnector1">
            <a:avLst/>
          </a:prstGeom>
          <a:noFill/>
          <a:ln w="9525">
            <a:solidFill>
              <a:schemeClr val="tx1"/>
            </a:solidFill>
            <a:round/>
            <a:headEnd/>
            <a:tailEnd/>
          </a:ln>
          <a:effectLst/>
        </p:spPr>
      </p:cxnSp>
      <p:cxnSp>
        <p:nvCxnSpPr>
          <p:cNvPr id="42009" name="AutoShape 25"/>
          <p:cNvCxnSpPr>
            <a:cxnSpLocks noChangeShapeType="1"/>
            <a:stCxn id="41987" idx="3"/>
            <a:endCxn id="41997" idx="1"/>
          </p:cNvCxnSpPr>
          <p:nvPr/>
        </p:nvCxnSpPr>
        <p:spPr bwMode="auto">
          <a:xfrm flipV="1">
            <a:off x="2339975" y="3502025"/>
            <a:ext cx="1295400" cy="576263"/>
          </a:xfrm>
          <a:prstGeom prst="straightConnector1">
            <a:avLst/>
          </a:prstGeom>
          <a:noFill/>
          <a:ln w="9525">
            <a:solidFill>
              <a:schemeClr val="folHlink"/>
            </a:solidFill>
            <a:round/>
            <a:headEnd type="triangle" w="med" len="med"/>
            <a:tailEnd/>
          </a:ln>
          <a:effectLst/>
        </p:spPr>
      </p:cxnSp>
      <p:cxnSp>
        <p:nvCxnSpPr>
          <p:cNvPr id="42010" name="AutoShape 26"/>
          <p:cNvCxnSpPr>
            <a:cxnSpLocks noChangeShapeType="1"/>
            <a:stCxn id="41997" idx="3"/>
            <a:endCxn id="41999" idx="1"/>
          </p:cNvCxnSpPr>
          <p:nvPr/>
        </p:nvCxnSpPr>
        <p:spPr bwMode="auto">
          <a:xfrm flipV="1">
            <a:off x="5435600" y="3465513"/>
            <a:ext cx="865188" cy="36512"/>
          </a:xfrm>
          <a:prstGeom prst="straightConnector1">
            <a:avLst/>
          </a:prstGeom>
          <a:noFill/>
          <a:ln w="9525">
            <a:solidFill>
              <a:schemeClr val="folHlink"/>
            </a:solidFill>
            <a:round/>
            <a:headEnd/>
            <a:tailEnd type="triangle" w="med" len="med"/>
          </a:ln>
          <a:effectLst/>
        </p:spPr>
      </p:cxnSp>
      <p:cxnSp>
        <p:nvCxnSpPr>
          <p:cNvPr id="42011" name="AutoShape 27"/>
          <p:cNvCxnSpPr>
            <a:cxnSpLocks noChangeShapeType="1"/>
            <a:stCxn id="41987" idx="3"/>
            <a:endCxn id="41998" idx="1"/>
          </p:cNvCxnSpPr>
          <p:nvPr/>
        </p:nvCxnSpPr>
        <p:spPr bwMode="auto">
          <a:xfrm>
            <a:off x="2339975" y="4078288"/>
            <a:ext cx="1511300" cy="971550"/>
          </a:xfrm>
          <a:prstGeom prst="straightConnector1">
            <a:avLst/>
          </a:prstGeom>
          <a:noFill/>
          <a:ln w="9525">
            <a:solidFill>
              <a:schemeClr val="tx1"/>
            </a:solidFill>
            <a:round/>
            <a:headEnd/>
            <a:tailEnd/>
          </a:ln>
          <a:effectLst/>
        </p:spPr>
      </p:cxnSp>
      <p:cxnSp>
        <p:nvCxnSpPr>
          <p:cNvPr id="42012" name="AutoShape 28"/>
          <p:cNvCxnSpPr>
            <a:cxnSpLocks noChangeShapeType="1"/>
            <a:stCxn id="41998" idx="3"/>
            <a:endCxn id="42002" idx="1"/>
          </p:cNvCxnSpPr>
          <p:nvPr/>
        </p:nvCxnSpPr>
        <p:spPr bwMode="auto">
          <a:xfrm>
            <a:off x="5364163" y="5049838"/>
            <a:ext cx="936625" cy="34925"/>
          </a:xfrm>
          <a:prstGeom prst="straightConnector1">
            <a:avLst/>
          </a:prstGeom>
          <a:noFill/>
          <a:ln w="9525">
            <a:solidFill>
              <a:schemeClr val="tx1"/>
            </a:solidFill>
            <a:round/>
            <a:headEnd/>
            <a:tailEnd type="triangle" w="med" len="med"/>
          </a:ln>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4000"/>
              <a:t>The Database Modeling and Implementation Process</a:t>
            </a:r>
            <a:endParaRPr lang="bg-BG" sz="4000"/>
          </a:p>
        </p:txBody>
      </p:sp>
      <p:sp>
        <p:nvSpPr>
          <p:cNvPr id="7171" name="Rectangle 3"/>
          <p:cNvSpPr>
            <a:spLocks noGrp="1" noChangeArrowheads="1"/>
          </p:cNvSpPr>
          <p:nvPr>
            <p:ph type="body" idx="1"/>
          </p:nvPr>
        </p:nvSpPr>
        <p:spPr>
          <a:xfrm>
            <a:off x="457200" y="1981200"/>
            <a:ext cx="8229600" cy="2960688"/>
          </a:xfrm>
        </p:spPr>
        <p:txBody>
          <a:bodyPr/>
          <a:lstStyle/>
          <a:p>
            <a:pPr>
              <a:lnSpc>
                <a:spcPct val="80000"/>
              </a:lnSpc>
              <a:buFont typeface="Wingdings" pitchFamily="2" charset="2"/>
              <a:buNone/>
            </a:pPr>
            <a:r>
              <a:rPr lang="en-US" sz="2000"/>
              <a:t>The process of designing a database begins with an analysis of what information the database must hold and what are the relationships among components of that information. Often, the structure of the database, called the </a:t>
            </a:r>
            <a:r>
              <a:rPr lang="en-US" sz="2000">
                <a:solidFill>
                  <a:schemeClr val="folHlink"/>
                </a:solidFill>
              </a:rPr>
              <a:t>database schema</a:t>
            </a:r>
            <a:r>
              <a:rPr lang="en-US" sz="2000"/>
              <a:t>, is specified in one of several languages or notations suitable for expressing designs. After due consideration, the design is committed to a form in which it can be input to a DBMS, and the database takes on physical existence.</a:t>
            </a:r>
          </a:p>
          <a:p>
            <a:pPr>
              <a:lnSpc>
                <a:spcPct val="80000"/>
              </a:lnSpc>
              <a:buFont typeface="Wingdings" pitchFamily="2" charset="2"/>
              <a:buNone/>
            </a:pPr>
            <a:r>
              <a:rPr lang="en-US" sz="2000"/>
              <a:t>We shall use several design notations. We begin with a traditional and popular approach called the "entity-relationship" (E/R) model. This model is graphical in nature, with boxes and arrows representing the essential data elements and their connections.</a:t>
            </a:r>
            <a:endParaRPr lang="bg-BG" sz="2000"/>
          </a:p>
        </p:txBody>
      </p:sp>
      <p:sp>
        <p:nvSpPr>
          <p:cNvPr id="7172" name="Text Box 4"/>
          <p:cNvSpPr txBox="1">
            <a:spLocks noChangeArrowheads="1"/>
          </p:cNvSpPr>
          <p:nvPr/>
        </p:nvSpPr>
        <p:spPr bwMode="auto">
          <a:xfrm>
            <a:off x="250825" y="5373688"/>
            <a:ext cx="739775" cy="366712"/>
          </a:xfrm>
          <a:prstGeom prst="rect">
            <a:avLst/>
          </a:prstGeom>
          <a:noFill/>
          <a:ln w="9525">
            <a:noFill/>
            <a:miter lim="800000"/>
            <a:headEnd/>
            <a:tailEnd/>
          </a:ln>
          <a:effectLst/>
        </p:spPr>
        <p:txBody>
          <a:bodyPr wrap="none">
            <a:spAutoFit/>
          </a:bodyPr>
          <a:lstStyle/>
          <a:p>
            <a:r>
              <a:rPr lang="en-US">
                <a:effectLst>
                  <a:outerShdw blurRad="38100" dist="38100" dir="2700000" algn="tl">
                    <a:srgbClr val="000000"/>
                  </a:outerShdw>
                </a:effectLst>
              </a:rPr>
              <a:t>Ideas</a:t>
            </a:r>
            <a:endParaRPr lang="bg-BG">
              <a:effectLst>
                <a:outerShdw blurRad="38100" dist="38100" dir="2700000" algn="tl">
                  <a:srgbClr val="000000"/>
                </a:outerShdw>
              </a:effectLst>
            </a:endParaRPr>
          </a:p>
        </p:txBody>
      </p:sp>
      <p:sp>
        <p:nvSpPr>
          <p:cNvPr id="7173" name="Text Box 5"/>
          <p:cNvSpPr txBox="1">
            <a:spLocks noChangeArrowheads="1"/>
          </p:cNvSpPr>
          <p:nvPr/>
        </p:nvSpPr>
        <p:spPr bwMode="auto">
          <a:xfrm>
            <a:off x="1835150" y="5373688"/>
            <a:ext cx="1268413" cy="366712"/>
          </a:xfrm>
          <a:prstGeom prst="rect">
            <a:avLst/>
          </a:prstGeom>
          <a:noFill/>
          <a:ln w="9525">
            <a:noFill/>
            <a:miter lim="800000"/>
            <a:headEnd/>
            <a:tailEnd/>
          </a:ln>
          <a:effectLst/>
        </p:spPr>
        <p:txBody>
          <a:bodyPr wrap="none">
            <a:spAutoFit/>
          </a:bodyPr>
          <a:lstStyle/>
          <a:p>
            <a:r>
              <a:rPr lang="en-US">
                <a:effectLst>
                  <a:outerShdw blurRad="38100" dist="38100" dir="2700000" algn="tl">
                    <a:srgbClr val="000000"/>
                  </a:outerShdw>
                </a:effectLst>
              </a:rPr>
              <a:t>E/R design</a:t>
            </a:r>
            <a:endParaRPr lang="bg-BG">
              <a:effectLst>
                <a:outerShdw blurRad="38100" dist="38100" dir="2700000" algn="tl">
                  <a:srgbClr val="000000"/>
                </a:outerShdw>
              </a:effectLst>
            </a:endParaRPr>
          </a:p>
        </p:txBody>
      </p:sp>
      <p:sp>
        <p:nvSpPr>
          <p:cNvPr id="7174" name="Text Box 6"/>
          <p:cNvSpPr txBox="1">
            <a:spLocks noChangeArrowheads="1"/>
          </p:cNvSpPr>
          <p:nvPr/>
        </p:nvSpPr>
        <p:spPr bwMode="auto">
          <a:xfrm>
            <a:off x="3995738" y="5373688"/>
            <a:ext cx="2035175" cy="366712"/>
          </a:xfrm>
          <a:prstGeom prst="rect">
            <a:avLst/>
          </a:prstGeom>
          <a:noFill/>
          <a:ln w="9525">
            <a:noFill/>
            <a:miter lim="800000"/>
            <a:headEnd/>
            <a:tailEnd/>
          </a:ln>
          <a:effectLst/>
        </p:spPr>
        <p:txBody>
          <a:bodyPr wrap="none">
            <a:spAutoFit/>
          </a:bodyPr>
          <a:lstStyle/>
          <a:p>
            <a:r>
              <a:rPr lang="en-US">
                <a:effectLst>
                  <a:outerShdw blurRad="38100" dist="38100" dir="2700000" algn="tl">
                    <a:srgbClr val="000000"/>
                  </a:outerShdw>
                </a:effectLst>
              </a:rPr>
              <a:t>Relational Schema</a:t>
            </a:r>
            <a:endParaRPr lang="bg-BG">
              <a:effectLst>
                <a:outerShdw blurRad="38100" dist="38100" dir="2700000" algn="tl">
                  <a:srgbClr val="000000"/>
                </a:outerShdw>
              </a:effectLst>
            </a:endParaRPr>
          </a:p>
        </p:txBody>
      </p:sp>
      <p:sp>
        <p:nvSpPr>
          <p:cNvPr id="7175" name="Text Box 7"/>
          <p:cNvSpPr txBox="1">
            <a:spLocks noChangeArrowheads="1"/>
          </p:cNvSpPr>
          <p:nvPr/>
        </p:nvSpPr>
        <p:spPr bwMode="auto">
          <a:xfrm>
            <a:off x="6877050" y="5373688"/>
            <a:ext cx="1846263" cy="376237"/>
          </a:xfrm>
          <a:prstGeom prst="rect">
            <a:avLst/>
          </a:prstGeom>
          <a:noFill/>
          <a:ln w="9525">
            <a:solidFill>
              <a:schemeClr val="tx1"/>
            </a:solidFill>
            <a:miter lim="800000"/>
            <a:headEnd/>
            <a:tailEnd/>
          </a:ln>
          <a:effectLst/>
        </p:spPr>
        <p:txBody>
          <a:bodyPr wrap="none">
            <a:spAutoFit/>
          </a:bodyPr>
          <a:lstStyle/>
          <a:p>
            <a:r>
              <a:rPr lang="en-US">
                <a:effectLst>
                  <a:outerShdw blurRad="38100" dist="38100" dir="2700000" algn="tl">
                    <a:srgbClr val="000000"/>
                  </a:outerShdw>
                </a:effectLst>
              </a:rPr>
              <a:t>Relational DBMS</a:t>
            </a:r>
            <a:endParaRPr lang="bg-BG">
              <a:effectLst>
                <a:outerShdw blurRad="38100" dist="38100" dir="2700000" algn="tl">
                  <a:srgbClr val="000000"/>
                </a:outerShdw>
              </a:effectLst>
            </a:endParaRPr>
          </a:p>
        </p:txBody>
      </p:sp>
      <p:cxnSp>
        <p:nvCxnSpPr>
          <p:cNvPr id="7176" name="AutoShape 8"/>
          <p:cNvCxnSpPr>
            <a:cxnSpLocks noChangeShapeType="1"/>
            <a:stCxn id="7172" idx="3"/>
            <a:endCxn id="7173" idx="1"/>
          </p:cNvCxnSpPr>
          <p:nvPr/>
        </p:nvCxnSpPr>
        <p:spPr bwMode="auto">
          <a:xfrm>
            <a:off x="990600" y="5557838"/>
            <a:ext cx="844550" cy="0"/>
          </a:xfrm>
          <a:prstGeom prst="straightConnector1">
            <a:avLst/>
          </a:prstGeom>
          <a:noFill/>
          <a:ln w="9525">
            <a:solidFill>
              <a:schemeClr val="tx1"/>
            </a:solidFill>
            <a:round/>
            <a:headEnd/>
            <a:tailEnd type="triangle" w="med" len="med"/>
          </a:ln>
          <a:effectLst/>
        </p:spPr>
      </p:cxnSp>
      <p:cxnSp>
        <p:nvCxnSpPr>
          <p:cNvPr id="7177" name="AutoShape 9"/>
          <p:cNvCxnSpPr>
            <a:cxnSpLocks noChangeShapeType="1"/>
            <a:stCxn id="7173" idx="3"/>
            <a:endCxn id="7174" idx="1"/>
          </p:cNvCxnSpPr>
          <p:nvPr/>
        </p:nvCxnSpPr>
        <p:spPr bwMode="auto">
          <a:xfrm>
            <a:off x="3103563" y="5557838"/>
            <a:ext cx="892175" cy="0"/>
          </a:xfrm>
          <a:prstGeom prst="straightConnector1">
            <a:avLst/>
          </a:prstGeom>
          <a:noFill/>
          <a:ln w="9525">
            <a:solidFill>
              <a:schemeClr val="tx1"/>
            </a:solidFill>
            <a:round/>
            <a:headEnd/>
            <a:tailEnd type="triangle" w="med" len="med"/>
          </a:ln>
          <a:effectLst/>
        </p:spPr>
      </p:cxnSp>
      <p:cxnSp>
        <p:nvCxnSpPr>
          <p:cNvPr id="7178" name="AutoShape 10"/>
          <p:cNvCxnSpPr>
            <a:cxnSpLocks noChangeShapeType="1"/>
            <a:stCxn id="7174" idx="3"/>
            <a:endCxn id="7175" idx="1"/>
          </p:cNvCxnSpPr>
          <p:nvPr/>
        </p:nvCxnSpPr>
        <p:spPr bwMode="auto">
          <a:xfrm>
            <a:off x="6030913" y="5557838"/>
            <a:ext cx="846137" cy="4762"/>
          </a:xfrm>
          <a:prstGeom prst="straightConnector1">
            <a:avLst/>
          </a:prstGeom>
          <a:noFill/>
          <a:ln w="9525">
            <a:solidFill>
              <a:schemeClr val="tx1"/>
            </a:solidFill>
            <a:round/>
            <a:headEnd/>
            <a:tailEnd type="triangle" w="med" len="med"/>
          </a:ln>
          <a:effectLst/>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endParaRPr lang="en-US"/>
          </a:p>
        </p:txBody>
      </p:sp>
      <p:sp>
        <p:nvSpPr>
          <p:cNvPr id="43012" name="Rectangle 4"/>
          <p:cNvSpPr>
            <a:spLocks noChangeArrowheads="1"/>
          </p:cNvSpPr>
          <p:nvPr/>
        </p:nvSpPr>
        <p:spPr bwMode="auto">
          <a:xfrm>
            <a:off x="539750" y="3789363"/>
            <a:ext cx="1727200" cy="719137"/>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Courses</a:t>
            </a:r>
            <a:endParaRPr lang="bg-BG">
              <a:effectLst>
                <a:outerShdw blurRad="38100" dist="38100" dir="2700000" algn="tl">
                  <a:srgbClr val="000000"/>
                </a:outerShdw>
              </a:effectLst>
            </a:endParaRPr>
          </a:p>
        </p:txBody>
      </p:sp>
      <p:sp>
        <p:nvSpPr>
          <p:cNvPr id="43014" name="Rectangle 6"/>
          <p:cNvSpPr>
            <a:spLocks noChangeArrowheads="1"/>
          </p:cNvSpPr>
          <p:nvPr/>
        </p:nvSpPr>
        <p:spPr bwMode="auto">
          <a:xfrm>
            <a:off x="6877050" y="3789363"/>
            <a:ext cx="1800225" cy="72072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Instructors</a:t>
            </a:r>
            <a:endParaRPr lang="bg-BG">
              <a:effectLst>
                <a:outerShdw blurRad="38100" dist="38100" dir="2700000" algn="tl">
                  <a:srgbClr val="000000"/>
                </a:outerShdw>
              </a:effectLst>
            </a:endParaRPr>
          </a:p>
        </p:txBody>
      </p:sp>
      <p:sp>
        <p:nvSpPr>
          <p:cNvPr id="43017" name="AutoShape 9"/>
          <p:cNvSpPr>
            <a:spLocks noChangeArrowheads="1"/>
          </p:cNvSpPr>
          <p:nvPr/>
        </p:nvSpPr>
        <p:spPr bwMode="auto">
          <a:xfrm>
            <a:off x="3635375" y="3573463"/>
            <a:ext cx="1655763" cy="1150937"/>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Teaches</a:t>
            </a:r>
            <a:endParaRPr lang="bg-BG">
              <a:effectLst>
                <a:outerShdw blurRad="38100" dist="38100" dir="2700000" algn="tl">
                  <a:srgbClr val="000000"/>
                </a:outerShdw>
              </a:effectLst>
            </a:endParaRPr>
          </a:p>
        </p:txBody>
      </p:sp>
      <p:cxnSp>
        <p:nvCxnSpPr>
          <p:cNvPr id="43019" name="AutoShape 11"/>
          <p:cNvCxnSpPr>
            <a:cxnSpLocks noChangeShapeType="1"/>
            <a:stCxn id="43012" idx="3"/>
            <a:endCxn id="43017" idx="1"/>
          </p:cNvCxnSpPr>
          <p:nvPr/>
        </p:nvCxnSpPr>
        <p:spPr bwMode="auto">
          <a:xfrm>
            <a:off x="2266950" y="4149725"/>
            <a:ext cx="1368425" cy="0"/>
          </a:xfrm>
          <a:prstGeom prst="straightConnector1">
            <a:avLst/>
          </a:prstGeom>
          <a:noFill/>
          <a:ln w="9525">
            <a:solidFill>
              <a:schemeClr val="folHlink"/>
            </a:solidFill>
            <a:round/>
            <a:headEnd/>
            <a:tailEnd/>
          </a:ln>
          <a:effectLst/>
        </p:spPr>
      </p:cxnSp>
      <p:cxnSp>
        <p:nvCxnSpPr>
          <p:cNvPr id="43020" name="AutoShape 12"/>
          <p:cNvCxnSpPr>
            <a:cxnSpLocks noChangeShapeType="1"/>
            <a:stCxn id="43017" idx="3"/>
            <a:endCxn id="43014" idx="1"/>
          </p:cNvCxnSpPr>
          <p:nvPr/>
        </p:nvCxnSpPr>
        <p:spPr bwMode="auto">
          <a:xfrm>
            <a:off x="5291138" y="4149725"/>
            <a:ext cx="1585912" cy="0"/>
          </a:xfrm>
          <a:prstGeom prst="straightConnector1">
            <a:avLst/>
          </a:prstGeom>
          <a:noFill/>
          <a:ln w="9525">
            <a:solidFill>
              <a:schemeClr val="folHlink"/>
            </a:solidFill>
            <a:round/>
            <a:headEnd/>
            <a:tailEnd/>
          </a:ln>
          <a:effec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z="4000" b="1"/>
              <a:t>Design Principles</a:t>
            </a:r>
            <a:r>
              <a:rPr lang="en-US" sz="4000"/>
              <a:t> </a:t>
            </a:r>
            <a:br>
              <a:rPr lang="en-US" sz="4000"/>
            </a:br>
            <a:r>
              <a:rPr lang="bg-BG" sz="4000" b="1"/>
              <a:t>Avoiding Redundancy</a:t>
            </a:r>
          </a:p>
        </p:txBody>
      </p:sp>
      <p:sp>
        <p:nvSpPr>
          <p:cNvPr id="34819" name="Rectangle 3"/>
          <p:cNvSpPr>
            <a:spLocks noGrp="1" noChangeArrowheads="1"/>
          </p:cNvSpPr>
          <p:nvPr>
            <p:ph type="body" idx="1"/>
          </p:nvPr>
        </p:nvSpPr>
        <p:spPr>
          <a:xfrm>
            <a:off x="457200" y="1981200"/>
            <a:ext cx="8229600" cy="3535363"/>
          </a:xfrm>
        </p:spPr>
        <p:txBody>
          <a:bodyPr/>
          <a:lstStyle/>
          <a:p>
            <a:pPr>
              <a:lnSpc>
                <a:spcPct val="80000"/>
              </a:lnSpc>
              <a:buFont typeface="Wingdings" pitchFamily="2" charset="2"/>
              <a:buNone/>
            </a:pPr>
            <a:r>
              <a:rPr lang="en-US" sz="2000"/>
              <a:t>We should be careful to say everything once only. For instance, we have used a relationship Owns between movies and studios. We might also choose to have an attribute </a:t>
            </a:r>
            <a:r>
              <a:rPr lang="en-US" sz="2000">
                <a:solidFill>
                  <a:schemeClr val="folHlink"/>
                </a:solidFill>
              </a:rPr>
              <a:t>studioName</a:t>
            </a:r>
            <a:r>
              <a:rPr lang="en-US" sz="2000"/>
              <a:t> of entity set </a:t>
            </a:r>
            <a:r>
              <a:rPr lang="en-US" sz="2000">
                <a:solidFill>
                  <a:schemeClr val="folHlink"/>
                </a:solidFill>
              </a:rPr>
              <a:t>Movies</a:t>
            </a:r>
            <a:r>
              <a:rPr lang="en-US" sz="2000"/>
              <a:t>. While there is nothing illegal about doing so, it is dangerous for several reasons.</a:t>
            </a:r>
          </a:p>
          <a:p>
            <a:pPr>
              <a:lnSpc>
                <a:spcPct val="80000"/>
              </a:lnSpc>
              <a:buFont typeface="Wingdings" pitchFamily="2" charset="2"/>
              <a:buAutoNum type="arabicPeriod"/>
            </a:pPr>
            <a:r>
              <a:rPr lang="en-US" sz="2000"/>
              <a:t>The two representations of the same owning-studio fact take more space, when the data is stored, than either representation alone.</a:t>
            </a:r>
          </a:p>
          <a:p>
            <a:pPr>
              <a:lnSpc>
                <a:spcPct val="80000"/>
              </a:lnSpc>
              <a:buFont typeface="Wingdings" pitchFamily="2" charset="2"/>
              <a:buAutoNum type="arabicPeriod"/>
            </a:pPr>
            <a:r>
              <a:rPr lang="en-US" sz="2000"/>
              <a:t>If a movie were sold, we might change the owning studio to which it is related by relationship </a:t>
            </a:r>
            <a:r>
              <a:rPr lang="en-US" sz="2000">
                <a:solidFill>
                  <a:schemeClr val="folHlink"/>
                </a:solidFill>
              </a:rPr>
              <a:t>Owns</a:t>
            </a:r>
            <a:r>
              <a:rPr lang="en-US" sz="2000"/>
              <a:t> but forget to change the value of its </a:t>
            </a:r>
            <a:r>
              <a:rPr lang="en-US" sz="2000">
                <a:solidFill>
                  <a:schemeClr val="folHlink"/>
                </a:solidFill>
              </a:rPr>
              <a:t>studioName</a:t>
            </a:r>
            <a:r>
              <a:rPr lang="en-US" sz="2000"/>
              <a:t> attribute, or vice versa. Of course one could argue that one should never do such careless things, but in practice, errors are frequent, and by trying to say the same thing in two different ways, we are inviting trouble.</a:t>
            </a:r>
            <a:endParaRPr lang="bg-BG"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4000" b="1"/>
              <a:t>Design Principles</a:t>
            </a:r>
            <a:br>
              <a:rPr lang="en-US" sz="4000" b="1"/>
            </a:br>
            <a:r>
              <a:rPr lang="en-US" sz="4000" b="1"/>
              <a:t>Simplicity Counts</a:t>
            </a:r>
            <a:endParaRPr lang="bg-BG" sz="4000" b="1"/>
          </a:p>
        </p:txBody>
      </p:sp>
      <p:sp>
        <p:nvSpPr>
          <p:cNvPr id="35843" name="Rectangle 3"/>
          <p:cNvSpPr>
            <a:spLocks noGrp="1" noChangeArrowheads="1"/>
          </p:cNvSpPr>
          <p:nvPr>
            <p:ph type="body" idx="1"/>
          </p:nvPr>
        </p:nvSpPr>
        <p:spPr>
          <a:xfrm>
            <a:off x="457200" y="1981200"/>
            <a:ext cx="8229600" cy="1231900"/>
          </a:xfrm>
        </p:spPr>
        <p:txBody>
          <a:bodyPr/>
          <a:lstStyle/>
          <a:p>
            <a:pPr>
              <a:buFont typeface="Wingdings" pitchFamily="2" charset="2"/>
              <a:buNone/>
            </a:pPr>
            <a:r>
              <a:rPr lang="en-US"/>
              <a:t>Avoid introducing more elements into your design than is absolutely necessary.</a:t>
            </a:r>
          </a:p>
          <a:p>
            <a:pPr>
              <a:buFont typeface="Wingdings" pitchFamily="2" charset="2"/>
              <a:buNone/>
            </a:pPr>
            <a:endParaRPr lang="bg-BG"/>
          </a:p>
        </p:txBody>
      </p:sp>
      <p:sp>
        <p:nvSpPr>
          <p:cNvPr id="35844" name="Rectangle 4"/>
          <p:cNvSpPr>
            <a:spLocks noChangeArrowheads="1"/>
          </p:cNvSpPr>
          <p:nvPr/>
        </p:nvSpPr>
        <p:spPr bwMode="auto">
          <a:xfrm>
            <a:off x="611188" y="3429000"/>
            <a:ext cx="1296987"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35846" name="AutoShape 6"/>
          <p:cNvSpPr>
            <a:spLocks noChangeArrowheads="1"/>
          </p:cNvSpPr>
          <p:nvPr/>
        </p:nvSpPr>
        <p:spPr bwMode="auto">
          <a:xfrm>
            <a:off x="468313" y="4797425"/>
            <a:ext cx="1582737" cy="863600"/>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Represents</a:t>
            </a:r>
            <a:endParaRPr lang="bg-BG">
              <a:effectLst>
                <a:outerShdw blurRad="38100" dist="38100" dir="2700000" algn="tl">
                  <a:srgbClr val="000000"/>
                </a:outerShdw>
              </a:effectLst>
            </a:endParaRPr>
          </a:p>
        </p:txBody>
      </p:sp>
      <p:sp>
        <p:nvSpPr>
          <p:cNvPr id="35848" name="Rectangle 8"/>
          <p:cNvSpPr>
            <a:spLocks noChangeArrowheads="1"/>
          </p:cNvSpPr>
          <p:nvPr/>
        </p:nvSpPr>
        <p:spPr bwMode="auto">
          <a:xfrm>
            <a:off x="3492500" y="4941888"/>
            <a:ext cx="1439863" cy="5762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Holdings</a:t>
            </a:r>
            <a:endParaRPr lang="bg-BG">
              <a:effectLst>
                <a:outerShdw blurRad="38100" dist="38100" dir="2700000" algn="tl">
                  <a:srgbClr val="000000"/>
                </a:outerShdw>
              </a:effectLst>
            </a:endParaRPr>
          </a:p>
        </p:txBody>
      </p:sp>
      <p:sp>
        <p:nvSpPr>
          <p:cNvPr id="35850" name="AutoShape 10"/>
          <p:cNvSpPr>
            <a:spLocks noChangeArrowheads="1"/>
          </p:cNvSpPr>
          <p:nvPr/>
        </p:nvSpPr>
        <p:spPr bwMode="auto">
          <a:xfrm>
            <a:off x="6588125" y="4797425"/>
            <a:ext cx="1871663" cy="863600"/>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Owns</a:t>
            </a:r>
            <a:endParaRPr lang="bg-BG">
              <a:effectLst>
                <a:outerShdw blurRad="38100" dist="38100" dir="2700000" algn="tl">
                  <a:srgbClr val="000000"/>
                </a:outerShdw>
              </a:effectLst>
            </a:endParaRPr>
          </a:p>
        </p:txBody>
      </p:sp>
      <p:sp>
        <p:nvSpPr>
          <p:cNvPr id="35852" name="Rectangle 12"/>
          <p:cNvSpPr>
            <a:spLocks noChangeArrowheads="1"/>
          </p:cNvSpPr>
          <p:nvPr/>
        </p:nvSpPr>
        <p:spPr bwMode="auto">
          <a:xfrm>
            <a:off x="6804025" y="3357563"/>
            <a:ext cx="1439863" cy="647700"/>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cxnSp>
        <p:nvCxnSpPr>
          <p:cNvPr id="35854" name="AutoShape 14"/>
          <p:cNvCxnSpPr>
            <a:cxnSpLocks noChangeShapeType="1"/>
            <a:stCxn id="35846" idx="3"/>
            <a:endCxn id="35848" idx="1"/>
          </p:cNvCxnSpPr>
          <p:nvPr/>
        </p:nvCxnSpPr>
        <p:spPr bwMode="auto">
          <a:xfrm>
            <a:off x="2051050" y="5229225"/>
            <a:ext cx="1441450" cy="1588"/>
          </a:xfrm>
          <a:prstGeom prst="bentConnector3">
            <a:avLst>
              <a:gd name="adj1" fmla="val 49889"/>
            </a:avLst>
          </a:prstGeom>
          <a:noFill/>
          <a:ln w="9525">
            <a:solidFill>
              <a:schemeClr val="tx1"/>
            </a:solidFill>
            <a:miter lim="800000"/>
            <a:headEnd/>
            <a:tailEnd type="triangle" w="med" len="med"/>
          </a:ln>
          <a:effectLst/>
        </p:spPr>
      </p:cxnSp>
      <p:cxnSp>
        <p:nvCxnSpPr>
          <p:cNvPr id="35855" name="AutoShape 15"/>
          <p:cNvCxnSpPr>
            <a:cxnSpLocks noChangeShapeType="1"/>
            <a:stCxn id="35846" idx="0"/>
            <a:endCxn id="35844" idx="2"/>
          </p:cNvCxnSpPr>
          <p:nvPr/>
        </p:nvCxnSpPr>
        <p:spPr bwMode="auto">
          <a:xfrm rot="16200000">
            <a:off x="864394" y="4401344"/>
            <a:ext cx="792162" cy="0"/>
          </a:xfrm>
          <a:prstGeom prst="straightConnector1">
            <a:avLst/>
          </a:prstGeom>
          <a:noFill/>
          <a:ln w="9525">
            <a:solidFill>
              <a:schemeClr val="tx1"/>
            </a:solidFill>
            <a:round/>
            <a:headEnd/>
            <a:tailEnd type="triangle" w="med" len="med"/>
          </a:ln>
          <a:effectLst/>
        </p:spPr>
      </p:cxnSp>
      <p:cxnSp>
        <p:nvCxnSpPr>
          <p:cNvPr id="35856" name="AutoShape 16"/>
          <p:cNvCxnSpPr>
            <a:cxnSpLocks noChangeShapeType="1"/>
            <a:stCxn id="35848" idx="3"/>
            <a:endCxn id="35850" idx="1"/>
          </p:cNvCxnSpPr>
          <p:nvPr/>
        </p:nvCxnSpPr>
        <p:spPr bwMode="auto">
          <a:xfrm flipV="1">
            <a:off x="4932363" y="5229225"/>
            <a:ext cx="1655762" cy="1588"/>
          </a:xfrm>
          <a:prstGeom prst="bentConnector3">
            <a:avLst>
              <a:gd name="adj1" fmla="val 49954"/>
            </a:avLst>
          </a:prstGeom>
          <a:noFill/>
          <a:ln w="9525">
            <a:solidFill>
              <a:schemeClr val="tx1"/>
            </a:solidFill>
            <a:miter lim="800000"/>
            <a:headEnd/>
            <a:tailEnd/>
          </a:ln>
          <a:effectLst/>
        </p:spPr>
      </p:cxnSp>
      <p:cxnSp>
        <p:nvCxnSpPr>
          <p:cNvPr id="35857" name="AutoShape 17"/>
          <p:cNvCxnSpPr>
            <a:cxnSpLocks noChangeShapeType="1"/>
            <a:stCxn id="35850" idx="0"/>
            <a:endCxn id="35852" idx="2"/>
          </p:cNvCxnSpPr>
          <p:nvPr/>
        </p:nvCxnSpPr>
        <p:spPr bwMode="auto">
          <a:xfrm rot="16200000">
            <a:off x="7128669" y="4401344"/>
            <a:ext cx="792162" cy="0"/>
          </a:xfrm>
          <a:prstGeom prst="straightConnector1">
            <a:avLst/>
          </a:prstGeom>
          <a:noFill/>
          <a:ln w="9525">
            <a:solidFill>
              <a:schemeClr val="tx1"/>
            </a:solidFill>
            <a:round/>
            <a:headEnd/>
            <a:tailEnd type="triangle" w="med" len="med"/>
          </a:ln>
          <a:effectLst/>
        </p:spPr>
      </p:cxnSp>
      <p:sp>
        <p:nvSpPr>
          <p:cNvPr id="35858" name="Text Box 18"/>
          <p:cNvSpPr txBox="1">
            <a:spLocks noChangeArrowheads="1"/>
          </p:cNvSpPr>
          <p:nvPr/>
        </p:nvSpPr>
        <p:spPr bwMode="auto">
          <a:xfrm>
            <a:off x="1908175" y="6165850"/>
            <a:ext cx="4895850" cy="366713"/>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A poor design with an unnecessary entity set</a:t>
            </a:r>
            <a:endParaRPr lang="bg-BG">
              <a:effectLst>
                <a:outerShdw blurRad="38100" dist="38100" dir="2700000" algn="tl">
                  <a:srgbClr val="000000"/>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4000" b="1"/>
              <a:t>Design Principles</a:t>
            </a:r>
            <a:br>
              <a:rPr lang="en-US" sz="4000" b="1"/>
            </a:br>
            <a:r>
              <a:rPr lang="bg-BG" sz="4000" b="1"/>
              <a:t>Choosing the Right Relationships</a:t>
            </a:r>
          </a:p>
        </p:txBody>
      </p:sp>
      <p:sp>
        <p:nvSpPr>
          <p:cNvPr id="36867" name="Rectangle 3"/>
          <p:cNvSpPr>
            <a:spLocks noGrp="1" noChangeArrowheads="1"/>
          </p:cNvSpPr>
          <p:nvPr>
            <p:ph type="body" idx="1"/>
          </p:nvPr>
        </p:nvSpPr>
        <p:spPr/>
        <p:txBody>
          <a:bodyPr/>
          <a:lstStyle/>
          <a:p>
            <a:pPr>
              <a:lnSpc>
                <a:spcPct val="80000"/>
              </a:lnSpc>
              <a:buFont typeface="Wingdings" pitchFamily="2" charset="2"/>
              <a:buNone/>
            </a:pPr>
            <a:r>
              <a:rPr lang="en-US" sz="2000"/>
              <a:t>Entity sets can be connected in various ways by relationships. However, adding to our design every possible relationship is not often a good idea. First, it can lead to redundancy, where the connected pairs or sets of entities for one relationship can be deduced from one or more other relationships. Second, the resulting database could require much more space to store redundant elements, and modifying the database could become too complex, because one change in the data could require many changes to the stored relationships. The problems are essentially the same as those discussed, although the cause of the problem is different from the problems we discussed there.</a:t>
            </a:r>
          </a:p>
          <a:p>
            <a:pPr>
              <a:lnSpc>
                <a:spcPct val="80000"/>
              </a:lnSpc>
              <a:buFont typeface="Wingdings" pitchFamily="2" charset="2"/>
              <a:buNone/>
            </a:pPr>
            <a:r>
              <a:rPr lang="en-US" sz="2000"/>
              <a:t>We shall illustrate the problem and what to do about it with two examples. In the first example, several relationships could represent the same information; in the second, one relationship could be deduced from several others.</a:t>
            </a:r>
            <a:endParaRPr lang="bg-BG"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solidFill>
                  <a:schemeClr val="folHlink"/>
                </a:solidFill>
              </a:rPr>
              <a:t>A relationship with an attribute</a:t>
            </a:r>
            <a:endParaRPr lang="bg-BG">
              <a:solidFill>
                <a:schemeClr val="folHlink"/>
              </a:solidFill>
            </a:endParaRPr>
          </a:p>
        </p:txBody>
      </p:sp>
      <p:sp>
        <p:nvSpPr>
          <p:cNvPr id="37891" name="Rectangle 3"/>
          <p:cNvSpPr>
            <a:spLocks noChangeArrowheads="1"/>
          </p:cNvSpPr>
          <p:nvPr/>
        </p:nvSpPr>
        <p:spPr bwMode="auto">
          <a:xfrm>
            <a:off x="250825" y="2781300"/>
            <a:ext cx="1727200"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37892" name="Oval 4"/>
          <p:cNvSpPr>
            <a:spLocks noChangeArrowheads="1"/>
          </p:cNvSpPr>
          <p:nvPr/>
        </p:nvSpPr>
        <p:spPr bwMode="auto">
          <a:xfrm>
            <a:off x="250825" y="1916113"/>
            <a:ext cx="936625" cy="50482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title</a:t>
            </a:r>
            <a:endParaRPr lang="bg-BG">
              <a:effectLst>
                <a:outerShdw blurRad="38100" dist="38100" dir="2700000" algn="tl">
                  <a:srgbClr val="000000"/>
                </a:outerShdw>
              </a:effectLst>
            </a:endParaRPr>
          </a:p>
        </p:txBody>
      </p:sp>
      <p:sp>
        <p:nvSpPr>
          <p:cNvPr id="37893" name="Oval 5"/>
          <p:cNvSpPr>
            <a:spLocks noChangeArrowheads="1"/>
          </p:cNvSpPr>
          <p:nvPr/>
        </p:nvSpPr>
        <p:spPr bwMode="auto">
          <a:xfrm>
            <a:off x="1331913" y="1916113"/>
            <a:ext cx="936625" cy="50482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year</a:t>
            </a:r>
            <a:endParaRPr lang="bg-BG">
              <a:effectLst>
                <a:outerShdw blurRad="38100" dist="38100" dir="2700000" algn="tl">
                  <a:srgbClr val="000000"/>
                </a:outerShdw>
              </a:effectLst>
            </a:endParaRPr>
          </a:p>
        </p:txBody>
      </p:sp>
      <p:sp>
        <p:nvSpPr>
          <p:cNvPr id="37894" name="Oval 6"/>
          <p:cNvSpPr>
            <a:spLocks noChangeArrowheads="1"/>
          </p:cNvSpPr>
          <p:nvPr/>
        </p:nvSpPr>
        <p:spPr bwMode="auto">
          <a:xfrm>
            <a:off x="250825" y="3716338"/>
            <a:ext cx="1008063" cy="647700"/>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length</a:t>
            </a:r>
            <a:endParaRPr lang="bg-BG">
              <a:effectLst>
                <a:outerShdw blurRad="38100" dist="38100" dir="2700000" algn="tl">
                  <a:srgbClr val="000000"/>
                </a:outerShdw>
              </a:effectLst>
            </a:endParaRPr>
          </a:p>
        </p:txBody>
      </p:sp>
      <p:sp>
        <p:nvSpPr>
          <p:cNvPr id="37895" name="Oval 7"/>
          <p:cNvSpPr>
            <a:spLocks noChangeArrowheads="1"/>
          </p:cNvSpPr>
          <p:nvPr/>
        </p:nvSpPr>
        <p:spPr bwMode="auto">
          <a:xfrm>
            <a:off x="1403350" y="3789363"/>
            <a:ext cx="1081088"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filmType</a:t>
            </a:r>
            <a:endParaRPr lang="bg-BG">
              <a:effectLst>
                <a:outerShdw blurRad="38100" dist="38100" dir="2700000" algn="tl">
                  <a:srgbClr val="000000"/>
                </a:outerShdw>
              </a:effectLst>
            </a:endParaRPr>
          </a:p>
        </p:txBody>
      </p:sp>
      <p:sp>
        <p:nvSpPr>
          <p:cNvPr id="37896" name="Rectangle 8"/>
          <p:cNvSpPr>
            <a:spLocks noChangeArrowheads="1"/>
          </p:cNvSpPr>
          <p:nvPr/>
        </p:nvSpPr>
        <p:spPr bwMode="auto">
          <a:xfrm>
            <a:off x="7164388" y="2708275"/>
            <a:ext cx="1728787" cy="649288"/>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37897" name="Oval 9"/>
          <p:cNvSpPr>
            <a:spLocks noChangeArrowheads="1"/>
          </p:cNvSpPr>
          <p:nvPr/>
        </p:nvSpPr>
        <p:spPr bwMode="auto">
          <a:xfrm>
            <a:off x="6084888" y="1773238"/>
            <a:ext cx="1368425" cy="50482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37898" name="Oval 10"/>
          <p:cNvSpPr>
            <a:spLocks noChangeArrowheads="1"/>
          </p:cNvSpPr>
          <p:nvPr/>
        </p:nvSpPr>
        <p:spPr bwMode="auto">
          <a:xfrm>
            <a:off x="7667625" y="1773238"/>
            <a:ext cx="1223963" cy="50482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sp>
        <p:nvSpPr>
          <p:cNvPr id="37899" name="Rectangle 11"/>
          <p:cNvSpPr>
            <a:spLocks noChangeArrowheads="1"/>
          </p:cNvSpPr>
          <p:nvPr/>
        </p:nvSpPr>
        <p:spPr bwMode="auto">
          <a:xfrm>
            <a:off x="3492500" y="4652963"/>
            <a:ext cx="2087563" cy="719137"/>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37900" name="Oval 12"/>
          <p:cNvSpPr>
            <a:spLocks noChangeArrowheads="1"/>
          </p:cNvSpPr>
          <p:nvPr/>
        </p:nvSpPr>
        <p:spPr bwMode="auto">
          <a:xfrm>
            <a:off x="3348038" y="5661025"/>
            <a:ext cx="863600" cy="620713"/>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37901" name="Oval 13"/>
          <p:cNvSpPr>
            <a:spLocks noChangeArrowheads="1"/>
          </p:cNvSpPr>
          <p:nvPr/>
        </p:nvSpPr>
        <p:spPr bwMode="auto">
          <a:xfrm>
            <a:off x="4500563" y="5734050"/>
            <a:ext cx="1150937" cy="620713"/>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sp>
        <p:nvSpPr>
          <p:cNvPr id="37902" name="AutoShape 14"/>
          <p:cNvSpPr>
            <a:spLocks noChangeArrowheads="1"/>
          </p:cNvSpPr>
          <p:nvPr/>
        </p:nvSpPr>
        <p:spPr bwMode="auto">
          <a:xfrm>
            <a:off x="3635375" y="2492375"/>
            <a:ext cx="1800225" cy="1225550"/>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Contracts</a:t>
            </a:r>
            <a:endParaRPr lang="bg-BG">
              <a:effectLst>
                <a:outerShdw blurRad="38100" dist="38100" dir="2700000" algn="tl">
                  <a:srgbClr val="000000"/>
                </a:outerShdw>
              </a:effectLst>
            </a:endParaRPr>
          </a:p>
        </p:txBody>
      </p:sp>
      <p:sp>
        <p:nvSpPr>
          <p:cNvPr id="37903" name="Oval 15"/>
          <p:cNvSpPr>
            <a:spLocks noChangeArrowheads="1"/>
          </p:cNvSpPr>
          <p:nvPr/>
        </p:nvSpPr>
        <p:spPr bwMode="auto">
          <a:xfrm>
            <a:off x="3995738" y="1341438"/>
            <a:ext cx="1081087" cy="7921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salary</a:t>
            </a:r>
            <a:endParaRPr lang="bg-BG">
              <a:effectLst>
                <a:outerShdw blurRad="38100" dist="38100" dir="2700000" algn="tl">
                  <a:srgbClr val="000000"/>
                </a:outerShdw>
              </a:effectLst>
            </a:endParaRPr>
          </a:p>
        </p:txBody>
      </p:sp>
      <p:cxnSp>
        <p:nvCxnSpPr>
          <p:cNvPr id="37904" name="AutoShape 16"/>
          <p:cNvCxnSpPr>
            <a:cxnSpLocks noChangeShapeType="1"/>
            <a:stCxn id="37893" idx="4"/>
            <a:endCxn id="37891" idx="0"/>
          </p:cNvCxnSpPr>
          <p:nvPr/>
        </p:nvCxnSpPr>
        <p:spPr bwMode="auto">
          <a:xfrm flipH="1">
            <a:off x="1114425" y="2420938"/>
            <a:ext cx="685800" cy="360362"/>
          </a:xfrm>
          <a:prstGeom prst="straightConnector1">
            <a:avLst/>
          </a:prstGeom>
          <a:noFill/>
          <a:ln w="9525">
            <a:solidFill>
              <a:schemeClr val="tx1"/>
            </a:solidFill>
            <a:round/>
            <a:headEnd/>
            <a:tailEnd/>
          </a:ln>
          <a:effectLst/>
        </p:spPr>
      </p:cxnSp>
      <p:cxnSp>
        <p:nvCxnSpPr>
          <p:cNvPr id="37905" name="AutoShape 17"/>
          <p:cNvCxnSpPr>
            <a:cxnSpLocks noChangeShapeType="1"/>
            <a:stCxn id="37892" idx="4"/>
            <a:endCxn id="37891" idx="0"/>
          </p:cNvCxnSpPr>
          <p:nvPr/>
        </p:nvCxnSpPr>
        <p:spPr bwMode="auto">
          <a:xfrm>
            <a:off x="719138" y="2420938"/>
            <a:ext cx="395287" cy="360362"/>
          </a:xfrm>
          <a:prstGeom prst="straightConnector1">
            <a:avLst/>
          </a:prstGeom>
          <a:noFill/>
          <a:ln w="9525">
            <a:solidFill>
              <a:schemeClr val="tx1"/>
            </a:solidFill>
            <a:round/>
            <a:headEnd/>
            <a:tailEnd/>
          </a:ln>
          <a:effectLst/>
        </p:spPr>
      </p:cxnSp>
      <p:cxnSp>
        <p:nvCxnSpPr>
          <p:cNvPr id="37906" name="AutoShape 18"/>
          <p:cNvCxnSpPr>
            <a:cxnSpLocks noChangeShapeType="1"/>
            <a:stCxn id="37891" idx="2"/>
            <a:endCxn id="37895" idx="0"/>
          </p:cNvCxnSpPr>
          <p:nvPr/>
        </p:nvCxnSpPr>
        <p:spPr bwMode="auto">
          <a:xfrm>
            <a:off x="1114425" y="3357563"/>
            <a:ext cx="830263" cy="431800"/>
          </a:xfrm>
          <a:prstGeom prst="straightConnector1">
            <a:avLst/>
          </a:prstGeom>
          <a:noFill/>
          <a:ln w="9525">
            <a:solidFill>
              <a:schemeClr val="tx1"/>
            </a:solidFill>
            <a:round/>
            <a:headEnd/>
            <a:tailEnd/>
          </a:ln>
          <a:effectLst/>
        </p:spPr>
      </p:cxnSp>
      <p:cxnSp>
        <p:nvCxnSpPr>
          <p:cNvPr id="37907" name="AutoShape 19"/>
          <p:cNvCxnSpPr>
            <a:cxnSpLocks noChangeShapeType="1"/>
            <a:stCxn id="37894" idx="0"/>
            <a:endCxn id="37891" idx="2"/>
          </p:cNvCxnSpPr>
          <p:nvPr/>
        </p:nvCxnSpPr>
        <p:spPr bwMode="auto">
          <a:xfrm flipV="1">
            <a:off x="755650" y="3357563"/>
            <a:ext cx="358775" cy="358775"/>
          </a:xfrm>
          <a:prstGeom prst="straightConnector1">
            <a:avLst/>
          </a:prstGeom>
          <a:noFill/>
          <a:ln w="9525">
            <a:solidFill>
              <a:schemeClr val="tx1"/>
            </a:solidFill>
            <a:round/>
            <a:headEnd/>
            <a:tailEnd/>
          </a:ln>
          <a:effectLst/>
        </p:spPr>
      </p:cxnSp>
      <p:cxnSp>
        <p:nvCxnSpPr>
          <p:cNvPr id="37908" name="AutoShape 20"/>
          <p:cNvCxnSpPr>
            <a:cxnSpLocks noChangeShapeType="1"/>
            <a:stCxn id="37899" idx="2"/>
            <a:endCxn id="37901" idx="0"/>
          </p:cNvCxnSpPr>
          <p:nvPr/>
        </p:nvCxnSpPr>
        <p:spPr bwMode="auto">
          <a:xfrm>
            <a:off x="4537075" y="5372100"/>
            <a:ext cx="539750" cy="361950"/>
          </a:xfrm>
          <a:prstGeom prst="straightConnector1">
            <a:avLst/>
          </a:prstGeom>
          <a:noFill/>
          <a:ln w="9525">
            <a:solidFill>
              <a:schemeClr val="tx1"/>
            </a:solidFill>
            <a:round/>
            <a:headEnd/>
            <a:tailEnd/>
          </a:ln>
          <a:effectLst/>
        </p:spPr>
      </p:cxnSp>
      <p:cxnSp>
        <p:nvCxnSpPr>
          <p:cNvPr id="37909" name="AutoShape 21"/>
          <p:cNvCxnSpPr>
            <a:cxnSpLocks noChangeShapeType="1"/>
            <a:stCxn id="37899" idx="2"/>
            <a:endCxn id="37900" idx="0"/>
          </p:cNvCxnSpPr>
          <p:nvPr/>
        </p:nvCxnSpPr>
        <p:spPr bwMode="auto">
          <a:xfrm flipH="1">
            <a:off x="3779838" y="5372100"/>
            <a:ext cx="757237" cy="288925"/>
          </a:xfrm>
          <a:prstGeom prst="straightConnector1">
            <a:avLst/>
          </a:prstGeom>
          <a:noFill/>
          <a:ln w="9525">
            <a:solidFill>
              <a:schemeClr val="tx1"/>
            </a:solidFill>
            <a:round/>
            <a:headEnd/>
            <a:tailEnd/>
          </a:ln>
          <a:effectLst/>
        </p:spPr>
      </p:cxnSp>
      <p:cxnSp>
        <p:nvCxnSpPr>
          <p:cNvPr id="37910" name="AutoShape 22"/>
          <p:cNvCxnSpPr>
            <a:cxnSpLocks noChangeShapeType="1"/>
            <a:stCxn id="37902" idx="0"/>
            <a:endCxn id="37903" idx="4"/>
          </p:cNvCxnSpPr>
          <p:nvPr/>
        </p:nvCxnSpPr>
        <p:spPr bwMode="auto">
          <a:xfrm flipV="1">
            <a:off x="4535488" y="2133600"/>
            <a:ext cx="1587" cy="358775"/>
          </a:xfrm>
          <a:prstGeom prst="straightConnector1">
            <a:avLst/>
          </a:prstGeom>
          <a:noFill/>
          <a:ln w="9525">
            <a:solidFill>
              <a:schemeClr val="tx1"/>
            </a:solidFill>
            <a:round/>
            <a:headEnd/>
            <a:tailEnd/>
          </a:ln>
          <a:effectLst/>
        </p:spPr>
      </p:cxnSp>
      <p:cxnSp>
        <p:nvCxnSpPr>
          <p:cNvPr id="37911" name="AutoShape 23"/>
          <p:cNvCxnSpPr>
            <a:cxnSpLocks noChangeShapeType="1"/>
            <a:stCxn id="37896" idx="1"/>
            <a:endCxn id="37902" idx="3"/>
          </p:cNvCxnSpPr>
          <p:nvPr/>
        </p:nvCxnSpPr>
        <p:spPr bwMode="auto">
          <a:xfrm flipH="1">
            <a:off x="5435600" y="3033713"/>
            <a:ext cx="1728788" cy="71437"/>
          </a:xfrm>
          <a:prstGeom prst="straightConnector1">
            <a:avLst/>
          </a:prstGeom>
          <a:noFill/>
          <a:ln w="9525">
            <a:solidFill>
              <a:schemeClr val="tx1"/>
            </a:solidFill>
            <a:round/>
            <a:headEnd/>
            <a:tailEnd/>
          </a:ln>
          <a:effectLst/>
        </p:spPr>
      </p:cxnSp>
      <p:cxnSp>
        <p:nvCxnSpPr>
          <p:cNvPr id="37912" name="AutoShape 24"/>
          <p:cNvCxnSpPr>
            <a:cxnSpLocks noChangeShapeType="1"/>
            <a:stCxn id="37891" idx="3"/>
            <a:endCxn id="37902" idx="1"/>
          </p:cNvCxnSpPr>
          <p:nvPr/>
        </p:nvCxnSpPr>
        <p:spPr bwMode="auto">
          <a:xfrm>
            <a:off x="1978025" y="3070225"/>
            <a:ext cx="1657350" cy="34925"/>
          </a:xfrm>
          <a:prstGeom prst="straightConnector1">
            <a:avLst/>
          </a:prstGeom>
          <a:noFill/>
          <a:ln w="9525">
            <a:solidFill>
              <a:schemeClr val="tx1"/>
            </a:solidFill>
            <a:round/>
            <a:headEnd/>
            <a:tailEnd/>
          </a:ln>
          <a:effectLst/>
        </p:spPr>
      </p:cxnSp>
      <p:cxnSp>
        <p:nvCxnSpPr>
          <p:cNvPr id="37913" name="AutoShape 25"/>
          <p:cNvCxnSpPr>
            <a:cxnSpLocks noChangeShapeType="1"/>
            <a:stCxn id="37902" idx="2"/>
            <a:endCxn id="37899" idx="0"/>
          </p:cNvCxnSpPr>
          <p:nvPr/>
        </p:nvCxnSpPr>
        <p:spPr bwMode="auto">
          <a:xfrm>
            <a:off x="4535488" y="3717925"/>
            <a:ext cx="1587" cy="935038"/>
          </a:xfrm>
          <a:prstGeom prst="straightConnector1">
            <a:avLst/>
          </a:prstGeom>
          <a:noFill/>
          <a:ln w="9525">
            <a:solidFill>
              <a:schemeClr val="tx1"/>
            </a:solidFill>
            <a:round/>
            <a:headEnd/>
            <a:tailEnd type="triangle" w="med" len="med"/>
          </a:ln>
          <a:effectLst/>
        </p:spPr>
      </p:cxnSp>
      <p:cxnSp>
        <p:nvCxnSpPr>
          <p:cNvPr id="37914" name="AutoShape 26"/>
          <p:cNvCxnSpPr>
            <a:cxnSpLocks noChangeShapeType="1"/>
            <a:stCxn id="37896" idx="0"/>
            <a:endCxn id="37897" idx="4"/>
          </p:cNvCxnSpPr>
          <p:nvPr/>
        </p:nvCxnSpPr>
        <p:spPr bwMode="auto">
          <a:xfrm flipH="1" flipV="1">
            <a:off x="6769100" y="2278063"/>
            <a:ext cx="1260475" cy="430212"/>
          </a:xfrm>
          <a:prstGeom prst="straightConnector1">
            <a:avLst/>
          </a:prstGeom>
          <a:noFill/>
          <a:ln w="9525">
            <a:solidFill>
              <a:schemeClr val="tx1"/>
            </a:solidFill>
            <a:round/>
            <a:headEnd/>
            <a:tailEnd/>
          </a:ln>
          <a:effectLst/>
        </p:spPr>
      </p:cxnSp>
      <p:cxnSp>
        <p:nvCxnSpPr>
          <p:cNvPr id="37915" name="AutoShape 27"/>
          <p:cNvCxnSpPr>
            <a:cxnSpLocks noChangeShapeType="1"/>
            <a:stCxn id="37896" idx="0"/>
            <a:endCxn id="37898" idx="4"/>
          </p:cNvCxnSpPr>
          <p:nvPr/>
        </p:nvCxnSpPr>
        <p:spPr bwMode="auto">
          <a:xfrm flipV="1">
            <a:off x="8029575" y="2278063"/>
            <a:ext cx="250825" cy="430212"/>
          </a:xfrm>
          <a:prstGeom prst="straightConnector1">
            <a:avLst/>
          </a:prstGeom>
          <a:noFill/>
          <a:ln w="9525">
            <a:solidFill>
              <a:schemeClr val="tx1"/>
            </a:solidFill>
            <a:round/>
            <a:headEnd/>
            <a:tailEnd/>
          </a:ln>
          <a:effectLst/>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4000">
                <a:solidFill>
                  <a:schemeClr val="folHlink"/>
                </a:solidFill>
              </a:rPr>
              <a:t>An entity-relationship diagram for the movie database</a:t>
            </a:r>
            <a:endParaRPr lang="bg-BG" sz="4000">
              <a:solidFill>
                <a:schemeClr val="folHlink"/>
              </a:solidFill>
            </a:endParaRPr>
          </a:p>
        </p:txBody>
      </p:sp>
      <p:sp>
        <p:nvSpPr>
          <p:cNvPr id="38915" name="Rectangle 3"/>
          <p:cNvSpPr>
            <a:spLocks noChangeArrowheads="1"/>
          </p:cNvSpPr>
          <p:nvPr/>
        </p:nvSpPr>
        <p:spPr bwMode="auto">
          <a:xfrm>
            <a:off x="827088" y="3789363"/>
            <a:ext cx="1512887" cy="576262"/>
          </a:xfrm>
          <a:prstGeom prst="rect">
            <a:avLst/>
          </a:prstGeom>
          <a:solidFill>
            <a:schemeClr val="accent1"/>
          </a:solidFill>
          <a:ln w="9525">
            <a:solidFill>
              <a:schemeClr val="tx1"/>
            </a:solidFill>
            <a:miter lim="800000"/>
            <a:headEnd/>
            <a:tailEnd/>
          </a:ln>
          <a:effectLst/>
        </p:spPr>
        <p:txBody>
          <a:bodyPr wrap="none" anchor="ctr"/>
          <a:lstStyle/>
          <a:p>
            <a:endParaRPr lang="bg-BG"/>
          </a:p>
        </p:txBody>
      </p:sp>
      <p:sp>
        <p:nvSpPr>
          <p:cNvPr id="38916" name="Text Box 4"/>
          <p:cNvSpPr txBox="1">
            <a:spLocks noChangeArrowheads="1"/>
          </p:cNvSpPr>
          <p:nvPr/>
        </p:nvSpPr>
        <p:spPr bwMode="auto">
          <a:xfrm>
            <a:off x="1116013" y="3860800"/>
            <a:ext cx="935037" cy="366713"/>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38917" name="Oval 5"/>
          <p:cNvSpPr>
            <a:spLocks noChangeArrowheads="1"/>
          </p:cNvSpPr>
          <p:nvPr/>
        </p:nvSpPr>
        <p:spPr bwMode="auto">
          <a:xfrm>
            <a:off x="539750" y="2852738"/>
            <a:ext cx="863600" cy="503237"/>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title</a:t>
            </a:r>
            <a:endParaRPr lang="bg-BG">
              <a:effectLst>
                <a:outerShdw blurRad="38100" dist="38100" dir="2700000" algn="tl">
                  <a:srgbClr val="000000"/>
                </a:outerShdw>
              </a:effectLst>
            </a:endParaRPr>
          </a:p>
        </p:txBody>
      </p:sp>
      <p:sp>
        <p:nvSpPr>
          <p:cNvPr id="38918" name="Oval 6"/>
          <p:cNvSpPr>
            <a:spLocks noChangeArrowheads="1"/>
          </p:cNvSpPr>
          <p:nvPr/>
        </p:nvSpPr>
        <p:spPr bwMode="auto">
          <a:xfrm>
            <a:off x="1547813" y="2852738"/>
            <a:ext cx="936625" cy="503237"/>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year</a:t>
            </a:r>
            <a:endParaRPr lang="bg-BG">
              <a:effectLst>
                <a:outerShdw blurRad="38100" dist="38100" dir="2700000" algn="tl">
                  <a:srgbClr val="000000"/>
                </a:outerShdw>
              </a:effectLst>
            </a:endParaRPr>
          </a:p>
        </p:txBody>
      </p:sp>
      <p:sp>
        <p:nvSpPr>
          <p:cNvPr id="38919" name="Oval 7"/>
          <p:cNvSpPr>
            <a:spLocks noChangeArrowheads="1"/>
          </p:cNvSpPr>
          <p:nvPr/>
        </p:nvSpPr>
        <p:spPr bwMode="auto">
          <a:xfrm>
            <a:off x="179388" y="4868863"/>
            <a:ext cx="1223962"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length</a:t>
            </a:r>
            <a:endParaRPr lang="bg-BG">
              <a:effectLst>
                <a:outerShdw blurRad="38100" dist="38100" dir="2700000" algn="tl">
                  <a:srgbClr val="000000"/>
                </a:outerShdw>
              </a:effectLst>
            </a:endParaRPr>
          </a:p>
        </p:txBody>
      </p:sp>
      <p:sp>
        <p:nvSpPr>
          <p:cNvPr id="38920" name="Oval 8"/>
          <p:cNvSpPr>
            <a:spLocks noChangeArrowheads="1"/>
          </p:cNvSpPr>
          <p:nvPr/>
        </p:nvSpPr>
        <p:spPr bwMode="auto">
          <a:xfrm>
            <a:off x="1692275" y="4941888"/>
            <a:ext cx="1366838"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filmType</a:t>
            </a:r>
            <a:endParaRPr lang="bg-BG">
              <a:effectLst>
                <a:outerShdw blurRad="38100" dist="38100" dir="2700000" algn="tl">
                  <a:srgbClr val="000000"/>
                </a:outerShdw>
              </a:effectLst>
            </a:endParaRPr>
          </a:p>
        </p:txBody>
      </p:sp>
      <p:cxnSp>
        <p:nvCxnSpPr>
          <p:cNvPr id="38921" name="AutoShape 9"/>
          <p:cNvCxnSpPr>
            <a:cxnSpLocks noChangeShapeType="1"/>
            <a:stCxn id="38919" idx="0"/>
            <a:endCxn id="38915" idx="2"/>
          </p:cNvCxnSpPr>
          <p:nvPr/>
        </p:nvCxnSpPr>
        <p:spPr bwMode="auto">
          <a:xfrm flipV="1">
            <a:off x="792163" y="4365625"/>
            <a:ext cx="792162" cy="503238"/>
          </a:xfrm>
          <a:prstGeom prst="straightConnector1">
            <a:avLst/>
          </a:prstGeom>
          <a:noFill/>
          <a:ln w="9525">
            <a:solidFill>
              <a:schemeClr val="tx1"/>
            </a:solidFill>
            <a:round/>
            <a:headEnd/>
            <a:tailEnd/>
          </a:ln>
          <a:effectLst/>
        </p:spPr>
      </p:cxnSp>
      <p:cxnSp>
        <p:nvCxnSpPr>
          <p:cNvPr id="38922" name="AutoShape 10"/>
          <p:cNvCxnSpPr>
            <a:cxnSpLocks noChangeShapeType="1"/>
            <a:stCxn id="38920" idx="0"/>
            <a:endCxn id="38915" idx="2"/>
          </p:cNvCxnSpPr>
          <p:nvPr/>
        </p:nvCxnSpPr>
        <p:spPr bwMode="auto">
          <a:xfrm flipH="1" flipV="1">
            <a:off x="1584325" y="4365625"/>
            <a:ext cx="792163" cy="576263"/>
          </a:xfrm>
          <a:prstGeom prst="straightConnector1">
            <a:avLst/>
          </a:prstGeom>
          <a:noFill/>
          <a:ln w="9525">
            <a:solidFill>
              <a:schemeClr val="tx1"/>
            </a:solidFill>
            <a:round/>
            <a:headEnd/>
            <a:tailEnd/>
          </a:ln>
          <a:effectLst/>
        </p:spPr>
      </p:cxnSp>
      <p:cxnSp>
        <p:nvCxnSpPr>
          <p:cNvPr id="38923" name="AutoShape 11"/>
          <p:cNvCxnSpPr>
            <a:cxnSpLocks noChangeShapeType="1"/>
            <a:stCxn id="38917" idx="4"/>
            <a:endCxn id="38915" idx="0"/>
          </p:cNvCxnSpPr>
          <p:nvPr/>
        </p:nvCxnSpPr>
        <p:spPr bwMode="auto">
          <a:xfrm>
            <a:off x="971550" y="3355975"/>
            <a:ext cx="612775" cy="433388"/>
          </a:xfrm>
          <a:prstGeom prst="straightConnector1">
            <a:avLst/>
          </a:prstGeom>
          <a:noFill/>
          <a:ln w="9525">
            <a:solidFill>
              <a:schemeClr val="tx1"/>
            </a:solidFill>
            <a:round/>
            <a:headEnd/>
            <a:tailEnd/>
          </a:ln>
          <a:effectLst/>
        </p:spPr>
      </p:cxnSp>
      <p:cxnSp>
        <p:nvCxnSpPr>
          <p:cNvPr id="38924" name="AutoShape 12"/>
          <p:cNvCxnSpPr>
            <a:cxnSpLocks noChangeShapeType="1"/>
            <a:stCxn id="38918" idx="4"/>
            <a:endCxn id="38915" idx="0"/>
          </p:cNvCxnSpPr>
          <p:nvPr/>
        </p:nvCxnSpPr>
        <p:spPr bwMode="auto">
          <a:xfrm flipH="1">
            <a:off x="1584325" y="3355975"/>
            <a:ext cx="431800" cy="433388"/>
          </a:xfrm>
          <a:prstGeom prst="straightConnector1">
            <a:avLst/>
          </a:prstGeom>
          <a:noFill/>
          <a:ln w="9525">
            <a:solidFill>
              <a:schemeClr val="tx1"/>
            </a:solidFill>
            <a:round/>
            <a:headEnd/>
            <a:tailEnd/>
          </a:ln>
          <a:effectLst/>
        </p:spPr>
      </p:cxnSp>
      <p:sp>
        <p:nvSpPr>
          <p:cNvPr id="38925" name="AutoShape 13"/>
          <p:cNvSpPr>
            <a:spLocks noChangeArrowheads="1"/>
          </p:cNvSpPr>
          <p:nvPr/>
        </p:nvSpPr>
        <p:spPr bwMode="auto">
          <a:xfrm>
            <a:off x="3635375" y="3141663"/>
            <a:ext cx="1800225" cy="719137"/>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Stars-in</a:t>
            </a:r>
            <a:endParaRPr lang="bg-BG">
              <a:effectLst>
                <a:outerShdw blurRad="38100" dist="38100" dir="2700000" algn="tl">
                  <a:srgbClr val="000000"/>
                </a:outerShdw>
              </a:effectLst>
            </a:endParaRPr>
          </a:p>
        </p:txBody>
      </p:sp>
      <p:sp>
        <p:nvSpPr>
          <p:cNvPr id="38926" name="AutoShape 14"/>
          <p:cNvSpPr>
            <a:spLocks noChangeArrowheads="1"/>
          </p:cNvSpPr>
          <p:nvPr/>
        </p:nvSpPr>
        <p:spPr bwMode="auto">
          <a:xfrm>
            <a:off x="3851275" y="4652963"/>
            <a:ext cx="1512888" cy="792162"/>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Owns</a:t>
            </a:r>
            <a:endParaRPr lang="bg-BG">
              <a:effectLst>
                <a:outerShdw blurRad="38100" dist="38100" dir="2700000" algn="tl">
                  <a:srgbClr val="000000"/>
                </a:outerShdw>
              </a:effectLst>
            </a:endParaRPr>
          </a:p>
        </p:txBody>
      </p:sp>
      <p:sp>
        <p:nvSpPr>
          <p:cNvPr id="38927" name="Rectangle 15"/>
          <p:cNvSpPr>
            <a:spLocks noChangeArrowheads="1"/>
          </p:cNvSpPr>
          <p:nvPr/>
        </p:nvSpPr>
        <p:spPr bwMode="auto">
          <a:xfrm>
            <a:off x="6300788" y="3068638"/>
            <a:ext cx="1655762" cy="7921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38928" name="Oval 16"/>
          <p:cNvSpPr>
            <a:spLocks noChangeArrowheads="1"/>
          </p:cNvSpPr>
          <p:nvPr/>
        </p:nvSpPr>
        <p:spPr bwMode="auto">
          <a:xfrm>
            <a:off x="5940425" y="1989138"/>
            <a:ext cx="1152525"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38929" name="Oval 17"/>
          <p:cNvSpPr>
            <a:spLocks noChangeArrowheads="1"/>
          </p:cNvSpPr>
          <p:nvPr/>
        </p:nvSpPr>
        <p:spPr bwMode="auto">
          <a:xfrm>
            <a:off x="7235825" y="1989138"/>
            <a:ext cx="1079500" cy="57467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sp>
        <p:nvSpPr>
          <p:cNvPr id="38930" name="Rectangle 18"/>
          <p:cNvSpPr>
            <a:spLocks noChangeArrowheads="1"/>
          </p:cNvSpPr>
          <p:nvPr/>
        </p:nvSpPr>
        <p:spPr bwMode="auto">
          <a:xfrm>
            <a:off x="6300788" y="4724400"/>
            <a:ext cx="1584325" cy="72072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38931" name="Oval 19"/>
          <p:cNvSpPr>
            <a:spLocks noChangeArrowheads="1"/>
          </p:cNvSpPr>
          <p:nvPr/>
        </p:nvSpPr>
        <p:spPr bwMode="auto">
          <a:xfrm>
            <a:off x="5795963" y="5949950"/>
            <a:ext cx="1152525" cy="503238"/>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38932" name="Oval 20"/>
          <p:cNvSpPr>
            <a:spLocks noChangeArrowheads="1"/>
          </p:cNvSpPr>
          <p:nvPr/>
        </p:nvSpPr>
        <p:spPr bwMode="auto">
          <a:xfrm>
            <a:off x="7308850" y="5949950"/>
            <a:ext cx="1223963" cy="503238"/>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cxnSp>
        <p:nvCxnSpPr>
          <p:cNvPr id="38933" name="AutoShape 21"/>
          <p:cNvCxnSpPr>
            <a:cxnSpLocks noChangeShapeType="1"/>
            <a:stCxn id="38931" idx="0"/>
            <a:endCxn id="38930" idx="2"/>
          </p:cNvCxnSpPr>
          <p:nvPr/>
        </p:nvCxnSpPr>
        <p:spPr bwMode="auto">
          <a:xfrm flipV="1">
            <a:off x="6372225" y="5445125"/>
            <a:ext cx="720725" cy="504825"/>
          </a:xfrm>
          <a:prstGeom prst="straightConnector1">
            <a:avLst/>
          </a:prstGeom>
          <a:noFill/>
          <a:ln w="9525">
            <a:solidFill>
              <a:schemeClr val="tx1"/>
            </a:solidFill>
            <a:round/>
            <a:headEnd/>
            <a:tailEnd/>
          </a:ln>
          <a:effectLst/>
        </p:spPr>
      </p:cxnSp>
      <p:cxnSp>
        <p:nvCxnSpPr>
          <p:cNvPr id="38934" name="AutoShape 22"/>
          <p:cNvCxnSpPr>
            <a:cxnSpLocks noChangeShapeType="1"/>
            <a:stCxn id="38932" idx="0"/>
            <a:endCxn id="38930" idx="2"/>
          </p:cNvCxnSpPr>
          <p:nvPr/>
        </p:nvCxnSpPr>
        <p:spPr bwMode="auto">
          <a:xfrm flipH="1" flipV="1">
            <a:off x="7092950" y="5445125"/>
            <a:ext cx="828675" cy="504825"/>
          </a:xfrm>
          <a:prstGeom prst="straightConnector1">
            <a:avLst/>
          </a:prstGeom>
          <a:noFill/>
          <a:ln w="9525">
            <a:solidFill>
              <a:schemeClr val="tx1"/>
            </a:solidFill>
            <a:round/>
            <a:headEnd/>
            <a:tailEnd/>
          </a:ln>
          <a:effectLst/>
        </p:spPr>
      </p:cxnSp>
      <p:cxnSp>
        <p:nvCxnSpPr>
          <p:cNvPr id="38935" name="AutoShape 23"/>
          <p:cNvCxnSpPr>
            <a:cxnSpLocks noChangeShapeType="1"/>
            <a:stCxn id="38928" idx="4"/>
            <a:endCxn id="38927" idx="0"/>
          </p:cNvCxnSpPr>
          <p:nvPr/>
        </p:nvCxnSpPr>
        <p:spPr bwMode="auto">
          <a:xfrm>
            <a:off x="6516688" y="2565400"/>
            <a:ext cx="612775" cy="503238"/>
          </a:xfrm>
          <a:prstGeom prst="straightConnector1">
            <a:avLst/>
          </a:prstGeom>
          <a:noFill/>
          <a:ln w="9525">
            <a:solidFill>
              <a:schemeClr val="tx1"/>
            </a:solidFill>
            <a:round/>
            <a:headEnd/>
            <a:tailEnd/>
          </a:ln>
          <a:effectLst/>
        </p:spPr>
      </p:cxnSp>
      <p:cxnSp>
        <p:nvCxnSpPr>
          <p:cNvPr id="38936" name="AutoShape 24"/>
          <p:cNvCxnSpPr>
            <a:cxnSpLocks noChangeShapeType="1"/>
            <a:stCxn id="38929" idx="4"/>
            <a:endCxn id="38927" idx="0"/>
          </p:cNvCxnSpPr>
          <p:nvPr/>
        </p:nvCxnSpPr>
        <p:spPr bwMode="auto">
          <a:xfrm flipH="1">
            <a:off x="7129463" y="2563813"/>
            <a:ext cx="646112" cy="504825"/>
          </a:xfrm>
          <a:prstGeom prst="straightConnector1">
            <a:avLst/>
          </a:prstGeom>
          <a:noFill/>
          <a:ln w="9525">
            <a:solidFill>
              <a:schemeClr val="tx1"/>
            </a:solidFill>
            <a:round/>
            <a:headEnd/>
            <a:tailEnd/>
          </a:ln>
          <a:effectLst/>
        </p:spPr>
      </p:cxnSp>
      <p:cxnSp>
        <p:nvCxnSpPr>
          <p:cNvPr id="38937" name="AutoShape 25"/>
          <p:cNvCxnSpPr>
            <a:cxnSpLocks noChangeShapeType="1"/>
            <a:stCxn id="38915" idx="3"/>
            <a:endCxn id="38925" idx="1"/>
          </p:cNvCxnSpPr>
          <p:nvPr/>
        </p:nvCxnSpPr>
        <p:spPr bwMode="auto">
          <a:xfrm flipV="1">
            <a:off x="2339975" y="3502025"/>
            <a:ext cx="1295400" cy="576263"/>
          </a:xfrm>
          <a:prstGeom prst="straightConnector1">
            <a:avLst/>
          </a:prstGeom>
          <a:noFill/>
          <a:ln w="9525">
            <a:solidFill>
              <a:schemeClr val="tx1"/>
            </a:solidFill>
            <a:round/>
            <a:headEnd/>
            <a:tailEnd/>
          </a:ln>
          <a:effectLst/>
        </p:spPr>
      </p:cxnSp>
      <p:cxnSp>
        <p:nvCxnSpPr>
          <p:cNvPr id="38938" name="AutoShape 26"/>
          <p:cNvCxnSpPr>
            <a:cxnSpLocks noChangeShapeType="1"/>
            <a:stCxn id="38925" idx="3"/>
            <a:endCxn id="38927" idx="1"/>
          </p:cNvCxnSpPr>
          <p:nvPr/>
        </p:nvCxnSpPr>
        <p:spPr bwMode="auto">
          <a:xfrm flipV="1">
            <a:off x="5435600" y="3465513"/>
            <a:ext cx="865188" cy="36512"/>
          </a:xfrm>
          <a:prstGeom prst="straightConnector1">
            <a:avLst/>
          </a:prstGeom>
          <a:noFill/>
          <a:ln w="9525">
            <a:solidFill>
              <a:schemeClr val="tx1"/>
            </a:solidFill>
            <a:round/>
            <a:headEnd/>
            <a:tailEnd/>
          </a:ln>
          <a:effectLst/>
        </p:spPr>
      </p:cxnSp>
      <p:cxnSp>
        <p:nvCxnSpPr>
          <p:cNvPr id="38939" name="AutoShape 27"/>
          <p:cNvCxnSpPr>
            <a:cxnSpLocks noChangeShapeType="1"/>
            <a:stCxn id="38915" idx="3"/>
            <a:endCxn id="38926" idx="1"/>
          </p:cNvCxnSpPr>
          <p:nvPr/>
        </p:nvCxnSpPr>
        <p:spPr bwMode="auto">
          <a:xfrm>
            <a:off x="2339975" y="4078288"/>
            <a:ext cx="1511300" cy="971550"/>
          </a:xfrm>
          <a:prstGeom prst="straightConnector1">
            <a:avLst/>
          </a:prstGeom>
          <a:noFill/>
          <a:ln w="9525">
            <a:solidFill>
              <a:schemeClr val="tx1"/>
            </a:solidFill>
            <a:round/>
            <a:headEnd/>
            <a:tailEnd/>
          </a:ln>
          <a:effectLst/>
        </p:spPr>
      </p:cxnSp>
      <p:cxnSp>
        <p:nvCxnSpPr>
          <p:cNvPr id="38940" name="AutoShape 28"/>
          <p:cNvCxnSpPr>
            <a:cxnSpLocks noChangeShapeType="1"/>
            <a:stCxn id="38926" idx="3"/>
            <a:endCxn id="38930" idx="1"/>
          </p:cNvCxnSpPr>
          <p:nvPr/>
        </p:nvCxnSpPr>
        <p:spPr bwMode="auto">
          <a:xfrm>
            <a:off x="5364163" y="5049838"/>
            <a:ext cx="936625" cy="34925"/>
          </a:xfrm>
          <a:prstGeom prst="straightConnector1">
            <a:avLst/>
          </a:prstGeom>
          <a:noFill/>
          <a:ln w="9525">
            <a:solidFill>
              <a:schemeClr val="tx1"/>
            </a:solidFill>
            <a:round/>
            <a:headEnd/>
            <a:tailEnd type="triangle" w="med" len="med"/>
          </a:ln>
          <a:effectLst/>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4000"/>
              <a:t>Adding a relation between </a:t>
            </a:r>
            <a:r>
              <a:rPr lang="en-US" sz="4000">
                <a:solidFill>
                  <a:schemeClr val="folHlink"/>
                </a:solidFill>
              </a:rPr>
              <a:t>Stars</a:t>
            </a:r>
            <a:r>
              <a:rPr lang="en-US" sz="4000"/>
              <a:t> and </a:t>
            </a:r>
            <a:r>
              <a:rPr lang="en-US" sz="4000">
                <a:solidFill>
                  <a:schemeClr val="folHlink"/>
                </a:solidFill>
              </a:rPr>
              <a:t>Studios</a:t>
            </a:r>
            <a:endParaRPr lang="bg-BG" sz="4000">
              <a:solidFill>
                <a:schemeClr val="folHlink"/>
              </a:solidFill>
            </a:endParaRPr>
          </a:p>
        </p:txBody>
      </p:sp>
      <p:sp>
        <p:nvSpPr>
          <p:cNvPr id="39940" name="Rectangle 4"/>
          <p:cNvSpPr>
            <a:spLocks noChangeArrowheads="1"/>
          </p:cNvSpPr>
          <p:nvPr/>
        </p:nvSpPr>
        <p:spPr bwMode="auto">
          <a:xfrm>
            <a:off x="539750" y="3429000"/>
            <a:ext cx="1295400"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39942" name="Rectangle 6"/>
          <p:cNvSpPr>
            <a:spLocks noChangeArrowheads="1"/>
          </p:cNvSpPr>
          <p:nvPr/>
        </p:nvSpPr>
        <p:spPr bwMode="auto">
          <a:xfrm>
            <a:off x="5867400" y="2205038"/>
            <a:ext cx="1657350"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39944" name="Rectangle 8"/>
          <p:cNvSpPr>
            <a:spLocks noChangeArrowheads="1"/>
          </p:cNvSpPr>
          <p:nvPr/>
        </p:nvSpPr>
        <p:spPr bwMode="auto">
          <a:xfrm>
            <a:off x="5795963" y="4868863"/>
            <a:ext cx="1800225" cy="503237"/>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39946" name="AutoShape 10"/>
          <p:cNvSpPr>
            <a:spLocks noChangeArrowheads="1"/>
          </p:cNvSpPr>
          <p:nvPr/>
        </p:nvSpPr>
        <p:spPr bwMode="auto">
          <a:xfrm>
            <a:off x="5508625" y="3357563"/>
            <a:ext cx="2376488" cy="719137"/>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Works-for</a:t>
            </a:r>
            <a:endParaRPr lang="bg-BG">
              <a:effectLst>
                <a:outerShdw blurRad="38100" dist="38100" dir="2700000" algn="tl">
                  <a:srgbClr val="000000"/>
                </a:outerShdw>
              </a:effectLst>
            </a:endParaRPr>
          </a:p>
        </p:txBody>
      </p:sp>
      <p:sp>
        <p:nvSpPr>
          <p:cNvPr id="39948" name="AutoShape 12"/>
          <p:cNvSpPr>
            <a:spLocks noChangeArrowheads="1"/>
          </p:cNvSpPr>
          <p:nvPr/>
        </p:nvSpPr>
        <p:spPr bwMode="auto">
          <a:xfrm>
            <a:off x="3132138" y="1989138"/>
            <a:ext cx="1439862" cy="935037"/>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Stars-in</a:t>
            </a:r>
            <a:endParaRPr lang="bg-BG">
              <a:effectLst>
                <a:outerShdw blurRad="38100" dist="38100" dir="2700000" algn="tl">
                  <a:srgbClr val="000000"/>
                </a:outerShdw>
              </a:effectLst>
            </a:endParaRPr>
          </a:p>
        </p:txBody>
      </p:sp>
      <p:sp>
        <p:nvSpPr>
          <p:cNvPr id="39950" name="AutoShape 14"/>
          <p:cNvSpPr>
            <a:spLocks noChangeArrowheads="1"/>
          </p:cNvSpPr>
          <p:nvPr/>
        </p:nvSpPr>
        <p:spPr bwMode="auto">
          <a:xfrm>
            <a:off x="3059113" y="4581525"/>
            <a:ext cx="1584325" cy="1079500"/>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Owns</a:t>
            </a:r>
            <a:endParaRPr lang="bg-BG">
              <a:effectLst>
                <a:outerShdw blurRad="38100" dist="38100" dir="2700000" algn="tl">
                  <a:srgbClr val="000000"/>
                </a:outerShdw>
              </a:effectLst>
            </a:endParaRPr>
          </a:p>
        </p:txBody>
      </p:sp>
      <p:cxnSp>
        <p:nvCxnSpPr>
          <p:cNvPr id="39952" name="AutoShape 16"/>
          <p:cNvCxnSpPr>
            <a:cxnSpLocks noChangeShapeType="1"/>
            <a:stCxn id="39940" idx="2"/>
            <a:endCxn id="39950" idx="1"/>
          </p:cNvCxnSpPr>
          <p:nvPr/>
        </p:nvCxnSpPr>
        <p:spPr bwMode="auto">
          <a:xfrm rot="16200000" flipH="1">
            <a:off x="1529557" y="3591718"/>
            <a:ext cx="1187450" cy="1871663"/>
          </a:xfrm>
          <a:prstGeom prst="bentConnector2">
            <a:avLst/>
          </a:prstGeom>
          <a:noFill/>
          <a:ln w="9525">
            <a:solidFill>
              <a:schemeClr val="tx1"/>
            </a:solidFill>
            <a:miter lim="800000"/>
            <a:headEnd/>
            <a:tailEnd/>
          </a:ln>
          <a:effectLst/>
        </p:spPr>
      </p:cxnSp>
      <p:cxnSp>
        <p:nvCxnSpPr>
          <p:cNvPr id="39953" name="AutoShape 17"/>
          <p:cNvCxnSpPr>
            <a:cxnSpLocks noChangeShapeType="1"/>
            <a:stCxn id="39940" idx="0"/>
            <a:endCxn id="39948" idx="1"/>
          </p:cNvCxnSpPr>
          <p:nvPr/>
        </p:nvCxnSpPr>
        <p:spPr bwMode="auto">
          <a:xfrm rot="16200000">
            <a:off x="1674019" y="1970881"/>
            <a:ext cx="971550" cy="1944688"/>
          </a:xfrm>
          <a:prstGeom prst="bentConnector2">
            <a:avLst/>
          </a:prstGeom>
          <a:noFill/>
          <a:ln w="9525">
            <a:solidFill>
              <a:schemeClr val="tx1"/>
            </a:solidFill>
            <a:miter lim="800000"/>
            <a:headEnd/>
            <a:tailEnd/>
          </a:ln>
          <a:effectLst/>
        </p:spPr>
      </p:cxnSp>
      <p:cxnSp>
        <p:nvCxnSpPr>
          <p:cNvPr id="39954" name="AutoShape 18"/>
          <p:cNvCxnSpPr>
            <a:cxnSpLocks noChangeShapeType="1"/>
            <a:stCxn id="39950" idx="3"/>
            <a:endCxn id="39944" idx="1"/>
          </p:cNvCxnSpPr>
          <p:nvPr/>
        </p:nvCxnSpPr>
        <p:spPr bwMode="auto">
          <a:xfrm>
            <a:off x="4643438" y="5121275"/>
            <a:ext cx="1152525" cy="0"/>
          </a:xfrm>
          <a:prstGeom prst="straightConnector1">
            <a:avLst/>
          </a:prstGeom>
          <a:noFill/>
          <a:ln w="9525">
            <a:solidFill>
              <a:schemeClr val="tx1"/>
            </a:solidFill>
            <a:round/>
            <a:headEnd/>
            <a:tailEnd type="triangle" w="med" len="med"/>
          </a:ln>
          <a:effectLst/>
        </p:spPr>
      </p:cxnSp>
      <p:cxnSp>
        <p:nvCxnSpPr>
          <p:cNvPr id="39955" name="AutoShape 19"/>
          <p:cNvCxnSpPr>
            <a:cxnSpLocks noChangeShapeType="1"/>
            <a:stCxn id="39948" idx="3"/>
            <a:endCxn id="39942" idx="1"/>
          </p:cNvCxnSpPr>
          <p:nvPr/>
        </p:nvCxnSpPr>
        <p:spPr bwMode="auto">
          <a:xfrm>
            <a:off x="4572000" y="2457450"/>
            <a:ext cx="1295400" cy="0"/>
          </a:xfrm>
          <a:prstGeom prst="straightConnector1">
            <a:avLst/>
          </a:prstGeom>
          <a:noFill/>
          <a:ln w="9525">
            <a:solidFill>
              <a:schemeClr val="tx1"/>
            </a:solidFill>
            <a:round/>
            <a:headEnd/>
            <a:tailEnd/>
          </a:ln>
          <a:effectLst/>
        </p:spPr>
      </p:cxnSp>
      <p:cxnSp>
        <p:nvCxnSpPr>
          <p:cNvPr id="39956" name="AutoShape 20"/>
          <p:cNvCxnSpPr>
            <a:cxnSpLocks noChangeShapeType="1"/>
            <a:stCxn id="39942" idx="2"/>
            <a:endCxn id="39946" idx="0"/>
          </p:cNvCxnSpPr>
          <p:nvPr/>
        </p:nvCxnSpPr>
        <p:spPr bwMode="auto">
          <a:xfrm rot="16200000" flipH="1">
            <a:off x="6373019" y="3032919"/>
            <a:ext cx="647700" cy="1588"/>
          </a:xfrm>
          <a:prstGeom prst="bentConnector3">
            <a:avLst>
              <a:gd name="adj1" fmla="val 50000"/>
            </a:avLst>
          </a:prstGeom>
          <a:noFill/>
          <a:ln w="9525">
            <a:solidFill>
              <a:schemeClr val="tx1"/>
            </a:solidFill>
            <a:miter lim="800000"/>
            <a:headEnd/>
            <a:tailEnd/>
          </a:ln>
          <a:effectLst/>
        </p:spPr>
      </p:cxnSp>
      <p:cxnSp>
        <p:nvCxnSpPr>
          <p:cNvPr id="39957" name="AutoShape 21"/>
          <p:cNvCxnSpPr>
            <a:cxnSpLocks noChangeShapeType="1"/>
            <a:stCxn id="39946" idx="2"/>
            <a:endCxn id="39944" idx="0"/>
          </p:cNvCxnSpPr>
          <p:nvPr/>
        </p:nvCxnSpPr>
        <p:spPr bwMode="auto">
          <a:xfrm rot="5400000">
            <a:off x="6300787" y="4471988"/>
            <a:ext cx="792163" cy="1588"/>
          </a:xfrm>
          <a:prstGeom prst="bentConnector3">
            <a:avLst>
              <a:gd name="adj1" fmla="val 49898"/>
            </a:avLst>
          </a:prstGeom>
          <a:noFill/>
          <a:ln w="9525">
            <a:solidFill>
              <a:schemeClr val="tx1"/>
            </a:solidFill>
            <a:miter lim="800000"/>
            <a:headEnd/>
            <a:tailEnd/>
          </a:ln>
          <a:effectLst/>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4000" b="1"/>
              <a:t>Design Principles</a:t>
            </a:r>
            <a:br>
              <a:rPr lang="en-US" sz="4000" b="1"/>
            </a:br>
            <a:r>
              <a:rPr lang="en-US" sz="4000" b="1"/>
              <a:t>Picking the Right Kind of Element</a:t>
            </a:r>
            <a:endParaRPr lang="bg-BG" sz="4000" b="1"/>
          </a:p>
        </p:txBody>
      </p:sp>
      <p:sp>
        <p:nvSpPr>
          <p:cNvPr id="40963" name="Rectangle 3"/>
          <p:cNvSpPr>
            <a:spLocks noGrp="1" noChangeArrowheads="1"/>
          </p:cNvSpPr>
          <p:nvPr>
            <p:ph type="body" idx="1"/>
          </p:nvPr>
        </p:nvSpPr>
        <p:spPr/>
        <p:txBody>
          <a:bodyPr/>
          <a:lstStyle/>
          <a:p>
            <a:pPr>
              <a:buFont typeface="Wingdings" pitchFamily="2" charset="2"/>
              <a:buNone/>
            </a:pPr>
            <a:r>
              <a:rPr lang="en-US" sz="2800"/>
              <a:t>Sometimes we have options regarding the type of design element used to represent a real-world concept. Many of these choices are between using attributes and using entity set/relationship combinations. In general, an attribute is simpler to implement than either an entity set or a relationship. However, making everything an attribute will usually get us into trouble.</a:t>
            </a:r>
            <a:endParaRPr lang="bg-BG"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4000">
                <a:solidFill>
                  <a:schemeClr val="folHlink"/>
                </a:solidFill>
              </a:rPr>
              <a:t>An entity-relationship diagram for the movie database</a:t>
            </a:r>
            <a:endParaRPr lang="bg-BG" sz="4000">
              <a:solidFill>
                <a:schemeClr val="folHlink"/>
              </a:solidFill>
            </a:endParaRPr>
          </a:p>
        </p:txBody>
      </p:sp>
      <p:sp>
        <p:nvSpPr>
          <p:cNvPr id="45059" name="Rectangle 3"/>
          <p:cNvSpPr>
            <a:spLocks noChangeArrowheads="1"/>
          </p:cNvSpPr>
          <p:nvPr/>
        </p:nvSpPr>
        <p:spPr bwMode="auto">
          <a:xfrm>
            <a:off x="827088" y="3789363"/>
            <a:ext cx="1512887" cy="576262"/>
          </a:xfrm>
          <a:prstGeom prst="rect">
            <a:avLst/>
          </a:prstGeom>
          <a:solidFill>
            <a:schemeClr val="accent1"/>
          </a:solidFill>
          <a:ln w="9525">
            <a:solidFill>
              <a:schemeClr val="tx1"/>
            </a:solidFill>
            <a:miter lim="800000"/>
            <a:headEnd/>
            <a:tailEnd/>
          </a:ln>
          <a:effectLst/>
        </p:spPr>
        <p:txBody>
          <a:bodyPr wrap="none" anchor="ctr"/>
          <a:lstStyle/>
          <a:p>
            <a:endParaRPr lang="bg-BG"/>
          </a:p>
        </p:txBody>
      </p:sp>
      <p:sp>
        <p:nvSpPr>
          <p:cNvPr id="45060" name="Text Box 4"/>
          <p:cNvSpPr txBox="1">
            <a:spLocks noChangeArrowheads="1"/>
          </p:cNvSpPr>
          <p:nvPr/>
        </p:nvSpPr>
        <p:spPr bwMode="auto">
          <a:xfrm>
            <a:off x="1116013" y="3860800"/>
            <a:ext cx="935037" cy="366713"/>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45061" name="Oval 5"/>
          <p:cNvSpPr>
            <a:spLocks noChangeArrowheads="1"/>
          </p:cNvSpPr>
          <p:nvPr/>
        </p:nvSpPr>
        <p:spPr bwMode="auto">
          <a:xfrm>
            <a:off x="539750" y="2852738"/>
            <a:ext cx="863600" cy="503237"/>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title</a:t>
            </a:r>
            <a:endParaRPr lang="bg-BG">
              <a:effectLst>
                <a:outerShdw blurRad="38100" dist="38100" dir="2700000" algn="tl">
                  <a:srgbClr val="000000"/>
                </a:outerShdw>
              </a:effectLst>
            </a:endParaRPr>
          </a:p>
        </p:txBody>
      </p:sp>
      <p:sp>
        <p:nvSpPr>
          <p:cNvPr id="45062" name="Oval 6"/>
          <p:cNvSpPr>
            <a:spLocks noChangeArrowheads="1"/>
          </p:cNvSpPr>
          <p:nvPr/>
        </p:nvSpPr>
        <p:spPr bwMode="auto">
          <a:xfrm>
            <a:off x="1547813" y="2852738"/>
            <a:ext cx="936625" cy="503237"/>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year</a:t>
            </a:r>
            <a:endParaRPr lang="bg-BG">
              <a:effectLst>
                <a:outerShdw blurRad="38100" dist="38100" dir="2700000" algn="tl">
                  <a:srgbClr val="000000"/>
                </a:outerShdw>
              </a:effectLst>
            </a:endParaRPr>
          </a:p>
        </p:txBody>
      </p:sp>
      <p:sp>
        <p:nvSpPr>
          <p:cNvPr id="45063" name="Oval 7"/>
          <p:cNvSpPr>
            <a:spLocks noChangeArrowheads="1"/>
          </p:cNvSpPr>
          <p:nvPr/>
        </p:nvSpPr>
        <p:spPr bwMode="auto">
          <a:xfrm>
            <a:off x="179388" y="4868863"/>
            <a:ext cx="1223962"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length</a:t>
            </a:r>
            <a:endParaRPr lang="bg-BG">
              <a:effectLst>
                <a:outerShdw blurRad="38100" dist="38100" dir="2700000" algn="tl">
                  <a:srgbClr val="000000"/>
                </a:outerShdw>
              </a:effectLst>
            </a:endParaRPr>
          </a:p>
        </p:txBody>
      </p:sp>
      <p:sp>
        <p:nvSpPr>
          <p:cNvPr id="45064" name="Oval 8"/>
          <p:cNvSpPr>
            <a:spLocks noChangeArrowheads="1"/>
          </p:cNvSpPr>
          <p:nvPr/>
        </p:nvSpPr>
        <p:spPr bwMode="auto">
          <a:xfrm>
            <a:off x="1692275" y="4941888"/>
            <a:ext cx="1366838"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filmType</a:t>
            </a:r>
            <a:endParaRPr lang="bg-BG">
              <a:effectLst>
                <a:outerShdw blurRad="38100" dist="38100" dir="2700000" algn="tl">
                  <a:srgbClr val="000000"/>
                </a:outerShdw>
              </a:effectLst>
            </a:endParaRPr>
          </a:p>
        </p:txBody>
      </p:sp>
      <p:cxnSp>
        <p:nvCxnSpPr>
          <p:cNvPr id="45065" name="AutoShape 9"/>
          <p:cNvCxnSpPr>
            <a:cxnSpLocks noChangeShapeType="1"/>
            <a:stCxn id="45063" idx="0"/>
            <a:endCxn id="45059" idx="2"/>
          </p:cNvCxnSpPr>
          <p:nvPr/>
        </p:nvCxnSpPr>
        <p:spPr bwMode="auto">
          <a:xfrm flipV="1">
            <a:off x="792163" y="4365625"/>
            <a:ext cx="792162" cy="503238"/>
          </a:xfrm>
          <a:prstGeom prst="straightConnector1">
            <a:avLst/>
          </a:prstGeom>
          <a:noFill/>
          <a:ln w="9525">
            <a:solidFill>
              <a:schemeClr val="tx1"/>
            </a:solidFill>
            <a:round/>
            <a:headEnd/>
            <a:tailEnd/>
          </a:ln>
          <a:effectLst/>
        </p:spPr>
      </p:cxnSp>
      <p:cxnSp>
        <p:nvCxnSpPr>
          <p:cNvPr id="45066" name="AutoShape 10"/>
          <p:cNvCxnSpPr>
            <a:cxnSpLocks noChangeShapeType="1"/>
            <a:stCxn id="45064" idx="0"/>
            <a:endCxn id="45059" idx="2"/>
          </p:cNvCxnSpPr>
          <p:nvPr/>
        </p:nvCxnSpPr>
        <p:spPr bwMode="auto">
          <a:xfrm flipH="1" flipV="1">
            <a:off x="1584325" y="4365625"/>
            <a:ext cx="792163" cy="576263"/>
          </a:xfrm>
          <a:prstGeom prst="straightConnector1">
            <a:avLst/>
          </a:prstGeom>
          <a:noFill/>
          <a:ln w="9525">
            <a:solidFill>
              <a:schemeClr val="tx1"/>
            </a:solidFill>
            <a:round/>
            <a:headEnd/>
            <a:tailEnd/>
          </a:ln>
          <a:effectLst/>
        </p:spPr>
      </p:cxnSp>
      <p:cxnSp>
        <p:nvCxnSpPr>
          <p:cNvPr id="45067" name="AutoShape 11"/>
          <p:cNvCxnSpPr>
            <a:cxnSpLocks noChangeShapeType="1"/>
            <a:stCxn id="45061" idx="4"/>
            <a:endCxn id="45059" idx="0"/>
          </p:cNvCxnSpPr>
          <p:nvPr/>
        </p:nvCxnSpPr>
        <p:spPr bwMode="auto">
          <a:xfrm>
            <a:off x="971550" y="3355975"/>
            <a:ext cx="612775" cy="433388"/>
          </a:xfrm>
          <a:prstGeom prst="straightConnector1">
            <a:avLst/>
          </a:prstGeom>
          <a:noFill/>
          <a:ln w="9525">
            <a:solidFill>
              <a:schemeClr val="tx1"/>
            </a:solidFill>
            <a:round/>
            <a:headEnd/>
            <a:tailEnd/>
          </a:ln>
          <a:effectLst/>
        </p:spPr>
      </p:cxnSp>
      <p:cxnSp>
        <p:nvCxnSpPr>
          <p:cNvPr id="45068" name="AutoShape 12"/>
          <p:cNvCxnSpPr>
            <a:cxnSpLocks noChangeShapeType="1"/>
            <a:stCxn id="45062" idx="4"/>
            <a:endCxn id="45059" idx="0"/>
          </p:cNvCxnSpPr>
          <p:nvPr/>
        </p:nvCxnSpPr>
        <p:spPr bwMode="auto">
          <a:xfrm flipH="1">
            <a:off x="1584325" y="3355975"/>
            <a:ext cx="431800" cy="433388"/>
          </a:xfrm>
          <a:prstGeom prst="straightConnector1">
            <a:avLst/>
          </a:prstGeom>
          <a:noFill/>
          <a:ln w="9525">
            <a:solidFill>
              <a:schemeClr val="tx1"/>
            </a:solidFill>
            <a:round/>
            <a:headEnd/>
            <a:tailEnd/>
          </a:ln>
          <a:effectLst/>
        </p:spPr>
      </p:cxnSp>
      <p:sp>
        <p:nvSpPr>
          <p:cNvPr id="45069" name="AutoShape 13"/>
          <p:cNvSpPr>
            <a:spLocks noChangeArrowheads="1"/>
          </p:cNvSpPr>
          <p:nvPr/>
        </p:nvSpPr>
        <p:spPr bwMode="auto">
          <a:xfrm>
            <a:off x="3635375" y="3141663"/>
            <a:ext cx="1800225" cy="719137"/>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Stars-in</a:t>
            </a:r>
            <a:endParaRPr lang="bg-BG">
              <a:effectLst>
                <a:outerShdw blurRad="38100" dist="38100" dir="2700000" algn="tl">
                  <a:srgbClr val="000000"/>
                </a:outerShdw>
              </a:effectLst>
            </a:endParaRPr>
          </a:p>
        </p:txBody>
      </p:sp>
      <p:sp>
        <p:nvSpPr>
          <p:cNvPr id="45070" name="AutoShape 14"/>
          <p:cNvSpPr>
            <a:spLocks noChangeArrowheads="1"/>
          </p:cNvSpPr>
          <p:nvPr/>
        </p:nvSpPr>
        <p:spPr bwMode="auto">
          <a:xfrm>
            <a:off x="3851275" y="4652963"/>
            <a:ext cx="1512888" cy="792162"/>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Owns</a:t>
            </a:r>
            <a:endParaRPr lang="bg-BG">
              <a:effectLst>
                <a:outerShdw blurRad="38100" dist="38100" dir="2700000" algn="tl">
                  <a:srgbClr val="000000"/>
                </a:outerShdw>
              </a:effectLst>
            </a:endParaRPr>
          </a:p>
        </p:txBody>
      </p:sp>
      <p:sp>
        <p:nvSpPr>
          <p:cNvPr id="45071" name="Rectangle 15"/>
          <p:cNvSpPr>
            <a:spLocks noChangeArrowheads="1"/>
          </p:cNvSpPr>
          <p:nvPr/>
        </p:nvSpPr>
        <p:spPr bwMode="auto">
          <a:xfrm>
            <a:off x="6300788" y="3068638"/>
            <a:ext cx="1655762" cy="7921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45072" name="Oval 16"/>
          <p:cNvSpPr>
            <a:spLocks noChangeArrowheads="1"/>
          </p:cNvSpPr>
          <p:nvPr/>
        </p:nvSpPr>
        <p:spPr bwMode="auto">
          <a:xfrm>
            <a:off x="5940425" y="1989138"/>
            <a:ext cx="1152525"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45073" name="Oval 17"/>
          <p:cNvSpPr>
            <a:spLocks noChangeArrowheads="1"/>
          </p:cNvSpPr>
          <p:nvPr/>
        </p:nvSpPr>
        <p:spPr bwMode="auto">
          <a:xfrm>
            <a:off x="7235825" y="1989138"/>
            <a:ext cx="1079500" cy="57467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sp>
        <p:nvSpPr>
          <p:cNvPr id="45074" name="Rectangle 18"/>
          <p:cNvSpPr>
            <a:spLocks noChangeArrowheads="1"/>
          </p:cNvSpPr>
          <p:nvPr/>
        </p:nvSpPr>
        <p:spPr bwMode="auto">
          <a:xfrm>
            <a:off x="6300788" y="4724400"/>
            <a:ext cx="1584325" cy="72072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45075" name="Oval 19"/>
          <p:cNvSpPr>
            <a:spLocks noChangeArrowheads="1"/>
          </p:cNvSpPr>
          <p:nvPr/>
        </p:nvSpPr>
        <p:spPr bwMode="auto">
          <a:xfrm>
            <a:off x="5795963" y="5949950"/>
            <a:ext cx="1152525" cy="503238"/>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45076" name="Oval 20"/>
          <p:cNvSpPr>
            <a:spLocks noChangeArrowheads="1"/>
          </p:cNvSpPr>
          <p:nvPr/>
        </p:nvSpPr>
        <p:spPr bwMode="auto">
          <a:xfrm>
            <a:off x="7308850" y="5949950"/>
            <a:ext cx="1223963" cy="503238"/>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cxnSp>
        <p:nvCxnSpPr>
          <p:cNvPr id="45077" name="AutoShape 21"/>
          <p:cNvCxnSpPr>
            <a:cxnSpLocks noChangeShapeType="1"/>
            <a:stCxn id="45075" idx="0"/>
            <a:endCxn id="45074" idx="2"/>
          </p:cNvCxnSpPr>
          <p:nvPr/>
        </p:nvCxnSpPr>
        <p:spPr bwMode="auto">
          <a:xfrm flipV="1">
            <a:off x="6372225" y="5445125"/>
            <a:ext cx="720725" cy="504825"/>
          </a:xfrm>
          <a:prstGeom prst="straightConnector1">
            <a:avLst/>
          </a:prstGeom>
          <a:noFill/>
          <a:ln w="9525">
            <a:solidFill>
              <a:schemeClr val="tx1"/>
            </a:solidFill>
            <a:round/>
            <a:headEnd/>
            <a:tailEnd/>
          </a:ln>
          <a:effectLst/>
        </p:spPr>
      </p:cxnSp>
      <p:cxnSp>
        <p:nvCxnSpPr>
          <p:cNvPr id="45078" name="AutoShape 22"/>
          <p:cNvCxnSpPr>
            <a:cxnSpLocks noChangeShapeType="1"/>
            <a:stCxn id="45076" idx="0"/>
            <a:endCxn id="45074" idx="2"/>
          </p:cNvCxnSpPr>
          <p:nvPr/>
        </p:nvCxnSpPr>
        <p:spPr bwMode="auto">
          <a:xfrm flipH="1" flipV="1">
            <a:off x="7092950" y="5445125"/>
            <a:ext cx="828675" cy="504825"/>
          </a:xfrm>
          <a:prstGeom prst="straightConnector1">
            <a:avLst/>
          </a:prstGeom>
          <a:noFill/>
          <a:ln w="9525">
            <a:solidFill>
              <a:schemeClr val="tx1"/>
            </a:solidFill>
            <a:round/>
            <a:headEnd/>
            <a:tailEnd/>
          </a:ln>
          <a:effectLst/>
        </p:spPr>
      </p:cxnSp>
      <p:cxnSp>
        <p:nvCxnSpPr>
          <p:cNvPr id="45079" name="AutoShape 23"/>
          <p:cNvCxnSpPr>
            <a:cxnSpLocks noChangeShapeType="1"/>
            <a:stCxn id="45072" idx="4"/>
            <a:endCxn id="45071" idx="0"/>
          </p:cNvCxnSpPr>
          <p:nvPr/>
        </p:nvCxnSpPr>
        <p:spPr bwMode="auto">
          <a:xfrm>
            <a:off x="6516688" y="2565400"/>
            <a:ext cx="612775" cy="503238"/>
          </a:xfrm>
          <a:prstGeom prst="straightConnector1">
            <a:avLst/>
          </a:prstGeom>
          <a:noFill/>
          <a:ln w="9525">
            <a:solidFill>
              <a:schemeClr val="tx1"/>
            </a:solidFill>
            <a:round/>
            <a:headEnd/>
            <a:tailEnd/>
          </a:ln>
          <a:effectLst/>
        </p:spPr>
      </p:cxnSp>
      <p:cxnSp>
        <p:nvCxnSpPr>
          <p:cNvPr id="45080" name="AutoShape 24"/>
          <p:cNvCxnSpPr>
            <a:cxnSpLocks noChangeShapeType="1"/>
            <a:stCxn id="45073" idx="4"/>
            <a:endCxn id="45071" idx="0"/>
          </p:cNvCxnSpPr>
          <p:nvPr/>
        </p:nvCxnSpPr>
        <p:spPr bwMode="auto">
          <a:xfrm flipH="1">
            <a:off x="7129463" y="2563813"/>
            <a:ext cx="646112" cy="504825"/>
          </a:xfrm>
          <a:prstGeom prst="straightConnector1">
            <a:avLst/>
          </a:prstGeom>
          <a:noFill/>
          <a:ln w="9525">
            <a:solidFill>
              <a:schemeClr val="tx1"/>
            </a:solidFill>
            <a:round/>
            <a:headEnd/>
            <a:tailEnd/>
          </a:ln>
          <a:effectLst/>
        </p:spPr>
      </p:cxnSp>
      <p:cxnSp>
        <p:nvCxnSpPr>
          <p:cNvPr id="45081" name="AutoShape 25"/>
          <p:cNvCxnSpPr>
            <a:cxnSpLocks noChangeShapeType="1"/>
            <a:stCxn id="45059" idx="3"/>
            <a:endCxn id="45069" idx="1"/>
          </p:cNvCxnSpPr>
          <p:nvPr/>
        </p:nvCxnSpPr>
        <p:spPr bwMode="auto">
          <a:xfrm flipV="1">
            <a:off x="2339975" y="3502025"/>
            <a:ext cx="1295400" cy="576263"/>
          </a:xfrm>
          <a:prstGeom prst="straightConnector1">
            <a:avLst/>
          </a:prstGeom>
          <a:noFill/>
          <a:ln w="9525">
            <a:solidFill>
              <a:schemeClr val="tx1"/>
            </a:solidFill>
            <a:round/>
            <a:headEnd/>
            <a:tailEnd/>
          </a:ln>
          <a:effectLst/>
        </p:spPr>
      </p:cxnSp>
      <p:cxnSp>
        <p:nvCxnSpPr>
          <p:cNvPr id="45082" name="AutoShape 26"/>
          <p:cNvCxnSpPr>
            <a:cxnSpLocks noChangeShapeType="1"/>
            <a:stCxn id="45069" idx="3"/>
            <a:endCxn id="45071" idx="1"/>
          </p:cNvCxnSpPr>
          <p:nvPr/>
        </p:nvCxnSpPr>
        <p:spPr bwMode="auto">
          <a:xfrm flipV="1">
            <a:off x="5435600" y="3465513"/>
            <a:ext cx="865188" cy="36512"/>
          </a:xfrm>
          <a:prstGeom prst="straightConnector1">
            <a:avLst/>
          </a:prstGeom>
          <a:noFill/>
          <a:ln w="9525">
            <a:solidFill>
              <a:schemeClr val="tx1"/>
            </a:solidFill>
            <a:round/>
            <a:headEnd/>
            <a:tailEnd/>
          </a:ln>
          <a:effectLst/>
        </p:spPr>
      </p:cxnSp>
      <p:cxnSp>
        <p:nvCxnSpPr>
          <p:cNvPr id="45083" name="AutoShape 27"/>
          <p:cNvCxnSpPr>
            <a:cxnSpLocks noChangeShapeType="1"/>
            <a:stCxn id="45059" idx="3"/>
            <a:endCxn id="45070" idx="1"/>
          </p:cNvCxnSpPr>
          <p:nvPr/>
        </p:nvCxnSpPr>
        <p:spPr bwMode="auto">
          <a:xfrm>
            <a:off x="2339975" y="4078288"/>
            <a:ext cx="1511300" cy="971550"/>
          </a:xfrm>
          <a:prstGeom prst="straightConnector1">
            <a:avLst/>
          </a:prstGeom>
          <a:noFill/>
          <a:ln w="9525">
            <a:solidFill>
              <a:schemeClr val="tx1"/>
            </a:solidFill>
            <a:round/>
            <a:headEnd/>
            <a:tailEnd/>
          </a:ln>
          <a:effectLst/>
        </p:spPr>
      </p:cxnSp>
      <p:cxnSp>
        <p:nvCxnSpPr>
          <p:cNvPr id="45084" name="AutoShape 28"/>
          <p:cNvCxnSpPr>
            <a:cxnSpLocks noChangeShapeType="1"/>
            <a:stCxn id="45070" idx="3"/>
            <a:endCxn id="45074" idx="1"/>
          </p:cNvCxnSpPr>
          <p:nvPr/>
        </p:nvCxnSpPr>
        <p:spPr bwMode="auto">
          <a:xfrm>
            <a:off x="5364163" y="5049838"/>
            <a:ext cx="936625" cy="34925"/>
          </a:xfrm>
          <a:prstGeom prst="straightConnector1">
            <a:avLst/>
          </a:prstGeom>
          <a:noFill/>
          <a:ln w="9525">
            <a:solidFill>
              <a:schemeClr val="tx1"/>
            </a:solidFill>
            <a:round/>
            <a:headEnd/>
            <a:tailEnd type="triangle" w="med" len="med"/>
          </a:ln>
          <a:effectLst/>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4000">
                <a:solidFill>
                  <a:schemeClr val="folHlink"/>
                </a:solidFill>
              </a:rPr>
              <a:t>An entity-relationship diagram for the movie database</a:t>
            </a:r>
            <a:endParaRPr lang="bg-BG" sz="4000">
              <a:solidFill>
                <a:schemeClr val="folHlink"/>
              </a:solidFill>
            </a:endParaRPr>
          </a:p>
        </p:txBody>
      </p:sp>
      <p:sp>
        <p:nvSpPr>
          <p:cNvPr id="44035" name="Rectangle 3"/>
          <p:cNvSpPr>
            <a:spLocks noChangeArrowheads="1"/>
          </p:cNvSpPr>
          <p:nvPr/>
        </p:nvSpPr>
        <p:spPr bwMode="auto">
          <a:xfrm>
            <a:off x="827088" y="3789363"/>
            <a:ext cx="1512887" cy="576262"/>
          </a:xfrm>
          <a:prstGeom prst="rect">
            <a:avLst/>
          </a:prstGeom>
          <a:solidFill>
            <a:schemeClr val="accent1"/>
          </a:solidFill>
          <a:ln w="9525">
            <a:solidFill>
              <a:schemeClr val="tx1"/>
            </a:solidFill>
            <a:miter lim="800000"/>
            <a:headEnd/>
            <a:tailEnd/>
          </a:ln>
          <a:effectLst/>
        </p:spPr>
        <p:txBody>
          <a:bodyPr wrap="none" anchor="ctr"/>
          <a:lstStyle/>
          <a:p>
            <a:endParaRPr lang="bg-BG"/>
          </a:p>
        </p:txBody>
      </p:sp>
      <p:sp>
        <p:nvSpPr>
          <p:cNvPr id="44036" name="Text Box 4"/>
          <p:cNvSpPr txBox="1">
            <a:spLocks noChangeArrowheads="1"/>
          </p:cNvSpPr>
          <p:nvPr/>
        </p:nvSpPr>
        <p:spPr bwMode="auto">
          <a:xfrm>
            <a:off x="1116013" y="3860800"/>
            <a:ext cx="935037" cy="366713"/>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44037" name="Oval 5"/>
          <p:cNvSpPr>
            <a:spLocks noChangeArrowheads="1"/>
          </p:cNvSpPr>
          <p:nvPr/>
        </p:nvSpPr>
        <p:spPr bwMode="auto">
          <a:xfrm>
            <a:off x="539750" y="2852738"/>
            <a:ext cx="863600" cy="503237"/>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title</a:t>
            </a:r>
            <a:endParaRPr lang="bg-BG">
              <a:effectLst>
                <a:outerShdw blurRad="38100" dist="38100" dir="2700000" algn="tl">
                  <a:srgbClr val="000000"/>
                </a:outerShdw>
              </a:effectLst>
            </a:endParaRPr>
          </a:p>
        </p:txBody>
      </p:sp>
      <p:sp>
        <p:nvSpPr>
          <p:cNvPr id="44038" name="Oval 6"/>
          <p:cNvSpPr>
            <a:spLocks noChangeArrowheads="1"/>
          </p:cNvSpPr>
          <p:nvPr/>
        </p:nvSpPr>
        <p:spPr bwMode="auto">
          <a:xfrm>
            <a:off x="1547813" y="2852738"/>
            <a:ext cx="936625" cy="503237"/>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year</a:t>
            </a:r>
            <a:endParaRPr lang="bg-BG">
              <a:effectLst>
                <a:outerShdw blurRad="38100" dist="38100" dir="2700000" algn="tl">
                  <a:srgbClr val="000000"/>
                </a:outerShdw>
              </a:effectLst>
            </a:endParaRPr>
          </a:p>
        </p:txBody>
      </p:sp>
      <p:sp>
        <p:nvSpPr>
          <p:cNvPr id="44039" name="Oval 7"/>
          <p:cNvSpPr>
            <a:spLocks noChangeArrowheads="1"/>
          </p:cNvSpPr>
          <p:nvPr/>
        </p:nvSpPr>
        <p:spPr bwMode="auto">
          <a:xfrm>
            <a:off x="179388" y="4868863"/>
            <a:ext cx="1223962"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length</a:t>
            </a:r>
            <a:endParaRPr lang="bg-BG">
              <a:effectLst>
                <a:outerShdw blurRad="38100" dist="38100" dir="2700000" algn="tl">
                  <a:srgbClr val="000000"/>
                </a:outerShdw>
              </a:effectLst>
            </a:endParaRPr>
          </a:p>
        </p:txBody>
      </p:sp>
      <p:sp>
        <p:nvSpPr>
          <p:cNvPr id="44040" name="Oval 8"/>
          <p:cNvSpPr>
            <a:spLocks noChangeArrowheads="1"/>
          </p:cNvSpPr>
          <p:nvPr/>
        </p:nvSpPr>
        <p:spPr bwMode="auto">
          <a:xfrm>
            <a:off x="1692275" y="4941888"/>
            <a:ext cx="1366838"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filmType</a:t>
            </a:r>
            <a:endParaRPr lang="bg-BG">
              <a:effectLst>
                <a:outerShdw blurRad="38100" dist="38100" dir="2700000" algn="tl">
                  <a:srgbClr val="000000"/>
                </a:outerShdw>
              </a:effectLst>
            </a:endParaRPr>
          </a:p>
        </p:txBody>
      </p:sp>
      <p:cxnSp>
        <p:nvCxnSpPr>
          <p:cNvPr id="44041" name="AutoShape 9"/>
          <p:cNvCxnSpPr>
            <a:cxnSpLocks noChangeShapeType="1"/>
            <a:stCxn id="44039" idx="0"/>
            <a:endCxn id="44035" idx="2"/>
          </p:cNvCxnSpPr>
          <p:nvPr/>
        </p:nvCxnSpPr>
        <p:spPr bwMode="auto">
          <a:xfrm flipV="1">
            <a:off x="792163" y="4365625"/>
            <a:ext cx="792162" cy="503238"/>
          </a:xfrm>
          <a:prstGeom prst="straightConnector1">
            <a:avLst/>
          </a:prstGeom>
          <a:noFill/>
          <a:ln w="9525">
            <a:solidFill>
              <a:schemeClr val="tx1"/>
            </a:solidFill>
            <a:round/>
            <a:headEnd/>
            <a:tailEnd/>
          </a:ln>
          <a:effectLst/>
        </p:spPr>
      </p:cxnSp>
      <p:cxnSp>
        <p:nvCxnSpPr>
          <p:cNvPr id="44042" name="AutoShape 10"/>
          <p:cNvCxnSpPr>
            <a:cxnSpLocks noChangeShapeType="1"/>
            <a:stCxn id="44040" idx="0"/>
            <a:endCxn id="44035" idx="2"/>
          </p:cNvCxnSpPr>
          <p:nvPr/>
        </p:nvCxnSpPr>
        <p:spPr bwMode="auto">
          <a:xfrm flipH="1" flipV="1">
            <a:off x="1584325" y="4365625"/>
            <a:ext cx="792163" cy="576263"/>
          </a:xfrm>
          <a:prstGeom prst="straightConnector1">
            <a:avLst/>
          </a:prstGeom>
          <a:noFill/>
          <a:ln w="9525">
            <a:solidFill>
              <a:schemeClr val="tx1"/>
            </a:solidFill>
            <a:round/>
            <a:headEnd/>
            <a:tailEnd/>
          </a:ln>
          <a:effectLst/>
        </p:spPr>
      </p:cxnSp>
      <p:cxnSp>
        <p:nvCxnSpPr>
          <p:cNvPr id="44043" name="AutoShape 11"/>
          <p:cNvCxnSpPr>
            <a:cxnSpLocks noChangeShapeType="1"/>
            <a:stCxn id="44037" idx="4"/>
            <a:endCxn id="44035" idx="0"/>
          </p:cNvCxnSpPr>
          <p:nvPr/>
        </p:nvCxnSpPr>
        <p:spPr bwMode="auto">
          <a:xfrm>
            <a:off x="971550" y="3355975"/>
            <a:ext cx="612775" cy="433388"/>
          </a:xfrm>
          <a:prstGeom prst="straightConnector1">
            <a:avLst/>
          </a:prstGeom>
          <a:noFill/>
          <a:ln w="9525">
            <a:solidFill>
              <a:schemeClr val="tx1"/>
            </a:solidFill>
            <a:round/>
            <a:headEnd/>
            <a:tailEnd/>
          </a:ln>
          <a:effectLst/>
        </p:spPr>
      </p:cxnSp>
      <p:cxnSp>
        <p:nvCxnSpPr>
          <p:cNvPr id="44044" name="AutoShape 12"/>
          <p:cNvCxnSpPr>
            <a:cxnSpLocks noChangeShapeType="1"/>
            <a:stCxn id="44038" idx="4"/>
            <a:endCxn id="44035" idx="0"/>
          </p:cNvCxnSpPr>
          <p:nvPr/>
        </p:nvCxnSpPr>
        <p:spPr bwMode="auto">
          <a:xfrm flipH="1">
            <a:off x="1584325" y="3355975"/>
            <a:ext cx="431800" cy="433388"/>
          </a:xfrm>
          <a:prstGeom prst="straightConnector1">
            <a:avLst/>
          </a:prstGeom>
          <a:noFill/>
          <a:ln w="9525">
            <a:solidFill>
              <a:schemeClr val="tx1"/>
            </a:solidFill>
            <a:round/>
            <a:headEnd/>
            <a:tailEnd/>
          </a:ln>
          <a:effectLst/>
        </p:spPr>
      </p:cxnSp>
      <p:sp>
        <p:nvSpPr>
          <p:cNvPr id="44045" name="AutoShape 13"/>
          <p:cNvSpPr>
            <a:spLocks noChangeArrowheads="1"/>
          </p:cNvSpPr>
          <p:nvPr/>
        </p:nvSpPr>
        <p:spPr bwMode="auto">
          <a:xfrm>
            <a:off x="3635375" y="3141663"/>
            <a:ext cx="1800225" cy="719137"/>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Stars-in</a:t>
            </a:r>
            <a:endParaRPr lang="bg-BG">
              <a:effectLst>
                <a:outerShdw blurRad="38100" dist="38100" dir="2700000" algn="tl">
                  <a:srgbClr val="000000"/>
                </a:outerShdw>
              </a:effectLst>
            </a:endParaRPr>
          </a:p>
        </p:txBody>
      </p:sp>
      <p:sp>
        <p:nvSpPr>
          <p:cNvPr id="44047" name="Rectangle 15"/>
          <p:cNvSpPr>
            <a:spLocks noChangeArrowheads="1"/>
          </p:cNvSpPr>
          <p:nvPr/>
        </p:nvSpPr>
        <p:spPr bwMode="auto">
          <a:xfrm>
            <a:off x="6300788" y="3068638"/>
            <a:ext cx="1655762" cy="7921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44048" name="Oval 16"/>
          <p:cNvSpPr>
            <a:spLocks noChangeArrowheads="1"/>
          </p:cNvSpPr>
          <p:nvPr/>
        </p:nvSpPr>
        <p:spPr bwMode="auto">
          <a:xfrm>
            <a:off x="5940425" y="1989138"/>
            <a:ext cx="1152525"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44049" name="Oval 17"/>
          <p:cNvSpPr>
            <a:spLocks noChangeArrowheads="1"/>
          </p:cNvSpPr>
          <p:nvPr/>
        </p:nvSpPr>
        <p:spPr bwMode="auto">
          <a:xfrm>
            <a:off x="7235825" y="1989138"/>
            <a:ext cx="1079500" cy="57467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sp>
        <p:nvSpPr>
          <p:cNvPr id="44051" name="Oval 19"/>
          <p:cNvSpPr>
            <a:spLocks noChangeArrowheads="1"/>
          </p:cNvSpPr>
          <p:nvPr/>
        </p:nvSpPr>
        <p:spPr bwMode="auto">
          <a:xfrm>
            <a:off x="4211638" y="5157788"/>
            <a:ext cx="1368425" cy="503237"/>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studioName</a:t>
            </a:r>
            <a:endParaRPr lang="bg-BG">
              <a:effectLst>
                <a:outerShdw blurRad="38100" dist="38100" dir="2700000" algn="tl">
                  <a:srgbClr val="000000"/>
                </a:outerShdw>
              </a:effectLst>
            </a:endParaRPr>
          </a:p>
        </p:txBody>
      </p:sp>
      <p:sp>
        <p:nvSpPr>
          <p:cNvPr id="44052" name="Oval 20"/>
          <p:cNvSpPr>
            <a:spLocks noChangeArrowheads="1"/>
          </p:cNvSpPr>
          <p:nvPr/>
        </p:nvSpPr>
        <p:spPr bwMode="auto">
          <a:xfrm>
            <a:off x="5580063" y="4437063"/>
            <a:ext cx="1223962" cy="503237"/>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cxnSp>
        <p:nvCxnSpPr>
          <p:cNvPr id="44053" name="AutoShape 21"/>
          <p:cNvCxnSpPr>
            <a:cxnSpLocks noChangeShapeType="1"/>
            <a:stCxn id="44051" idx="1"/>
          </p:cNvCxnSpPr>
          <p:nvPr/>
        </p:nvCxnSpPr>
        <p:spPr bwMode="auto">
          <a:xfrm flipH="1" flipV="1">
            <a:off x="2339975" y="4076700"/>
            <a:ext cx="2071688" cy="1154113"/>
          </a:xfrm>
          <a:prstGeom prst="straightConnector1">
            <a:avLst/>
          </a:prstGeom>
          <a:noFill/>
          <a:ln w="9525">
            <a:solidFill>
              <a:schemeClr val="tx1"/>
            </a:solidFill>
            <a:round/>
            <a:headEnd/>
            <a:tailEnd/>
          </a:ln>
          <a:effectLst/>
        </p:spPr>
      </p:cxnSp>
      <p:cxnSp>
        <p:nvCxnSpPr>
          <p:cNvPr id="44054" name="AutoShape 22"/>
          <p:cNvCxnSpPr>
            <a:cxnSpLocks noChangeShapeType="1"/>
            <a:stCxn id="44052" idx="2"/>
            <a:endCxn id="44035" idx="3"/>
          </p:cNvCxnSpPr>
          <p:nvPr/>
        </p:nvCxnSpPr>
        <p:spPr bwMode="auto">
          <a:xfrm flipH="1" flipV="1">
            <a:off x="2339975" y="4078288"/>
            <a:ext cx="3240088" cy="611187"/>
          </a:xfrm>
          <a:prstGeom prst="straightConnector1">
            <a:avLst/>
          </a:prstGeom>
          <a:noFill/>
          <a:ln w="9525">
            <a:solidFill>
              <a:schemeClr val="tx1"/>
            </a:solidFill>
            <a:round/>
            <a:headEnd/>
            <a:tailEnd/>
          </a:ln>
          <a:effectLst/>
        </p:spPr>
      </p:cxnSp>
      <p:cxnSp>
        <p:nvCxnSpPr>
          <p:cNvPr id="44055" name="AutoShape 23"/>
          <p:cNvCxnSpPr>
            <a:cxnSpLocks noChangeShapeType="1"/>
            <a:stCxn id="44048" idx="4"/>
            <a:endCxn id="44047" idx="0"/>
          </p:cNvCxnSpPr>
          <p:nvPr/>
        </p:nvCxnSpPr>
        <p:spPr bwMode="auto">
          <a:xfrm>
            <a:off x="6516688" y="2565400"/>
            <a:ext cx="612775" cy="503238"/>
          </a:xfrm>
          <a:prstGeom prst="straightConnector1">
            <a:avLst/>
          </a:prstGeom>
          <a:noFill/>
          <a:ln w="9525">
            <a:solidFill>
              <a:schemeClr val="tx1"/>
            </a:solidFill>
            <a:round/>
            <a:headEnd/>
            <a:tailEnd/>
          </a:ln>
          <a:effectLst/>
        </p:spPr>
      </p:cxnSp>
      <p:cxnSp>
        <p:nvCxnSpPr>
          <p:cNvPr id="44056" name="AutoShape 24"/>
          <p:cNvCxnSpPr>
            <a:cxnSpLocks noChangeShapeType="1"/>
            <a:stCxn id="44049" idx="4"/>
            <a:endCxn id="44047" idx="0"/>
          </p:cNvCxnSpPr>
          <p:nvPr/>
        </p:nvCxnSpPr>
        <p:spPr bwMode="auto">
          <a:xfrm flipH="1">
            <a:off x="7129463" y="2563813"/>
            <a:ext cx="646112" cy="504825"/>
          </a:xfrm>
          <a:prstGeom prst="straightConnector1">
            <a:avLst/>
          </a:prstGeom>
          <a:noFill/>
          <a:ln w="9525">
            <a:solidFill>
              <a:schemeClr val="tx1"/>
            </a:solidFill>
            <a:round/>
            <a:headEnd/>
            <a:tailEnd/>
          </a:ln>
          <a:effectLst/>
        </p:spPr>
      </p:cxnSp>
      <p:cxnSp>
        <p:nvCxnSpPr>
          <p:cNvPr id="44057" name="AutoShape 25"/>
          <p:cNvCxnSpPr>
            <a:cxnSpLocks noChangeShapeType="1"/>
            <a:stCxn id="44035" idx="3"/>
            <a:endCxn id="44045" idx="1"/>
          </p:cNvCxnSpPr>
          <p:nvPr/>
        </p:nvCxnSpPr>
        <p:spPr bwMode="auto">
          <a:xfrm flipV="1">
            <a:off x="2339975" y="3502025"/>
            <a:ext cx="1295400" cy="576263"/>
          </a:xfrm>
          <a:prstGeom prst="straightConnector1">
            <a:avLst/>
          </a:prstGeom>
          <a:noFill/>
          <a:ln w="9525">
            <a:solidFill>
              <a:schemeClr val="tx1"/>
            </a:solidFill>
            <a:round/>
            <a:headEnd/>
            <a:tailEnd/>
          </a:ln>
          <a:effectLst/>
        </p:spPr>
      </p:cxnSp>
      <p:cxnSp>
        <p:nvCxnSpPr>
          <p:cNvPr id="44058" name="AutoShape 26"/>
          <p:cNvCxnSpPr>
            <a:cxnSpLocks noChangeShapeType="1"/>
            <a:stCxn id="44045" idx="3"/>
            <a:endCxn id="44047" idx="1"/>
          </p:cNvCxnSpPr>
          <p:nvPr/>
        </p:nvCxnSpPr>
        <p:spPr bwMode="auto">
          <a:xfrm flipV="1">
            <a:off x="5435600" y="3465513"/>
            <a:ext cx="865188" cy="36512"/>
          </a:xfrm>
          <a:prstGeom prst="straightConnector1">
            <a:avLst/>
          </a:prstGeom>
          <a:noFill/>
          <a:ln w="9525">
            <a:solidFill>
              <a:schemeClr val="tx1"/>
            </a:solidFill>
            <a:round/>
            <a:headEnd/>
            <a:tailEnd/>
          </a:ln>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Elements of the E/R Model</a:t>
            </a:r>
            <a:endParaRPr lang="bg-BG"/>
          </a:p>
        </p:txBody>
      </p:sp>
      <p:sp>
        <p:nvSpPr>
          <p:cNvPr id="8195" name="Rectangle 3"/>
          <p:cNvSpPr>
            <a:spLocks noGrp="1" noChangeArrowheads="1"/>
          </p:cNvSpPr>
          <p:nvPr>
            <p:ph type="body" idx="1"/>
          </p:nvPr>
        </p:nvSpPr>
        <p:spPr>
          <a:xfrm>
            <a:off x="468313" y="1700213"/>
            <a:ext cx="8229600" cy="4392612"/>
          </a:xfrm>
        </p:spPr>
        <p:txBody>
          <a:bodyPr/>
          <a:lstStyle/>
          <a:p>
            <a:pPr marL="533400" indent="-533400">
              <a:lnSpc>
                <a:spcPct val="80000"/>
              </a:lnSpc>
              <a:buFont typeface="Wingdings" pitchFamily="2" charset="2"/>
              <a:buNone/>
            </a:pPr>
            <a:r>
              <a:rPr lang="en-US" sz="1800"/>
              <a:t>The most common model for abstract representation of the structure of a database is the </a:t>
            </a:r>
            <a:r>
              <a:rPr lang="en-US" sz="1800">
                <a:solidFill>
                  <a:schemeClr val="folHlink"/>
                </a:solidFill>
              </a:rPr>
              <a:t>entity-relationship model</a:t>
            </a:r>
            <a:r>
              <a:rPr lang="en-US" sz="1800"/>
              <a:t> (or </a:t>
            </a:r>
            <a:r>
              <a:rPr lang="en-US" sz="1800">
                <a:solidFill>
                  <a:schemeClr val="folHlink"/>
                </a:solidFill>
              </a:rPr>
              <a:t>E/R model</a:t>
            </a:r>
            <a:r>
              <a:rPr lang="en-US" sz="1800"/>
              <a:t>). In the E/R model, the structure of data is represented graphically, as an "entity-relationship diagram," using three principal element types:</a:t>
            </a:r>
          </a:p>
          <a:p>
            <a:pPr marL="533400" indent="-533400">
              <a:lnSpc>
                <a:spcPct val="80000"/>
              </a:lnSpc>
              <a:buFont typeface="Wingdings" pitchFamily="2" charset="2"/>
              <a:buAutoNum type="arabicPeriod"/>
            </a:pPr>
            <a:r>
              <a:rPr lang="en-US" sz="1800">
                <a:solidFill>
                  <a:schemeClr val="folHlink"/>
                </a:solidFill>
              </a:rPr>
              <a:t>Entity sets</a:t>
            </a:r>
            <a:r>
              <a:rPr lang="en-US" sz="1800"/>
              <a:t>. An entity is an abstract object of some sort, and a collection of similar entities forms an </a:t>
            </a:r>
            <a:r>
              <a:rPr lang="en-US" sz="1800">
                <a:solidFill>
                  <a:schemeClr val="folHlink"/>
                </a:solidFill>
              </a:rPr>
              <a:t>entity set</a:t>
            </a:r>
            <a:r>
              <a:rPr lang="en-US" sz="1800"/>
              <a:t>. There is some similarity between the entity and an "object“ in the sense of object-oriented programming. Likewise, an entity set bears some resemblance to a class of objects. However, the E/R model is a static concept, involving the structure of data and not the operations on data. Thus, one would not expect to find methods associated with an entity set as one would with a class.</a:t>
            </a:r>
          </a:p>
          <a:p>
            <a:pPr marL="533400" indent="-533400">
              <a:lnSpc>
                <a:spcPct val="80000"/>
              </a:lnSpc>
              <a:buFont typeface="Wingdings" pitchFamily="2" charset="2"/>
              <a:buAutoNum type="arabicPeriod"/>
            </a:pPr>
            <a:r>
              <a:rPr lang="en-US" sz="1800">
                <a:solidFill>
                  <a:schemeClr val="folHlink"/>
                </a:solidFill>
              </a:rPr>
              <a:t>Attributes</a:t>
            </a:r>
            <a:r>
              <a:rPr lang="en-US" sz="1800"/>
              <a:t>. Entity sets have associated attributes, which are properties of the entities in that set. In our version of the E/R model, we shall assume that attributes are atomic values, such as strings, integers, or reals. </a:t>
            </a:r>
          </a:p>
          <a:p>
            <a:pPr marL="533400" indent="-533400">
              <a:lnSpc>
                <a:spcPct val="80000"/>
              </a:lnSpc>
              <a:buFont typeface="Wingdings" pitchFamily="2" charset="2"/>
              <a:buAutoNum type="arabicPeriod"/>
            </a:pPr>
            <a:r>
              <a:rPr lang="en-US" sz="1800">
                <a:solidFill>
                  <a:schemeClr val="folHlink"/>
                </a:solidFill>
              </a:rPr>
              <a:t>Relationships</a:t>
            </a:r>
            <a:r>
              <a:rPr lang="en-US" sz="1800"/>
              <a:t>. Relationships are connections among two or more entity sets. While binary relationships, those between two entity sets, are by far the most common type of relationship, the E/R model allows relationships to involve any number of entity sets. </a:t>
            </a:r>
            <a:endParaRPr lang="bg-BG"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4000"/>
              <a:t>The conditions under which we prefer to use an attribute instead of an entity set</a:t>
            </a:r>
            <a:endParaRPr lang="bg-BG" sz="4000"/>
          </a:p>
        </p:txBody>
      </p:sp>
      <p:sp>
        <p:nvSpPr>
          <p:cNvPr id="46083" name="Rectangle 3"/>
          <p:cNvSpPr>
            <a:spLocks noGrp="1" noChangeArrowheads="1"/>
          </p:cNvSpPr>
          <p:nvPr>
            <p:ph type="body" idx="1"/>
          </p:nvPr>
        </p:nvSpPr>
        <p:spPr/>
        <p:txBody>
          <a:bodyPr/>
          <a:lstStyle/>
          <a:p>
            <a:pPr>
              <a:lnSpc>
                <a:spcPct val="80000"/>
              </a:lnSpc>
              <a:buFont typeface="Wingdings" pitchFamily="2" charset="2"/>
              <a:buNone/>
            </a:pPr>
            <a:r>
              <a:rPr lang="en-US" sz="1600"/>
              <a:t>Suppose E is an entity set. Here are conditions that E must obey, in order for us to replace E by an attribute or attributes of several other entity sets.</a:t>
            </a:r>
          </a:p>
          <a:p>
            <a:pPr>
              <a:lnSpc>
                <a:spcPct val="80000"/>
              </a:lnSpc>
              <a:buFont typeface="Wingdings" pitchFamily="2" charset="2"/>
              <a:buAutoNum type="arabicPeriod"/>
            </a:pPr>
            <a:r>
              <a:rPr lang="en-US" sz="1600"/>
              <a:t>All relationships in which E is involved must have arrows entering E. That is, E must be the "one" in many-one relationships, or its generalization for the case of multiway relationships.</a:t>
            </a:r>
          </a:p>
          <a:p>
            <a:pPr>
              <a:lnSpc>
                <a:spcPct val="80000"/>
              </a:lnSpc>
              <a:buFont typeface="Wingdings" pitchFamily="2" charset="2"/>
              <a:buAutoNum type="arabicPeriod"/>
            </a:pPr>
            <a:r>
              <a:rPr lang="en-US" sz="1600"/>
              <a:t>The attributes for E must collectively identify an entity. Typically, there will be only one attribute, in which case this condition is surely met. However, if there are several attributes, then no attribute must depend on the other attributes, the way </a:t>
            </a:r>
            <a:r>
              <a:rPr lang="en-US" sz="1600">
                <a:solidFill>
                  <a:schemeClr val="folHlink"/>
                </a:solidFill>
              </a:rPr>
              <a:t>address</a:t>
            </a:r>
            <a:r>
              <a:rPr lang="en-US" sz="1600"/>
              <a:t> depends on </a:t>
            </a:r>
            <a:r>
              <a:rPr lang="en-US" sz="1600">
                <a:solidFill>
                  <a:schemeClr val="folHlink"/>
                </a:solidFill>
              </a:rPr>
              <a:t>name</a:t>
            </a:r>
            <a:r>
              <a:rPr lang="en-US" sz="1600"/>
              <a:t> for </a:t>
            </a:r>
            <a:r>
              <a:rPr lang="en-US" sz="1600">
                <a:solidFill>
                  <a:schemeClr val="folHlink"/>
                </a:solidFill>
              </a:rPr>
              <a:t>Studios</a:t>
            </a:r>
            <a:r>
              <a:rPr lang="en-US" sz="1600"/>
              <a:t>.</a:t>
            </a:r>
          </a:p>
          <a:p>
            <a:pPr>
              <a:lnSpc>
                <a:spcPct val="80000"/>
              </a:lnSpc>
              <a:buFont typeface="Wingdings" pitchFamily="2" charset="2"/>
              <a:buAutoNum type="arabicPeriod"/>
            </a:pPr>
            <a:r>
              <a:rPr lang="en-US" sz="1600"/>
              <a:t>No relationship involves E more than once.</a:t>
            </a:r>
          </a:p>
          <a:p>
            <a:pPr>
              <a:lnSpc>
                <a:spcPct val="80000"/>
              </a:lnSpc>
              <a:buFont typeface="Wingdings" pitchFamily="2" charset="2"/>
              <a:buNone/>
            </a:pPr>
            <a:r>
              <a:rPr lang="en-US" sz="1600"/>
              <a:t>If these conditions are met, then we can replace entity set E as follows:</a:t>
            </a:r>
          </a:p>
          <a:p>
            <a:pPr>
              <a:lnSpc>
                <a:spcPct val="80000"/>
              </a:lnSpc>
              <a:buFont typeface="Wingdings" pitchFamily="2" charset="2"/>
              <a:buAutoNum type="alphaLcParenR"/>
            </a:pPr>
            <a:r>
              <a:rPr lang="en-US" sz="1600"/>
              <a:t>If there is a many-one relationship R from some entity set F to E, then remove R and make the attributes of E be attributes of F, suitably renamed if they conflict with attribute names for F. In effect, each F-entity takes, as attributes, the name of the unique, related E-entity, as movie objects could take their studio name as an attribute, should we dispense with studio addresses.</a:t>
            </a:r>
          </a:p>
          <a:p>
            <a:pPr>
              <a:lnSpc>
                <a:spcPct val="80000"/>
              </a:lnSpc>
              <a:buFont typeface="Wingdings" pitchFamily="2" charset="2"/>
              <a:buAutoNum type="alphaLcParenR"/>
            </a:pPr>
            <a:r>
              <a:rPr lang="en-US" sz="1600"/>
              <a:t>If there is a multiway relationship R with an arrow to E, make the attributes of E be attributes of R and delete the arc from R to E. </a:t>
            </a:r>
            <a:endParaRPr lang="bg-BG" sz="1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solidFill>
                  <a:schemeClr val="folHlink"/>
                </a:solidFill>
              </a:rPr>
              <a:t>A four-way relation</a:t>
            </a:r>
            <a:endParaRPr lang="bg-BG">
              <a:solidFill>
                <a:schemeClr val="folHlink"/>
              </a:solidFill>
            </a:endParaRPr>
          </a:p>
        </p:txBody>
      </p:sp>
      <p:sp>
        <p:nvSpPr>
          <p:cNvPr id="47107" name="Rectangle 3"/>
          <p:cNvSpPr>
            <a:spLocks noChangeArrowheads="1"/>
          </p:cNvSpPr>
          <p:nvPr/>
        </p:nvSpPr>
        <p:spPr bwMode="auto">
          <a:xfrm>
            <a:off x="1042988" y="2205038"/>
            <a:ext cx="1657350" cy="719137"/>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47108" name="Rectangle 4"/>
          <p:cNvSpPr>
            <a:spLocks noChangeArrowheads="1"/>
          </p:cNvSpPr>
          <p:nvPr/>
        </p:nvSpPr>
        <p:spPr bwMode="auto">
          <a:xfrm>
            <a:off x="5435600" y="2133600"/>
            <a:ext cx="2089150" cy="79057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47109" name="Rectangle 5"/>
          <p:cNvSpPr>
            <a:spLocks noChangeArrowheads="1"/>
          </p:cNvSpPr>
          <p:nvPr/>
        </p:nvSpPr>
        <p:spPr bwMode="auto">
          <a:xfrm>
            <a:off x="2987675" y="5516563"/>
            <a:ext cx="2232025" cy="7921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47110" name="AutoShape 6"/>
          <p:cNvSpPr>
            <a:spLocks noChangeArrowheads="1"/>
          </p:cNvSpPr>
          <p:nvPr/>
        </p:nvSpPr>
        <p:spPr bwMode="auto">
          <a:xfrm>
            <a:off x="2987675" y="3860800"/>
            <a:ext cx="2232025" cy="1008063"/>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Contracts</a:t>
            </a:r>
            <a:endParaRPr lang="bg-BG">
              <a:effectLst>
                <a:outerShdw blurRad="38100" dist="38100" dir="2700000" algn="tl">
                  <a:srgbClr val="000000"/>
                </a:outerShdw>
              </a:effectLst>
            </a:endParaRPr>
          </a:p>
        </p:txBody>
      </p:sp>
      <p:cxnSp>
        <p:nvCxnSpPr>
          <p:cNvPr id="47111" name="AutoShape 7"/>
          <p:cNvCxnSpPr>
            <a:cxnSpLocks noChangeShapeType="1"/>
            <a:stCxn id="47110" idx="3"/>
            <a:endCxn id="47109" idx="3"/>
          </p:cNvCxnSpPr>
          <p:nvPr/>
        </p:nvCxnSpPr>
        <p:spPr bwMode="auto">
          <a:xfrm>
            <a:off x="5219700" y="4365625"/>
            <a:ext cx="1588" cy="1547813"/>
          </a:xfrm>
          <a:prstGeom prst="bentConnector3">
            <a:avLst>
              <a:gd name="adj1" fmla="val 14400000"/>
            </a:avLst>
          </a:prstGeom>
          <a:noFill/>
          <a:ln w="9525">
            <a:solidFill>
              <a:schemeClr val="tx1"/>
            </a:solidFill>
            <a:miter lim="800000"/>
            <a:headEnd/>
            <a:tailEnd type="triangle" w="med" len="med"/>
          </a:ln>
          <a:effectLst/>
        </p:spPr>
      </p:cxnSp>
      <p:cxnSp>
        <p:nvCxnSpPr>
          <p:cNvPr id="47112" name="AutoShape 8"/>
          <p:cNvCxnSpPr>
            <a:cxnSpLocks noChangeShapeType="1"/>
            <a:stCxn id="47110" idx="1"/>
            <a:endCxn id="47109" idx="1"/>
          </p:cNvCxnSpPr>
          <p:nvPr/>
        </p:nvCxnSpPr>
        <p:spPr bwMode="auto">
          <a:xfrm rot="10800000" flipH="1" flipV="1">
            <a:off x="2987675" y="4365625"/>
            <a:ext cx="1588" cy="1547813"/>
          </a:xfrm>
          <a:prstGeom prst="bentConnector3">
            <a:avLst>
              <a:gd name="adj1" fmla="val -14400000"/>
            </a:avLst>
          </a:prstGeom>
          <a:noFill/>
          <a:ln w="9525">
            <a:solidFill>
              <a:schemeClr val="tx1"/>
            </a:solidFill>
            <a:miter lim="800000"/>
            <a:headEnd/>
            <a:tailEnd type="triangle" w="med" len="med"/>
          </a:ln>
          <a:effectLst/>
        </p:spPr>
      </p:cxnSp>
      <p:cxnSp>
        <p:nvCxnSpPr>
          <p:cNvPr id="47113" name="AutoShape 9"/>
          <p:cNvCxnSpPr>
            <a:cxnSpLocks noChangeShapeType="1"/>
            <a:stCxn id="47108" idx="2"/>
            <a:endCxn id="47110" idx="0"/>
          </p:cNvCxnSpPr>
          <p:nvPr/>
        </p:nvCxnSpPr>
        <p:spPr bwMode="auto">
          <a:xfrm flipH="1">
            <a:off x="4103688" y="2924175"/>
            <a:ext cx="2376487" cy="936625"/>
          </a:xfrm>
          <a:prstGeom prst="straightConnector1">
            <a:avLst/>
          </a:prstGeom>
          <a:noFill/>
          <a:ln w="9525">
            <a:solidFill>
              <a:schemeClr val="tx1"/>
            </a:solidFill>
            <a:round/>
            <a:headEnd/>
            <a:tailEnd/>
          </a:ln>
          <a:effectLst/>
        </p:spPr>
      </p:cxnSp>
      <p:cxnSp>
        <p:nvCxnSpPr>
          <p:cNvPr id="47114" name="AutoShape 10"/>
          <p:cNvCxnSpPr>
            <a:cxnSpLocks noChangeShapeType="1"/>
            <a:stCxn id="47107" idx="2"/>
            <a:endCxn id="47110" idx="0"/>
          </p:cNvCxnSpPr>
          <p:nvPr/>
        </p:nvCxnSpPr>
        <p:spPr bwMode="auto">
          <a:xfrm>
            <a:off x="1871663" y="2924175"/>
            <a:ext cx="2232025" cy="936625"/>
          </a:xfrm>
          <a:prstGeom prst="straightConnector1">
            <a:avLst/>
          </a:prstGeom>
          <a:noFill/>
          <a:ln w="9525">
            <a:solidFill>
              <a:schemeClr val="tx1"/>
            </a:solidFill>
            <a:round/>
            <a:headEnd/>
            <a:tailEnd/>
          </a:ln>
          <a:effectLst/>
        </p:spPr>
      </p:cxnSp>
      <p:sp>
        <p:nvSpPr>
          <p:cNvPr id="47115" name="Text Box 11"/>
          <p:cNvSpPr txBox="1">
            <a:spLocks noChangeArrowheads="1"/>
          </p:cNvSpPr>
          <p:nvPr/>
        </p:nvSpPr>
        <p:spPr bwMode="auto">
          <a:xfrm>
            <a:off x="5580063" y="4868863"/>
            <a:ext cx="1860550" cy="366712"/>
          </a:xfrm>
          <a:prstGeom prst="rect">
            <a:avLst/>
          </a:prstGeom>
          <a:noFill/>
          <a:ln w="9525">
            <a:noFill/>
            <a:miter lim="800000"/>
            <a:headEnd/>
            <a:tailEnd/>
          </a:ln>
          <a:effectLst/>
        </p:spPr>
        <p:txBody>
          <a:bodyPr wrap="none">
            <a:spAutoFit/>
          </a:bodyPr>
          <a:lstStyle/>
          <a:p>
            <a:r>
              <a:rPr lang="en-US">
                <a:effectLst>
                  <a:outerShdw blurRad="38100" dist="38100" dir="2700000" algn="tl">
                    <a:srgbClr val="000000"/>
                  </a:outerShdw>
                </a:effectLst>
              </a:rPr>
              <a:t>Producing studio</a:t>
            </a:r>
            <a:endParaRPr lang="bg-BG">
              <a:effectLst>
                <a:outerShdw blurRad="38100" dist="38100" dir="2700000" algn="tl">
                  <a:srgbClr val="000000"/>
                </a:outerShdw>
              </a:effectLst>
            </a:endParaRPr>
          </a:p>
        </p:txBody>
      </p:sp>
      <p:sp>
        <p:nvSpPr>
          <p:cNvPr id="47116" name="Text Box 12"/>
          <p:cNvSpPr txBox="1">
            <a:spLocks noChangeArrowheads="1"/>
          </p:cNvSpPr>
          <p:nvPr/>
        </p:nvSpPr>
        <p:spPr bwMode="auto">
          <a:xfrm>
            <a:off x="1042988" y="4941888"/>
            <a:ext cx="1538287" cy="366712"/>
          </a:xfrm>
          <a:prstGeom prst="rect">
            <a:avLst/>
          </a:prstGeom>
          <a:noFill/>
          <a:ln w="9525">
            <a:noFill/>
            <a:miter lim="800000"/>
            <a:headEnd/>
            <a:tailEnd/>
          </a:ln>
          <a:effectLst/>
        </p:spPr>
        <p:txBody>
          <a:bodyPr wrap="none">
            <a:spAutoFit/>
          </a:bodyPr>
          <a:lstStyle/>
          <a:p>
            <a:r>
              <a:rPr lang="en-US">
                <a:effectLst>
                  <a:outerShdw blurRad="38100" dist="38100" dir="2700000" algn="tl">
                    <a:srgbClr val="000000"/>
                  </a:outerShdw>
                </a:effectLst>
              </a:rPr>
              <a:t>Studio of star</a:t>
            </a:r>
            <a:endParaRPr lang="bg-BG">
              <a:effectLst>
                <a:outerShdw blurRad="38100" dist="38100" dir="2700000" algn="tl">
                  <a:srgbClr val="000000"/>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4000">
                <a:solidFill>
                  <a:schemeClr val="folHlink"/>
                </a:solidFill>
              </a:rPr>
              <a:t>Replacing a multiway relationship by an entity set and binary relationships</a:t>
            </a:r>
            <a:endParaRPr lang="bg-BG" sz="4000">
              <a:solidFill>
                <a:schemeClr val="folHlink"/>
              </a:solidFill>
            </a:endParaRPr>
          </a:p>
        </p:txBody>
      </p:sp>
      <p:sp>
        <p:nvSpPr>
          <p:cNvPr id="48131" name="Rectangle 3"/>
          <p:cNvSpPr>
            <a:spLocks noChangeArrowheads="1"/>
          </p:cNvSpPr>
          <p:nvPr/>
        </p:nvSpPr>
        <p:spPr bwMode="auto">
          <a:xfrm>
            <a:off x="539750" y="2205038"/>
            <a:ext cx="1439863" cy="5762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48132" name="Rectangle 4"/>
          <p:cNvSpPr>
            <a:spLocks noChangeArrowheads="1"/>
          </p:cNvSpPr>
          <p:nvPr/>
        </p:nvSpPr>
        <p:spPr bwMode="auto">
          <a:xfrm>
            <a:off x="7019925" y="2133600"/>
            <a:ext cx="1584325" cy="57467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48133" name="Rectangle 5"/>
          <p:cNvSpPr>
            <a:spLocks noChangeArrowheads="1"/>
          </p:cNvSpPr>
          <p:nvPr/>
        </p:nvSpPr>
        <p:spPr bwMode="auto">
          <a:xfrm>
            <a:off x="3708400" y="3933825"/>
            <a:ext cx="1439863" cy="647700"/>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Contracts</a:t>
            </a:r>
            <a:endParaRPr lang="bg-BG">
              <a:effectLst>
                <a:outerShdw blurRad="38100" dist="38100" dir="2700000" algn="tl">
                  <a:srgbClr val="000000"/>
                </a:outerShdw>
              </a:effectLst>
            </a:endParaRPr>
          </a:p>
        </p:txBody>
      </p:sp>
      <p:sp>
        <p:nvSpPr>
          <p:cNvPr id="48134" name="Rectangle 6"/>
          <p:cNvSpPr>
            <a:spLocks noChangeArrowheads="1"/>
          </p:cNvSpPr>
          <p:nvPr/>
        </p:nvSpPr>
        <p:spPr bwMode="auto">
          <a:xfrm>
            <a:off x="3708400" y="5734050"/>
            <a:ext cx="1366838" cy="647700"/>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48135" name="AutoShape 7"/>
          <p:cNvSpPr>
            <a:spLocks noChangeArrowheads="1"/>
          </p:cNvSpPr>
          <p:nvPr/>
        </p:nvSpPr>
        <p:spPr bwMode="auto">
          <a:xfrm>
            <a:off x="4787900" y="1989138"/>
            <a:ext cx="1584325" cy="935037"/>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Movie-of</a:t>
            </a:r>
            <a:endParaRPr lang="bg-BG">
              <a:effectLst>
                <a:outerShdw blurRad="38100" dist="38100" dir="2700000" algn="tl">
                  <a:srgbClr val="000000"/>
                </a:outerShdw>
              </a:effectLst>
            </a:endParaRPr>
          </a:p>
        </p:txBody>
      </p:sp>
      <p:sp>
        <p:nvSpPr>
          <p:cNvPr id="48136" name="AutoShape 8"/>
          <p:cNvSpPr>
            <a:spLocks noChangeArrowheads="1"/>
          </p:cNvSpPr>
          <p:nvPr/>
        </p:nvSpPr>
        <p:spPr bwMode="auto">
          <a:xfrm>
            <a:off x="2555875" y="1989138"/>
            <a:ext cx="1512888" cy="1008062"/>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Star-of</a:t>
            </a:r>
            <a:endParaRPr lang="bg-BG">
              <a:effectLst>
                <a:outerShdw blurRad="38100" dist="38100" dir="2700000" algn="tl">
                  <a:srgbClr val="000000"/>
                </a:outerShdw>
              </a:effectLst>
            </a:endParaRPr>
          </a:p>
        </p:txBody>
      </p:sp>
      <p:sp>
        <p:nvSpPr>
          <p:cNvPr id="48137" name="AutoShape 9"/>
          <p:cNvSpPr>
            <a:spLocks noChangeArrowheads="1"/>
          </p:cNvSpPr>
          <p:nvPr/>
        </p:nvSpPr>
        <p:spPr bwMode="auto">
          <a:xfrm>
            <a:off x="5219700" y="4868863"/>
            <a:ext cx="2303463" cy="1008062"/>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Producing studio</a:t>
            </a:r>
            <a:endParaRPr lang="bg-BG">
              <a:effectLst>
                <a:outerShdw blurRad="38100" dist="38100" dir="2700000" algn="tl">
                  <a:srgbClr val="000000"/>
                </a:outerShdw>
              </a:effectLst>
            </a:endParaRPr>
          </a:p>
        </p:txBody>
      </p:sp>
      <p:sp>
        <p:nvSpPr>
          <p:cNvPr id="48138" name="AutoShape 10"/>
          <p:cNvSpPr>
            <a:spLocks noChangeArrowheads="1"/>
          </p:cNvSpPr>
          <p:nvPr/>
        </p:nvSpPr>
        <p:spPr bwMode="auto">
          <a:xfrm>
            <a:off x="1619250" y="4868863"/>
            <a:ext cx="2016125" cy="1077912"/>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 of star</a:t>
            </a:r>
            <a:endParaRPr lang="bg-BG">
              <a:effectLst>
                <a:outerShdw blurRad="38100" dist="38100" dir="2700000" algn="tl">
                  <a:srgbClr val="000000"/>
                </a:outerShdw>
              </a:effectLst>
            </a:endParaRPr>
          </a:p>
        </p:txBody>
      </p:sp>
      <p:cxnSp>
        <p:nvCxnSpPr>
          <p:cNvPr id="48139" name="AutoShape 11"/>
          <p:cNvCxnSpPr>
            <a:cxnSpLocks noChangeShapeType="1"/>
            <a:stCxn id="48136" idx="1"/>
            <a:endCxn id="48131" idx="3"/>
          </p:cNvCxnSpPr>
          <p:nvPr/>
        </p:nvCxnSpPr>
        <p:spPr bwMode="auto">
          <a:xfrm flipH="1">
            <a:off x="1979613" y="2493963"/>
            <a:ext cx="576262" cy="0"/>
          </a:xfrm>
          <a:prstGeom prst="straightConnector1">
            <a:avLst/>
          </a:prstGeom>
          <a:noFill/>
          <a:ln w="9525">
            <a:solidFill>
              <a:schemeClr val="tx1"/>
            </a:solidFill>
            <a:round/>
            <a:headEnd/>
            <a:tailEnd type="triangle" w="med" len="med"/>
          </a:ln>
          <a:effectLst/>
        </p:spPr>
      </p:cxnSp>
      <p:cxnSp>
        <p:nvCxnSpPr>
          <p:cNvPr id="48140" name="AutoShape 12"/>
          <p:cNvCxnSpPr>
            <a:cxnSpLocks noChangeShapeType="1"/>
            <a:stCxn id="48135" idx="3"/>
            <a:endCxn id="48132" idx="1"/>
          </p:cNvCxnSpPr>
          <p:nvPr/>
        </p:nvCxnSpPr>
        <p:spPr bwMode="auto">
          <a:xfrm flipV="1">
            <a:off x="6372225" y="2420938"/>
            <a:ext cx="647700" cy="36512"/>
          </a:xfrm>
          <a:prstGeom prst="straightConnector1">
            <a:avLst/>
          </a:prstGeom>
          <a:noFill/>
          <a:ln w="9525">
            <a:solidFill>
              <a:schemeClr val="tx1"/>
            </a:solidFill>
            <a:round/>
            <a:headEnd/>
            <a:tailEnd type="triangle" w="med" len="med"/>
          </a:ln>
          <a:effectLst/>
        </p:spPr>
      </p:cxnSp>
      <p:cxnSp>
        <p:nvCxnSpPr>
          <p:cNvPr id="48141" name="AutoShape 13"/>
          <p:cNvCxnSpPr>
            <a:cxnSpLocks noChangeShapeType="1"/>
            <a:stCxn id="48135" idx="2"/>
            <a:endCxn id="48133" idx="3"/>
          </p:cNvCxnSpPr>
          <p:nvPr/>
        </p:nvCxnSpPr>
        <p:spPr bwMode="auto">
          <a:xfrm flipH="1">
            <a:off x="5148263" y="2924175"/>
            <a:ext cx="431800" cy="1333500"/>
          </a:xfrm>
          <a:prstGeom prst="straightConnector1">
            <a:avLst/>
          </a:prstGeom>
          <a:noFill/>
          <a:ln w="9525">
            <a:solidFill>
              <a:schemeClr val="tx1"/>
            </a:solidFill>
            <a:round/>
            <a:headEnd/>
            <a:tailEnd/>
          </a:ln>
          <a:effectLst/>
        </p:spPr>
      </p:cxnSp>
      <p:cxnSp>
        <p:nvCxnSpPr>
          <p:cNvPr id="48142" name="AutoShape 14"/>
          <p:cNvCxnSpPr>
            <a:cxnSpLocks noChangeShapeType="1"/>
            <a:stCxn id="48133" idx="1"/>
            <a:endCxn id="48136" idx="2"/>
          </p:cNvCxnSpPr>
          <p:nvPr/>
        </p:nvCxnSpPr>
        <p:spPr bwMode="auto">
          <a:xfrm flipH="1" flipV="1">
            <a:off x="3313113" y="2997200"/>
            <a:ext cx="395287" cy="1260475"/>
          </a:xfrm>
          <a:prstGeom prst="straightConnector1">
            <a:avLst/>
          </a:prstGeom>
          <a:noFill/>
          <a:ln w="9525">
            <a:solidFill>
              <a:schemeClr val="tx1"/>
            </a:solidFill>
            <a:round/>
            <a:headEnd/>
            <a:tailEnd/>
          </a:ln>
          <a:effectLst/>
        </p:spPr>
      </p:cxnSp>
      <p:cxnSp>
        <p:nvCxnSpPr>
          <p:cNvPr id="48143" name="AutoShape 15"/>
          <p:cNvCxnSpPr>
            <a:cxnSpLocks noChangeShapeType="1"/>
            <a:stCxn id="48138" idx="2"/>
            <a:endCxn id="48134" idx="1"/>
          </p:cNvCxnSpPr>
          <p:nvPr/>
        </p:nvCxnSpPr>
        <p:spPr bwMode="auto">
          <a:xfrm>
            <a:off x="2627313" y="5946775"/>
            <a:ext cx="1081087" cy="111125"/>
          </a:xfrm>
          <a:prstGeom prst="straightConnector1">
            <a:avLst/>
          </a:prstGeom>
          <a:noFill/>
          <a:ln w="9525">
            <a:solidFill>
              <a:schemeClr val="tx1"/>
            </a:solidFill>
            <a:round/>
            <a:headEnd/>
            <a:tailEnd type="triangle" w="med" len="med"/>
          </a:ln>
          <a:effectLst/>
        </p:spPr>
      </p:cxnSp>
      <p:cxnSp>
        <p:nvCxnSpPr>
          <p:cNvPr id="48144" name="AutoShape 16"/>
          <p:cNvCxnSpPr>
            <a:cxnSpLocks noChangeShapeType="1"/>
            <a:stCxn id="48137" idx="2"/>
            <a:endCxn id="48134" idx="3"/>
          </p:cNvCxnSpPr>
          <p:nvPr/>
        </p:nvCxnSpPr>
        <p:spPr bwMode="auto">
          <a:xfrm flipH="1">
            <a:off x="5075238" y="5876925"/>
            <a:ext cx="1296987" cy="180975"/>
          </a:xfrm>
          <a:prstGeom prst="straightConnector1">
            <a:avLst/>
          </a:prstGeom>
          <a:noFill/>
          <a:ln w="9525">
            <a:solidFill>
              <a:schemeClr val="tx1"/>
            </a:solidFill>
            <a:round/>
            <a:headEnd/>
            <a:tailEnd type="triangle" w="med" len="med"/>
          </a:ln>
          <a:effectLst/>
        </p:spPr>
      </p:cxnSp>
      <p:cxnSp>
        <p:nvCxnSpPr>
          <p:cNvPr id="48145" name="AutoShape 17"/>
          <p:cNvCxnSpPr>
            <a:cxnSpLocks noChangeShapeType="1"/>
            <a:stCxn id="48133" idx="2"/>
            <a:endCxn id="48138" idx="0"/>
          </p:cNvCxnSpPr>
          <p:nvPr/>
        </p:nvCxnSpPr>
        <p:spPr bwMode="auto">
          <a:xfrm flipH="1">
            <a:off x="2627313" y="4581525"/>
            <a:ext cx="1801812" cy="287338"/>
          </a:xfrm>
          <a:prstGeom prst="straightConnector1">
            <a:avLst/>
          </a:prstGeom>
          <a:noFill/>
          <a:ln w="9525">
            <a:solidFill>
              <a:schemeClr val="tx1"/>
            </a:solidFill>
            <a:round/>
            <a:headEnd/>
            <a:tailEnd/>
          </a:ln>
          <a:effectLst/>
        </p:spPr>
      </p:cxnSp>
      <p:cxnSp>
        <p:nvCxnSpPr>
          <p:cNvPr id="48146" name="AutoShape 18"/>
          <p:cNvCxnSpPr>
            <a:cxnSpLocks noChangeShapeType="1"/>
            <a:stCxn id="48133" idx="2"/>
            <a:endCxn id="48137" idx="0"/>
          </p:cNvCxnSpPr>
          <p:nvPr/>
        </p:nvCxnSpPr>
        <p:spPr bwMode="auto">
          <a:xfrm>
            <a:off x="4429125" y="4581525"/>
            <a:ext cx="1943100" cy="287338"/>
          </a:xfrm>
          <a:prstGeom prst="straightConnector1">
            <a:avLst/>
          </a:prstGeom>
          <a:noFill/>
          <a:ln w="9525">
            <a:solidFill>
              <a:schemeClr val="tx1"/>
            </a:solidFill>
            <a:round/>
            <a:headEnd/>
            <a:tailEnd/>
          </a:ln>
          <a:effectLst/>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4000"/>
              <a:t>Contracts connecting a star, a movie, and a set of studios</a:t>
            </a:r>
            <a:endParaRPr lang="bg-BG" sz="4000"/>
          </a:p>
        </p:txBody>
      </p:sp>
      <p:sp>
        <p:nvSpPr>
          <p:cNvPr id="49155" name="Rectangle 3"/>
          <p:cNvSpPr>
            <a:spLocks noChangeArrowheads="1"/>
          </p:cNvSpPr>
          <p:nvPr/>
        </p:nvSpPr>
        <p:spPr bwMode="auto">
          <a:xfrm>
            <a:off x="1619250" y="4652963"/>
            <a:ext cx="1439863" cy="5762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49156" name="Rectangle 4"/>
          <p:cNvSpPr>
            <a:spLocks noChangeArrowheads="1"/>
          </p:cNvSpPr>
          <p:nvPr/>
        </p:nvSpPr>
        <p:spPr bwMode="auto">
          <a:xfrm>
            <a:off x="5795963" y="4724400"/>
            <a:ext cx="1655762" cy="57467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49157" name="Rectangle 5"/>
          <p:cNvSpPr>
            <a:spLocks noChangeArrowheads="1"/>
          </p:cNvSpPr>
          <p:nvPr/>
        </p:nvSpPr>
        <p:spPr bwMode="auto">
          <a:xfrm>
            <a:off x="3708400" y="3284538"/>
            <a:ext cx="1439863" cy="647700"/>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Contracts</a:t>
            </a:r>
            <a:endParaRPr lang="bg-BG">
              <a:effectLst>
                <a:outerShdw blurRad="38100" dist="38100" dir="2700000" algn="tl">
                  <a:srgbClr val="000000"/>
                </a:outerShdw>
              </a:effectLst>
            </a:endParaRPr>
          </a:p>
        </p:txBody>
      </p:sp>
      <p:sp>
        <p:nvSpPr>
          <p:cNvPr id="49158" name="Rectangle 6"/>
          <p:cNvSpPr>
            <a:spLocks noChangeArrowheads="1"/>
          </p:cNvSpPr>
          <p:nvPr/>
        </p:nvSpPr>
        <p:spPr bwMode="auto">
          <a:xfrm>
            <a:off x="3708400" y="5734050"/>
            <a:ext cx="1439863" cy="647700"/>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49159" name="AutoShape 7"/>
          <p:cNvSpPr>
            <a:spLocks noChangeArrowheads="1"/>
          </p:cNvSpPr>
          <p:nvPr/>
        </p:nvSpPr>
        <p:spPr bwMode="auto">
          <a:xfrm>
            <a:off x="5795963" y="3141663"/>
            <a:ext cx="1584325" cy="935037"/>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Movie-of</a:t>
            </a:r>
            <a:endParaRPr lang="bg-BG">
              <a:effectLst>
                <a:outerShdw blurRad="38100" dist="38100" dir="2700000" algn="tl">
                  <a:srgbClr val="000000"/>
                </a:outerShdw>
              </a:effectLst>
            </a:endParaRPr>
          </a:p>
        </p:txBody>
      </p:sp>
      <p:sp>
        <p:nvSpPr>
          <p:cNvPr id="49160" name="AutoShape 8"/>
          <p:cNvSpPr>
            <a:spLocks noChangeArrowheads="1"/>
          </p:cNvSpPr>
          <p:nvPr/>
        </p:nvSpPr>
        <p:spPr bwMode="auto">
          <a:xfrm>
            <a:off x="1547813" y="3068638"/>
            <a:ext cx="1512887" cy="1008062"/>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Star-of</a:t>
            </a:r>
            <a:endParaRPr lang="bg-BG">
              <a:effectLst>
                <a:outerShdw blurRad="38100" dist="38100" dir="2700000" algn="tl">
                  <a:srgbClr val="000000"/>
                </a:outerShdw>
              </a:effectLst>
            </a:endParaRPr>
          </a:p>
        </p:txBody>
      </p:sp>
      <p:sp>
        <p:nvSpPr>
          <p:cNvPr id="49162" name="AutoShape 10"/>
          <p:cNvSpPr>
            <a:spLocks noChangeArrowheads="1"/>
          </p:cNvSpPr>
          <p:nvPr/>
        </p:nvSpPr>
        <p:spPr bwMode="auto">
          <a:xfrm>
            <a:off x="3419475" y="4221163"/>
            <a:ext cx="2016125" cy="1077912"/>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Studios-of</a:t>
            </a:r>
            <a:endParaRPr lang="bg-BG">
              <a:effectLst>
                <a:outerShdw blurRad="38100" dist="38100" dir="2700000" algn="tl">
                  <a:srgbClr val="000000"/>
                </a:outerShdw>
              </a:effectLst>
            </a:endParaRPr>
          </a:p>
        </p:txBody>
      </p:sp>
      <p:cxnSp>
        <p:nvCxnSpPr>
          <p:cNvPr id="49163" name="AutoShape 11"/>
          <p:cNvCxnSpPr>
            <a:cxnSpLocks noChangeShapeType="1"/>
            <a:stCxn id="49160" idx="2"/>
            <a:endCxn id="49155" idx="0"/>
          </p:cNvCxnSpPr>
          <p:nvPr/>
        </p:nvCxnSpPr>
        <p:spPr bwMode="auto">
          <a:xfrm>
            <a:off x="2305050" y="4076700"/>
            <a:ext cx="34925" cy="576263"/>
          </a:xfrm>
          <a:prstGeom prst="straightConnector1">
            <a:avLst/>
          </a:prstGeom>
          <a:noFill/>
          <a:ln w="9525">
            <a:solidFill>
              <a:schemeClr val="tx1"/>
            </a:solidFill>
            <a:round/>
            <a:headEnd/>
            <a:tailEnd type="triangle" w="med" len="med"/>
          </a:ln>
          <a:effectLst/>
        </p:spPr>
      </p:cxnSp>
      <p:cxnSp>
        <p:nvCxnSpPr>
          <p:cNvPr id="49164" name="AutoShape 12"/>
          <p:cNvCxnSpPr>
            <a:cxnSpLocks noChangeShapeType="1"/>
            <a:stCxn id="49159" idx="2"/>
            <a:endCxn id="49156" idx="0"/>
          </p:cNvCxnSpPr>
          <p:nvPr/>
        </p:nvCxnSpPr>
        <p:spPr bwMode="auto">
          <a:xfrm>
            <a:off x="6588125" y="4076700"/>
            <a:ext cx="36513" cy="647700"/>
          </a:xfrm>
          <a:prstGeom prst="straightConnector1">
            <a:avLst/>
          </a:prstGeom>
          <a:noFill/>
          <a:ln w="9525">
            <a:solidFill>
              <a:schemeClr val="tx1"/>
            </a:solidFill>
            <a:round/>
            <a:headEnd/>
            <a:tailEnd type="triangle" w="med" len="med"/>
          </a:ln>
          <a:effectLst/>
        </p:spPr>
      </p:cxnSp>
      <p:cxnSp>
        <p:nvCxnSpPr>
          <p:cNvPr id="49165" name="AutoShape 13"/>
          <p:cNvCxnSpPr>
            <a:cxnSpLocks noChangeShapeType="1"/>
            <a:stCxn id="49159" idx="1"/>
            <a:endCxn id="49157" idx="3"/>
          </p:cNvCxnSpPr>
          <p:nvPr/>
        </p:nvCxnSpPr>
        <p:spPr bwMode="auto">
          <a:xfrm flipH="1" flipV="1">
            <a:off x="5148263" y="3608388"/>
            <a:ext cx="647700" cy="1587"/>
          </a:xfrm>
          <a:prstGeom prst="straightConnector1">
            <a:avLst/>
          </a:prstGeom>
          <a:noFill/>
          <a:ln w="9525">
            <a:solidFill>
              <a:schemeClr val="tx1"/>
            </a:solidFill>
            <a:round/>
            <a:headEnd/>
            <a:tailEnd/>
          </a:ln>
          <a:effectLst/>
        </p:spPr>
      </p:cxnSp>
      <p:cxnSp>
        <p:nvCxnSpPr>
          <p:cNvPr id="49166" name="AutoShape 14"/>
          <p:cNvCxnSpPr>
            <a:cxnSpLocks noChangeShapeType="1"/>
            <a:stCxn id="49157" idx="1"/>
            <a:endCxn id="49160" idx="3"/>
          </p:cNvCxnSpPr>
          <p:nvPr/>
        </p:nvCxnSpPr>
        <p:spPr bwMode="auto">
          <a:xfrm flipH="1" flipV="1">
            <a:off x="3060700" y="3573463"/>
            <a:ext cx="647700" cy="34925"/>
          </a:xfrm>
          <a:prstGeom prst="straightConnector1">
            <a:avLst/>
          </a:prstGeom>
          <a:noFill/>
          <a:ln w="9525">
            <a:solidFill>
              <a:schemeClr val="tx1"/>
            </a:solidFill>
            <a:round/>
            <a:headEnd/>
            <a:tailEnd/>
          </a:ln>
          <a:effectLst/>
        </p:spPr>
      </p:cxnSp>
      <p:cxnSp>
        <p:nvCxnSpPr>
          <p:cNvPr id="49167" name="AutoShape 15"/>
          <p:cNvCxnSpPr>
            <a:cxnSpLocks noChangeShapeType="1"/>
            <a:stCxn id="49162" idx="2"/>
            <a:endCxn id="49158" idx="0"/>
          </p:cNvCxnSpPr>
          <p:nvPr/>
        </p:nvCxnSpPr>
        <p:spPr bwMode="auto">
          <a:xfrm>
            <a:off x="4427538" y="5299075"/>
            <a:ext cx="1587" cy="434975"/>
          </a:xfrm>
          <a:prstGeom prst="straightConnector1">
            <a:avLst/>
          </a:prstGeom>
          <a:noFill/>
          <a:ln w="9525">
            <a:solidFill>
              <a:schemeClr val="tx1"/>
            </a:solidFill>
            <a:round/>
            <a:headEnd/>
            <a:tailEnd/>
          </a:ln>
          <a:effectLst/>
        </p:spPr>
      </p:cxnSp>
      <p:cxnSp>
        <p:nvCxnSpPr>
          <p:cNvPr id="49169" name="AutoShape 17"/>
          <p:cNvCxnSpPr>
            <a:cxnSpLocks noChangeShapeType="1"/>
            <a:stCxn id="49157" idx="2"/>
            <a:endCxn id="49162" idx="0"/>
          </p:cNvCxnSpPr>
          <p:nvPr/>
        </p:nvCxnSpPr>
        <p:spPr bwMode="auto">
          <a:xfrm flipH="1">
            <a:off x="4427538" y="3932238"/>
            <a:ext cx="1587" cy="288925"/>
          </a:xfrm>
          <a:prstGeom prst="straightConnector1">
            <a:avLst/>
          </a:prstGeom>
          <a:noFill/>
          <a:ln w="9525">
            <a:solidFill>
              <a:schemeClr val="tx1"/>
            </a:solidFill>
            <a:round/>
            <a:headEnd/>
            <a:tailEnd/>
          </a:ln>
          <a:effectLst/>
        </p:spPr>
      </p:cxnSp>
      <p:sp>
        <p:nvSpPr>
          <p:cNvPr id="49171" name="Text Box 19"/>
          <p:cNvSpPr txBox="1">
            <a:spLocks noChangeArrowheads="1"/>
          </p:cNvSpPr>
          <p:nvPr/>
        </p:nvSpPr>
        <p:spPr bwMode="auto">
          <a:xfrm>
            <a:off x="2843213" y="2060575"/>
            <a:ext cx="3081337" cy="366713"/>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(star, movie, set-of-studios)</a:t>
            </a:r>
            <a:endParaRPr lang="bg-BG">
              <a:effectLst>
                <a:outerShdw blurRad="38100" dist="38100" dir="2700000" algn="tl">
                  <a:srgbClr val="000000"/>
                </a:outerShdw>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bg-BG"/>
              <a:t>The Modeling of Constraints</a:t>
            </a:r>
          </a:p>
        </p:txBody>
      </p:sp>
      <p:sp>
        <p:nvSpPr>
          <p:cNvPr id="50179" name="Rectangle 3"/>
          <p:cNvSpPr>
            <a:spLocks noGrp="1" noChangeArrowheads="1"/>
          </p:cNvSpPr>
          <p:nvPr>
            <p:ph type="body" idx="1"/>
          </p:nvPr>
        </p:nvSpPr>
        <p:spPr/>
        <p:txBody>
          <a:bodyPr/>
          <a:lstStyle/>
          <a:p>
            <a:pPr>
              <a:buFont typeface="Wingdings" pitchFamily="2" charset="2"/>
              <a:buNone/>
            </a:pPr>
            <a:r>
              <a:rPr lang="en-US" sz="2800"/>
              <a:t>We have seen so far how to model a slice of the real world using entity sets and relationships. However, there are some other important aspects of the real world that we cannot model with the tools seen so far. This additional information often takes the form of </a:t>
            </a:r>
            <a:r>
              <a:rPr lang="en-US" sz="2800">
                <a:solidFill>
                  <a:schemeClr val="folHlink"/>
                </a:solidFill>
              </a:rPr>
              <a:t>constraints</a:t>
            </a:r>
            <a:r>
              <a:rPr lang="en-US" sz="2800"/>
              <a:t> on the data that go beyond the structural and type constraints imposed by the definitions of entity sets, attributes, and relationships.</a:t>
            </a:r>
            <a:endParaRPr lang="bg-BG" sz="2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bg-BG"/>
              <a:t>Classification of Constraints</a:t>
            </a:r>
          </a:p>
        </p:txBody>
      </p:sp>
      <p:sp>
        <p:nvSpPr>
          <p:cNvPr id="51203" name="Rectangle 3"/>
          <p:cNvSpPr>
            <a:spLocks noGrp="1" noChangeArrowheads="1"/>
          </p:cNvSpPr>
          <p:nvPr>
            <p:ph type="body" idx="1"/>
          </p:nvPr>
        </p:nvSpPr>
        <p:spPr>
          <a:xfrm>
            <a:off x="457200" y="1981200"/>
            <a:ext cx="8229600" cy="4256088"/>
          </a:xfrm>
        </p:spPr>
        <p:txBody>
          <a:bodyPr/>
          <a:lstStyle/>
          <a:p>
            <a:pPr marL="609600" indent="-609600">
              <a:lnSpc>
                <a:spcPct val="80000"/>
              </a:lnSpc>
              <a:buFont typeface="Wingdings" pitchFamily="2" charset="2"/>
              <a:buAutoNum type="arabicPeriod"/>
            </a:pPr>
            <a:r>
              <a:rPr lang="en-US" sz="1400">
                <a:solidFill>
                  <a:schemeClr val="folHlink"/>
                </a:solidFill>
              </a:rPr>
              <a:t>Keys</a:t>
            </a:r>
            <a:r>
              <a:rPr lang="en-US" sz="1400"/>
              <a:t> are attributes or sets of attributes that uniquely identify an entity within its entity set. No two entities may agree in their values for all of the attributes that constitute a key. It is permissible, however, for two entities to agree on some, but not all, of the key attributes.</a:t>
            </a:r>
          </a:p>
          <a:p>
            <a:pPr marL="609600" indent="-609600">
              <a:lnSpc>
                <a:spcPct val="80000"/>
              </a:lnSpc>
              <a:buFont typeface="Wingdings" pitchFamily="2" charset="2"/>
              <a:buAutoNum type="arabicPeriod"/>
            </a:pPr>
            <a:r>
              <a:rPr lang="en-US" sz="1400">
                <a:solidFill>
                  <a:schemeClr val="folHlink"/>
                </a:solidFill>
              </a:rPr>
              <a:t>Single-value constraints</a:t>
            </a:r>
            <a:r>
              <a:rPr lang="en-US" sz="1400"/>
              <a:t> are requirements that the value in a certain context be unique. Keys are a major source of single-value constraints, since they require that each entity in an entity set has unique value (s) for the key attribute (s). However, there are other sources of single-value constraints, such as many-one relationships.</a:t>
            </a:r>
          </a:p>
          <a:p>
            <a:pPr marL="609600" indent="-609600">
              <a:lnSpc>
                <a:spcPct val="80000"/>
              </a:lnSpc>
              <a:buFont typeface="Wingdings" pitchFamily="2" charset="2"/>
              <a:buAutoNum type="arabicPeriod"/>
            </a:pPr>
            <a:r>
              <a:rPr lang="en-US" sz="1400">
                <a:solidFill>
                  <a:schemeClr val="folHlink"/>
                </a:solidFill>
              </a:rPr>
              <a:t>Referential integrity constraints</a:t>
            </a:r>
            <a:r>
              <a:rPr lang="en-US" sz="1400"/>
              <a:t> are requirements that a value referred to by some object actually exists in the database. Referential integrity is analogous to a prohibition against dangling pointers, or other kinds of dangling references, in conventional programs.</a:t>
            </a:r>
          </a:p>
          <a:p>
            <a:pPr marL="609600" indent="-609600">
              <a:lnSpc>
                <a:spcPct val="80000"/>
              </a:lnSpc>
              <a:buFont typeface="Wingdings" pitchFamily="2" charset="2"/>
              <a:buAutoNum type="arabicPeriod"/>
            </a:pPr>
            <a:r>
              <a:rPr lang="en-US" sz="1400">
                <a:solidFill>
                  <a:schemeClr val="folHlink"/>
                </a:solidFill>
              </a:rPr>
              <a:t>Domain constraints</a:t>
            </a:r>
            <a:r>
              <a:rPr lang="en-US" sz="1400"/>
              <a:t> require that the value of an attribute must be drawn from a specific set of values or lie within a specific range.</a:t>
            </a:r>
          </a:p>
          <a:p>
            <a:pPr marL="609600" indent="-609600">
              <a:lnSpc>
                <a:spcPct val="80000"/>
              </a:lnSpc>
              <a:buFont typeface="Wingdings" pitchFamily="2" charset="2"/>
              <a:buAutoNum type="arabicPeriod"/>
            </a:pPr>
            <a:r>
              <a:rPr lang="en-US" sz="1400">
                <a:solidFill>
                  <a:schemeClr val="folHlink"/>
                </a:solidFill>
              </a:rPr>
              <a:t>General constraints</a:t>
            </a:r>
            <a:r>
              <a:rPr lang="en-US" sz="1400"/>
              <a:t> are arbitrary assertions that are required to hold in the database. For example, we might wish to require that no more than ten stars be listed for any one movie.</a:t>
            </a:r>
          </a:p>
          <a:p>
            <a:pPr marL="609600" indent="-609600">
              <a:lnSpc>
                <a:spcPct val="80000"/>
              </a:lnSpc>
              <a:buFont typeface="Wingdings" pitchFamily="2" charset="2"/>
              <a:buNone/>
            </a:pPr>
            <a:endParaRPr lang="en-US" sz="1400"/>
          </a:p>
          <a:p>
            <a:pPr marL="609600" indent="-609600">
              <a:lnSpc>
                <a:spcPct val="80000"/>
              </a:lnSpc>
              <a:buFont typeface="Wingdings" pitchFamily="2" charset="2"/>
              <a:buNone/>
            </a:pPr>
            <a:r>
              <a:rPr lang="en-US" sz="1400"/>
              <a:t>There are several ways these constraints are important. They tell us something about the structure of those aspects of the real world that we are modeling. For example, keys allow the user to identify entities without confusion. If we know that attribute </a:t>
            </a:r>
            <a:r>
              <a:rPr lang="en-US" sz="1400">
                <a:solidFill>
                  <a:schemeClr val="folHlink"/>
                </a:solidFill>
              </a:rPr>
              <a:t>name</a:t>
            </a:r>
            <a:r>
              <a:rPr lang="en-US" sz="1400"/>
              <a:t> is a key for entity set </a:t>
            </a:r>
            <a:r>
              <a:rPr lang="en-US" sz="1400">
                <a:solidFill>
                  <a:schemeClr val="folHlink"/>
                </a:solidFill>
              </a:rPr>
              <a:t>Studios</a:t>
            </a:r>
            <a:r>
              <a:rPr lang="en-US" sz="1400"/>
              <a:t>, then when we refer to a studio entity by its name we know we are referring to a unique entity. In addition, knowing a unique value exists saves space and time, since storing a single value is easier than storing a set, even when that set has exactly one member. Referential integrity and keys also support certain storage structures that allow faster access to data. </a:t>
            </a:r>
            <a:endParaRPr lang="bg-BG"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z="4000"/>
              <a:t>Constraints Are Part of the Schema</a:t>
            </a:r>
            <a:endParaRPr lang="bg-BG" sz="4000"/>
          </a:p>
        </p:txBody>
      </p:sp>
      <p:sp>
        <p:nvSpPr>
          <p:cNvPr id="53251" name="Rectangle 3"/>
          <p:cNvSpPr>
            <a:spLocks noGrp="1" noChangeArrowheads="1"/>
          </p:cNvSpPr>
          <p:nvPr>
            <p:ph type="body" idx="1"/>
          </p:nvPr>
        </p:nvSpPr>
        <p:spPr>
          <a:xfrm>
            <a:off x="457200" y="1981200"/>
            <a:ext cx="8229600" cy="4471988"/>
          </a:xfrm>
        </p:spPr>
        <p:txBody>
          <a:bodyPr/>
          <a:lstStyle/>
          <a:p>
            <a:pPr>
              <a:lnSpc>
                <a:spcPct val="80000"/>
              </a:lnSpc>
              <a:buFont typeface="Wingdings" pitchFamily="2" charset="2"/>
              <a:buNone/>
            </a:pPr>
            <a:r>
              <a:rPr lang="en-US" sz="1800"/>
              <a:t>We could look at the database as it exists at a certain time and decide erroneously that an attribute forms a key because no two entities have identical values for this attribute. For example, as we create our movie database we might not enter two movies with the same title for some time. Thus, it might look as if </a:t>
            </a:r>
            <a:r>
              <a:rPr lang="en-US" sz="1800">
                <a:solidFill>
                  <a:schemeClr val="folHlink"/>
                </a:solidFill>
              </a:rPr>
              <a:t>title</a:t>
            </a:r>
            <a:r>
              <a:rPr lang="en-US" sz="1800"/>
              <a:t> were a key for entity set </a:t>
            </a:r>
            <a:r>
              <a:rPr lang="en-US" sz="1800">
                <a:solidFill>
                  <a:schemeClr val="folHlink"/>
                </a:solidFill>
              </a:rPr>
              <a:t>Movies</a:t>
            </a:r>
            <a:r>
              <a:rPr lang="en-US" sz="1800"/>
              <a:t>. However, if we decided on the basis of this preliminary evidence that title is a key, and we designed a storage structure for our database that assumed title is a key, then we might find ourselves unable to enter a second </a:t>
            </a:r>
            <a:r>
              <a:rPr lang="en-US" sz="1800">
                <a:solidFill>
                  <a:schemeClr val="folHlink"/>
                </a:solidFill>
              </a:rPr>
              <a:t>King Kong</a:t>
            </a:r>
            <a:r>
              <a:rPr lang="en-US" sz="1800"/>
              <a:t> movie into the database.</a:t>
            </a:r>
          </a:p>
          <a:p>
            <a:pPr>
              <a:lnSpc>
                <a:spcPct val="80000"/>
              </a:lnSpc>
              <a:buFont typeface="Wingdings" pitchFamily="2" charset="2"/>
              <a:buNone/>
            </a:pPr>
            <a:r>
              <a:rPr lang="en-US" sz="1800"/>
              <a:t>Thus, key constraints, and constraints in general, are part of the database schema. They are declared by the database designer along with the structural design (e.g., entities and relationships). Once a constraint is declared, insertions or modifications to the database that violate the constraint are disallowed.</a:t>
            </a:r>
          </a:p>
          <a:p>
            <a:pPr>
              <a:lnSpc>
                <a:spcPct val="80000"/>
              </a:lnSpc>
              <a:buFont typeface="Wingdings" pitchFamily="2" charset="2"/>
              <a:buNone/>
            </a:pPr>
            <a:r>
              <a:rPr lang="en-US" sz="1800"/>
              <a:t>Hence, although a particular instance of the database may satisfy certain constraints, the only "true" constraints are those identified by the designer as holding for all instances of the database that correctly model the real-world. These are the constraints that may be assumed by users and by the structures used to store the database.</a:t>
            </a:r>
            <a:endParaRPr lang="bg-BG"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Keys in the E/R Model</a:t>
            </a:r>
            <a:endParaRPr lang="bg-BG"/>
          </a:p>
        </p:txBody>
      </p:sp>
      <p:sp>
        <p:nvSpPr>
          <p:cNvPr id="52227" name="Rectangle 3"/>
          <p:cNvSpPr>
            <a:spLocks noGrp="1" noChangeArrowheads="1"/>
          </p:cNvSpPr>
          <p:nvPr>
            <p:ph type="body" idx="1"/>
          </p:nvPr>
        </p:nvSpPr>
        <p:spPr>
          <a:xfrm>
            <a:off x="457200" y="1981200"/>
            <a:ext cx="8229600" cy="4400550"/>
          </a:xfrm>
        </p:spPr>
        <p:txBody>
          <a:bodyPr/>
          <a:lstStyle/>
          <a:p>
            <a:pPr>
              <a:lnSpc>
                <a:spcPct val="80000"/>
              </a:lnSpc>
              <a:buFont typeface="Wingdings" pitchFamily="2" charset="2"/>
              <a:buNone/>
            </a:pPr>
            <a:r>
              <a:rPr lang="en-US" sz="2000"/>
              <a:t>A </a:t>
            </a:r>
            <a:r>
              <a:rPr lang="en-US" sz="2000">
                <a:solidFill>
                  <a:schemeClr val="folHlink"/>
                </a:solidFill>
              </a:rPr>
              <a:t>key</a:t>
            </a:r>
            <a:r>
              <a:rPr lang="en-US" sz="2000"/>
              <a:t> for an entity set E is a set K of one or more attributes such that, given any two distinct entities e</a:t>
            </a:r>
            <a:r>
              <a:rPr lang="en-US" sz="2000" baseline="-25000"/>
              <a:t>1</a:t>
            </a:r>
            <a:r>
              <a:rPr lang="en-US" sz="2000"/>
              <a:t> and e</a:t>
            </a:r>
            <a:r>
              <a:rPr lang="en-US" sz="2000" baseline="-25000"/>
              <a:t>2</a:t>
            </a:r>
            <a:r>
              <a:rPr lang="en-US" sz="2000"/>
              <a:t> in E, e</a:t>
            </a:r>
            <a:r>
              <a:rPr lang="en-US" sz="2000" baseline="-25000"/>
              <a:t>1</a:t>
            </a:r>
            <a:r>
              <a:rPr lang="en-US" sz="2000"/>
              <a:t> and e</a:t>
            </a:r>
            <a:r>
              <a:rPr lang="en-US" sz="2000" baseline="-25000"/>
              <a:t>2</a:t>
            </a:r>
            <a:r>
              <a:rPr lang="en-US" sz="2000"/>
              <a:t> cannot have identical values for each of the attributes in the key K. If K consists of more than one attribute, then it is possible for e</a:t>
            </a:r>
            <a:r>
              <a:rPr lang="en-US" sz="2000" baseline="-25000"/>
              <a:t>1</a:t>
            </a:r>
            <a:r>
              <a:rPr lang="en-US" sz="2000"/>
              <a:t> and e</a:t>
            </a:r>
            <a:r>
              <a:rPr lang="en-US" sz="2000" baseline="-25000"/>
              <a:t>2</a:t>
            </a:r>
            <a:r>
              <a:rPr lang="en-US" sz="2000"/>
              <a:t> to agree in some of these attributes, but never in all attributes. Some important points to remember are:</a:t>
            </a:r>
          </a:p>
          <a:p>
            <a:pPr>
              <a:lnSpc>
                <a:spcPct val="80000"/>
              </a:lnSpc>
            </a:pPr>
            <a:r>
              <a:rPr lang="en-US" sz="2000"/>
              <a:t>Every entity set must have a key.</a:t>
            </a:r>
          </a:p>
          <a:p>
            <a:pPr>
              <a:lnSpc>
                <a:spcPct val="80000"/>
              </a:lnSpc>
            </a:pPr>
            <a:r>
              <a:rPr lang="en-US" sz="2000"/>
              <a:t>A key can consist of more than one attribute;</a:t>
            </a:r>
          </a:p>
          <a:p>
            <a:pPr>
              <a:lnSpc>
                <a:spcPct val="80000"/>
              </a:lnSpc>
            </a:pPr>
            <a:r>
              <a:rPr lang="en-US" sz="2000"/>
              <a:t>There can also be more than one possible key for an entity set. However, it is customary to pick one key as the “primary key,” and to act as if that were the only key.</a:t>
            </a:r>
          </a:p>
          <a:p>
            <a:pPr>
              <a:lnSpc>
                <a:spcPct val="80000"/>
              </a:lnSpc>
            </a:pPr>
            <a:r>
              <a:rPr lang="en-US" sz="2000"/>
              <a:t>When an entity set is involved in an isa-hierarchy, we require that the root entity set have all the attributes needed for a key, and that the key for each entity is found from its component in the root entity set, regardless of how many entity sets in the hierarchy have components for the entity.</a:t>
            </a:r>
            <a:endParaRPr lang="bg-BG"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4000">
                <a:solidFill>
                  <a:schemeClr val="folHlink"/>
                </a:solidFill>
              </a:rPr>
              <a:t>An entity-relationship diagram for the movie database</a:t>
            </a:r>
            <a:endParaRPr lang="bg-BG" sz="4000">
              <a:solidFill>
                <a:schemeClr val="folHlink"/>
              </a:solidFill>
            </a:endParaRPr>
          </a:p>
        </p:txBody>
      </p:sp>
      <p:sp>
        <p:nvSpPr>
          <p:cNvPr id="54275" name="Rectangle 3"/>
          <p:cNvSpPr>
            <a:spLocks noChangeArrowheads="1"/>
          </p:cNvSpPr>
          <p:nvPr/>
        </p:nvSpPr>
        <p:spPr bwMode="auto">
          <a:xfrm>
            <a:off x="827088" y="3789363"/>
            <a:ext cx="1512887" cy="576262"/>
          </a:xfrm>
          <a:prstGeom prst="rect">
            <a:avLst/>
          </a:prstGeom>
          <a:solidFill>
            <a:schemeClr val="accent1"/>
          </a:solidFill>
          <a:ln w="9525">
            <a:solidFill>
              <a:schemeClr val="tx1"/>
            </a:solidFill>
            <a:miter lim="800000"/>
            <a:headEnd/>
            <a:tailEnd/>
          </a:ln>
          <a:effectLst/>
        </p:spPr>
        <p:txBody>
          <a:bodyPr wrap="none" anchor="ctr"/>
          <a:lstStyle/>
          <a:p>
            <a:endParaRPr lang="bg-BG"/>
          </a:p>
        </p:txBody>
      </p:sp>
      <p:sp>
        <p:nvSpPr>
          <p:cNvPr id="54276" name="Text Box 4"/>
          <p:cNvSpPr txBox="1">
            <a:spLocks noChangeArrowheads="1"/>
          </p:cNvSpPr>
          <p:nvPr/>
        </p:nvSpPr>
        <p:spPr bwMode="auto">
          <a:xfrm>
            <a:off x="1116013" y="3860800"/>
            <a:ext cx="935037" cy="366713"/>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54277" name="Oval 5"/>
          <p:cNvSpPr>
            <a:spLocks noChangeArrowheads="1"/>
          </p:cNvSpPr>
          <p:nvPr/>
        </p:nvSpPr>
        <p:spPr bwMode="auto">
          <a:xfrm>
            <a:off x="539750" y="2852738"/>
            <a:ext cx="863600" cy="503237"/>
          </a:xfrm>
          <a:prstGeom prst="ellipse">
            <a:avLst/>
          </a:prstGeom>
          <a:solidFill>
            <a:schemeClr val="accent1"/>
          </a:solidFill>
          <a:ln w="9525">
            <a:solidFill>
              <a:schemeClr val="tx1"/>
            </a:solidFill>
            <a:round/>
            <a:headEnd/>
            <a:tailEnd/>
          </a:ln>
          <a:effectLst/>
        </p:spPr>
        <p:txBody>
          <a:bodyPr wrap="none" anchor="ctr"/>
          <a:lstStyle/>
          <a:p>
            <a:pPr algn="ctr"/>
            <a:r>
              <a:rPr lang="en-US">
                <a:solidFill>
                  <a:schemeClr val="folHlink"/>
                </a:solidFill>
                <a:effectLst>
                  <a:outerShdw blurRad="38100" dist="38100" dir="2700000" algn="tl">
                    <a:srgbClr val="000000"/>
                  </a:outerShdw>
                </a:effectLst>
              </a:rPr>
              <a:t>title</a:t>
            </a:r>
            <a:endParaRPr lang="bg-BG">
              <a:solidFill>
                <a:schemeClr val="folHlink"/>
              </a:solidFill>
              <a:effectLst>
                <a:outerShdw blurRad="38100" dist="38100" dir="2700000" algn="tl">
                  <a:srgbClr val="000000"/>
                </a:outerShdw>
              </a:effectLst>
            </a:endParaRPr>
          </a:p>
        </p:txBody>
      </p:sp>
      <p:sp>
        <p:nvSpPr>
          <p:cNvPr id="54278" name="Oval 6"/>
          <p:cNvSpPr>
            <a:spLocks noChangeArrowheads="1"/>
          </p:cNvSpPr>
          <p:nvPr/>
        </p:nvSpPr>
        <p:spPr bwMode="auto">
          <a:xfrm>
            <a:off x="1547813" y="2852738"/>
            <a:ext cx="936625" cy="503237"/>
          </a:xfrm>
          <a:prstGeom prst="ellipse">
            <a:avLst/>
          </a:prstGeom>
          <a:solidFill>
            <a:schemeClr val="accent1"/>
          </a:solidFill>
          <a:ln w="9525">
            <a:solidFill>
              <a:schemeClr val="tx1"/>
            </a:solidFill>
            <a:round/>
            <a:headEnd/>
            <a:tailEnd/>
          </a:ln>
          <a:effectLst/>
        </p:spPr>
        <p:txBody>
          <a:bodyPr wrap="none" anchor="ctr"/>
          <a:lstStyle/>
          <a:p>
            <a:pPr algn="ctr"/>
            <a:r>
              <a:rPr lang="en-US">
                <a:solidFill>
                  <a:schemeClr val="folHlink"/>
                </a:solidFill>
                <a:effectLst>
                  <a:outerShdw blurRad="38100" dist="38100" dir="2700000" algn="tl">
                    <a:srgbClr val="000000"/>
                  </a:outerShdw>
                </a:effectLst>
              </a:rPr>
              <a:t>year</a:t>
            </a:r>
            <a:endParaRPr lang="bg-BG">
              <a:solidFill>
                <a:schemeClr val="folHlink"/>
              </a:solidFill>
              <a:effectLst>
                <a:outerShdw blurRad="38100" dist="38100" dir="2700000" algn="tl">
                  <a:srgbClr val="000000"/>
                </a:outerShdw>
              </a:effectLst>
            </a:endParaRPr>
          </a:p>
        </p:txBody>
      </p:sp>
      <p:sp>
        <p:nvSpPr>
          <p:cNvPr id="54279" name="Oval 7"/>
          <p:cNvSpPr>
            <a:spLocks noChangeArrowheads="1"/>
          </p:cNvSpPr>
          <p:nvPr/>
        </p:nvSpPr>
        <p:spPr bwMode="auto">
          <a:xfrm>
            <a:off x="179388" y="4868863"/>
            <a:ext cx="1223962"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length</a:t>
            </a:r>
            <a:endParaRPr lang="bg-BG">
              <a:effectLst>
                <a:outerShdw blurRad="38100" dist="38100" dir="2700000" algn="tl">
                  <a:srgbClr val="000000"/>
                </a:outerShdw>
              </a:effectLst>
            </a:endParaRPr>
          </a:p>
        </p:txBody>
      </p:sp>
      <p:sp>
        <p:nvSpPr>
          <p:cNvPr id="54280" name="Oval 8"/>
          <p:cNvSpPr>
            <a:spLocks noChangeArrowheads="1"/>
          </p:cNvSpPr>
          <p:nvPr/>
        </p:nvSpPr>
        <p:spPr bwMode="auto">
          <a:xfrm>
            <a:off x="1692275" y="4941888"/>
            <a:ext cx="1366838"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filmType</a:t>
            </a:r>
            <a:endParaRPr lang="bg-BG">
              <a:effectLst>
                <a:outerShdw blurRad="38100" dist="38100" dir="2700000" algn="tl">
                  <a:srgbClr val="000000"/>
                </a:outerShdw>
              </a:effectLst>
            </a:endParaRPr>
          </a:p>
        </p:txBody>
      </p:sp>
      <p:cxnSp>
        <p:nvCxnSpPr>
          <p:cNvPr id="54281" name="AutoShape 9"/>
          <p:cNvCxnSpPr>
            <a:cxnSpLocks noChangeShapeType="1"/>
            <a:stCxn id="54279" idx="0"/>
            <a:endCxn id="54275" idx="2"/>
          </p:cNvCxnSpPr>
          <p:nvPr/>
        </p:nvCxnSpPr>
        <p:spPr bwMode="auto">
          <a:xfrm flipV="1">
            <a:off x="792163" y="4365625"/>
            <a:ext cx="792162" cy="503238"/>
          </a:xfrm>
          <a:prstGeom prst="straightConnector1">
            <a:avLst/>
          </a:prstGeom>
          <a:noFill/>
          <a:ln w="9525">
            <a:solidFill>
              <a:schemeClr val="tx1"/>
            </a:solidFill>
            <a:round/>
            <a:headEnd/>
            <a:tailEnd/>
          </a:ln>
          <a:effectLst/>
        </p:spPr>
      </p:cxnSp>
      <p:cxnSp>
        <p:nvCxnSpPr>
          <p:cNvPr id="54282" name="AutoShape 10"/>
          <p:cNvCxnSpPr>
            <a:cxnSpLocks noChangeShapeType="1"/>
            <a:stCxn id="54280" idx="0"/>
            <a:endCxn id="54275" idx="2"/>
          </p:cNvCxnSpPr>
          <p:nvPr/>
        </p:nvCxnSpPr>
        <p:spPr bwMode="auto">
          <a:xfrm flipH="1" flipV="1">
            <a:off x="1584325" y="4365625"/>
            <a:ext cx="792163" cy="576263"/>
          </a:xfrm>
          <a:prstGeom prst="straightConnector1">
            <a:avLst/>
          </a:prstGeom>
          <a:noFill/>
          <a:ln w="9525">
            <a:solidFill>
              <a:schemeClr val="tx1"/>
            </a:solidFill>
            <a:round/>
            <a:headEnd/>
            <a:tailEnd/>
          </a:ln>
          <a:effectLst/>
        </p:spPr>
      </p:cxnSp>
      <p:cxnSp>
        <p:nvCxnSpPr>
          <p:cNvPr id="54283" name="AutoShape 11"/>
          <p:cNvCxnSpPr>
            <a:cxnSpLocks noChangeShapeType="1"/>
            <a:stCxn id="54277" idx="4"/>
            <a:endCxn id="54275" idx="0"/>
          </p:cNvCxnSpPr>
          <p:nvPr/>
        </p:nvCxnSpPr>
        <p:spPr bwMode="auto">
          <a:xfrm>
            <a:off x="971550" y="3355975"/>
            <a:ext cx="612775" cy="433388"/>
          </a:xfrm>
          <a:prstGeom prst="straightConnector1">
            <a:avLst/>
          </a:prstGeom>
          <a:noFill/>
          <a:ln w="9525">
            <a:solidFill>
              <a:schemeClr val="tx1"/>
            </a:solidFill>
            <a:round/>
            <a:headEnd/>
            <a:tailEnd/>
          </a:ln>
          <a:effectLst/>
        </p:spPr>
      </p:cxnSp>
      <p:cxnSp>
        <p:nvCxnSpPr>
          <p:cNvPr id="54284" name="AutoShape 12"/>
          <p:cNvCxnSpPr>
            <a:cxnSpLocks noChangeShapeType="1"/>
            <a:stCxn id="54278" idx="4"/>
            <a:endCxn id="54275" idx="0"/>
          </p:cNvCxnSpPr>
          <p:nvPr/>
        </p:nvCxnSpPr>
        <p:spPr bwMode="auto">
          <a:xfrm flipH="1">
            <a:off x="1584325" y="3355975"/>
            <a:ext cx="431800" cy="433388"/>
          </a:xfrm>
          <a:prstGeom prst="straightConnector1">
            <a:avLst/>
          </a:prstGeom>
          <a:noFill/>
          <a:ln w="9525">
            <a:solidFill>
              <a:schemeClr val="tx1"/>
            </a:solidFill>
            <a:round/>
            <a:headEnd/>
            <a:tailEnd/>
          </a:ln>
          <a:effectLst/>
        </p:spPr>
      </p:cxnSp>
      <p:sp>
        <p:nvSpPr>
          <p:cNvPr id="54285" name="AutoShape 13"/>
          <p:cNvSpPr>
            <a:spLocks noChangeArrowheads="1"/>
          </p:cNvSpPr>
          <p:nvPr/>
        </p:nvSpPr>
        <p:spPr bwMode="auto">
          <a:xfrm>
            <a:off x="3635375" y="3141663"/>
            <a:ext cx="1800225" cy="719137"/>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Stars-in</a:t>
            </a:r>
            <a:endParaRPr lang="bg-BG">
              <a:effectLst>
                <a:outerShdw blurRad="38100" dist="38100" dir="2700000" algn="tl">
                  <a:srgbClr val="000000"/>
                </a:outerShdw>
              </a:effectLst>
            </a:endParaRPr>
          </a:p>
        </p:txBody>
      </p:sp>
      <p:sp>
        <p:nvSpPr>
          <p:cNvPr id="54286" name="AutoShape 14"/>
          <p:cNvSpPr>
            <a:spLocks noChangeArrowheads="1"/>
          </p:cNvSpPr>
          <p:nvPr/>
        </p:nvSpPr>
        <p:spPr bwMode="auto">
          <a:xfrm>
            <a:off x="3851275" y="4652963"/>
            <a:ext cx="1512888" cy="792162"/>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Owns</a:t>
            </a:r>
            <a:endParaRPr lang="bg-BG">
              <a:effectLst>
                <a:outerShdw blurRad="38100" dist="38100" dir="2700000" algn="tl">
                  <a:srgbClr val="000000"/>
                </a:outerShdw>
              </a:effectLst>
            </a:endParaRPr>
          </a:p>
        </p:txBody>
      </p:sp>
      <p:sp>
        <p:nvSpPr>
          <p:cNvPr id="54287" name="Rectangle 15"/>
          <p:cNvSpPr>
            <a:spLocks noChangeArrowheads="1"/>
          </p:cNvSpPr>
          <p:nvPr/>
        </p:nvSpPr>
        <p:spPr bwMode="auto">
          <a:xfrm>
            <a:off x="6300788" y="3068638"/>
            <a:ext cx="1655762" cy="7921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54288" name="Oval 16"/>
          <p:cNvSpPr>
            <a:spLocks noChangeArrowheads="1"/>
          </p:cNvSpPr>
          <p:nvPr/>
        </p:nvSpPr>
        <p:spPr bwMode="auto">
          <a:xfrm>
            <a:off x="5940425" y="1989138"/>
            <a:ext cx="1152525" cy="576262"/>
          </a:xfrm>
          <a:prstGeom prst="ellipse">
            <a:avLst/>
          </a:prstGeom>
          <a:solidFill>
            <a:schemeClr val="accent1"/>
          </a:solidFill>
          <a:ln w="9525">
            <a:solidFill>
              <a:schemeClr val="tx1"/>
            </a:solidFill>
            <a:round/>
            <a:headEnd/>
            <a:tailEnd/>
          </a:ln>
          <a:effectLst/>
        </p:spPr>
        <p:txBody>
          <a:bodyPr wrap="none" anchor="ctr"/>
          <a:lstStyle/>
          <a:p>
            <a:pPr algn="ctr"/>
            <a:r>
              <a:rPr lang="en-US">
                <a:solidFill>
                  <a:schemeClr val="folHlink"/>
                </a:solidFill>
                <a:effectLst>
                  <a:outerShdw blurRad="38100" dist="38100" dir="2700000" algn="tl">
                    <a:srgbClr val="000000"/>
                  </a:outerShdw>
                </a:effectLst>
              </a:rPr>
              <a:t>name</a:t>
            </a:r>
            <a:endParaRPr lang="bg-BG">
              <a:solidFill>
                <a:schemeClr val="folHlink"/>
              </a:solidFill>
              <a:effectLst>
                <a:outerShdw blurRad="38100" dist="38100" dir="2700000" algn="tl">
                  <a:srgbClr val="000000"/>
                </a:outerShdw>
              </a:effectLst>
            </a:endParaRPr>
          </a:p>
        </p:txBody>
      </p:sp>
      <p:sp>
        <p:nvSpPr>
          <p:cNvPr id="54289" name="Oval 17"/>
          <p:cNvSpPr>
            <a:spLocks noChangeArrowheads="1"/>
          </p:cNvSpPr>
          <p:nvPr/>
        </p:nvSpPr>
        <p:spPr bwMode="auto">
          <a:xfrm>
            <a:off x="7235825" y="1989138"/>
            <a:ext cx="1079500" cy="57467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sp>
        <p:nvSpPr>
          <p:cNvPr id="54290" name="Rectangle 18"/>
          <p:cNvSpPr>
            <a:spLocks noChangeArrowheads="1"/>
          </p:cNvSpPr>
          <p:nvPr/>
        </p:nvSpPr>
        <p:spPr bwMode="auto">
          <a:xfrm>
            <a:off x="6300788" y="4724400"/>
            <a:ext cx="1584325" cy="72072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54291" name="Oval 19"/>
          <p:cNvSpPr>
            <a:spLocks noChangeArrowheads="1"/>
          </p:cNvSpPr>
          <p:nvPr/>
        </p:nvSpPr>
        <p:spPr bwMode="auto">
          <a:xfrm>
            <a:off x="5795963" y="5949950"/>
            <a:ext cx="1152525" cy="503238"/>
          </a:xfrm>
          <a:prstGeom prst="ellipse">
            <a:avLst/>
          </a:prstGeom>
          <a:solidFill>
            <a:schemeClr val="accent1"/>
          </a:solidFill>
          <a:ln w="9525">
            <a:solidFill>
              <a:schemeClr val="tx1"/>
            </a:solidFill>
            <a:round/>
            <a:headEnd/>
            <a:tailEnd/>
          </a:ln>
          <a:effectLst/>
        </p:spPr>
        <p:txBody>
          <a:bodyPr wrap="none" anchor="ctr"/>
          <a:lstStyle/>
          <a:p>
            <a:pPr algn="ctr"/>
            <a:r>
              <a:rPr lang="en-US">
                <a:solidFill>
                  <a:schemeClr val="folHlink"/>
                </a:solidFill>
                <a:effectLst>
                  <a:outerShdw blurRad="38100" dist="38100" dir="2700000" algn="tl">
                    <a:srgbClr val="000000"/>
                  </a:outerShdw>
                </a:effectLst>
              </a:rPr>
              <a:t>name</a:t>
            </a:r>
            <a:endParaRPr lang="bg-BG">
              <a:solidFill>
                <a:schemeClr val="folHlink"/>
              </a:solidFill>
              <a:effectLst>
                <a:outerShdw blurRad="38100" dist="38100" dir="2700000" algn="tl">
                  <a:srgbClr val="000000"/>
                </a:outerShdw>
              </a:effectLst>
            </a:endParaRPr>
          </a:p>
        </p:txBody>
      </p:sp>
      <p:sp>
        <p:nvSpPr>
          <p:cNvPr id="54292" name="Oval 20"/>
          <p:cNvSpPr>
            <a:spLocks noChangeArrowheads="1"/>
          </p:cNvSpPr>
          <p:nvPr/>
        </p:nvSpPr>
        <p:spPr bwMode="auto">
          <a:xfrm>
            <a:off x="7308850" y="5949950"/>
            <a:ext cx="1223963" cy="503238"/>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cxnSp>
        <p:nvCxnSpPr>
          <p:cNvPr id="54293" name="AutoShape 21"/>
          <p:cNvCxnSpPr>
            <a:cxnSpLocks noChangeShapeType="1"/>
            <a:stCxn id="54291" idx="0"/>
            <a:endCxn id="54290" idx="2"/>
          </p:cNvCxnSpPr>
          <p:nvPr/>
        </p:nvCxnSpPr>
        <p:spPr bwMode="auto">
          <a:xfrm flipV="1">
            <a:off x="6372225" y="5445125"/>
            <a:ext cx="720725" cy="504825"/>
          </a:xfrm>
          <a:prstGeom prst="straightConnector1">
            <a:avLst/>
          </a:prstGeom>
          <a:noFill/>
          <a:ln w="9525">
            <a:solidFill>
              <a:schemeClr val="tx1"/>
            </a:solidFill>
            <a:round/>
            <a:headEnd/>
            <a:tailEnd/>
          </a:ln>
          <a:effectLst/>
        </p:spPr>
      </p:cxnSp>
      <p:cxnSp>
        <p:nvCxnSpPr>
          <p:cNvPr id="54294" name="AutoShape 22"/>
          <p:cNvCxnSpPr>
            <a:cxnSpLocks noChangeShapeType="1"/>
            <a:stCxn id="54292" idx="0"/>
            <a:endCxn id="54290" idx="2"/>
          </p:cNvCxnSpPr>
          <p:nvPr/>
        </p:nvCxnSpPr>
        <p:spPr bwMode="auto">
          <a:xfrm flipH="1" flipV="1">
            <a:off x="7092950" y="5445125"/>
            <a:ext cx="828675" cy="504825"/>
          </a:xfrm>
          <a:prstGeom prst="straightConnector1">
            <a:avLst/>
          </a:prstGeom>
          <a:noFill/>
          <a:ln w="9525">
            <a:solidFill>
              <a:schemeClr val="tx1"/>
            </a:solidFill>
            <a:round/>
            <a:headEnd/>
            <a:tailEnd/>
          </a:ln>
          <a:effectLst/>
        </p:spPr>
      </p:cxnSp>
      <p:cxnSp>
        <p:nvCxnSpPr>
          <p:cNvPr id="54295" name="AutoShape 23"/>
          <p:cNvCxnSpPr>
            <a:cxnSpLocks noChangeShapeType="1"/>
            <a:stCxn id="54288" idx="4"/>
            <a:endCxn id="54287" idx="0"/>
          </p:cNvCxnSpPr>
          <p:nvPr/>
        </p:nvCxnSpPr>
        <p:spPr bwMode="auto">
          <a:xfrm>
            <a:off x="6516688" y="2565400"/>
            <a:ext cx="612775" cy="503238"/>
          </a:xfrm>
          <a:prstGeom prst="straightConnector1">
            <a:avLst/>
          </a:prstGeom>
          <a:noFill/>
          <a:ln w="9525">
            <a:solidFill>
              <a:schemeClr val="tx1"/>
            </a:solidFill>
            <a:round/>
            <a:headEnd/>
            <a:tailEnd/>
          </a:ln>
          <a:effectLst/>
        </p:spPr>
      </p:cxnSp>
      <p:cxnSp>
        <p:nvCxnSpPr>
          <p:cNvPr id="54296" name="AutoShape 24"/>
          <p:cNvCxnSpPr>
            <a:cxnSpLocks noChangeShapeType="1"/>
            <a:stCxn id="54289" idx="4"/>
            <a:endCxn id="54287" idx="0"/>
          </p:cNvCxnSpPr>
          <p:nvPr/>
        </p:nvCxnSpPr>
        <p:spPr bwMode="auto">
          <a:xfrm flipH="1">
            <a:off x="7129463" y="2563813"/>
            <a:ext cx="646112" cy="504825"/>
          </a:xfrm>
          <a:prstGeom prst="straightConnector1">
            <a:avLst/>
          </a:prstGeom>
          <a:noFill/>
          <a:ln w="9525">
            <a:solidFill>
              <a:schemeClr val="tx1"/>
            </a:solidFill>
            <a:round/>
            <a:headEnd/>
            <a:tailEnd/>
          </a:ln>
          <a:effectLst/>
        </p:spPr>
      </p:cxnSp>
      <p:cxnSp>
        <p:nvCxnSpPr>
          <p:cNvPr id="54297" name="AutoShape 25"/>
          <p:cNvCxnSpPr>
            <a:cxnSpLocks noChangeShapeType="1"/>
            <a:stCxn id="54275" idx="3"/>
            <a:endCxn id="54285" idx="1"/>
          </p:cNvCxnSpPr>
          <p:nvPr/>
        </p:nvCxnSpPr>
        <p:spPr bwMode="auto">
          <a:xfrm flipV="1">
            <a:off x="2339975" y="3502025"/>
            <a:ext cx="1295400" cy="576263"/>
          </a:xfrm>
          <a:prstGeom prst="straightConnector1">
            <a:avLst/>
          </a:prstGeom>
          <a:noFill/>
          <a:ln w="9525">
            <a:solidFill>
              <a:schemeClr val="tx1"/>
            </a:solidFill>
            <a:round/>
            <a:headEnd/>
            <a:tailEnd/>
          </a:ln>
          <a:effectLst/>
        </p:spPr>
      </p:cxnSp>
      <p:cxnSp>
        <p:nvCxnSpPr>
          <p:cNvPr id="54298" name="AutoShape 26"/>
          <p:cNvCxnSpPr>
            <a:cxnSpLocks noChangeShapeType="1"/>
            <a:stCxn id="54285" idx="3"/>
            <a:endCxn id="54287" idx="1"/>
          </p:cNvCxnSpPr>
          <p:nvPr/>
        </p:nvCxnSpPr>
        <p:spPr bwMode="auto">
          <a:xfrm flipV="1">
            <a:off x="5435600" y="3465513"/>
            <a:ext cx="865188" cy="36512"/>
          </a:xfrm>
          <a:prstGeom prst="straightConnector1">
            <a:avLst/>
          </a:prstGeom>
          <a:noFill/>
          <a:ln w="9525">
            <a:solidFill>
              <a:schemeClr val="tx1"/>
            </a:solidFill>
            <a:round/>
            <a:headEnd/>
            <a:tailEnd/>
          </a:ln>
          <a:effectLst/>
        </p:spPr>
      </p:cxnSp>
      <p:cxnSp>
        <p:nvCxnSpPr>
          <p:cNvPr id="54299" name="AutoShape 27"/>
          <p:cNvCxnSpPr>
            <a:cxnSpLocks noChangeShapeType="1"/>
            <a:stCxn id="54275" idx="3"/>
            <a:endCxn id="54286" idx="1"/>
          </p:cNvCxnSpPr>
          <p:nvPr/>
        </p:nvCxnSpPr>
        <p:spPr bwMode="auto">
          <a:xfrm>
            <a:off x="2339975" y="4078288"/>
            <a:ext cx="1511300" cy="971550"/>
          </a:xfrm>
          <a:prstGeom prst="straightConnector1">
            <a:avLst/>
          </a:prstGeom>
          <a:noFill/>
          <a:ln w="9525">
            <a:solidFill>
              <a:schemeClr val="tx1"/>
            </a:solidFill>
            <a:round/>
            <a:headEnd/>
            <a:tailEnd/>
          </a:ln>
          <a:effectLst/>
        </p:spPr>
      </p:cxnSp>
      <p:cxnSp>
        <p:nvCxnSpPr>
          <p:cNvPr id="54300" name="AutoShape 28"/>
          <p:cNvCxnSpPr>
            <a:cxnSpLocks noChangeShapeType="1"/>
            <a:stCxn id="54286" idx="3"/>
            <a:endCxn id="54290" idx="1"/>
          </p:cNvCxnSpPr>
          <p:nvPr/>
        </p:nvCxnSpPr>
        <p:spPr bwMode="auto">
          <a:xfrm>
            <a:off x="5364163" y="5049838"/>
            <a:ext cx="936625" cy="34925"/>
          </a:xfrm>
          <a:prstGeom prst="straightConnector1">
            <a:avLst/>
          </a:prstGeom>
          <a:noFill/>
          <a:ln w="9525">
            <a:solidFill>
              <a:schemeClr val="tx1"/>
            </a:solidFill>
            <a:round/>
            <a:headEnd/>
            <a:tailEnd type="triangle" w="med" len="med"/>
          </a:ln>
          <a:effectLst/>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4000"/>
              <a:t>Representing Keys in the E/R Model</a:t>
            </a:r>
            <a:endParaRPr lang="bg-BG" sz="4000"/>
          </a:p>
        </p:txBody>
      </p:sp>
      <p:sp>
        <p:nvSpPr>
          <p:cNvPr id="55299" name="Rectangle 3"/>
          <p:cNvSpPr>
            <a:spLocks noGrp="1" noChangeArrowheads="1"/>
          </p:cNvSpPr>
          <p:nvPr>
            <p:ph type="body" idx="1"/>
          </p:nvPr>
        </p:nvSpPr>
        <p:spPr/>
        <p:txBody>
          <a:bodyPr/>
          <a:lstStyle/>
          <a:p>
            <a:pPr>
              <a:buFont typeface="Wingdings" pitchFamily="2" charset="2"/>
              <a:buNone/>
            </a:pPr>
            <a:r>
              <a:rPr lang="en-US" sz="2800"/>
              <a:t>In our E/R diagram notation, we underline the attributes belonging to a key for an entity set. There is no notation for representing the situation where there are several keys for an entity set: we underline only the primary key. You should also be aware that in some unusual situations, the attributes forming the key for an entity set do not all belong to the entity set itself.</a:t>
            </a:r>
            <a:endParaRPr lang="bg-BG"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E/R Model Variations</a:t>
            </a:r>
            <a:endParaRPr lang="bg-BG"/>
          </a:p>
        </p:txBody>
      </p:sp>
      <p:sp>
        <p:nvSpPr>
          <p:cNvPr id="10243" name="Rectangle 3"/>
          <p:cNvSpPr>
            <a:spLocks noGrp="1" noChangeArrowheads="1"/>
          </p:cNvSpPr>
          <p:nvPr>
            <p:ph type="body" idx="1"/>
          </p:nvPr>
        </p:nvSpPr>
        <p:spPr/>
        <p:txBody>
          <a:bodyPr/>
          <a:lstStyle/>
          <a:p>
            <a:pPr marL="457200" indent="-457200">
              <a:lnSpc>
                <a:spcPct val="80000"/>
              </a:lnSpc>
              <a:buFont typeface="Wingdings" pitchFamily="2" charset="2"/>
              <a:buNone/>
            </a:pPr>
            <a:r>
              <a:rPr lang="en-US" sz="2800"/>
              <a:t>In some versions of the E/R model, the type of an attribute can be either:</a:t>
            </a:r>
          </a:p>
          <a:p>
            <a:pPr marL="457200" indent="-457200">
              <a:lnSpc>
                <a:spcPct val="80000"/>
              </a:lnSpc>
              <a:buFont typeface="Wingdings" pitchFamily="2" charset="2"/>
              <a:buAutoNum type="arabicPeriod"/>
            </a:pPr>
            <a:r>
              <a:rPr lang="en-US" sz="2800"/>
              <a:t>Atomic, as in the version presented here.</a:t>
            </a:r>
          </a:p>
          <a:p>
            <a:pPr marL="457200" indent="-457200">
              <a:lnSpc>
                <a:spcPct val="80000"/>
              </a:lnSpc>
              <a:buFont typeface="Wingdings" pitchFamily="2" charset="2"/>
              <a:buAutoNum type="arabicPeriod"/>
            </a:pPr>
            <a:r>
              <a:rPr lang="en-US" sz="2800"/>
              <a:t>A "struct," as in C, or tuple with a fixed number of atomic components.</a:t>
            </a:r>
          </a:p>
          <a:p>
            <a:pPr marL="457200" indent="-457200">
              <a:lnSpc>
                <a:spcPct val="80000"/>
              </a:lnSpc>
              <a:buFont typeface="Wingdings" pitchFamily="2" charset="2"/>
              <a:buAutoNum type="arabicPeriod"/>
            </a:pPr>
            <a:r>
              <a:rPr lang="en-US" sz="2800"/>
              <a:t>A set of values of one type: either atomic or a "struct" type.</a:t>
            </a:r>
          </a:p>
          <a:p>
            <a:pPr marL="457200" indent="-457200">
              <a:lnSpc>
                <a:spcPct val="80000"/>
              </a:lnSpc>
              <a:buFont typeface="Wingdings" pitchFamily="2" charset="2"/>
              <a:buNone/>
            </a:pPr>
            <a:r>
              <a:rPr lang="en-US" sz="2800"/>
              <a:t>For example, the type of an attribute in such a model could be a set of pairs, each pair consisting of an integer and a string.</a:t>
            </a:r>
          </a:p>
          <a:p>
            <a:pPr marL="457200" indent="-457200">
              <a:lnSpc>
                <a:spcPct val="80000"/>
              </a:lnSpc>
              <a:buFont typeface="Wingdings" pitchFamily="2" charset="2"/>
              <a:buNone/>
            </a:pPr>
            <a:endParaRPr lang="bg-BG"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4000">
                <a:solidFill>
                  <a:schemeClr val="folHlink"/>
                </a:solidFill>
              </a:rPr>
              <a:t>An entity-relationship diagram for the movie database</a:t>
            </a:r>
            <a:endParaRPr lang="bg-BG" sz="4000">
              <a:solidFill>
                <a:schemeClr val="folHlink"/>
              </a:solidFill>
            </a:endParaRPr>
          </a:p>
        </p:txBody>
      </p:sp>
      <p:sp>
        <p:nvSpPr>
          <p:cNvPr id="56323" name="Rectangle 3"/>
          <p:cNvSpPr>
            <a:spLocks noChangeArrowheads="1"/>
          </p:cNvSpPr>
          <p:nvPr/>
        </p:nvSpPr>
        <p:spPr bwMode="auto">
          <a:xfrm>
            <a:off x="827088" y="3789363"/>
            <a:ext cx="1512887" cy="576262"/>
          </a:xfrm>
          <a:prstGeom prst="rect">
            <a:avLst/>
          </a:prstGeom>
          <a:solidFill>
            <a:schemeClr val="accent1"/>
          </a:solidFill>
          <a:ln w="9525">
            <a:solidFill>
              <a:schemeClr val="tx1"/>
            </a:solidFill>
            <a:miter lim="800000"/>
            <a:headEnd/>
            <a:tailEnd/>
          </a:ln>
          <a:effectLst/>
        </p:spPr>
        <p:txBody>
          <a:bodyPr wrap="none" anchor="ctr"/>
          <a:lstStyle/>
          <a:p>
            <a:endParaRPr lang="bg-BG"/>
          </a:p>
        </p:txBody>
      </p:sp>
      <p:sp>
        <p:nvSpPr>
          <p:cNvPr id="56324" name="Text Box 4"/>
          <p:cNvSpPr txBox="1">
            <a:spLocks noChangeArrowheads="1"/>
          </p:cNvSpPr>
          <p:nvPr/>
        </p:nvSpPr>
        <p:spPr bwMode="auto">
          <a:xfrm>
            <a:off x="1116013" y="3860800"/>
            <a:ext cx="935037" cy="366713"/>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56325" name="Oval 5"/>
          <p:cNvSpPr>
            <a:spLocks noChangeArrowheads="1"/>
          </p:cNvSpPr>
          <p:nvPr/>
        </p:nvSpPr>
        <p:spPr bwMode="auto">
          <a:xfrm>
            <a:off x="539750" y="2852738"/>
            <a:ext cx="863600" cy="503237"/>
          </a:xfrm>
          <a:prstGeom prst="ellipse">
            <a:avLst/>
          </a:prstGeom>
          <a:solidFill>
            <a:schemeClr val="accent1"/>
          </a:solidFill>
          <a:ln w="9525">
            <a:solidFill>
              <a:schemeClr val="tx1"/>
            </a:solidFill>
            <a:round/>
            <a:headEnd/>
            <a:tailEnd/>
          </a:ln>
          <a:effectLst/>
        </p:spPr>
        <p:txBody>
          <a:bodyPr wrap="none" anchor="ctr"/>
          <a:lstStyle/>
          <a:p>
            <a:pPr algn="ctr"/>
            <a:r>
              <a:rPr lang="en-US" u="sng">
                <a:effectLst>
                  <a:outerShdw blurRad="38100" dist="38100" dir="2700000" algn="tl">
                    <a:srgbClr val="000000"/>
                  </a:outerShdw>
                </a:effectLst>
              </a:rPr>
              <a:t>title</a:t>
            </a:r>
            <a:endParaRPr lang="bg-BG" u="sng">
              <a:effectLst>
                <a:outerShdw blurRad="38100" dist="38100" dir="2700000" algn="tl">
                  <a:srgbClr val="000000"/>
                </a:outerShdw>
              </a:effectLst>
            </a:endParaRPr>
          </a:p>
        </p:txBody>
      </p:sp>
      <p:sp>
        <p:nvSpPr>
          <p:cNvPr id="56326" name="Oval 6"/>
          <p:cNvSpPr>
            <a:spLocks noChangeArrowheads="1"/>
          </p:cNvSpPr>
          <p:nvPr/>
        </p:nvSpPr>
        <p:spPr bwMode="auto">
          <a:xfrm>
            <a:off x="1547813" y="2852738"/>
            <a:ext cx="936625" cy="503237"/>
          </a:xfrm>
          <a:prstGeom prst="ellipse">
            <a:avLst/>
          </a:prstGeom>
          <a:solidFill>
            <a:schemeClr val="accent1"/>
          </a:solidFill>
          <a:ln w="9525">
            <a:solidFill>
              <a:schemeClr val="tx1"/>
            </a:solidFill>
            <a:round/>
            <a:headEnd/>
            <a:tailEnd/>
          </a:ln>
          <a:effectLst/>
        </p:spPr>
        <p:txBody>
          <a:bodyPr wrap="none" anchor="ctr"/>
          <a:lstStyle/>
          <a:p>
            <a:pPr algn="ctr"/>
            <a:r>
              <a:rPr lang="en-US" u="sng">
                <a:effectLst>
                  <a:outerShdw blurRad="38100" dist="38100" dir="2700000" algn="tl">
                    <a:srgbClr val="000000"/>
                  </a:outerShdw>
                </a:effectLst>
              </a:rPr>
              <a:t>year</a:t>
            </a:r>
            <a:endParaRPr lang="bg-BG" u="sng">
              <a:effectLst>
                <a:outerShdw blurRad="38100" dist="38100" dir="2700000" algn="tl">
                  <a:srgbClr val="000000"/>
                </a:outerShdw>
              </a:effectLst>
            </a:endParaRPr>
          </a:p>
        </p:txBody>
      </p:sp>
      <p:sp>
        <p:nvSpPr>
          <p:cNvPr id="56327" name="Oval 7"/>
          <p:cNvSpPr>
            <a:spLocks noChangeArrowheads="1"/>
          </p:cNvSpPr>
          <p:nvPr/>
        </p:nvSpPr>
        <p:spPr bwMode="auto">
          <a:xfrm>
            <a:off x="179388" y="4868863"/>
            <a:ext cx="1223962"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length</a:t>
            </a:r>
            <a:endParaRPr lang="bg-BG">
              <a:effectLst>
                <a:outerShdw blurRad="38100" dist="38100" dir="2700000" algn="tl">
                  <a:srgbClr val="000000"/>
                </a:outerShdw>
              </a:effectLst>
            </a:endParaRPr>
          </a:p>
        </p:txBody>
      </p:sp>
      <p:sp>
        <p:nvSpPr>
          <p:cNvPr id="56328" name="Oval 8"/>
          <p:cNvSpPr>
            <a:spLocks noChangeArrowheads="1"/>
          </p:cNvSpPr>
          <p:nvPr/>
        </p:nvSpPr>
        <p:spPr bwMode="auto">
          <a:xfrm>
            <a:off x="1692275" y="4941888"/>
            <a:ext cx="1366838"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filmType</a:t>
            </a:r>
            <a:endParaRPr lang="bg-BG">
              <a:effectLst>
                <a:outerShdw blurRad="38100" dist="38100" dir="2700000" algn="tl">
                  <a:srgbClr val="000000"/>
                </a:outerShdw>
              </a:effectLst>
            </a:endParaRPr>
          </a:p>
        </p:txBody>
      </p:sp>
      <p:cxnSp>
        <p:nvCxnSpPr>
          <p:cNvPr id="56329" name="AutoShape 9"/>
          <p:cNvCxnSpPr>
            <a:cxnSpLocks noChangeShapeType="1"/>
            <a:stCxn id="56327" idx="0"/>
            <a:endCxn id="56323" idx="2"/>
          </p:cNvCxnSpPr>
          <p:nvPr/>
        </p:nvCxnSpPr>
        <p:spPr bwMode="auto">
          <a:xfrm flipV="1">
            <a:off x="792163" y="4365625"/>
            <a:ext cx="792162" cy="503238"/>
          </a:xfrm>
          <a:prstGeom prst="straightConnector1">
            <a:avLst/>
          </a:prstGeom>
          <a:noFill/>
          <a:ln w="9525">
            <a:solidFill>
              <a:schemeClr val="tx1"/>
            </a:solidFill>
            <a:round/>
            <a:headEnd/>
            <a:tailEnd/>
          </a:ln>
          <a:effectLst/>
        </p:spPr>
      </p:cxnSp>
      <p:cxnSp>
        <p:nvCxnSpPr>
          <p:cNvPr id="56330" name="AutoShape 10"/>
          <p:cNvCxnSpPr>
            <a:cxnSpLocks noChangeShapeType="1"/>
            <a:stCxn id="56328" idx="0"/>
            <a:endCxn id="56323" idx="2"/>
          </p:cNvCxnSpPr>
          <p:nvPr/>
        </p:nvCxnSpPr>
        <p:spPr bwMode="auto">
          <a:xfrm flipH="1" flipV="1">
            <a:off x="1584325" y="4365625"/>
            <a:ext cx="792163" cy="576263"/>
          </a:xfrm>
          <a:prstGeom prst="straightConnector1">
            <a:avLst/>
          </a:prstGeom>
          <a:noFill/>
          <a:ln w="9525">
            <a:solidFill>
              <a:schemeClr val="tx1"/>
            </a:solidFill>
            <a:round/>
            <a:headEnd/>
            <a:tailEnd/>
          </a:ln>
          <a:effectLst/>
        </p:spPr>
      </p:cxnSp>
      <p:cxnSp>
        <p:nvCxnSpPr>
          <p:cNvPr id="56331" name="AutoShape 11"/>
          <p:cNvCxnSpPr>
            <a:cxnSpLocks noChangeShapeType="1"/>
            <a:stCxn id="56325" idx="4"/>
            <a:endCxn id="56323" idx="0"/>
          </p:cNvCxnSpPr>
          <p:nvPr/>
        </p:nvCxnSpPr>
        <p:spPr bwMode="auto">
          <a:xfrm>
            <a:off x="971550" y="3355975"/>
            <a:ext cx="612775" cy="433388"/>
          </a:xfrm>
          <a:prstGeom prst="straightConnector1">
            <a:avLst/>
          </a:prstGeom>
          <a:noFill/>
          <a:ln w="9525">
            <a:solidFill>
              <a:schemeClr val="tx1"/>
            </a:solidFill>
            <a:round/>
            <a:headEnd/>
            <a:tailEnd/>
          </a:ln>
          <a:effectLst/>
        </p:spPr>
      </p:cxnSp>
      <p:cxnSp>
        <p:nvCxnSpPr>
          <p:cNvPr id="56332" name="AutoShape 12"/>
          <p:cNvCxnSpPr>
            <a:cxnSpLocks noChangeShapeType="1"/>
            <a:stCxn id="56326" idx="4"/>
            <a:endCxn id="56323" idx="0"/>
          </p:cNvCxnSpPr>
          <p:nvPr/>
        </p:nvCxnSpPr>
        <p:spPr bwMode="auto">
          <a:xfrm flipH="1">
            <a:off x="1584325" y="3355975"/>
            <a:ext cx="431800" cy="433388"/>
          </a:xfrm>
          <a:prstGeom prst="straightConnector1">
            <a:avLst/>
          </a:prstGeom>
          <a:noFill/>
          <a:ln w="9525">
            <a:solidFill>
              <a:schemeClr val="tx1"/>
            </a:solidFill>
            <a:round/>
            <a:headEnd/>
            <a:tailEnd/>
          </a:ln>
          <a:effectLst/>
        </p:spPr>
      </p:cxnSp>
      <p:sp>
        <p:nvSpPr>
          <p:cNvPr id="56333" name="AutoShape 13"/>
          <p:cNvSpPr>
            <a:spLocks noChangeArrowheads="1"/>
          </p:cNvSpPr>
          <p:nvPr/>
        </p:nvSpPr>
        <p:spPr bwMode="auto">
          <a:xfrm>
            <a:off x="3635375" y="3141663"/>
            <a:ext cx="1800225" cy="719137"/>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Stars-in</a:t>
            </a:r>
            <a:endParaRPr lang="bg-BG">
              <a:effectLst>
                <a:outerShdw blurRad="38100" dist="38100" dir="2700000" algn="tl">
                  <a:srgbClr val="000000"/>
                </a:outerShdw>
              </a:effectLst>
            </a:endParaRPr>
          </a:p>
        </p:txBody>
      </p:sp>
      <p:sp>
        <p:nvSpPr>
          <p:cNvPr id="56334" name="AutoShape 14"/>
          <p:cNvSpPr>
            <a:spLocks noChangeArrowheads="1"/>
          </p:cNvSpPr>
          <p:nvPr/>
        </p:nvSpPr>
        <p:spPr bwMode="auto">
          <a:xfrm>
            <a:off x="3851275" y="4652963"/>
            <a:ext cx="1512888" cy="792162"/>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Owns</a:t>
            </a:r>
            <a:endParaRPr lang="bg-BG">
              <a:effectLst>
                <a:outerShdw blurRad="38100" dist="38100" dir="2700000" algn="tl">
                  <a:srgbClr val="000000"/>
                </a:outerShdw>
              </a:effectLst>
            </a:endParaRPr>
          </a:p>
        </p:txBody>
      </p:sp>
      <p:sp>
        <p:nvSpPr>
          <p:cNvPr id="56335" name="Rectangle 15"/>
          <p:cNvSpPr>
            <a:spLocks noChangeArrowheads="1"/>
          </p:cNvSpPr>
          <p:nvPr/>
        </p:nvSpPr>
        <p:spPr bwMode="auto">
          <a:xfrm>
            <a:off x="6300788" y="3068638"/>
            <a:ext cx="1655762" cy="7921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56336" name="Oval 16"/>
          <p:cNvSpPr>
            <a:spLocks noChangeArrowheads="1"/>
          </p:cNvSpPr>
          <p:nvPr/>
        </p:nvSpPr>
        <p:spPr bwMode="auto">
          <a:xfrm>
            <a:off x="5940425" y="1989138"/>
            <a:ext cx="1152525" cy="576262"/>
          </a:xfrm>
          <a:prstGeom prst="ellipse">
            <a:avLst/>
          </a:prstGeom>
          <a:solidFill>
            <a:schemeClr val="accent1"/>
          </a:solidFill>
          <a:ln w="9525">
            <a:solidFill>
              <a:schemeClr val="tx1"/>
            </a:solidFill>
            <a:round/>
            <a:headEnd/>
            <a:tailEnd/>
          </a:ln>
          <a:effectLst/>
        </p:spPr>
        <p:txBody>
          <a:bodyPr wrap="none" anchor="ctr"/>
          <a:lstStyle/>
          <a:p>
            <a:pPr algn="ctr"/>
            <a:r>
              <a:rPr lang="en-US" u="sng">
                <a:effectLst>
                  <a:outerShdw blurRad="38100" dist="38100" dir="2700000" algn="tl">
                    <a:srgbClr val="000000"/>
                  </a:outerShdw>
                </a:effectLst>
              </a:rPr>
              <a:t>name</a:t>
            </a:r>
            <a:endParaRPr lang="bg-BG" u="sng">
              <a:effectLst>
                <a:outerShdw blurRad="38100" dist="38100" dir="2700000" algn="tl">
                  <a:srgbClr val="000000"/>
                </a:outerShdw>
              </a:effectLst>
            </a:endParaRPr>
          </a:p>
        </p:txBody>
      </p:sp>
      <p:sp>
        <p:nvSpPr>
          <p:cNvPr id="56337" name="Oval 17"/>
          <p:cNvSpPr>
            <a:spLocks noChangeArrowheads="1"/>
          </p:cNvSpPr>
          <p:nvPr/>
        </p:nvSpPr>
        <p:spPr bwMode="auto">
          <a:xfrm>
            <a:off x="7235825" y="1989138"/>
            <a:ext cx="1079500" cy="57467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sp>
        <p:nvSpPr>
          <p:cNvPr id="56338" name="Rectangle 18"/>
          <p:cNvSpPr>
            <a:spLocks noChangeArrowheads="1"/>
          </p:cNvSpPr>
          <p:nvPr/>
        </p:nvSpPr>
        <p:spPr bwMode="auto">
          <a:xfrm>
            <a:off x="6300788" y="4724400"/>
            <a:ext cx="1584325" cy="72072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56339" name="Oval 19"/>
          <p:cNvSpPr>
            <a:spLocks noChangeArrowheads="1"/>
          </p:cNvSpPr>
          <p:nvPr/>
        </p:nvSpPr>
        <p:spPr bwMode="auto">
          <a:xfrm>
            <a:off x="5795963" y="5949950"/>
            <a:ext cx="1152525" cy="503238"/>
          </a:xfrm>
          <a:prstGeom prst="ellipse">
            <a:avLst/>
          </a:prstGeom>
          <a:solidFill>
            <a:schemeClr val="accent1"/>
          </a:solidFill>
          <a:ln w="9525">
            <a:solidFill>
              <a:schemeClr val="tx1"/>
            </a:solidFill>
            <a:round/>
            <a:headEnd/>
            <a:tailEnd/>
          </a:ln>
          <a:effectLst/>
        </p:spPr>
        <p:txBody>
          <a:bodyPr wrap="none" anchor="ctr"/>
          <a:lstStyle/>
          <a:p>
            <a:pPr algn="ctr"/>
            <a:r>
              <a:rPr lang="en-US" u="sng">
                <a:effectLst>
                  <a:outerShdw blurRad="38100" dist="38100" dir="2700000" algn="tl">
                    <a:srgbClr val="000000"/>
                  </a:outerShdw>
                </a:effectLst>
              </a:rPr>
              <a:t>name</a:t>
            </a:r>
            <a:endParaRPr lang="bg-BG" u="sng">
              <a:effectLst>
                <a:outerShdw blurRad="38100" dist="38100" dir="2700000" algn="tl">
                  <a:srgbClr val="000000"/>
                </a:outerShdw>
              </a:effectLst>
            </a:endParaRPr>
          </a:p>
        </p:txBody>
      </p:sp>
      <p:sp>
        <p:nvSpPr>
          <p:cNvPr id="56340" name="Oval 20"/>
          <p:cNvSpPr>
            <a:spLocks noChangeArrowheads="1"/>
          </p:cNvSpPr>
          <p:nvPr/>
        </p:nvSpPr>
        <p:spPr bwMode="auto">
          <a:xfrm>
            <a:off x="7308850" y="5949950"/>
            <a:ext cx="1223963" cy="503238"/>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cxnSp>
        <p:nvCxnSpPr>
          <p:cNvPr id="56341" name="AutoShape 21"/>
          <p:cNvCxnSpPr>
            <a:cxnSpLocks noChangeShapeType="1"/>
            <a:stCxn id="56339" idx="0"/>
            <a:endCxn id="56338" idx="2"/>
          </p:cNvCxnSpPr>
          <p:nvPr/>
        </p:nvCxnSpPr>
        <p:spPr bwMode="auto">
          <a:xfrm flipV="1">
            <a:off x="6372225" y="5445125"/>
            <a:ext cx="720725" cy="504825"/>
          </a:xfrm>
          <a:prstGeom prst="straightConnector1">
            <a:avLst/>
          </a:prstGeom>
          <a:noFill/>
          <a:ln w="9525">
            <a:solidFill>
              <a:schemeClr val="tx1"/>
            </a:solidFill>
            <a:round/>
            <a:headEnd/>
            <a:tailEnd/>
          </a:ln>
          <a:effectLst/>
        </p:spPr>
      </p:cxnSp>
      <p:cxnSp>
        <p:nvCxnSpPr>
          <p:cNvPr id="56342" name="AutoShape 22"/>
          <p:cNvCxnSpPr>
            <a:cxnSpLocks noChangeShapeType="1"/>
            <a:stCxn id="56340" idx="0"/>
            <a:endCxn id="56338" idx="2"/>
          </p:cNvCxnSpPr>
          <p:nvPr/>
        </p:nvCxnSpPr>
        <p:spPr bwMode="auto">
          <a:xfrm flipH="1" flipV="1">
            <a:off x="7092950" y="5445125"/>
            <a:ext cx="828675" cy="504825"/>
          </a:xfrm>
          <a:prstGeom prst="straightConnector1">
            <a:avLst/>
          </a:prstGeom>
          <a:noFill/>
          <a:ln w="9525">
            <a:solidFill>
              <a:schemeClr val="tx1"/>
            </a:solidFill>
            <a:round/>
            <a:headEnd/>
            <a:tailEnd/>
          </a:ln>
          <a:effectLst/>
        </p:spPr>
      </p:cxnSp>
      <p:cxnSp>
        <p:nvCxnSpPr>
          <p:cNvPr id="56343" name="AutoShape 23"/>
          <p:cNvCxnSpPr>
            <a:cxnSpLocks noChangeShapeType="1"/>
            <a:stCxn id="56336" idx="4"/>
            <a:endCxn id="56335" idx="0"/>
          </p:cNvCxnSpPr>
          <p:nvPr/>
        </p:nvCxnSpPr>
        <p:spPr bwMode="auto">
          <a:xfrm>
            <a:off x="6516688" y="2565400"/>
            <a:ext cx="612775" cy="503238"/>
          </a:xfrm>
          <a:prstGeom prst="straightConnector1">
            <a:avLst/>
          </a:prstGeom>
          <a:noFill/>
          <a:ln w="9525">
            <a:solidFill>
              <a:schemeClr val="tx1"/>
            </a:solidFill>
            <a:round/>
            <a:headEnd/>
            <a:tailEnd/>
          </a:ln>
          <a:effectLst/>
        </p:spPr>
      </p:cxnSp>
      <p:cxnSp>
        <p:nvCxnSpPr>
          <p:cNvPr id="56344" name="AutoShape 24"/>
          <p:cNvCxnSpPr>
            <a:cxnSpLocks noChangeShapeType="1"/>
            <a:stCxn id="56337" idx="4"/>
            <a:endCxn id="56335" idx="0"/>
          </p:cNvCxnSpPr>
          <p:nvPr/>
        </p:nvCxnSpPr>
        <p:spPr bwMode="auto">
          <a:xfrm flipH="1">
            <a:off x="7129463" y="2563813"/>
            <a:ext cx="646112" cy="504825"/>
          </a:xfrm>
          <a:prstGeom prst="straightConnector1">
            <a:avLst/>
          </a:prstGeom>
          <a:noFill/>
          <a:ln w="9525">
            <a:solidFill>
              <a:schemeClr val="tx1"/>
            </a:solidFill>
            <a:round/>
            <a:headEnd/>
            <a:tailEnd/>
          </a:ln>
          <a:effectLst/>
        </p:spPr>
      </p:cxnSp>
      <p:cxnSp>
        <p:nvCxnSpPr>
          <p:cNvPr id="56345" name="AutoShape 25"/>
          <p:cNvCxnSpPr>
            <a:cxnSpLocks noChangeShapeType="1"/>
            <a:stCxn id="56323" idx="3"/>
            <a:endCxn id="56333" idx="1"/>
          </p:cNvCxnSpPr>
          <p:nvPr/>
        </p:nvCxnSpPr>
        <p:spPr bwMode="auto">
          <a:xfrm flipV="1">
            <a:off x="2339975" y="3502025"/>
            <a:ext cx="1295400" cy="576263"/>
          </a:xfrm>
          <a:prstGeom prst="straightConnector1">
            <a:avLst/>
          </a:prstGeom>
          <a:noFill/>
          <a:ln w="9525">
            <a:solidFill>
              <a:schemeClr val="tx1"/>
            </a:solidFill>
            <a:round/>
            <a:headEnd/>
            <a:tailEnd/>
          </a:ln>
          <a:effectLst/>
        </p:spPr>
      </p:cxnSp>
      <p:cxnSp>
        <p:nvCxnSpPr>
          <p:cNvPr id="56346" name="AutoShape 26"/>
          <p:cNvCxnSpPr>
            <a:cxnSpLocks noChangeShapeType="1"/>
            <a:stCxn id="56333" idx="3"/>
            <a:endCxn id="56335" idx="1"/>
          </p:cNvCxnSpPr>
          <p:nvPr/>
        </p:nvCxnSpPr>
        <p:spPr bwMode="auto">
          <a:xfrm flipV="1">
            <a:off x="5435600" y="3465513"/>
            <a:ext cx="865188" cy="36512"/>
          </a:xfrm>
          <a:prstGeom prst="straightConnector1">
            <a:avLst/>
          </a:prstGeom>
          <a:noFill/>
          <a:ln w="9525">
            <a:solidFill>
              <a:schemeClr val="tx1"/>
            </a:solidFill>
            <a:round/>
            <a:headEnd/>
            <a:tailEnd/>
          </a:ln>
          <a:effectLst/>
        </p:spPr>
      </p:cxnSp>
      <p:cxnSp>
        <p:nvCxnSpPr>
          <p:cNvPr id="56347" name="AutoShape 27"/>
          <p:cNvCxnSpPr>
            <a:cxnSpLocks noChangeShapeType="1"/>
            <a:stCxn id="56323" idx="3"/>
            <a:endCxn id="56334" idx="1"/>
          </p:cNvCxnSpPr>
          <p:nvPr/>
        </p:nvCxnSpPr>
        <p:spPr bwMode="auto">
          <a:xfrm>
            <a:off x="2339975" y="4078288"/>
            <a:ext cx="1511300" cy="971550"/>
          </a:xfrm>
          <a:prstGeom prst="straightConnector1">
            <a:avLst/>
          </a:prstGeom>
          <a:noFill/>
          <a:ln w="9525">
            <a:solidFill>
              <a:schemeClr val="tx1"/>
            </a:solidFill>
            <a:round/>
            <a:headEnd/>
            <a:tailEnd/>
          </a:ln>
          <a:effectLst/>
        </p:spPr>
      </p:cxnSp>
      <p:cxnSp>
        <p:nvCxnSpPr>
          <p:cNvPr id="56348" name="AutoShape 28"/>
          <p:cNvCxnSpPr>
            <a:cxnSpLocks noChangeShapeType="1"/>
            <a:stCxn id="56334" idx="3"/>
            <a:endCxn id="56338" idx="1"/>
          </p:cNvCxnSpPr>
          <p:nvPr/>
        </p:nvCxnSpPr>
        <p:spPr bwMode="auto">
          <a:xfrm>
            <a:off x="5364163" y="5049838"/>
            <a:ext cx="936625" cy="34925"/>
          </a:xfrm>
          <a:prstGeom prst="straightConnector1">
            <a:avLst/>
          </a:prstGeom>
          <a:noFill/>
          <a:ln w="9525">
            <a:solidFill>
              <a:schemeClr val="tx1"/>
            </a:solidFill>
            <a:round/>
            <a:headEnd/>
            <a:tailEnd type="triangle" w="med" len="med"/>
          </a:ln>
          <a:effectLst/>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bg-BG"/>
              <a:t>Single-Value Constraints</a:t>
            </a:r>
          </a:p>
        </p:txBody>
      </p:sp>
      <p:sp>
        <p:nvSpPr>
          <p:cNvPr id="57347" name="Rectangle 3"/>
          <p:cNvSpPr>
            <a:spLocks noGrp="1" noChangeArrowheads="1"/>
          </p:cNvSpPr>
          <p:nvPr>
            <p:ph type="body" idx="1"/>
          </p:nvPr>
        </p:nvSpPr>
        <p:spPr/>
        <p:txBody>
          <a:bodyPr/>
          <a:lstStyle/>
          <a:p>
            <a:pPr>
              <a:lnSpc>
                <a:spcPct val="80000"/>
              </a:lnSpc>
              <a:buFont typeface="Wingdings" pitchFamily="2" charset="2"/>
              <a:buNone/>
            </a:pPr>
            <a:r>
              <a:rPr lang="en-US" sz="1600"/>
              <a:t>Often, an important property of a database design is that there is at most one value playing a particular role. For example, we assume that a movie entity has a unique title, year, length, and film type, and that a movie is owned by a unique studio.</a:t>
            </a:r>
          </a:p>
          <a:p>
            <a:pPr>
              <a:lnSpc>
                <a:spcPct val="80000"/>
              </a:lnSpc>
              <a:buFont typeface="Wingdings" pitchFamily="2" charset="2"/>
              <a:buNone/>
            </a:pPr>
            <a:r>
              <a:rPr lang="en-US" sz="1600"/>
              <a:t>There are several ways in which single-value constraints are expressed in the E/R model.</a:t>
            </a:r>
          </a:p>
          <a:p>
            <a:pPr>
              <a:lnSpc>
                <a:spcPct val="80000"/>
              </a:lnSpc>
              <a:buFont typeface="Wingdings" pitchFamily="2" charset="2"/>
              <a:buAutoNum type="arabicPeriod"/>
            </a:pPr>
            <a:r>
              <a:rPr lang="en-US" sz="1600"/>
              <a:t>Each attribute of an entity set has a single value. Sometimes it is permissible for an attribute's value to be missing for some entities, in which case we have to invent a "null value" to serve as the value of that attribute. For example, we might suppose that there are some movies in our database for which the length is not known. We could use a value such as -1 for the length of a movie whose true length is unknown. On the other hand, we would not want the key attributes </a:t>
            </a:r>
            <a:r>
              <a:rPr lang="en-US" sz="1600">
                <a:solidFill>
                  <a:schemeClr val="folHlink"/>
                </a:solidFill>
              </a:rPr>
              <a:t>title</a:t>
            </a:r>
            <a:r>
              <a:rPr lang="en-US" sz="1600"/>
              <a:t> or </a:t>
            </a:r>
            <a:r>
              <a:rPr lang="en-US" sz="1600">
                <a:solidFill>
                  <a:schemeClr val="folHlink"/>
                </a:solidFill>
              </a:rPr>
              <a:t>year</a:t>
            </a:r>
            <a:r>
              <a:rPr lang="en-US" sz="1600"/>
              <a:t> to be null for any movie entity. A requirement that a certain attribute not have a null value does not have any special representation in the E/R model. We could place a notation beside the attribute stating this requirement if we wished.</a:t>
            </a:r>
          </a:p>
          <a:p>
            <a:pPr>
              <a:lnSpc>
                <a:spcPct val="80000"/>
              </a:lnSpc>
              <a:buFont typeface="Wingdings" pitchFamily="2" charset="2"/>
              <a:buAutoNum type="arabicPeriod"/>
            </a:pPr>
            <a:r>
              <a:rPr lang="en-US" sz="1600"/>
              <a:t>A relationship R that is many-one from entity set E to entity set F implies a single-value constraint. That is, for each entity e in E, there is at most one associated entity f in F. More generally, if R is a multiway relationship, then each arrow out of R indicates a single value constraint. Specifically, if there is an arrow from R to entity set E, then there is at most one entity of set E associated with a choice of entities from each of the other related entity sets.</a:t>
            </a:r>
            <a:endParaRPr lang="bg-BG" sz="16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Referential Integrity</a:t>
            </a:r>
            <a:endParaRPr lang="bg-BG"/>
          </a:p>
        </p:txBody>
      </p:sp>
      <p:sp>
        <p:nvSpPr>
          <p:cNvPr id="58371" name="Rectangle 3"/>
          <p:cNvSpPr>
            <a:spLocks noGrp="1" noChangeArrowheads="1"/>
          </p:cNvSpPr>
          <p:nvPr>
            <p:ph type="body" idx="1"/>
          </p:nvPr>
        </p:nvSpPr>
        <p:spPr>
          <a:xfrm>
            <a:off x="457200" y="1981200"/>
            <a:ext cx="8229600" cy="3895725"/>
          </a:xfrm>
        </p:spPr>
        <p:txBody>
          <a:bodyPr/>
          <a:lstStyle/>
          <a:p>
            <a:pPr>
              <a:lnSpc>
                <a:spcPct val="80000"/>
              </a:lnSpc>
              <a:buFont typeface="Wingdings" pitchFamily="2" charset="2"/>
              <a:buNone/>
            </a:pPr>
            <a:r>
              <a:rPr lang="en-US" sz="1400"/>
              <a:t>While single-value constraints assert that at most one value exists in a given role, a </a:t>
            </a:r>
            <a:r>
              <a:rPr lang="en-US" sz="1400">
                <a:solidFill>
                  <a:schemeClr val="folHlink"/>
                </a:solidFill>
              </a:rPr>
              <a:t>referential integrity constraint</a:t>
            </a:r>
            <a:r>
              <a:rPr lang="en-US" sz="1400"/>
              <a:t> asserts that exactly one value exists in that role. We could see a constraint that an attribute have a non-null, single value as a kind of referential integrity requirement, but "referential integrity“ is more commonly used to refer to relationships among entity sets.</a:t>
            </a:r>
          </a:p>
          <a:p>
            <a:pPr>
              <a:lnSpc>
                <a:spcPct val="80000"/>
              </a:lnSpc>
              <a:buFont typeface="Wingdings" pitchFamily="2" charset="2"/>
              <a:buNone/>
            </a:pPr>
            <a:r>
              <a:rPr lang="en-US" sz="1400"/>
              <a:t>Let us consider the many-one relationship </a:t>
            </a:r>
            <a:r>
              <a:rPr lang="en-US" sz="1400">
                <a:solidFill>
                  <a:schemeClr val="folHlink"/>
                </a:solidFill>
              </a:rPr>
              <a:t>Owns</a:t>
            </a:r>
            <a:r>
              <a:rPr lang="en-US" sz="1400"/>
              <a:t> from </a:t>
            </a:r>
            <a:r>
              <a:rPr lang="en-US" sz="1400">
                <a:solidFill>
                  <a:schemeClr val="folHlink"/>
                </a:solidFill>
              </a:rPr>
              <a:t>Movies</a:t>
            </a:r>
            <a:r>
              <a:rPr lang="en-US" sz="1400"/>
              <a:t> to </a:t>
            </a:r>
            <a:r>
              <a:rPr lang="en-US" sz="1400">
                <a:solidFill>
                  <a:schemeClr val="folHlink"/>
                </a:solidFill>
              </a:rPr>
              <a:t>Studios</a:t>
            </a:r>
            <a:r>
              <a:rPr lang="en-US" sz="1400"/>
              <a:t>. The many-one requirement simply says that no movie can be owned by more than one studio. It does </a:t>
            </a:r>
            <a:r>
              <a:rPr lang="en-US" sz="1400">
                <a:solidFill>
                  <a:schemeClr val="folHlink"/>
                </a:solidFill>
              </a:rPr>
              <a:t>not</a:t>
            </a:r>
            <a:r>
              <a:rPr lang="en-US" sz="1400"/>
              <a:t> say that a movie must surely be owned by a studio, or that, even if it is owned by some studio, that the studio must be present in the </a:t>
            </a:r>
            <a:r>
              <a:rPr lang="en-US" sz="1400">
                <a:solidFill>
                  <a:schemeClr val="folHlink"/>
                </a:solidFill>
              </a:rPr>
              <a:t>Studios</a:t>
            </a:r>
            <a:r>
              <a:rPr lang="en-US" sz="1400"/>
              <a:t> entity set, as stored in our database.</a:t>
            </a:r>
          </a:p>
          <a:p>
            <a:pPr>
              <a:lnSpc>
                <a:spcPct val="80000"/>
              </a:lnSpc>
              <a:buFont typeface="Wingdings" pitchFamily="2" charset="2"/>
              <a:buNone/>
            </a:pPr>
            <a:r>
              <a:rPr lang="en-US" sz="1400"/>
              <a:t>A referential integrity constraint on relationship </a:t>
            </a:r>
            <a:r>
              <a:rPr lang="en-US" sz="1400">
                <a:solidFill>
                  <a:schemeClr val="folHlink"/>
                </a:solidFill>
              </a:rPr>
              <a:t>Owns</a:t>
            </a:r>
            <a:r>
              <a:rPr lang="en-US" sz="1400"/>
              <a:t> would require that for each movie, the owning studio (the entity "referenced" by the relationship for this movie) must exist in our database. There are several ways this constraint could be enforced.</a:t>
            </a:r>
          </a:p>
          <a:p>
            <a:pPr>
              <a:lnSpc>
                <a:spcPct val="80000"/>
              </a:lnSpc>
              <a:buFont typeface="Wingdings" pitchFamily="2" charset="2"/>
              <a:buAutoNum type="arabicPeriod"/>
            </a:pPr>
            <a:r>
              <a:rPr lang="en-US" sz="1400"/>
              <a:t>We could forbid the deletion of a referenced entity (a studio in our example). That is, we could not delete a studio from the database unless it did not own any movies.</a:t>
            </a:r>
          </a:p>
          <a:p>
            <a:pPr>
              <a:lnSpc>
                <a:spcPct val="80000"/>
              </a:lnSpc>
              <a:buFont typeface="Wingdings" pitchFamily="2" charset="2"/>
              <a:buAutoNum type="arabicPeriod"/>
            </a:pPr>
            <a:r>
              <a:rPr lang="en-US" sz="1400"/>
              <a:t>We could require that if a referenced entity is deleted, then all entities that reference it are deleted as well. In our example, this approach would require that if we delete a studio, we also delete from the database all movies owned by that studio.</a:t>
            </a:r>
          </a:p>
          <a:p>
            <a:pPr>
              <a:lnSpc>
                <a:spcPct val="80000"/>
              </a:lnSpc>
              <a:buFont typeface="Wingdings" pitchFamily="2" charset="2"/>
              <a:buNone/>
            </a:pPr>
            <a:r>
              <a:rPr lang="en-US" sz="1400"/>
              <a:t>In addition to one of these policies about deletion, we require that when a movie entity is inserted into the database, it is given an existing studio entity to which it is connected by relationship </a:t>
            </a:r>
            <a:r>
              <a:rPr lang="en-US" sz="1400">
                <a:solidFill>
                  <a:schemeClr val="folHlink"/>
                </a:solidFill>
              </a:rPr>
              <a:t>Owns</a:t>
            </a:r>
            <a:r>
              <a:rPr lang="en-US" sz="1400"/>
              <a:t>. Further, if the value of that relationship changes, then the new value must also be an existing </a:t>
            </a:r>
            <a:r>
              <a:rPr lang="en-US" sz="1400">
                <a:solidFill>
                  <a:schemeClr val="folHlink"/>
                </a:solidFill>
              </a:rPr>
              <a:t>Studios</a:t>
            </a:r>
            <a:r>
              <a:rPr lang="en-US" sz="1400"/>
              <a:t> entity. Enforcing these policies to assure referential integrity of a relationship is a matter for the implementation of the database, and we shall not discuss the details here.</a:t>
            </a:r>
            <a:endParaRPr lang="bg-BG" sz="1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bg-BG" sz="4000"/>
              <a:t>Referential Integrity in E/R Diagrams</a:t>
            </a:r>
          </a:p>
        </p:txBody>
      </p:sp>
      <p:sp>
        <p:nvSpPr>
          <p:cNvPr id="59395" name="Rectangle 3"/>
          <p:cNvSpPr>
            <a:spLocks noGrp="1" noChangeArrowheads="1"/>
          </p:cNvSpPr>
          <p:nvPr>
            <p:ph type="body" idx="1"/>
          </p:nvPr>
        </p:nvSpPr>
        <p:spPr/>
        <p:txBody>
          <a:bodyPr/>
          <a:lstStyle/>
          <a:p>
            <a:pPr>
              <a:lnSpc>
                <a:spcPct val="80000"/>
              </a:lnSpc>
              <a:buFont typeface="Wingdings" pitchFamily="2" charset="2"/>
              <a:buNone/>
            </a:pPr>
            <a:r>
              <a:rPr lang="en-US" sz="2800"/>
              <a:t>We can extend the arrow notation in E/R diagrams to indicate whether a relationship is expected to support referential integrity in one or more directions. Suppose R is a relationship from entity set E to entity set F. We shall use a rounded arrowhead pointing to F to indicate not only that the relationship is many-one or one-one from E to F, but that the entity of set F related to a given entity of set E is required to exist. The same idea applies when R is a relationship among more than two entity sets.</a:t>
            </a:r>
            <a:endParaRPr lang="bg-BG" sz="2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4000"/>
              <a:t>E/R diagram showing referential integrity constraints</a:t>
            </a:r>
            <a:endParaRPr lang="bg-BG" sz="4000"/>
          </a:p>
        </p:txBody>
      </p:sp>
      <p:sp>
        <p:nvSpPr>
          <p:cNvPr id="60419" name="Rectangle 3"/>
          <p:cNvSpPr>
            <a:spLocks noChangeArrowheads="1"/>
          </p:cNvSpPr>
          <p:nvPr/>
        </p:nvSpPr>
        <p:spPr bwMode="auto">
          <a:xfrm>
            <a:off x="3851275" y="3716338"/>
            <a:ext cx="936625" cy="5762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60420" name="Rectangle 4"/>
          <p:cNvSpPr>
            <a:spLocks noChangeArrowheads="1"/>
          </p:cNvSpPr>
          <p:nvPr/>
        </p:nvSpPr>
        <p:spPr bwMode="auto">
          <a:xfrm>
            <a:off x="7596188" y="3716338"/>
            <a:ext cx="1296987" cy="50482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Presidents</a:t>
            </a:r>
            <a:endParaRPr lang="bg-BG">
              <a:effectLst>
                <a:outerShdw blurRad="38100" dist="38100" dir="2700000" algn="tl">
                  <a:srgbClr val="000000"/>
                </a:outerShdw>
              </a:effectLst>
            </a:endParaRPr>
          </a:p>
        </p:txBody>
      </p:sp>
      <p:sp>
        <p:nvSpPr>
          <p:cNvPr id="60421" name="AutoShape 5"/>
          <p:cNvSpPr>
            <a:spLocks noChangeArrowheads="1"/>
          </p:cNvSpPr>
          <p:nvPr/>
        </p:nvSpPr>
        <p:spPr bwMode="auto">
          <a:xfrm>
            <a:off x="5651500" y="3429000"/>
            <a:ext cx="1150938" cy="1081088"/>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Runs</a:t>
            </a:r>
            <a:endParaRPr lang="bg-BG">
              <a:effectLst>
                <a:outerShdw blurRad="38100" dist="38100" dir="2700000" algn="tl">
                  <a:srgbClr val="000000"/>
                </a:outerShdw>
              </a:effectLst>
            </a:endParaRPr>
          </a:p>
        </p:txBody>
      </p:sp>
      <p:cxnSp>
        <p:nvCxnSpPr>
          <p:cNvPr id="60422" name="AutoShape 6"/>
          <p:cNvCxnSpPr>
            <a:cxnSpLocks noChangeShapeType="1"/>
            <a:stCxn id="60421" idx="3"/>
            <a:endCxn id="60420" idx="1"/>
          </p:cNvCxnSpPr>
          <p:nvPr/>
        </p:nvCxnSpPr>
        <p:spPr bwMode="auto">
          <a:xfrm flipV="1">
            <a:off x="6802438" y="3968750"/>
            <a:ext cx="793750" cy="1588"/>
          </a:xfrm>
          <a:prstGeom prst="straightConnector1">
            <a:avLst/>
          </a:prstGeom>
          <a:noFill/>
          <a:ln w="9525">
            <a:solidFill>
              <a:schemeClr val="tx1"/>
            </a:solidFill>
            <a:round/>
            <a:headEnd/>
            <a:tailEnd type="triangle" w="med" len="med"/>
          </a:ln>
          <a:effectLst/>
        </p:spPr>
      </p:cxnSp>
      <p:cxnSp>
        <p:nvCxnSpPr>
          <p:cNvPr id="60423" name="AutoShape 7"/>
          <p:cNvCxnSpPr>
            <a:cxnSpLocks noChangeShapeType="1"/>
            <a:stCxn id="60421" idx="1"/>
            <a:endCxn id="60419" idx="3"/>
          </p:cNvCxnSpPr>
          <p:nvPr/>
        </p:nvCxnSpPr>
        <p:spPr bwMode="auto">
          <a:xfrm flipH="1">
            <a:off x="4787900" y="3970338"/>
            <a:ext cx="863600" cy="34925"/>
          </a:xfrm>
          <a:prstGeom prst="straightConnector1">
            <a:avLst/>
          </a:prstGeom>
          <a:noFill/>
          <a:ln w="9525">
            <a:solidFill>
              <a:schemeClr val="tx1"/>
            </a:solidFill>
            <a:round/>
            <a:headEnd/>
            <a:tailEnd type="oval" w="med" len="med"/>
          </a:ln>
          <a:effectLst/>
        </p:spPr>
      </p:cxnSp>
      <p:sp>
        <p:nvSpPr>
          <p:cNvPr id="60424" name="Rectangle 8"/>
          <p:cNvSpPr>
            <a:spLocks noChangeArrowheads="1"/>
          </p:cNvSpPr>
          <p:nvPr/>
        </p:nvSpPr>
        <p:spPr bwMode="auto">
          <a:xfrm>
            <a:off x="250825" y="3716338"/>
            <a:ext cx="1079500" cy="5762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60426" name="AutoShape 10"/>
          <p:cNvSpPr>
            <a:spLocks noChangeArrowheads="1"/>
          </p:cNvSpPr>
          <p:nvPr/>
        </p:nvSpPr>
        <p:spPr bwMode="auto">
          <a:xfrm>
            <a:off x="2051050" y="3500438"/>
            <a:ext cx="1081088" cy="1008062"/>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Owns</a:t>
            </a:r>
            <a:endParaRPr lang="bg-BG">
              <a:effectLst>
                <a:outerShdw blurRad="38100" dist="38100" dir="2700000" algn="tl">
                  <a:srgbClr val="000000"/>
                </a:outerShdw>
              </a:effectLst>
            </a:endParaRPr>
          </a:p>
        </p:txBody>
      </p:sp>
      <p:cxnSp>
        <p:nvCxnSpPr>
          <p:cNvPr id="60428" name="AutoShape 12"/>
          <p:cNvCxnSpPr>
            <a:cxnSpLocks noChangeShapeType="1"/>
            <a:stCxn id="60424" idx="3"/>
            <a:endCxn id="60426" idx="1"/>
          </p:cNvCxnSpPr>
          <p:nvPr/>
        </p:nvCxnSpPr>
        <p:spPr bwMode="auto">
          <a:xfrm>
            <a:off x="1330325" y="4005263"/>
            <a:ext cx="720725" cy="0"/>
          </a:xfrm>
          <a:prstGeom prst="straightConnector1">
            <a:avLst/>
          </a:prstGeom>
          <a:noFill/>
          <a:ln w="9525">
            <a:solidFill>
              <a:schemeClr val="tx1"/>
            </a:solidFill>
            <a:round/>
            <a:headEnd/>
            <a:tailEnd/>
          </a:ln>
          <a:effectLst/>
        </p:spPr>
      </p:cxnSp>
      <p:cxnSp>
        <p:nvCxnSpPr>
          <p:cNvPr id="60429" name="AutoShape 13"/>
          <p:cNvCxnSpPr>
            <a:cxnSpLocks noChangeShapeType="1"/>
            <a:stCxn id="60426" idx="3"/>
            <a:endCxn id="60419" idx="1"/>
          </p:cNvCxnSpPr>
          <p:nvPr/>
        </p:nvCxnSpPr>
        <p:spPr bwMode="auto">
          <a:xfrm>
            <a:off x="3132138" y="4005263"/>
            <a:ext cx="719137" cy="0"/>
          </a:xfrm>
          <a:prstGeom prst="straightConnector1">
            <a:avLst/>
          </a:prstGeom>
          <a:noFill/>
          <a:ln w="9525">
            <a:solidFill>
              <a:schemeClr val="tx1"/>
            </a:solidFill>
            <a:round/>
            <a:headEnd/>
            <a:tailEnd type="oval" w="med" len="med"/>
          </a:ln>
          <a:effectLst/>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Other Kinds of Constraints</a:t>
            </a:r>
            <a:endParaRPr lang="bg-BG"/>
          </a:p>
        </p:txBody>
      </p:sp>
      <p:sp>
        <p:nvSpPr>
          <p:cNvPr id="61443" name="Rectangle 3"/>
          <p:cNvSpPr>
            <a:spLocks noGrp="1" noChangeArrowheads="1"/>
          </p:cNvSpPr>
          <p:nvPr>
            <p:ph type="body" idx="1"/>
          </p:nvPr>
        </p:nvSpPr>
        <p:spPr/>
        <p:txBody>
          <a:bodyPr/>
          <a:lstStyle/>
          <a:p>
            <a:pPr>
              <a:lnSpc>
                <a:spcPct val="80000"/>
              </a:lnSpc>
              <a:buFont typeface="Wingdings" pitchFamily="2" charset="2"/>
              <a:buNone/>
            </a:pPr>
            <a:r>
              <a:rPr lang="en-US" sz="1800"/>
              <a:t>As mentioned at the beginning of this section, there are other kinds of constraints one could wish to enforce in a database. We shall only touch briefly on these here.</a:t>
            </a:r>
          </a:p>
          <a:p>
            <a:pPr>
              <a:lnSpc>
                <a:spcPct val="80000"/>
              </a:lnSpc>
              <a:buFont typeface="Wingdings" pitchFamily="2" charset="2"/>
              <a:buNone/>
            </a:pPr>
            <a:r>
              <a:rPr lang="en-US" sz="1800">
                <a:solidFill>
                  <a:schemeClr val="folHlink"/>
                </a:solidFill>
              </a:rPr>
              <a:t>Domain constraints</a:t>
            </a:r>
            <a:r>
              <a:rPr lang="en-US" sz="1800"/>
              <a:t> restrict the value of an attribute to be in a limited set. A simple example would be declaring the type of an attribute. A stronger domain constraint would be to declare an enumerated type for an attribute or a range of values, e.g. the length attribute for a movie must be an integer in the range 0 to 240. There is no specific notation for domain constraints in the E/R model, but you may place a notation stating a desired constraint next to the attribute, if you wish.</a:t>
            </a:r>
          </a:p>
          <a:p>
            <a:pPr>
              <a:lnSpc>
                <a:spcPct val="80000"/>
              </a:lnSpc>
              <a:buFont typeface="Wingdings" pitchFamily="2" charset="2"/>
              <a:buNone/>
            </a:pPr>
            <a:r>
              <a:rPr lang="en-US" sz="1800"/>
              <a:t>There are also more general kinds of constraints that do not fall into any of the categories mentioned in this section. For example, we could choose to place a constraint on the degree of a relationship, such as that a movie entity cannot be connected by relationship </a:t>
            </a:r>
            <a:r>
              <a:rPr lang="en-US" sz="1800">
                <a:solidFill>
                  <a:schemeClr val="folHlink"/>
                </a:solidFill>
              </a:rPr>
              <a:t>Stars-in</a:t>
            </a:r>
            <a:r>
              <a:rPr lang="en-US" sz="1800"/>
              <a:t> to more than 10 star entities. In the E/R model, we can attach a bounding number to the edges that connect a relationship to an entity set, indicating limits on the number of entities that can be connected to any one entity of the related entity set.</a:t>
            </a:r>
            <a:endParaRPr lang="bg-BG"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sz="4000"/>
              <a:t>Representing a constraint on the number of stars per movie</a:t>
            </a:r>
            <a:endParaRPr lang="bg-BG" sz="4000"/>
          </a:p>
        </p:txBody>
      </p:sp>
      <p:sp>
        <p:nvSpPr>
          <p:cNvPr id="62468" name="Rectangle 4"/>
          <p:cNvSpPr>
            <a:spLocks noChangeArrowheads="1"/>
          </p:cNvSpPr>
          <p:nvPr/>
        </p:nvSpPr>
        <p:spPr bwMode="auto">
          <a:xfrm>
            <a:off x="900113" y="3429000"/>
            <a:ext cx="1368425" cy="576263"/>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62470" name="Rectangle 6"/>
          <p:cNvSpPr>
            <a:spLocks noChangeArrowheads="1"/>
          </p:cNvSpPr>
          <p:nvPr/>
        </p:nvSpPr>
        <p:spPr bwMode="auto">
          <a:xfrm>
            <a:off x="6156325" y="3357563"/>
            <a:ext cx="1728788" cy="719137"/>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62472" name="AutoShape 8"/>
          <p:cNvSpPr>
            <a:spLocks noChangeArrowheads="1"/>
          </p:cNvSpPr>
          <p:nvPr/>
        </p:nvSpPr>
        <p:spPr bwMode="auto">
          <a:xfrm>
            <a:off x="3276600" y="3141663"/>
            <a:ext cx="1727200" cy="1152525"/>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Stars-in</a:t>
            </a:r>
            <a:endParaRPr lang="bg-BG">
              <a:effectLst>
                <a:outerShdw blurRad="38100" dist="38100" dir="2700000" algn="tl">
                  <a:srgbClr val="000000"/>
                </a:outerShdw>
              </a:effectLst>
            </a:endParaRPr>
          </a:p>
        </p:txBody>
      </p:sp>
      <p:cxnSp>
        <p:nvCxnSpPr>
          <p:cNvPr id="62474" name="AutoShape 10"/>
          <p:cNvCxnSpPr>
            <a:cxnSpLocks noChangeShapeType="1"/>
            <a:stCxn id="62468" idx="3"/>
            <a:endCxn id="62472" idx="1"/>
          </p:cNvCxnSpPr>
          <p:nvPr/>
        </p:nvCxnSpPr>
        <p:spPr bwMode="auto">
          <a:xfrm>
            <a:off x="2268538" y="3717925"/>
            <a:ext cx="1008062" cy="0"/>
          </a:xfrm>
          <a:prstGeom prst="straightConnector1">
            <a:avLst/>
          </a:prstGeom>
          <a:noFill/>
          <a:ln w="9525">
            <a:solidFill>
              <a:schemeClr val="tx1"/>
            </a:solidFill>
            <a:round/>
            <a:headEnd/>
            <a:tailEnd/>
          </a:ln>
          <a:effectLst/>
        </p:spPr>
      </p:cxnSp>
      <p:cxnSp>
        <p:nvCxnSpPr>
          <p:cNvPr id="62475" name="AutoShape 11"/>
          <p:cNvCxnSpPr>
            <a:cxnSpLocks noChangeShapeType="1"/>
            <a:stCxn id="62472" idx="3"/>
            <a:endCxn id="62470" idx="1"/>
          </p:cNvCxnSpPr>
          <p:nvPr/>
        </p:nvCxnSpPr>
        <p:spPr bwMode="auto">
          <a:xfrm>
            <a:off x="5003800" y="3717925"/>
            <a:ext cx="1152525" cy="0"/>
          </a:xfrm>
          <a:prstGeom prst="straightConnector1">
            <a:avLst/>
          </a:prstGeom>
          <a:noFill/>
          <a:ln w="9525">
            <a:solidFill>
              <a:schemeClr val="tx1"/>
            </a:solidFill>
            <a:round/>
            <a:headEnd/>
            <a:tailEnd/>
          </a:ln>
          <a:effectLst/>
        </p:spPr>
      </p:cxnSp>
      <p:sp>
        <p:nvSpPr>
          <p:cNvPr id="62476" name="Text Box 12"/>
          <p:cNvSpPr txBox="1">
            <a:spLocks noChangeArrowheads="1"/>
          </p:cNvSpPr>
          <p:nvPr/>
        </p:nvSpPr>
        <p:spPr bwMode="auto">
          <a:xfrm>
            <a:off x="5148263" y="3213100"/>
            <a:ext cx="863600" cy="366713"/>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&lt;= 10</a:t>
            </a:r>
            <a:endParaRPr lang="bg-BG">
              <a:effectLst>
                <a:outerShdw blurRad="38100" dist="38100" dir="2700000" algn="tl">
                  <a:srgbClr val="000000"/>
                </a:outerShdw>
              </a:effectLst>
            </a:endParaRPr>
          </a:p>
        </p:txBody>
      </p:sp>
      <p:cxnSp>
        <p:nvCxnSpPr>
          <p:cNvPr id="62477" name="AutoShape 13"/>
          <p:cNvCxnSpPr>
            <a:cxnSpLocks noChangeShapeType="1"/>
          </p:cNvCxnSpPr>
          <p:nvPr/>
        </p:nvCxnSpPr>
        <p:spPr bwMode="auto">
          <a:xfrm>
            <a:off x="1116013" y="5805488"/>
            <a:ext cx="1008062" cy="0"/>
          </a:xfrm>
          <a:prstGeom prst="straightConnector1">
            <a:avLst/>
          </a:prstGeom>
          <a:noFill/>
          <a:ln w="9525">
            <a:solidFill>
              <a:schemeClr val="tx1"/>
            </a:solidFill>
            <a:round/>
            <a:headEnd/>
            <a:tailEnd type="triangle" w="med" len="med"/>
          </a:ln>
          <a:effectLst/>
        </p:spPr>
      </p:cxnSp>
      <p:sp>
        <p:nvSpPr>
          <p:cNvPr id="62478" name="Line 14"/>
          <p:cNvSpPr>
            <a:spLocks noChangeShapeType="1"/>
          </p:cNvSpPr>
          <p:nvPr/>
        </p:nvSpPr>
        <p:spPr bwMode="auto">
          <a:xfrm>
            <a:off x="6084888" y="5734050"/>
            <a:ext cx="936625" cy="0"/>
          </a:xfrm>
          <a:prstGeom prst="line">
            <a:avLst/>
          </a:prstGeom>
          <a:noFill/>
          <a:ln w="9525">
            <a:solidFill>
              <a:schemeClr val="tx1"/>
            </a:solidFill>
            <a:round/>
            <a:headEnd/>
            <a:tailEnd type="oval" w="med" len="med"/>
          </a:ln>
          <a:effectLst/>
        </p:spPr>
        <p:txBody>
          <a:bodyPr/>
          <a:lstStyle/>
          <a:p>
            <a:endParaRPr lang="bg-BG"/>
          </a:p>
        </p:txBody>
      </p:sp>
      <p:sp>
        <p:nvSpPr>
          <p:cNvPr id="62479" name="Text Box 15"/>
          <p:cNvSpPr txBox="1">
            <a:spLocks noChangeArrowheads="1"/>
          </p:cNvSpPr>
          <p:nvPr/>
        </p:nvSpPr>
        <p:spPr bwMode="auto">
          <a:xfrm>
            <a:off x="2484438" y="5661025"/>
            <a:ext cx="1008062" cy="366713"/>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&lt;= 1</a:t>
            </a:r>
            <a:endParaRPr lang="bg-BG">
              <a:effectLst>
                <a:outerShdw blurRad="38100" dist="38100" dir="2700000" algn="tl">
                  <a:srgbClr val="000000"/>
                </a:outerShdw>
              </a:effectLst>
            </a:endParaRPr>
          </a:p>
        </p:txBody>
      </p:sp>
      <p:sp>
        <p:nvSpPr>
          <p:cNvPr id="62480" name="Text Box 16"/>
          <p:cNvSpPr txBox="1">
            <a:spLocks noChangeArrowheads="1"/>
          </p:cNvSpPr>
          <p:nvPr/>
        </p:nvSpPr>
        <p:spPr bwMode="auto">
          <a:xfrm>
            <a:off x="7451725" y="5589588"/>
            <a:ext cx="547688" cy="366712"/>
          </a:xfrm>
          <a:prstGeom prst="rect">
            <a:avLst/>
          </a:prstGeom>
          <a:noFill/>
          <a:ln w="9525">
            <a:noFill/>
            <a:miter lim="800000"/>
            <a:headEnd/>
            <a:tailEnd/>
          </a:ln>
          <a:effectLst/>
        </p:spPr>
        <p:txBody>
          <a:bodyPr wrap="none">
            <a:spAutoFit/>
          </a:bodyPr>
          <a:lstStyle/>
          <a:p>
            <a:r>
              <a:rPr lang="en-US">
                <a:effectLst>
                  <a:outerShdw blurRad="38100" dist="38100" dir="2700000" algn="tl">
                    <a:srgbClr val="000000"/>
                  </a:outerShdw>
                </a:effectLst>
              </a:rPr>
              <a:t>= 1</a:t>
            </a:r>
            <a:endParaRPr lang="bg-BG">
              <a:effectLst>
                <a:outerShdw blurRad="38100" dist="38100" dir="2700000" algn="tl">
                  <a:srgbClr val="000000"/>
                </a:outerShdw>
              </a:effectLs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bg-BG"/>
              <a:t>Weak Entity Sets</a:t>
            </a:r>
          </a:p>
        </p:txBody>
      </p:sp>
      <p:sp>
        <p:nvSpPr>
          <p:cNvPr id="63491" name="Rectangle 3"/>
          <p:cNvSpPr>
            <a:spLocks noGrp="1" noChangeArrowheads="1"/>
          </p:cNvSpPr>
          <p:nvPr>
            <p:ph type="body" idx="1"/>
          </p:nvPr>
        </p:nvSpPr>
        <p:spPr/>
        <p:txBody>
          <a:bodyPr/>
          <a:lstStyle/>
          <a:p>
            <a:pPr>
              <a:lnSpc>
                <a:spcPct val="90000"/>
              </a:lnSpc>
              <a:buFont typeface="Wingdings" pitchFamily="2" charset="2"/>
              <a:buNone/>
            </a:pPr>
            <a:r>
              <a:rPr lang="en-US" sz="2400"/>
              <a:t>There is an occasional condition in which an entity set's key is composed of attributes some or all of which belong to another entity set. Such an entity set is called a </a:t>
            </a:r>
            <a:r>
              <a:rPr lang="en-US" sz="2400">
                <a:solidFill>
                  <a:schemeClr val="folHlink"/>
                </a:solidFill>
              </a:rPr>
              <a:t>weak entity set</a:t>
            </a:r>
            <a:r>
              <a:rPr lang="en-US" sz="2400"/>
              <a:t>.</a:t>
            </a:r>
          </a:p>
          <a:p>
            <a:pPr>
              <a:lnSpc>
                <a:spcPct val="90000"/>
              </a:lnSpc>
              <a:buFont typeface="Wingdings" pitchFamily="2" charset="2"/>
              <a:buNone/>
            </a:pPr>
            <a:r>
              <a:rPr lang="en-US" sz="2400">
                <a:solidFill>
                  <a:schemeClr val="folHlink"/>
                </a:solidFill>
              </a:rPr>
              <a:t>Causes of Weak Entity Sets</a:t>
            </a:r>
            <a:r>
              <a:rPr lang="en-US" sz="2400"/>
              <a:t>. There are two principal sources of weak entity sets. First, sometimes entity sets fall into a hierarchy based on classifications unrelated to the "isa hierarchy". If entities of set E are subunits of entities in set F, then it is possible that the names of E entities are not unique until we take into account the name of the F entity to which the E entity is subordinate. Several examples will illustrate the problem.</a:t>
            </a:r>
            <a:endParaRPr lang="bg-BG"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4000"/>
              <a:t>A weak entity set for crews, and its connections</a:t>
            </a:r>
            <a:endParaRPr lang="bg-BG" sz="4000"/>
          </a:p>
        </p:txBody>
      </p:sp>
      <p:sp>
        <p:nvSpPr>
          <p:cNvPr id="64516" name="Rectangle 4"/>
          <p:cNvSpPr>
            <a:spLocks noChangeArrowheads="1"/>
          </p:cNvSpPr>
          <p:nvPr/>
        </p:nvSpPr>
        <p:spPr bwMode="auto">
          <a:xfrm>
            <a:off x="900113" y="3716338"/>
            <a:ext cx="1439862" cy="649287"/>
          </a:xfrm>
          <a:prstGeom prst="rect">
            <a:avLst/>
          </a:prstGeom>
          <a:solidFill>
            <a:schemeClr val="accent1"/>
          </a:solidFill>
          <a:ln w="76200" cmpd="tri">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Crews</a:t>
            </a:r>
            <a:endParaRPr lang="bg-BG">
              <a:effectLst>
                <a:outerShdw blurRad="38100" dist="38100" dir="2700000" algn="tl">
                  <a:srgbClr val="000000"/>
                </a:outerShdw>
              </a:effectLst>
            </a:endParaRPr>
          </a:p>
        </p:txBody>
      </p:sp>
      <p:sp>
        <p:nvSpPr>
          <p:cNvPr id="64518" name="Rectangle 6"/>
          <p:cNvSpPr>
            <a:spLocks noChangeArrowheads="1"/>
          </p:cNvSpPr>
          <p:nvPr/>
        </p:nvSpPr>
        <p:spPr bwMode="auto">
          <a:xfrm>
            <a:off x="6084888" y="3716338"/>
            <a:ext cx="1366837" cy="649287"/>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64520" name="AutoShape 8"/>
          <p:cNvSpPr>
            <a:spLocks noChangeArrowheads="1"/>
          </p:cNvSpPr>
          <p:nvPr/>
        </p:nvSpPr>
        <p:spPr bwMode="auto">
          <a:xfrm>
            <a:off x="3563938" y="3500438"/>
            <a:ext cx="1512887" cy="1079500"/>
          </a:xfrm>
          <a:prstGeom prst="flowChartDecision">
            <a:avLst/>
          </a:prstGeom>
          <a:solidFill>
            <a:schemeClr val="accent1"/>
          </a:solidFill>
          <a:ln w="76200" cmpd="tri">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Unit-of</a:t>
            </a:r>
            <a:endParaRPr lang="bg-BG">
              <a:effectLst>
                <a:outerShdw blurRad="38100" dist="38100" dir="2700000" algn="tl">
                  <a:srgbClr val="000000"/>
                </a:outerShdw>
              </a:effectLst>
            </a:endParaRPr>
          </a:p>
        </p:txBody>
      </p:sp>
      <p:cxnSp>
        <p:nvCxnSpPr>
          <p:cNvPr id="64522" name="AutoShape 10"/>
          <p:cNvCxnSpPr>
            <a:cxnSpLocks noChangeShapeType="1"/>
            <a:stCxn id="64516" idx="3"/>
            <a:endCxn id="64520" idx="1"/>
          </p:cNvCxnSpPr>
          <p:nvPr/>
        </p:nvCxnSpPr>
        <p:spPr bwMode="auto">
          <a:xfrm flipV="1">
            <a:off x="2378075" y="4040188"/>
            <a:ext cx="1147763" cy="1587"/>
          </a:xfrm>
          <a:prstGeom prst="bentConnector3">
            <a:avLst>
              <a:gd name="adj1" fmla="val 49931"/>
            </a:avLst>
          </a:prstGeom>
          <a:noFill/>
          <a:ln w="9525">
            <a:solidFill>
              <a:schemeClr val="tx1"/>
            </a:solidFill>
            <a:miter lim="800000"/>
            <a:headEnd/>
            <a:tailEnd/>
          </a:ln>
          <a:effectLst/>
        </p:spPr>
      </p:cxnSp>
      <p:cxnSp>
        <p:nvCxnSpPr>
          <p:cNvPr id="64523" name="AutoShape 11"/>
          <p:cNvCxnSpPr>
            <a:cxnSpLocks noChangeShapeType="1"/>
            <a:stCxn id="64520" idx="3"/>
            <a:endCxn id="64518" idx="1"/>
          </p:cNvCxnSpPr>
          <p:nvPr/>
        </p:nvCxnSpPr>
        <p:spPr bwMode="auto">
          <a:xfrm>
            <a:off x="5114925" y="4040188"/>
            <a:ext cx="969963" cy="1587"/>
          </a:xfrm>
          <a:prstGeom prst="bentConnector3">
            <a:avLst>
              <a:gd name="adj1" fmla="val 47954"/>
            </a:avLst>
          </a:prstGeom>
          <a:noFill/>
          <a:ln w="9525">
            <a:solidFill>
              <a:schemeClr val="tx1"/>
            </a:solidFill>
            <a:miter lim="800000"/>
            <a:headEnd/>
            <a:tailEnd type="oval" w="med" len="med"/>
          </a:ln>
          <a:effectLst/>
        </p:spPr>
      </p:cxnSp>
      <p:sp>
        <p:nvSpPr>
          <p:cNvPr id="64524" name="Oval 12"/>
          <p:cNvSpPr>
            <a:spLocks noChangeArrowheads="1"/>
          </p:cNvSpPr>
          <p:nvPr/>
        </p:nvSpPr>
        <p:spPr bwMode="auto">
          <a:xfrm>
            <a:off x="971550" y="2636838"/>
            <a:ext cx="1296988" cy="504825"/>
          </a:xfrm>
          <a:prstGeom prst="ellipse">
            <a:avLst/>
          </a:prstGeom>
          <a:solidFill>
            <a:schemeClr val="accent1"/>
          </a:solidFill>
          <a:ln w="9525">
            <a:solidFill>
              <a:schemeClr val="tx1"/>
            </a:solidFill>
            <a:round/>
            <a:headEnd/>
            <a:tailEnd/>
          </a:ln>
          <a:effectLst/>
        </p:spPr>
        <p:txBody>
          <a:bodyPr wrap="none" anchor="ctr"/>
          <a:lstStyle/>
          <a:p>
            <a:pPr algn="ctr"/>
            <a:r>
              <a:rPr lang="en-US" u="sng">
                <a:effectLst>
                  <a:outerShdw blurRad="38100" dist="38100" dir="2700000" algn="tl">
                    <a:srgbClr val="000000"/>
                  </a:outerShdw>
                </a:effectLst>
              </a:rPr>
              <a:t>number</a:t>
            </a:r>
            <a:endParaRPr lang="bg-BG" u="sng">
              <a:effectLst>
                <a:outerShdw blurRad="38100" dist="38100" dir="2700000" algn="tl">
                  <a:srgbClr val="000000"/>
                </a:outerShdw>
              </a:effectLst>
            </a:endParaRPr>
          </a:p>
        </p:txBody>
      </p:sp>
      <p:sp>
        <p:nvSpPr>
          <p:cNvPr id="64526" name="Oval 14"/>
          <p:cNvSpPr>
            <a:spLocks noChangeArrowheads="1"/>
          </p:cNvSpPr>
          <p:nvPr/>
        </p:nvSpPr>
        <p:spPr bwMode="auto">
          <a:xfrm>
            <a:off x="5435600" y="2636838"/>
            <a:ext cx="1150938" cy="504825"/>
          </a:xfrm>
          <a:prstGeom prst="ellipse">
            <a:avLst/>
          </a:prstGeom>
          <a:solidFill>
            <a:schemeClr val="accent1"/>
          </a:solidFill>
          <a:ln w="9525">
            <a:solidFill>
              <a:schemeClr val="tx1"/>
            </a:solidFill>
            <a:round/>
            <a:headEnd/>
            <a:tailEnd/>
          </a:ln>
          <a:effectLst/>
        </p:spPr>
        <p:txBody>
          <a:bodyPr wrap="none" anchor="ctr"/>
          <a:lstStyle/>
          <a:p>
            <a:pPr algn="ctr"/>
            <a:r>
              <a:rPr lang="en-US" u="sng">
                <a:effectLst>
                  <a:outerShdw blurRad="38100" dist="38100" dir="2700000" algn="tl">
                    <a:srgbClr val="000000"/>
                  </a:outerShdw>
                </a:effectLst>
              </a:rPr>
              <a:t>name</a:t>
            </a:r>
            <a:endParaRPr lang="bg-BG" u="sng">
              <a:effectLst>
                <a:outerShdw blurRad="38100" dist="38100" dir="2700000" algn="tl">
                  <a:srgbClr val="000000"/>
                </a:outerShdw>
              </a:effectLst>
            </a:endParaRPr>
          </a:p>
        </p:txBody>
      </p:sp>
      <p:sp>
        <p:nvSpPr>
          <p:cNvPr id="64528" name="Oval 16"/>
          <p:cNvSpPr>
            <a:spLocks noChangeArrowheads="1"/>
          </p:cNvSpPr>
          <p:nvPr/>
        </p:nvSpPr>
        <p:spPr bwMode="auto">
          <a:xfrm>
            <a:off x="7235825" y="2636838"/>
            <a:ext cx="1223963" cy="503237"/>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cxnSp>
        <p:nvCxnSpPr>
          <p:cNvPr id="64530" name="AutoShape 18"/>
          <p:cNvCxnSpPr>
            <a:cxnSpLocks noChangeShapeType="1"/>
            <a:stCxn id="64526" idx="4"/>
            <a:endCxn id="64518" idx="0"/>
          </p:cNvCxnSpPr>
          <p:nvPr/>
        </p:nvCxnSpPr>
        <p:spPr bwMode="auto">
          <a:xfrm>
            <a:off x="6011863" y="3141663"/>
            <a:ext cx="757237" cy="574675"/>
          </a:xfrm>
          <a:prstGeom prst="straightConnector1">
            <a:avLst/>
          </a:prstGeom>
          <a:noFill/>
          <a:ln w="9525">
            <a:solidFill>
              <a:schemeClr val="tx1"/>
            </a:solidFill>
            <a:round/>
            <a:headEnd/>
            <a:tailEnd/>
          </a:ln>
          <a:effectLst/>
        </p:spPr>
      </p:cxnSp>
      <p:cxnSp>
        <p:nvCxnSpPr>
          <p:cNvPr id="64531" name="AutoShape 19"/>
          <p:cNvCxnSpPr>
            <a:cxnSpLocks noChangeShapeType="1"/>
            <a:stCxn id="64528" idx="4"/>
            <a:endCxn id="64518" idx="0"/>
          </p:cNvCxnSpPr>
          <p:nvPr/>
        </p:nvCxnSpPr>
        <p:spPr bwMode="auto">
          <a:xfrm flipH="1">
            <a:off x="6769100" y="3140075"/>
            <a:ext cx="1079500" cy="576263"/>
          </a:xfrm>
          <a:prstGeom prst="straightConnector1">
            <a:avLst/>
          </a:prstGeom>
          <a:noFill/>
          <a:ln w="9525">
            <a:solidFill>
              <a:schemeClr val="tx1"/>
            </a:solidFill>
            <a:round/>
            <a:headEnd/>
            <a:tailEnd/>
          </a:ln>
          <a:effectLst/>
        </p:spPr>
      </p:cxnSp>
      <p:cxnSp>
        <p:nvCxnSpPr>
          <p:cNvPr id="64532" name="AutoShape 20"/>
          <p:cNvCxnSpPr>
            <a:cxnSpLocks noChangeShapeType="1"/>
            <a:stCxn id="64524" idx="4"/>
            <a:endCxn id="64516" idx="0"/>
          </p:cNvCxnSpPr>
          <p:nvPr/>
        </p:nvCxnSpPr>
        <p:spPr bwMode="auto">
          <a:xfrm rot="5400000">
            <a:off x="1352550" y="3409951"/>
            <a:ext cx="536575" cy="0"/>
          </a:xfrm>
          <a:prstGeom prst="straightConnector1">
            <a:avLst/>
          </a:prstGeom>
          <a:noFill/>
          <a:ln w="9525">
            <a:solidFill>
              <a:schemeClr val="tx1"/>
            </a:solidFill>
            <a:round/>
            <a:headEnd/>
            <a:tailEnd/>
          </a:ln>
          <a:effectLst/>
        </p:spPr>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4000"/>
              <a:t>Another weak entity set, for species</a:t>
            </a:r>
            <a:endParaRPr lang="bg-BG" sz="4000"/>
          </a:p>
        </p:txBody>
      </p:sp>
      <p:sp>
        <p:nvSpPr>
          <p:cNvPr id="65540" name="Rectangle 4"/>
          <p:cNvSpPr>
            <a:spLocks noChangeArrowheads="1"/>
          </p:cNvSpPr>
          <p:nvPr/>
        </p:nvSpPr>
        <p:spPr bwMode="auto">
          <a:xfrm>
            <a:off x="755650" y="3573463"/>
            <a:ext cx="1655763" cy="720725"/>
          </a:xfrm>
          <a:prstGeom prst="rect">
            <a:avLst/>
          </a:prstGeom>
          <a:solidFill>
            <a:schemeClr val="accent1"/>
          </a:solidFill>
          <a:ln w="76200" cmpd="tri">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Species</a:t>
            </a:r>
            <a:endParaRPr lang="bg-BG">
              <a:effectLst>
                <a:outerShdw blurRad="38100" dist="38100" dir="2700000" algn="tl">
                  <a:srgbClr val="000000"/>
                </a:outerShdw>
              </a:effectLst>
            </a:endParaRPr>
          </a:p>
        </p:txBody>
      </p:sp>
      <p:sp>
        <p:nvSpPr>
          <p:cNvPr id="65542" name="Rectangle 6"/>
          <p:cNvSpPr>
            <a:spLocks noChangeArrowheads="1"/>
          </p:cNvSpPr>
          <p:nvPr/>
        </p:nvSpPr>
        <p:spPr bwMode="auto">
          <a:xfrm>
            <a:off x="6156325" y="3573463"/>
            <a:ext cx="1800225" cy="72072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Genus</a:t>
            </a:r>
            <a:endParaRPr lang="bg-BG">
              <a:effectLst>
                <a:outerShdw blurRad="38100" dist="38100" dir="2700000" algn="tl">
                  <a:srgbClr val="000000"/>
                </a:outerShdw>
              </a:effectLst>
            </a:endParaRPr>
          </a:p>
        </p:txBody>
      </p:sp>
      <p:sp>
        <p:nvSpPr>
          <p:cNvPr id="65544" name="AutoShape 8"/>
          <p:cNvSpPr>
            <a:spLocks noChangeArrowheads="1"/>
          </p:cNvSpPr>
          <p:nvPr/>
        </p:nvSpPr>
        <p:spPr bwMode="auto">
          <a:xfrm>
            <a:off x="3563938" y="3429000"/>
            <a:ext cx="1368425" cy="1008063"/>
          </a:xfrm>
          <a:prstGeom prst="flowChartDecision">
            <a:avLst/>
          </a:prstGeom>
          <a:solidFill>
            <a:schemeClr val="accent1"/>
          </a:solidFill>
          <a:ln w="76200" cmpd="tri">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Belongs-to</a:t>
            </a:r>
            <a:endParaRPr lang="bg-BG">
              <a:effectLst>
                <a:outerShdw blurRad="38100" dist="38100" dir="2700000" algn="tl">
                  <a:srgbClr val="000000"/>
                </a:outerShdw>
              </a:effectLst>
            </a:endParaRPr>
          </a:p>
        </p:txBody>
      </p:sp>
      <p:cxnSp>
        <p:nvCxnSpPr>
          <p:cNvPr id="65546" name="AutoShape 10"/>
          <p:cNvCxnSpPr>
            <a:cxnSpLocks noChangeShapeType="1"/>
            <a:stCxn id="65540" idx="3"/>
            <a:endCxn id="65544" idx="1"/>
          </p:cNvCxnSpPr>
          <p:nvPr/>
        </p:nvCxnSpPr>
        <p:spPr bwMode="auto">
          <a:xfrm>
            <a:off x="2449513" y="3933825"/>
            <a:ext cx="1076325" cy="0"/>
          </a:xfrm>
          <a:prstGeom prst="straightConnector1">
            <a:avLst/>
          </a:prstGeom>
          <a:noFill/>
          <a:ln w="9525">
            <a:solidFill>
              <a:schemeClr val="tx1"/>
            </a:solidFill>
            <a:round/>
            <a:headEnd/>
            <a:tailEnd/>
          </a:ln>
          <a:effectLst/>
        </p:spPr>
      </p:cxnSp>
      <p:cxnSp>
        <p:nvCxnSpPr>
          <p:cNvPr id="65547" name="AutoShape 11"/>
          <p:cNvCxnSpPr>
            <a:cxnSpLocks noChangeShapeType="1"/>
            <a:stCxn id="65544" idx="3"/>
            <a:endCxn id="65542" idx="1"/>
          </p:cNvCxnSpPr>
          <p:nvPr/>
        </p:nvCxnSpPr>
        <p:spPr bwMode="auto">
          <a:xfrm>
            <a:off x="4970463" y="3933825"/>
            <a:ext cx="1185862" cy="0"/>
          </a:xfrm>
          <a:prstGeom prst="straightConnector1">
            <a:avLst/>
          </a:prstGeom>
          <a:noFill/>
          <a:ln w="9525">
            <a:solidFill>
              <a:schemeClr val="tx1"/>
            </a:solidFill>
            <a:round/>
            <a:headEnd/>
            <a:tailEnd type="oval" w="med" len="med"/>
          </a:ln>
          <a:effectLst/>
        </p:spPr>
      </p:cxnSp>
      <p:sp>
        <p:nvSpPr>
          <p:cNvPr id="65548" name="Oval 12"/>
          <p:cNvSpPr>
            <a:spLocks noChangeArrowheads="1"/>
          </p:cNvSpPr>
          <p:nvPr/>
        </p:nvSpPr>
        <p:spPr bwMode="auto">
          <a:xfrm>
            <a:off x="827088" y="2276475"/>
            <a:ext cx="1512887" cy="431800"/>
          </a:xfrm>
          <a:prstGeom prst="ellipse">
            <a:avLst/>
          </a:prstGeom>
          <a:solidFill>
            <a:schemeClr val="accent1"/>
          </a:solidFill>
          <a:ln w="9525">
            <a:solidFill>
              <a:schemeClr val="tx1"/>
            </a:solidFill>
            <a:round/>
            <a:headEnd/>
            <a:tailEnd/>
          </a:ln>
          <a:effectLst/>
        </p:spPr>
        <p:txBody>
          <a:bodyPr wrap="none" anchor="ctr"/>
          <a:lstStyle/>
          <a:p>
            <a:pPr algn="ctr"/>
            <a:r>
              <a:rPr lang="en-US" u="sng">
                <a:effectLst>
                  <a:outerShdw blurRad="38100" dist="38100" dir="2700000" algn="tl">
                    <a:srgbClr val="000000"/>
                  </a:outerShdw>
                </a:effectLst>
              </a:rPr>
              <a:t>name</a:t>
            </a:r>
            <a:endParaRPr lang="bg-BG" u="sng">
              <a:effectLst>
                <a:outerShdw blurRad="38100" dist="38100" dir="2700000" algn="tl">
                  <a:srgbClr val="000000"/>
                </a:outerShdw>
              </a:effectLst>
            </a:endParaRPr>
          </a:p>
        </p:txBody>
      </p:sp>
      <p:sp>
        <p:nvSpPr>
          <p:cNvPr id="65550" name="Oval 14"/>
          <p:cNvSpPr>
            <a:spLocks noChangeArrowheads="1"/>
          </p:cNvSpPr>
          <p:nvPr/>
        </p:nvSpPr>
        <p:spPr bwMode="auto">
          <a:xfrm>
            <a:off x="6300788" y="2276475"/>
            <a:ext cx="1512887" cy="431800"/>
          </a:xfrm>
          <a:prstGeom prst="ellipse">
            <a:avLst/>
          </a:prstGeom>
          <a:solidFill>
            <a:schemeClr val="accent1"/>
          </a:solidFill>
          <a:ln w="9525">
            <a:solidFill>
              <a:schemeClr val="tx1"/>
            </a:solidFill>
            <a:round/>
            <a:headEnd/>
            <a:tailEnd/>
          </a:ln>
          <a:effectLst/>
        </p:spPr>
        <p:txBody>
          <a:bodyPr wrap="none" anchor="ctr"/>
          <a:lstStyle/>
          <a:p>
            <a:pPr algn="ctr"/>
            <a:r>
              <a:rPr lang="en-US" u="sng">
                <a:effectLst>
                  <a:outerShdw blurRad="38100" dist="38100" dir="2700000" algn="tl">
                    <a:srgbClr val="000000"/>
                  </a:outerShdw>
                </a:effectLst>
              </a:rPr>
              <a:t>name</a:t>
            </a:r>
            <a:endParaRPr lang="bg-BG" u="sng">
              <a:effectLst>
                <a:outerShdw blurRad="38100" dist="38100" dir="2700000" algn="tl">
                  <a:srgbClr val="000000"/>
                </a:outerShdw>
              </a:effectLst>
            </a:endParaRPr>
          </a:p>
        </p:txBody>
      </p:sp>
      <p:cxnSp>
        <p:nvCxnSpPr>
          <p:cNvPr id="65551" name="AutoShape 15"/>
          <p:cNvCxnSpPr>
            <a:cxnSpLocks noChangeShapeType="1"/>
            <a:stCxn id="65548" idx="4"/>
            <a:endCxn id="65540" idx="0"/>
          </p:cNvCxnSpPr>
          <p:nvPr/>
        </p:nvCxnSpPr>
        <p:spPr bwMode="auto">
          <a:xfrm rot="5400000">
            <a:off x="1170781" y="3121819"/>
            <a:ext cx="827088" cy="0"/>
          </a:xfrm>
          <a:prstGeom prst="straightConnector1">
            <a:avLst/>
          </a:prstGeom>
          <a:noFill/>
          <a:ln w="9525">
            <a:solidFill>
              <a:schemeClr val="tx1"/>
            </a:solidFill>
            <a:round/>
            <a:headEnd/>
            <a:tailEnd/>
          </a:ln>
          <a:effectLst/>
        </p:spPr>
      </p:cxnSp>
      <p:cxnSp>
        <p:nvCxnSpPr>
          <p:cNvPr id="65552" name="AutoShape 16"/>
          <p:cNvCxnSpPr>
            <a:cxnSpLocks noChangeShapeType="1"/>
            <a:stCxn id="65550" idx="4"/>
            <a:endCxn id="65542" idx="0"/>
          </p:cNvCxnSpPr>
          <p:nvPr/>
        </p:nvCxnSpPr>
        <p:spPr bwMode="auto">
          <a:xfrm rot="5400000">
            <a:off x="6624638" y="3140075"/>
            <a:ext cx="865188" cy="1587"/>
          </a:xfrm>
          <a:prstGeom prst="bentConnector3">
            <a:avLst>
              <a:gd name="adj1" fmla="val 49907"/>
            </a:avLst>
          </a:prstGeom>
          <a:noFill/>
          <a:ln w="9525">
            <a:solidFill>
              <a:schemeClr val="tx1"/>
            </a:solidFill>
            <a:miter lim="800000"/>
            <a:headEnd/>
            <a:tailEnd/>
          </a:ln>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Entity-Relationship Diagrams</a:t>
            </a:r>
            <a:endParaRPr lang="bg-BG"/>
          </a:p>
        </p:txBody>
      </p:sp>
      <p:sp>
        <p:nvSpPr>
          <p:cNvPr id="9219" name="Rectangle 3"/>
          <p:cNvSpPr>
            <a:spLocks noGrp="1" noChangeArrowheads="1"/>
          </p:cNvSpPr>
          <p:nvPr>
            <p:ph type="body" idx="1"/>
          </p:nvPr>
        </p:nvSpPr>
        <p:spPr/>
        <p:txBody>
          <a:bodyPr/>
          <a:lstStyle/>
          <a:p>
            <a:pPr>
              <a:lnSpc>
                <a:spcPct val="80000"/>
              </a:lnSpc>
              <a:buFont typeface="Wingdings" pitchFamily="2" charset="2"/>
              <a:buNone/>
            </a:pPr>
            <a:r>
              <a:rPr lang="en-US" sz="2800"/>
              <a:t>An </a:t>
            </a:r>
            <a:r>
              <a:rPr lang="en-US" sz="2800">
                <a:solidFill>
                  <a:schemeClr val="folHlink"/>
                </a:solidFill>
              </a:rPr>
              <a:t>E/R diagram</a:t>
            </a:r>
            <a:r>
              <a:rPr lang="en-US" sz="2800"/>
              <a:t> is a graph representing entity sets, attributes, and relationships. Elements of each of these kinds are represented by nodes of the graph, and we use a special shape of node to indicate the kind, as follows:</a:t>
            </a:r>
          </a:p>
          <a:p>
            <a:pPr>
              <a:lnSpc>
                <a:spcPct val="80000"/>
              </a:lnSpc>
            </a:pPr>
            <a:r>
              <a:rPr lang="en-US" sz="2800"/>
              <a:t>Entity sets are represented by rectangles.</a:t>
            </a:r>
          </a:p>
          <a:p>
            <a:pPr>
              <a:lnSpc>
                <a:spcPct val="80000"/>
              </a:lnSpc>
            </a:pPr>
            <a:r>
              <a:rPr lang="en-US" sz="2800"/>
              <a:t>Attributes are represented by ovals.</a:t>
            </a:r>
          </a:p>
          <a:p>
            <a:pPr>
              <a:lnSpc>
                <a:spcPct val="80000"/>
              </a:lnSpc>
            </a:pPr>
            <a:r>
              <a:rPr lang="en-US" sz="2800"/>
              <a:t>Relationships are represented by diamonds.</a:t>
            </a:r>
          </a:p>
          <a:p>
            <a:pPr>
              <a:lnSpc>
                <a:spcPct val="80000"/>
              </a:lnSpc>
              <a:buFont typeface="Wingdings" pitchFamily="2" charset="2"/>
              <a:buNone/>
            </a:pPr>
            <a:r>
              <a:rPr lang="en-US" sz="2800"/>
              <a:t>Edges connect an entity set to its attributes and also connect a relationship to its entity sets.</a:t>
            </a:r>
            <a:endParaRPr lang="bg-BG" sz="2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Connecting entity sets are weak</a:t>
            </a:r>
            <a:endParaRPr lang="bg-BG"/>
          </a:p>
        </p:txBody>
      </p:sp>
      <p:sp>
        <p:nvSpPr>
          <p:cNvPr id="66564" name="Rectangle 4"/>
          <p:cNvSpPr>
            <a:spLocks noChangeArrowheads="1"/>
          </p:cNvSpPr>
          <p:nvPr/>
        </p:nvSpPr>
        <p:spPr bwMode="auto">
          <a:xfrm>
            <a:off x="3419475" y="2205038"/>
            <a:ext cx="1584325" cy="503237"/>
          </a:xfrm>
          <a:prstGeom prst="rect">
            <a:avLst/>
          </a:prstGeom>
          <a:solidFill>
            <a:schemeClr val="accent1"/>
          </a:solidFill>
          <a:ln w="76200" cmpd="tri">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Contracts</a:t>
            </a:r>
            <a:endParaRPr lang="bg-BG">
              <a:effectLst>
                <a:outerShdw blurRad="38100" dist="38100" dir="2700000" algn="tl">
                  <a:srgbClr val="000000"/>
                </a:outerShdw>
              </a:effectLst>
            </a:endParaRPr>
          </a:p>
        </p:txBody>
      </p:sp>
      <p:sp>
        <p:nvSpPr>
          <p:cNvPr id="66566" name="Oval 6"/>
          <p:cNvSpPr>
            <a:spLocks noChangeArrowheads="1"/>
          </p:cNvSpPr>
          <p:nvPr/>
        </p:nvSpPr>
        <p:spPr bwMode="auto">
          <a:xfrm>
            <a:off x="3419475" y="1484313"/>
            <a:ext cx="1584325" cy="3603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salary</a:t>
            </a:r>
            <a:endParaRPr lang="bg-BG">
              <a:effectLst>
                <a:outerShdw blurRad="38100" dist="38100" dir="2700000" algn="tl">
                  <a:srgbClr val="000000"/>
                </a:outerShdw>
              </a:effectLst>
            </a:endParaRPr>
          </a:p>
        </p:txBody>
      </p:sp>
      <p:cxnSp>
        <p:nvCxnSpPr>
          <p:cNvPr id="66568" name="AutoShape 8"/>
          <p:cNvCxnSpPr>
            <a:cxnSpLocks noChangeShapeType="1"/>
            <a:stCxn id="66566" idx="4"/>
            <a:endCxn id="66564" idx="0"/>
          </p:cNvCxnSpPr>
          <p:nvPr/>
        </p:nvCxnSpPr>
        <p:spPr bwMode="auto">
          <a:xfrm rot="5400000">
            <a:off x="4050506" y="2005807"/>
            <a:ext cx="322263" cy="0"/>
          </a:xfrm>
          <a:prstGeom prst="straightConnector1">
            <a:avLst/>
          </a:prstGeom>
          <a:noFill/>
          <a:ln w="9525">
            <a:solidFill>
              <a:schemeClr val="tx1"/>
            </a:solidFill>
            <a:round/>
            <a:headEnd/>
            <a:tailEnd/>
          </a:ln>
          <a:effectLst/>
        </p:spPr>
      </p:cxnSp>
      <p:sp>
        <p:nvSpPr>
          <p:cNvPr id="66569" name="AutoShape 9"/>
          <p:cNvSpPr>
            <a:spLocks noChangeArrowheads="1"/>
          </p:cNvSpPr>
          <p:nvPr/>
        </p:nvSpPr>
        <p:spPr bwMode="auto">
          <a:xfrm>
            <a:off x="3419475" y="3500438"/>
            <a:ext cx="1584325" cy="936625"/>
          </a:xfrm>
          <a:prstGeom prst="flowChartDecision">
            <a:avLst/>
          </a:prstGeom>
          <a:solidFill>
            <a:schemeClr val="accent1"/>
          </a:solidFill>
          <a:ln w="76200" cmpd="tri">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Studio-of</a:t>
            </a:r>
            <a:endParaRPr lang="bg-BG">
              <a:effectLst>
                <a:outerShdw blurRad="38100" dist="38100" dir="2700000" algn="tl">
                  <a:srgbClr val="000000"/>
                </a:outerShdw>
              </a:effectLst>
            </a:endParaRPr>
          </a:p>
        </p:txBody>
      </p:sp>
      <p:sp>
        <p:nvSpPr>
          <p:cNvPr id="66571" name="AutoShape 11"/>
          <p:cNvSpPr>
            <a:spLocks noChangeArrowheads="1"/>
          </p:cNvSpPr>
          <p:nvPr/>
        </p:nvSpPr>
        <p:spPr bwMode="auto">
          <a:xfrm>
            <a:off x="900113" y="3500438"/>
            <a:ext cx="1584325" cy="936625"/>
          </a:xfrm>
          <a:prstGeom prst="flowChartDecision">
            <a:avLst/>
          </a:prstGeom>
          <a:solidFill>
            <a:schemeClr val="accent1"/>
          </a:solidFill>
          <a:ln w="76200" cmpd="tri">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Star-of</a:t>
            </a:r>
            <a:endParaRPr lang="bg-BG">
              <a:effectLst>
                <a:outerShdw blurRad="38100" dist="38100" dir="2700000" algn="tl">
                  <a:srgbClr val="000000"/>
                </a:outerShdw>
              </a:effectLst>
            </a:endParaRPr>
          </a:p>
        </p:txBody>
      </p:sp>
      <p:sp>
        <p:nvSpPr>
          <p:cNvPr id="66572" name="AutoShape 12"/>
          <p:cNvSpPr>
            <a:spLocks noChangeArrowheads="1"/>
          </p:cNvSpPr>
          <p:nvPr/>
        </p:nvSpPr>
        <p:spPr bwMode="auto">
          <a:xfrm>
            <a:off x="5867400" y="3500438"/>
            <a:ext cx="1584325" cy="936625"/>
          </a:xfrm>
          <a:prstGeom prst="flowChartDecision">
            <a:avLst/>
          </a:prstGeom>
          <a:solidFill>
            <a:schemeClr val="accent1"/>
          </a:solidFill>
          <a:ln w="76200" cmpd="tri">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Movie-of</a:t>
            </a:r>
            <a:endParaRPr lang="bg-BG">
              <a:effectLst>
                <a:outerShdw blurRad="38100" dist="38100" dir="2700000" algn="tl">
                  <a:srgbClr val="000000"/>
                </a:outerShdw>
              </a:effectLst>
            </a:endParaRPr>
          </a:p>
        </p:txBody>
      </p:sp>
      <p:cxnSp>
        <p:nvCxnSpPr>
          <p:cNvPr id="66573" name="AutoShape 13"/>
          <p:cNvCxnSpPr>
            <a:cxnSpLocks noChangeShapeType="1"/>
            <a:stCxn id="66564" idx="1"/>
            <a:endCxn id="66571" idx="0"/>
          </p:cNvCxnSpPr>
          <p:nvPr/>
        </p:nvCxnSpPr>
        <p:spPr bwMode="auto">
          <a:xfrm rot="10800000" flipV="1">
            <a:off x="1692275" y="2457450"/>
            <a:ext cx="1689100" cy="1004888"/>
          </a:xfrm>
          <a:prstGeom prst="bentConnector2">
            <a:avLst/>
          </a:prstGeom>
          <a:noFill/>
          <a:ln w="9525">
            <a:solidFill>
              <a:schemeClr val="tx1"/>
            </a:solidFill>
            <a:miter lim="800000"/>
            <a:headEnd/>
            <a:tailEnd/>
          </a:ln>
          <a:effectLst/>
        </p:spPr>
      </p:cxnSp>
      <p:cxnSp>
        <p:nvCxnSpPr>
          <p:cNvPr id="66574" name="AutoShape 14"/>
          <p:cNvCxnSpPr>
            <a:cxnSpLocks noChangeShapeType="1"/>
            <a:stCxn id="66564" idx="3"/>
            <a:endCxn id="66572" idx="0"/>
          </p:cNvCxnSpPr>
          <p:nvPr/>
        </p:nvCxnSpPr>
        <p:spPr bwMode="auto">
          <a:xfrm>
            <a:off x="5041900" y="2457450"/>
            <a:ext cx="1617663" cy="1004888"/>
          </a:xfrm>
          <a:prstGeom prst="bentConnector2">
            <a:avLst/>
          </a:prstGeom>
          <a:noFill/>
          <a:ln w="9525">
            <a:solidFill>
              <a:schemeClr val="tx1"/>
            </a:solidFill>
            <a:miter lim="800000"/>
            <a:headEnd/>
            <a:tailEnd/>
          </a:ln>
          <a:effectLst/>
        </p:spPr>
      </p:cxnSp>
      <p:cxnSp>
        <p:nvCxnSpPr>
          <p:cNvPr id="66575" name="AutoShape 15"/>
          <p:cNvCxnSpPr>
            <a:cxnSpLocks noChangeShapeType="1"/>
            <a:stCxn id="66564" idx="2"/>
            <a:endCxn id="66569" idx="0"/>
          </p:cNvCxnSpPr>
          <p:nvPr/>
        </p:nvCxnSpPr>
        <p:spPr bwMode="auto">
          <a:xfrm rot="5400000">
            <a:off x="3853656" y="3104357"/>
            <a:ext cx="715963" cy="0"/>
          </a:xfrm>
          <a:prstGeom prst="straightConnector1">
            <a:avLst/>
          </a:prstGeom>
          <a:noFill/>
          <a:ln w="9525">
            <a:solidFill>
              <a:schemeClr val="tx1"/>
            </a:solidFill>
            <a:round/>
            <a:headEnd/>
            <a:tailEnd/>
          </a:ln>
          <a:effectLst/>
        </p:spPr>
      </p:cxnSp>
      <p:sp>
        <p:nvSpPr>
          <p:cNvPr id="66576" name="Rectangle 16"/>
          <p:cNvSpPr>
            <a:spLocks noChangeArrowheads="1"/>
          </p:cNvSpPr>
          <p:nvPr/>
        </p:nvSpPr>
        <p:spPr bwMode="auto">
          <a:xfrm>
            <a:off x="1042988" y="5084763"/>
            <a:ext cx="1296987" cy="503237"/>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cxnSp>
        <p:nvCxnSpPr>
          <p:cNvPr id="66578" name="AutoShape 18"/>
          <p:cNvCxnSpPr>
            <a:cxnSpLocks noChangeShapeType="1"/>
            <a:stCxn id="66571" idx="2"/>
            <a:endCxn id="66576" idx="0"/>
          </p:cNvCxnSpPr>
          <p:nvPr/>
        </p:nvCxnSpPr>
        <p:spPr bwMode="auto">
          <a:xfrm rot="5400000">
            <a:off x="1387475" y="4779963"/>
            <a:ext cx="609600" cy="0"/>
          </a:xfrm>
          <a:prstGeom prst="straightConnector1">
            <a:avLst/>
          </a:prstGeom>
          <a:noFill/>
          <a:ln w="9525">
            <a:solidFill>
              <a:schemeClr val="tx1"/>
            </a:solidFill>
            <a:round/>
            <a:headEnd/>
            <a:tailEnd type="oval" w="med" len="med"/>
          </a:ln>
          <a:effectLst/>
        </p:spPr>
      </p:cxnSp>
      <p:sp>
        <p:nvSpPr>
          <p:cNvPr id="66579" name="Rectangle 19"/>
          <p:cNvSpPr>
            <a:spLocks noChangeArrowheads="1"/>
          </p:cNvSpPr>
          <p:nvPr/>
        </p:nvSpPr>
        <p:spPr bwMode="auto">
          <a:xfrm>
            <a:off x="3563938" y="5013325"/>
            <a:ext cx="1296987" cy="503238"/>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66580" name="Rectangle 20"/>
          <p:cNvSpPr>
            <a:spLocks noChangeArrowheads="1"/>
          </p:cNvSpPr>
          <p:nvPr/>
        </p:nvSpPr>
        <p:spPr bwMode="auto">
          <a:xfrm>
            <a:off x="6011863" y="5013325"/>
            <a:ext cx="1296987" cy="503238"/>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cxnSp>
        <p:nvCxnSpPr>
          <p:cNvPr id="66581" name="AutoShape 21"/>
          <p:cNvCxnSpPr>
            <a:cxnSpLocks noChangeShapeType="1"/>
            <a:stCxn id="66569" idx="2"/>
            <a:endCxn id="66579" idx="0"/>
          </p:cNvCxnSpPr>
          <p:nvPr/>
        </p:nvCxnSpPr>
        <p:spPr bwMode="auto">
          <a:xfrm rot="16200000" flipH="1">
            <a:off x="3943351" y="4743450"/>
            <a:ext cx="538162" cy="1587"/>
          </a:xfrm>
          <a:prstGeom prst="bentConnector3">
            <a:avLst>
              <a:gd name="adj1" fmla="val 46315"/>
            </a:avLst>
          </a:prstGeom>
          <a:noFill/>
          <a:ln w="9525">
            <a:solidFill>
              <a:schemeClr val="tx1"/>
            </a:solidFill>
            <a:miter lim="800000"/>
            <a:headEnd/>
            <a:tailEnd type="oval" w="med" len="med"/>
          </a:ln>
          <a:effectLst/>
        </p:spPr>
      </p:cxnSp>
      <p:cxnSp>
        <p:nvCxnSpPr>
          <p:cNvPr id="66582" name="AutoShape 22"/>
          <p:cNvCxnSpPr>
            <a:cxnSpLocks noChangeShapeType="1"/>
            <a:stCxn id="66572" idx="2"/>
            <a:endCxn id="66580" idx="0"/>
          </p:cNvCxnSpPr>
          <p:nvPr/>
        </p:nvCxnSpPr>
        <p:spPr bwMode="auto">
          <a:xfrm rot="16200000" flipH="1">
            <a:off x="6391276" y="4743450"/>
            <a:ext cx="538162" cy="1587"/>
          </a:xfrm>
          <a:prstGeom prst="bentConnector3">
            <a:avLst>
              <a:gd name="adj1" fmla="val 46315"/>
            </a:avLst>
          </a:prstGeom>
          <a:noFill/>
          <a:ln w="9525">
            <a:solidFill>
              <a:schemeClr val="tx1"/>
            </a:solidFill>
            <a:miter lim="800000"/>
            <a:headEnd/>
            <a:tailEnd type="oval" w="med" len="med"/>
          </a:ln>
          <a:effectLst/>
        </p:spPr>
      </p:cxnSp>
      <p:sp>
        <p:nvSpPr>
          <p:cNvPr id="66583" name="Oval 23"/>
          <p:cNvSpPr>
            <a:spLocks noChangeArrowheads="1"/>
          </p:cNvSpPr>
          <p:nvPr/>
        </p:nvSpPr>
        <p:spPr bwMode="auto">
          <a:xfrm>
            <a:off x="250825" y="6092825"/>
            <a:ext cx="1223963" cy="431800"/>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66585" name="Oval 25"/>
          <p:cNvSpPr>
            <a:spLocks noChangeArrowheads="1"/>
          </p:cNvSpPr>
          <p:nvPr/>
        </p:nvSpPr>
        <p:spPr bwMode="auto">
          <a:xfrm>
            <a:off x="1692275" y="6092825"/>
            <a:ext cx="1152525" cy="431800"/>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sp>
        <p:nvSpPr>
          <p:cNvPr id="66587" name="Oval 27"/>
          <p:cNvSpPr>
            <a:spLocks noChangeArrowheads="1"/>
          </p:cNvSpPr>
          <p:nvPr/>
        </p:nvSpPr>
        <p:spPr bwMode="auto">
          <a:xfrm>
            <a:off x="3059113" y="6092825"/>
            <a:ext cx="1223962" cy="431800"/>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66588" name="Oval 28"/>
          <p:cNvSpPr>
            <a:spLocks noChangeArrowheads="1"/>
          </p:cNvSpPr>
          <p:nvPr/>
        </p:nvSpPr>
        <p:spPr bwMode="auto">
          <a:xfrm>
            <a:off x="4427538" y="6092825"/>
            <a:ext cx="1152525" cy="431800"/>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cxnSp>
        <p:nvCxnSpPr>
          <p:cNvPr id="66591" name="AutoShape 31"/>
          <p:cNvCxnSpPr>
            <a:cxnSpLocks noChangeShapeType="1"/>
            <a:stCxn id="66576" idx="2"/>
            <a:endCxn id="66583" idx="0"/>
          </p:cNvCxnSpPr>
          <p:nvPr/>
        </p:nvCxnSpPr>
        <p:spPr bwMode="auto">
          <a:xfrm flipH="1">
            <a:off x="863600" y="5588000"/>
            <a:ext cx="828675" cy="504825"/>
          </a:xfrm>
          <a:prstGeom prst="straightConnector1">
            <a:avLst/>
          </a:prstGeom>
          <a:noFill/>
          <a:ln w="9525">
            <a:solidFill>
              <a:schemeClr val="tx1"/>
            </a:solidFill>
            <a:round/>
            <a:headEnd/>
            <a:tailEnd/>
          </a:ln>
          <a:effectLst/>
        </p:spPr>
      </p:cxnSp>
      <p:cxnSp>
        <p:nvCxnSpPr>
          <p:cNvPr id="66592" name="AutoShape 32"/>
          <p:cNvCxnSpPr>
            <a:cxnSpLocks noChangeShapeType="1"/>
            <a:stCxn id="66576" idx="2"/>
            <a:endCxn id="66585" idx="0"/>
          </p:cNvCxnSpPr>
          <p:nvPr/>
        </p:nvCxnSpPr>
        <p:spPr bwMode="auto">
          <a:xfrm>
            <a:off x="1692275" y="5588000"/>
            <a:ext cx="576263" cy="504825"/>
          </a:xfrm>
          <a:prstGeom prst="straightConnector1">
            <a:avLst/>
          </a:prstGeom>
          <a:noFill/>
          <a:ln w="9525">
            <a:solidFill>
              <a:schemeClr val="tx1"/>
            </a:solidFill>
            <a:round/>
            <a:headEnd/>
            <a:tailEnd/>
          </a:ln>
          <a:effectLst/>
        </p:spPr>
      </p:cxnSp>
      <p:cxnSp>
        <p:nvCxnSpPr>
          <p:cNvPr id="66593" name="AutoShape 33"/>
          <p:cNvCxnSpPr>
            <a:cxnSpLocks noChangeShapeType="1"/>
            <a:stCxn id="66579" idx="2"/>
            <a:endCxn id="66587" idx="0"/>
          </p:cNvCxnSpPr>
          <p:nvPr/>
        </p:nvCxnSpPr>
        <p:spPr bwMode="auto">
          <a:xfrm flipH="1">
            <a:off x="3671888" y="5516563"/>
            <a:ext cx="541337" cy="576262"/>
          </a:xfrm>
          <a:prstGeom prst="straightConnector1">
            <a:avLst/>
          </a:prstGeom>
          <a:noFill/>
          <a:ln w="9525">
            <a:solidFill>
              <a:schemeClr val="tx1"/>
            </a:solidFill>
            <a:round/>
            <a:headEnd/>
            <a:tailEnd/>
          </a:ln>
          <a:effectLst/>
        </p:spPr>
      </p:cxnSp>
      <p:cxnSp>
        <p:nvCxnSpPr>
          <p:cNvPr id="66594" name="AutoShape 34"/>
          <p:cNvCxnSpPr>
            <a:cxnSpLocks noChangeShapeType="1"/>
            <a:stCxn id="66579" idx="2"/>
            <a:endCxn id="66588" idx="0"/>
          </p:cNvCxnSpPr>
          <p:nvPr/>
        </p:nvCxnSpPr>
        <p:spPr bwMode="auto">
          <a:xfrm>
            <a:off x="4213225" y="5516563"/>
            <a:ext cx="790575" cy="576262"/>
          </a:xfrm>
          <a:prstGeom prst="straightConnector1">
            <a:avLst/>
          </a:prstGeom>
          <a:noFill/>
          <a:ln w="9525">
            <a:solidFill>
              <a:schemeClr val="tx1"/>
            </a:solidFill>
            <a:round/>
            <a:headEnd/>
            <a:tailEnd/>
          </a:ln>
          <a:effectLst/>
        </p:spPr>
      </p:cxnSp>
      <p:sp>
        <p:nvSpPr>
          <p:cNvPr id="66595" name="Oval 35"/>
          <p:cNvSpPr>
            <a:spLocks noChangeArrowheads="1"/>
          </p:cNvSpPr>
          <p:nvPr/>
        </p:nvSpPr>
        <p:spPr bwMode="auto">
          <a:xfrm>
            <a:off x="5940425" y="6092825"/>
            <a:ext cx="1008063" cy="431800"/>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title</a:t>
            </a:r>
            <a:endParaRPr lang="bg-BG">
              <a:effectLst>
                <a:outerShdw blurRad="38100" dist="38100" dir="2700000" algn="tl">
                  <a:srgbClr val="000000"/>
                </a:outerShdw>
              </a:effectLst>
            </a:endParaRPr>
          </a:p>
        </p:txBody>
      </p:sp>
      <p:sp>
        <p:nvSpPr>
          <p:cNvPr id="66597" name="Oval 37"/>
          <p:cNvSpPr>
            <a:spLocks noChangeArrowheads="1"/>
          </p:cNvSpPr>
          <p:nvPr/>
        </p:nvSpPr>
        <p:spPr bwMode="auto">
          <a:xfrm>
            <a:off x="7235825" y="6092825"/>
            <a:ext cx="865188" cy="35877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year</a:t>
            </a:r>
            <a:endParaRPr lang="bg-BG">
              <a:effectLst>
                <a:outerShdw blurRad="38100" dist="38100" dir="2700000" algn="tl">
                  <a:srgbClr val="000000"/>
                </a:outerShdw>
              </a:effectLst>
            </a:endParaRPr>
          </a:p>
        </p:txBody>
      </p:sp>
      <p:sp>
        <p:nvSpPr>
          <p:cNvPr id="66599" name="Oval 39"/>
          <p:cNvSpPr>
            <a:spLocks noChangeArrowheads="1"/>
          </p:cNvSpPr>
          <p:nvPr/>
        </p:nvSpPr>
        <p:spPr bwMode="auto">
          <a:xfrm>
            <a:off x="7885113" y="4941888"/>
            <a:ext cx="1081087" cy="35877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filmType</a:t>
            </a:r>
            <a:endParaRPr lang="bg-BG">
              <a:effectLst>
                <a:outerShdw blurRad="38100" dist="38100" dir="2700000" algn="tl">
                  <a:srgbClr val="000000"/>
                </a:outerShdw>
              </a:effectLst>
            </a:endParaRPr>
          </a:p>
        </p:txBody>
      </p:sp>
      <p:sp>
        <p:nvSpPr>
          <p:cNvPr id="66601" name="Oval 41"/>
          <p:cNvSpPr>
            <a:spLocks noChangeArrowheads="1"/>
          </p:cNvSpPr>
          <p:nvPr/>
        </p:nvSpPr>
        <p:spPr bwMode="auto">
          <a:xfrm>
            <a:off x="7885113" y="5589588"/>
            <a:ext cx="1079500" cy="3603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length</a:t>
            </a:r>
            <a:endParaRPr lang="bg-BG">
              <a:effectLst>
                <a:outerShdw blurRad="38100" dist="38100" dir="2700000" algn="tl">
                  <a:srgbClr val="000000"/>
                </a:outerShdw>
              </a:effectLst>
            </a:endParaRPr>
          </a:p>
        </p:txBody>
      </p:sp>
      <p:cxnSp>
        <p:nvCxnSpPr>
          <p:cNvPr id="66603" name="AutoShape 43"/>
          <p:cNvCxnSpPr>
            <a:cxnSpLocks noChangeShapeType="1"/>
            <a:stCxn id="66580" idx="2"/>
            <a:endCxn id="66595" idx="0"/>
          </p:cNvCxnSpPr>
          <p:nvPr/>
        </p:nvCxnSpPr>
        <p:spPr bwMode="auto">
          <a:xfrm flipH="1">
            <a:off x="6445250" y="5516563"/>
            <a:ext cx="215900" cy="576262"/>
          </a:xfrm>
          <a:prstGeom prst="straightConnector1">
            <a:avLst/>
          </a:prstGeom>
          <a:noFill/>
          <a:ln w="9525">
            <a:solidFill>
              <a:schemeClr val="tx1"/>
            </a:solidFill>
            <a:round/>
            <a:headEnd/>
            <a:tailEnd/>
          </a:ln>
          <a:effectLst/>
        </p:spPr>
      </p:cxnSp>
      <p:cxnSp>
        <p:nvCxnSpPr>
          <p:cNvPr id="66604" name="AutoShape 44"/>
          <p:cNvCxnSpPr>
            <a:cxnSpLocks noChangeShapeType="1"/>
            <a:stCxn id="66580" idx="2"/>
            <a:endCxn id="66597" idx="0"/>
          </p:cNvCxnSpPr>
          <p:nvPr/>
        </p:nvCxnSpPr>
        <p:spPr bwMode="auto">
          <a:xfrm>
            <a:off x="6661150" y="5516563"/>
            <a:ext cx="1008063" cy="576262"/>
          </a:xfrm>
          <a:prstGeom prst="straightConnector1">
            <a:avLst/>
          </a:prstGeom>
          <a:noFill/>
          <a:ln w="9525">
            <a:solidFill>
              <a:schemeClr val="tx1"/>
            </a:solidFill>
            <a:round/>
            <a:headEnd/>
            <a:tailEnd/>
          </a:ln>
          <a:effectLst/>
        </p:spPr>
      </p:cxnSp>
      <p:cxnSp>
        <p:nvCxnSpPr>
          <p:cNvPr id="66605" name="AutoShape 45"/>
          <p:cNvCxnSpPr>
            <a:cxnSpLocks noChangeShapeType="1"/>
            <a:stCxn id="66580" idx="3"/>
            <a:endCxn id="66601" idx="0"/>
          </p:cNvCxnSpPr>
          <p:nvPr/>
        </p:nvCxnSpPr>
        <p:spPr bwMode="auto">
          <a:xfrm>
            <a:off x="7308850" y="5265738"/>
            <a:ext cx="1116013" cy="323850"/>
          </a:xfrm>
          <a:prstGeom prst="straightConnector1">
            <a:avLst/>
          </a:prstGeom>
          <a:noFill/>
          <a:ln w="9525">
            <a:solidFill>
              <a:schemeClr val="tx1"/>
            </a:solidFill>
            <a:round/>
            <a:headEnd/>
            <a:tailEnd/>
          </a:ln>
          <a:effectLst/>
        </p:spPr>
      </p:cxnSp>
      <p:cxnSp>
        <p:nvCxnSpPr>
          <p:cNvPr id="66606" name="AutoShape 46"/>
          <p:cNvCxnSpPr>
            <a:cxnSpLocks noChangeShapeType="1"/>
            <a:stCxn id="66580" idx="3"/>
            <a:endCxn id="66599" idx="2"/>
          </p:cNvCxnSpPr>
          <p:nvPr/>
        </p:nvCxnSpPr>
        <p:spPr bwMode="auto">
          <a:xfrm flipV="1">
            <a:off x="7308850" y="5121275"/>
            <a:ext cx="576263" cy="144463"/>
          </a:xfrm>
          <a:prstGeom prst="straightConnector1">
            <a:avLst/>
          </a:prstGeom>
          <a:noFill/>
          <a:ln w="9525">
            <a:solidFill>
              <a:schemeClr val="tx1"/>
            </a:solidFill>
            <a:round/>
            <a:headEnd/>
            <a:tailEnd/>
          </a:ln>
          <a:effectLst/>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4000"/>
              <a:t>Requirements for Weak Entity Sets</a:t>
            </a:r>
            <a:endParaRPr lang="bg-BG" sz="4000"/>
          </a:p>
        </p:txBody>
      </p:sp>
      <p:sp>
        <p:nvSpPr>
          <p:cNvPr id="67587" name="Rectangle 3"/>
          <p:cNvSpPr>
            <a:spLocks noGrp="1" noChangeArrowheads="1"/>
          </p:cNvSpPr>
          <p:nvPr>
            <p:ph type="body" idx="1"/>
          </p:nvPr>
        </p:nvSpPr>
        <p:spPr>
          <a:xfrm>
            <a:off x="457200" y="1981200"/>
            <a:ext cx="8229600" cy="4687888"/>
          </a:xfrm>
        </p:spPr>
        <p:txBody>
          <a:bodyPr/>
          <a:lstStyle/>
          <a:p>
            <a:pPr marL="457200" indent="-457200">
              <a:lnSpc>
                <a:spcPct val="80000"/>
              </a:lnSpc>
              <a:buFont typeface="Wingdings" pitchFamily="2" charset="2"/>
              <a:buNone/>
            </a:pPr>
            <a:r>
              <a:rPr lang="en-US" sz="1600"/>
              <a:t>We cannot obtain key attributes for a weak entity set indiscriminately. Rather, if E is a weak entity set then its key consists of:</a:t>
            </a:r>
          </a:p>
          <a:p>
            <a:pPr marL="457200" indent="-457200">
              <a:lnSpc>
                <a:spcPct val="80000"/>
              </a:lnSpc>
              <a:buFont typeface="Wingdings" pitchFamily="2" charset="2"/>
              <a:buAutoNum type="arabicPeriod"/>
            </a:pPr>
            <a:r>
              <a:rPr lang="en-US" sz="1600"/>
              <a:t>Zero or more of its own attributes, and</a:t>
            </a:r>
          </a:p>
          <a:p>
            <a:pPr marL="457200" indent="-457200">
              <a:lnSpc>
                <a:spcPct val="80000"/>
              </a:lnSpc>
              <a:buFont typeface="Wingdings" pitchFamily="2" charset="2"/>
              <a:buAutoNum type="arabicPeriod"/>
            </a:pPr>
            <a:r>
              <a:rPr lang="en-US" sz="1600"/>
              <a:t>Key attributes from entity sets that are reached by certain many-one relationships from E to other entity sets. These many-one relationships are called </a:t>
            </a:r>
            <a:r>
              <a:rPr lang="en-US" sz="1600">
                <a:solidFill>
                  <a:schemeClr val="folHlink"/>
                </a:solidFill>
              </a:rPr>
              <a:t>supporting relationships</a:t>
            </a:r>
            <a:r>
              <a:rPr lang="en-US" sz="1600"/>
              <a:t> for E.</a:t>
            </a:r>
          </a:p>
          <a:p>
            <a:pPr marL="457200" indent="-457200">
              <a:lnSpc>
                <a:spcPct val="80000"/>
              </a:lnSpc>
              <a:buFont typeface="Wingdings" pitchFamily="2" charset="2"/>
              <a:buNone/>
            </a:pPr>
            <a:r>
              <a:rPr lang="en-US" sz="1600"/>
              <a:t>In order for R, a many-one relationship from E to some entity set F, to be a supporting relationship for E, the following conditions must be obeyed:</a:t>
            </a:r>
          </a:p>
          <a:p>
            <a:pPr marL="457200" indent="-457200">
              <a:lnSpc>
                <a:spcPct val="80000"/>
              </a:lnSpc>
              <a:buFont typeface="Wingdings" pitchFamily="2" charset="2"/>
              <a:buAutoNum type="alphaLcParenR"/>
            </a:pPr>
            <a:r>
              <a:rPr lang="en-US" sz="1600"/>
              <a:t>R must be a binary, many-one relationship from E to F. </a:t>
            </a:r>
          </a:p>
          <a:p>
            <a:pPr marL="457200" indent="-457200">
              <a:lnSpc>
                <a:spcPct val="80000"/>
              </a:lnSpc>
              <a:buFont typeface="Wingdings" pitchFamily="2" charset="2"/>
              <a:buAutoNum type="alphaLcParenR"/>
            </a:pPr>
            <a:r>
              <a:rPr lang="en-US" sz="1600"/>
              <a:t>R must have referential integrity from E to F. That is, for every E-entity, the F-entity related to it by R must actually exist in the database. Put another way, a rounded arrow from R to F must be justified.</a:t>
            </a:r>
          </a:p>
          <a:p>
            <a:pPr marL="457200" indent="-457200">
              <a:lnSpc>
                <a:spcPct val="80000"/>
              </a:lnSpc>
              <a:buFont typeface="Wingdings" pitchFamily="2" charset="2"/>
              <a:buAutoNum type="alphaLcParenR"/>
            </a:pPr>
            <a:r>
              <a:rPr lang="en-US" sz="1600"/>
              <a:t>The attributes that F supplies for the key of E must be key attributes of F.</a:t>
            </a:r>
          </a:p>
          <a:p>
            <a:pPr marL="457200" indent="-457200">
              <a:lnSpc>
                <a:spcPct val="80000"/>
              </a:lnSpc>
              <a:buFont typeface="Wingdings" pitchFamily="2" charset="2"/>
              <a:buAutoNum type="alphaLcParenR"/>
            </a:pPr>
            <a:r>
              <a:rPr lang="en-US" sz="1600"/>
              <a:t>However, if F is itself weak, then some or all of the key attributes of F supplied to E will be key attributes of one or more entity sets G to which F is connected by a supporting relationship. Recursively, if G is weak, some key attributes of G will be supplied from elsewhere, and so on.</a:t>
            </a:r>
          </a:p>
          <a:p>
            <a:pPr marL="457200" indent="-457200">
              <a:lnSpc>
                <a:spcPct val="80000"/>
              </a:lnSpc>
              <a:buFont typeface="Wingdings" pitchFamily="2" charset="2"/>
              <a:buAutoNum type="alphaLcParenR"/>
            </a:pPr>
            <a:r>
              <a:rPr lang="en-US" sz="1600"/>
              <a:t>If there are several different supporting relationships from E to F, then each relationship is used to supply a copy of the key attributes of F to help form the key of E. Note that an entity e from E may be related to different entities in F through different supporting relationships from E.</a:t>
            </a:r>
            <a:endParaRPr lang="bg-BG" sz="16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z="4000"/>
              <a:t>The intuitive reason why these conditions are needed</a:t>
            </a:r>
            <a:endParaRPr lang="bg-BG" sz="4000"/>
          </a:p>
        </p:txBody>
      </p:sp>
      <p:sp>
        <p:nvSpPr>
          <p:cNvPr id="68611" name="Rectangle 3"/>
          <p:cNvSpPr>
            <a:spLocks noGrp="1" noChangeArrowheads="1"/>
          </p:cNvSpPr>
          <p:nvPr>
            <p:ph type="body" idx="1"/>
          </p:nvPr>
        </p:nvSpPr>
        <p:spPr>
          <a:xfrm>
            <a:off x="457200" y="1981200"/>
            <a:ext cx="8229600" cy="4256088"/>
          </a:xfrm>
        </p:spPr>
        <p:txBody>
          <a:bodyPr/>
          <a:lstStyle/>
          <a:p>
            <a:pPr>
              <a:lnSpc>
                <a:spcPct val="80000"/>
              </a:lnSpc>
              <a:buFont typeface="Wingdings" pitchFamily="2" charset="2"/>
              <a:buNone/>
            </a:pPr>
            <a:r>
              <a:rPr lang="en-US" sz="2000"/>
              <a:t>Consider an entity in a weak entity set, say a crew. Each crew is unique, abstractly. In principle we can tell one crew from another, even if they have the same number but belong to different studios. It is only the data about crews that makes it hard to distinguish crews, because the number alone is not sufficient. The only way we can associate additional information with a crew is if there is some deterministic process leading to additional values that make the designation of a crew unique. But the only unique values associated with an abstract crew entity are:</a:t>
            </a:r>
          </a:p>
          <a:p>
            <a:pPr>
              <a:lnSpc>
                <a:spcPct val="80000"/>
              </a:lnSpc>
              <a:buFont typeface="Wingdings" pitchFamily="2" charset="2"/>
              <a:buAutoNum type="arabicPeriod"/>
            </a:pPr>
            <a:r>
              <a:rPr lang="en-US" sz="2000"/>
              <a:t>Values of attributes of the </a:t>
            </a:r>
            <a:r>
              <a:rPr lang="en-US" sz="2000">
                <a:solidFill>
                  <a:schemeClr val="folHlink"/>
                </a:solidFill>
              </a:rPr>
              <a:t>Crews</a:t>
            </a:r>
            <a:r>
              <a:rPr lang="en-US" sz="2000"/>
              <a:t> entity set, and</a:t>
            </a:r>
          </a:p>
          <a:p>
            <a:pPr>
              <a:lnSpc>
                <a:spcPct val="80000"/>
              </a:lnSpc>
              <a:buFont typeface="Wingdings" pitchFamily="2" charset="2"/>
              <a:buAutoNum type="arabicPeriod"/>
            </a:pPr>
            <a:r>
              <a:rPr lang="en-US" sz="2000"/>
              <a:t>Values obtained by following a relationship from a crew entity to a unique entity of some other entity set, where that other entity has a unique associated value of some kind. That is, the relationship followed must be many-one (or one-one as a special case) to the other entity set F, and the associated value must be part of a key for F.</a:t>
            </a:r>
            <a:endParaRPr lang="bg-BG" sz="20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Weak Entity Set Notation</a:t>
            </a:r>
            <a:endParaRPr lang="bg-BG"/>
          </a:p>
        </p:txBody>
      </p:sp>
      <p:sp>
        <p:nvSpPr>
          <p:cNvPr id="69635" name="Rectangle 3"/>
          <p:cNvSpPr>
            <a:spLocks noGrp="1" noChangeArrowheads="1"/>
          </p:cNvSpPr>
          <p:nvPr>
            <p:ph type="body" idx="1"/>
          </p:nvPr>
        </p:nvSpPr>
        <p:spPr>
          <a:xfrm>
            <a:off x="457200" y="1981200"/>
            <a:ext cx="8229600" cy="4876800"/>
          </a:xfrm>
        </p:spPr>
        <p:txBody>
          <a:bodyPr/>
          <a:lstStyle/>
          <a:p>
            <a:pPr marL="609600" indent="-609600">
              <a:lnSpc>
                <a:spcPct val="80000"/>
              </a:lnSpc>
              <a:buFont typeface="Wingdings" pitchFamily="2" charset="2"/>
              <a:buNone/>
            </a:pPr>
            <a:r>
              <a:rPr lang="en-US" sz="2000"/>
              <a:t>We shall adopt the following conventions to indicate that an entity set is weak and to declare its key attributes.</a:t>
            </a:r>
          </a:p>
          <a:p>
            <a:pPr marL="609600" indent="-609600">
              <a:lnSpc>
                <a:spcPct val="80000"/>
              </a:lnSpc>
              <a:buFont typeface="Wingdings" pitchFamily="2" charset="2"/>
              <a:buAutoNum type="arabicPeriod"/>
            </a:pPr>
            <a:r>
              <a:rPr lang="en-US" sz="2000"/>
              <a:t>If an entity set is weak, it will be shown as a rectangle with a double border.</a:t>
            </a:r>
          </a:p>
          <a:p>
            <a:pPr marL="609600" indent="-609600">
              <a:lnSpc>
                <a:spcPct val="80000"/>
              </a:lnSpc>
              <a:buFont typeface="Wingdings" pitchFamily="2" charset="2"/>
              <a:buAutoNum type="arabicPeriod"/>
            </a:pPr>
            <a:r>
              <a:rPr lang="en-US" sz="2000"/>
              <a:t>Its supporting many-one relationships will be shown as diamonds with a double border.</a:t>
            </a:r>
          </a:p>
          <a:p>
            <a:pPr marL="609600" indent="-609600">
              <a:lnSpc>
                <a:spcPct val="80000"/>
              </a:lnSpc>
              <a:buFont typeface="Wingdings" pitchFamily="2" charset="2"/>
              <a:buAutoNum type="arabicPeriod"/>
            </a:pPr>
            <a:r>
              <a:rPr lang="en-US" sz="2000"/>
              <a:t>If an entity set supplies any attributes for its own key, then those attributes will be underlined.</a:t>
            </a:r>
          </a:p>
          <a:p>
            <a:pPr marL="609600" indent="-609600">
              <a:lnSpc>
                <a:spcPct val="80000"/>
              </a:lnSpc>
              <a:buFont typeface="Wingdings" pitchFamily="2" charset="2"/>
              <a:buNone/>
            </a:pPr>
            <a:r>
              <a:rPr lang="en-US" sz="2000"/>
              <a:t>We can summarize these conventions with the following rule:</a:t>
            </a:r>
          </a:p>
          <a:p>
            <a:pPr marL="609600" indent="-609600">
              <a:lnSpc>
                <a:spcPct val="80000"/>
              </a:lnSpc>
            </a:pPr>
            <a:r>
              <a:rPr lang="en-US" sz="2000"/>
              <a:t>Whenever we use an entity set E with a double border, it is weak. E’s attributes that are underlined, if any, plus the key attributes of those entity sets to which E is connected by many-one relationships with a double border, must be unique for the entities of E.</a:t>
            </a:r>
          </a:p>
          <a:p>
            <a:pPr marL="609600" indent="-609600">
              <a:lnSpc>
                <a:spcPct val="80000"/>
              </a:lnSpc>
              <a:buFont typeface="Wingdings" pitchFamily="2" charset="2"/>
              <a:buNone/>
            </a:pPr>
            <a:r>
              <a:rPr lang="en-US" sz="2000"/>
              <a:t>We should remember that the double-diamond is used only for supporting relationships. It is possible for there to be many-one relationships from a weak entity set that are not supporting relationships, and therefore do not get a double diamond.</a:t>
            </a:r>
            <a:endParaRPr lang="bg-BG" sz="2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solidFill>
                  <a:schemeClr val="folHlink"/>
                </a:solidFill>
              </a:rPr>
              <a:t>Connecting entity sets are weak</a:t>
            </a:r>
            <a:endParaRPr lang="bg-BG">
              <a:solidFill>
                <a:schemeClr val="folHlink"/>
              </a:solidFill>
            </a:endParaRPr>
          </a:p>
        </p:txBody>
      </p:sp>
      <p:sp>
        <p:nvSpPr>
          <p:cNvPr id="70659" name="Rectangle 3"/>
          <p:cNvSpPr>
            <a:spLocks noChangeArrowheads="1"/>
          </p:cNvSpPr>
          <p:nvPr/>
        </p:nvSpPr>
        <p:spPr bwMode="auto">
          <a:xfrm>
            <a:off x="3419475" y="2205038"/>
            <a:ext cx="1584325" cy="503237"/>
          </a:xfrm>
          <a:prstGeom prst="rect">
            <a:avLst/>
          </a:prstGeom>
          <a:solidFill>
            <a:schemeClr val="accent1"/>
          </a:solidFill>
          <a:ln w="76200" cmpd="tri">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Contracts</a:t>
            </a:r>
            <a:endParaRPr lang="bg-BG">
              <a:effectLst>
                <a:outerShdw blurRad="38100" dist="38100" dir="2700000" algn="tl">
                  <a:srgbClr val="000000"/>
                </a:outerShdw>
              </a:effectLst>
            </a:endParaRPr>
          </a:p>
        </p:txBody>
      </p:sp>
      <p:sp>
        <p:nvSpPr>
          <p:cNvPr id="70660" name="Oval 4"/>
          <p:cNvSpPr>
            <a:spLocks noChangeArrowheads="1"/>
          </p:cNvSpPr>
          <p:nvPr/>
        </p:nvSpPr>
        <p:spPr bwMode="auto">
          <a:xfrm>
            <a:off x="3419475" y="1484313"/>
            <a:ext cx="1584325" cy="3603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salary</a:t>
            </a:r>
            <a:endParaRPr lang="bg-BG">
              <a:effectLst>
                <a:outerShdw blurRad="38100" dist="38100" dir="2700000" algn="tl">
                  <a:srgbClr val="000000"/>
                </a:outerShdw>
              </a:effectLst>
            </a:endParaRPr>
          </a:p>
        </p:txBody>
      </p:sp>
      <p:cxnSp>
        <p:nvCxnSpPr>
          <p:cNvPr id="70661" name="AutoShape 5"/>
          <p:cNvCxnSpPr>
            <a:cxnSpLocks noChangeShapeType="1"/>
            <a:stCxn id="70660" idx="4"/>
            <a:endCxn id="70659" idx="0"/>
          </p:cNvCxnSpPr>
          <p:nvPr/>
        </p:nvCxnSpPr>
        <p:spPr bwMode="auto">
          <a:xfrm rot="5400000">
            <a:off x="4050506" y="2005807"/>
            <a:ext cx="322263" cy="0"/>
          </a:xfrm>
          <a:prstGeom prst="straightConnector1">
            <a:avLst/>
          </a:prstGeom>
          <a:noFill/>
          <a:ln w="9525">
            <a:solidFill>
              <a:schemeClr val="tx1"/>
            </a:solidFill>
            <a:round/>
            <a:headEnd/>
            <a:tailEnd/>
          </a:ln>
          <a:effectLst/>
        </p:spPr>
      </p:cxnSp>
      <p:sp>
        <p:nvSpPr>
          <p:cNvPr id="70662" name="AutoShape 6"/>
          <p:cNvSpPr>
            <a:spLocks noChangeArrowheads="1"/>
          </p:cNvSpPr>
          <p:nvPr/>
        </p:nvSpPr>
        <p:spPr bwMode="auto">
          <a:xfrm>
            <a:off x="3419475" y="3500438"/>
            <a:ext cx="1584325" cy="936625"/>
          </a:xfrm>
          <a:prstGeom prst="flowChartDecision">
            <a:avLst/>
          </a:prstGeom>
          <a:solidFill>
            <a:schemeClr val="accent1"/>
          </a:solidFill>
          <a:ln w="3175">
            <a:solidFill>
              <a:schemeClr val="folHlink"/>
            </a:solidFill>
            <a:miter lim="800000"/>
            <a:headEnd/>
            <a:tailEnd/>
          </a:ln>
          <a:effectLst/>
        </p:spPr>
        <p:txBody>
          <a:bodyPr wrap="none" anchor="ctr"/>
          <a:lstStyle/>
          <a:p>
            <a:pPr algn="ctr"/>
            <a:r>
              <a:rPr lang="en-US">
                <a:effectLst>
                  <a:outerShdw blurRad="38100" dist="38100" dir="2700000" algn="tl">
                    <a:srgbClr val="000000"/>
                  </a:outerShdw>
                </a:effectLst>
              </a:rPr>
              <a:t>Studio-of</a:t>
            </a:r>
            <a:endParaRPr lang="bg-BG">
              <a:effectLst>
                <a:outerShdw blurRad="38100" dist="38100" dir="2700000" algn="tl">
                  <a:srgbClr val="000000"/>
                </a:outerShdw>
              </a:effectLst>
            </a:endParaRPr>
          </a:p>
        </p:txBody>
      </p:sp>
      <p:sp>
        <p:nvSpPr>
          <p:cNvPr id="70663" name="AutoShape 7"/>
          <p:cNvSpPr>
            <a:spLocks noChangeArrowheads="1"/>
          </p:cNvSpPr>
          <p:nvPr/>
        </p:nvSpPr>
        <p:spPr bwMode="auto">
          <a:xfrm>
            <a:off x="900113" y="3500438"/>
            <a:ext cx="1584325" cy="936625"/>
          </a:xfrm>
          <a:prstGeom prst="flowChartDecision">
            <a:avLst/>
          </a:prstGeom>
          <a:solidFill>
            <a:schemeClr val="accent1"/>
          </a:solidFill>
          <a:ln w="76200" cmpd="tri">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Star-of</a:t>
            </a:r>
            <a:endParaRPr lang="bg-BG">
              <a:effectLst>
                <a:outerShdw blurRad="38100" dist="38100" dir="2700000" algn="tl">
                  <a:srgbClr val="000000"/>
                </a:outerShdw>
              </a:effectLst>
            </a:endParaRPr>
          </a:p>
        </p:txBody>
      </p:sp>
      <p:sp>
        <p:nvSpPr>
          <p:cNvPr id="70664" name="AutoShape 8"/>
          <p:cNvSpPr>
            <a:spLocks noChangeArrowheads="1"/>
          </p:cNvSpPr>
          <p:nvPr/>
        </p:nvSpPr>
        <p:spPr bwMode="auto">
          <a:xfrm>
            <a:off x="5867400" y="3500438"/>
            <a:ext cx="1584325" cy="936625"/>
          </a:xfrm>
          <a:prstGeom prst="flowChartDecision">
            <a:avLst/>
          </a:prstGeom>
          <a:solidFill>
            <a:schemeClr val="accent1"/>
          </a:solidFill>
          <a:ln w="76200" cmpd="tri">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Movie-of</a:t>
            </a:r>
            <a:endParaRPr lang="bg-BG">
              <a:effectLst>
                <a:outerShdw blurRad="38100" dist="38100" dir="2700000" algn="tl">
                  <a:srgbClr val="000000"/>
                </a:outerShdw>
              </a:effectLst>
            </a:endParaRPr>
          </a:p>
        </p:txBody>
      </p:sp>
      <p:cxnSp>
        <p:nvCxnSpPr>
          <p:cNvPr id="70665" name="AutoShape 9"/>
          <p:cNvCxnSpPr>
            <a:cxnSpLocks noChangeShapeType="1"/>
            <a:stCxn id="70659" idx="1"/>
            <a:endCxn id="70663" idx="0"/>
          </p:cNvCxnSpPr>
          <p:nvPr/>
        </p:nvCxnSpPr>
        <p:spPr bwMode="auto">
          <a:xfrm rot="10800000" flipV="1">
            <a:off x="1692275" y="2457450"/>
            <a:ext cx="1689100" cy="1004888"/>
          </a:xfrm>
          <a:prstGeom prst="bentConnector2">
            <a:avLst/>
          </a:prstGeom>
          <a:noFill/>
          <a:ln w="9525">
            <a:solidFill>
              <a:schemeClr val="tx1"/>
            </a:solidFill>
            <a:miter lim="800000"/>
            <a:headEnd/>
            <a:tailEnd/>
          </a:ln>
          <a:effectLst/>
        </p:spPr>
      </p:cxnSp>
      <p:cxnSp>
        <p:nvCxnSpPr>
          <p:cNvPr id="70666" name="AutoShape 10"/>
          <p:cNvCxnSpPr>
            <a:cxnSpLocks noChangeShapeType="1"/>
            <a:stCxn id="70659" idx="3"/>
            <a:endCxn id="70664" idx="0"/>
          </p:cNvCxnSpPr>
          <p:nvPr/>
        </p:nvCxnSpPr>
        <p:spPr bwMode="auto">
          <a:xfrm>
            <a:off x="5041900" y="2457450"/>
            <a:ext cx="1617663" cy="1004888"/>
          </a:xfrm>
          <a:prstGeom prst="bentConnector2">
            <a:avLst/>
          </a:prstGeom>
          <a:noFill/>
          <a:ln w="9525">
            <a:solidFill>
              <a:schemeClr val="tx1"/>
            </a:solidFill>
            <a:miter lim="800000"/>
            <a:headEnd/>
            <a:tailEnd/>
          </a:ln>
          <a:effectLst/>
        </p:spPr>
      </p:cxnSp>
      <p:cxnSp>
        <p:nvCxnSpPr>
          <p:cNvPr id="70667" name="AutoShape 11"/>
          <p:cNvCxnSpPr>
            <a:cxnSpLocks noChangeShapeType="1"/>
            <a:stCxn id="70659" idx="2"/>
            <a:endCxn id="70662" idx="0"/>
          </p:cNvCxnSpPr>
          <p:nvPr/>
        </p:nvCxnSpPr>
        <p:spPr bwMode="auto">
          <a:xfrm rot="5400000">
            <a:off x="3834606" y="3123407"/>
            <a:ext cx="754063" cy="0"/>
          </a:xfrm>
          <a:prstGeom prst="straightConnector1">
            <a:avLst/>
          </a:prstGeom>
          <a:noFill/>
          <a:ln w="9525">
            <a:solidFill>
              <a:schemeClr val="tx1"/>
            </a:solidFill>
            <a:round/>
            <a:headEnd/>
            <a:tailEnd/>
          </a:ln>
          <a:effectLst/>
        </p:spPr>
      </p:cxnSp>
      <p:sp>
        <p:nvSpPr>
          <p:cNvPr id="70668" name="Rectangle 12"/>
          <p:cNvSpPr>
            <a:spLocks noChangeArrowheads="1"/>
          </p:cNvSpPr>
          <p:nvPr/>
        </p:nvSpPr>
        <p:spPr bwMode="auto">
          <a:xfrm>
            <a:off x="1042988" y="5084763"/>
            <a:ext cx="1296987" cy="503237"/>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cxnSp>
        <p:nvCxnSpPr>
          <p:cNvPr id="70669" name="AutoShape 13"/>
          <p:cNvCxnSpPr>
            <a:cxnSpLocks noChangeShapeType="1"/>
            <a:stCxn id="70663" idx="2"/>
            <a:endCxn id="70668" idx="0"/>
          </p:cNvCxnSpPr>
          <p:nvPr/>
        </p:nvCxnSpPr>
        <p:spPr bwMode="auto">
          <a:xfrm rot="5400000">
            <a:off x="1387475" y="4779963"/>
            <a:ext cx="609600" cy="0"/>
          </a:xfrm>
          <a:prstGeom prst="straightConnector1">
            <a:avLst/>
          </a:prstGeom>
          <a:noFill/>
          <a:ln w="9525">
            <a:solidFill>
              <a:schemeClr val="tx1"/>
            </a:solidFill>
            <a:round/>
            <a:headEnd/>
            <a:tailEnd type="oval" w="med" len="med"/>
          </a:ln>
          <a:effectLst/>
        </p:spPr>
      </p:cxnSp>
      <p:sp>
        <p:nvSpPr>
          <p:cNvPr id="70670" name="Rectangle 14"/>
          <p:cNvSpPr>
            <a:spLocks noChangeArrowheads="1"/>
          </p:cNvSpPr>
          <p:nvPr/>
        </p:nvSpPr>
        <p:spPr bwMode="auto">
          <a:xfrm>
            <a:off x="3563938" y="5013325"/>
            <a:ext cx="1296987" cy="503238"/>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70671" name="Rectangle 15"/>
          <p:cNvSpPr>
            <a:spLocks noChangeArrowheads="1"/>
          </p:cNvSpPr>
          <p:nvPr/>
        </p:nvSpPr>
        <p:spPr bwMode="auto">
          <a:xfrm>
            <a:off x="6011863" y="5013325"/>
            <a:ext cx="1296987" cy="503238"/>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cxnSp>
        <p:nvCxnSpPr>
          <p:cNvPr id="70672" name="AutoShape 16"/>
          <p:cNvCxnSpPr>
            <a:cxnSpLocks noChangeShapeType="1"/>
            <a:stCxn id="70662" idx="2"/>
            <a:endCxn id="70670" idx="0"/>
          </p:cNvCxnSpPr>
          <p:nvPr/>
        </p:nvCxnSpPr>
        <p:spPr bwMode="auto">
          <a:xfrm rot="16200000" flipH="1">
            <a:off x="3924301" y="4724400"/>
            <a:ext cx="576262" cy="1587"/>
          </a:xfrm>
          <a:prstGeom prst="bentConnector3">
            <a:avLst>
              <a:gd name="adj1" fmla="val 49861"/>
            </a:avLst>
          </a:prstGeom>
          <a:noFill/>
          <a:ln w="9525">
            <a:solidFill>
              <a:schemeClr val="tx1"/>
            </a:solidFill>
            <a:miter lim="800000"/>
            <a:headEnd/>
            <a:tailEnd type="oval" w="med" len="med"/>
          </a:ln>
          <a:effectLst/>
        </p:spPr>
      </p:cxnSp>
      <p:cxnSp>
        <p:nvCxnSpPr>
          <p:cNvPr id="70673" name="AutoShape 17"/>
          <p:cNvCxnSpPr>
            <a:cxnSpLocks noChangeShapeType="1"/>
            <a:stCxn id="70664" idx="2"/>
            <a:endCxn id="70671" idx="0"/>
          </p:cNvCxnSpPr>
          <p:nvPr/>
        </p:nvCxnSpPr>
        <p:spPr bwMode="auto">
          <a:xfrm rot="16200000" flipH="1">
            <a:off x="6391276" y="4743450"/>
            <a:ext cx="538162" cy="1587"/>
          </a:xfrm>
          <a:prstGeom prst="bentConnector3">
            <a:avLst>
              <a:gd name="adj1" fmla="val 46315"/>
            </a:avLst>
          </a:prstGeom>
          <a:noFill/>
          <a:ln w="9525">
            <a:solidFill>
              <a:schemeClr val="tx1"/>
            </a:solidFill>
            <a:miter lim="800000"/>
            <a:headEnd/>
            <a:tailEnd type="oval" w="med" len="med"/>
          </a:ln>
          <a:effectLst/>
        </p:spPr>
      </p:cxnSp>
      <p:sp>
        <p:nvSpPr>
          <p:cNvPr id="70674" name="Oval 18"/>
          <p:cNvSpPr>
            <a:spLocks noChangeArrowheads="1"/>
          </p:cNvSpPr>
          <p:nvPr/>
        </p:nvSpPr>
        <p:spPr bwMode="auto">
          <a:xfrm>
            <a:off x="250825" y="6092825"/>
            <a:ext cx="1223963" cy="431800"/>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70675" name="Oval 19"/>
          <p:cNvSpPr>
            <a:spLocks noChangeArrowheads="1"/>
          </p:cNvSpPr>
          <p:nvPr/>
        </p:nvSpPr>
        <p:spPr bwMode="auto">
          <a:xfrm>
            <a:off x="1692275" y="6092825"/>
            <a:ext cx="1152525" cy="431800"/>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sp>
        <p:nvSpPr>
          <p:cNvPr id="70676" name="Oval 20"/>
          <p:cNvSpPr>
            <a:spLocks noChangeArrowheads="1"/>
          </p:cNvSpPr>
          <p:nvPr/>
        </p:nvSpPr>
        <p:spPr bwMode="auto">
          <a:xfrm>
            <a:off x="3059113" y="6092825"/>
            <a:ext cx="1223962" cy="431800"/>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70677" name="Oval 21"/>
          <p:cNvSpPr>
            <a:spLocks noChangeArrowheads="1"/>
          </p:cNvSpPr>
          <p:nvPr/>
        </p:nvSpPr>
        <p:spPr bwMode="auto">
          <a:xfrm>
            <a:off x="4427538" y="6092825"/>
            <a:ext cx="1152525" cy="431800"/>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cxnSp>
        <p:nvCxnSpPr>
          <p:cNvPr id="70678" name="AutoShape 22"/>
          <p:cNvCxnSpPr>
            <a:cxnSpLocks noChangeShapeType="1"/>
            <a:stCxn id="70668" idx="2"/>
            <a:endCxn id="70674" idx="0"/>
          </p:cNvCxnSpPr>
          <p:nvPr/>
        </p:nvCxnSpPr>
        <p:spPr bwMode="auto">
          <a:xfrm flipH="1">
            <a:off x="863600" y="5588000"/>
            <a:ext cx="828675" cy="504825"/>
          </a:xfrm>
          <a:prstGeom prst="straightConnector1">
            <a:avLst/>
          </a:prstGeom>
          <a:noFill/>
          <a:ln w="9525">
            <a:solidFill>
              <a:schemeClr val="tx1"/>
            </a:solidFill>
            <a:round/>
            <a:headEnd/>
            <a:tailEnd/>
          </a:ln>
          <a:effectLst/>
        </p:spPr>
      </p:cxnSp>
      <p:cxnSp>
        <p:nvCxnSpPr>
          <p:cNvPr id="70679" name="AutoShape 23"/>
          <p:cNvCxnSpPr>
            <a:cxnSpLocks noChangeShapeType="1"/>
            <a:stCxn id="70668" idx="2"/>
            <a:endCxn id="70675" idx="0"/>
          </p:cNvCxnSpPr>
          <p:nvPr/>
        </p:nvCxnSpPr>
        <p:spPr bwMode="auto">
          <a:xfrm>
            <a:off x="1692275" y="5588000"/>
            <a:ext cx="576263" cy="504825"/>
          </a:xfrm>
          <a:prstGeom prst="straightConnector1">
            <a:avLst/>
          </a:prstGeom>
          <a:noFill/>
          <a:ln w="9525">
            <a:solidFill>
              <a:schemeClr val="tx1"/>
            </a:solidFill>
            <a:round/>
            <a:headEnd/>
            <a:tailEnd/>
          </a:ln>
          <a:effectLst/>
        </p:spPr>
      </p:cxnSp>
      <p:cxnSp>
        <p:nvCxnSpPr>
          <p:cNvPr id="70680" name="AutoShape 24"/>
          <p:cNvCxnSpPr>
            <a:cxnSpLocks noChangeShapeType="1"/>
            <a:stCxn id="70670" idx="2"/>
            <a:endCxn id="70676" idx="0"/>
          </p:cNvCxnSpPr>
          <p:nvPr/>
        </p:nvCxnSpPr>
        <p:spPr bwMode="auto">
          <a:xfrm flipH="1">
            <a:off x="3671888" y="5516563"/>
            <a:ext cx="541337" cy="576262"/>
          </a:xfrm>
          <a:prstGeom prst="straightConnector1">
            <a:avLst/>
          </a:prstGeom>
          <a:noFill/>
          <a:ln w="9525">
            <a:solidFill>
              <a:schemeClr val="tx1"/>
            </a:solidFill>
            <a:round/>
            <a:headEnd/>
            <a:tailEnd/>
          </a:ln>
          <a:effectLst/>
        </p:spPr>
      </p:cxnSp>
      <p:cxnSp>
        <p:nvCxnSpPr>
          <p:cNvPr id="70681" name="AutoShape 25"/>
          <p:cNvCxnSpPr>
            <a:cxnSpLocks noChangeShapeType="1"/>
            <a:stCxn id="70670" idx="2"/>
            <a:endCxn id="70677" idx="0"/>
          </p:cNvCxnSpPr>
          <p:nvPr/>
        </p:nvCxnSpPr>
        <p:spPr bwMode="auto">
          <a:xfrm>
            <a:off x="4213225" y="5516563"/>
            <a:ext cx="790575" cy="576262"/>
          </a:xfrm>
          <a:prstGeom prst="straightConnector1">
            <a:avLst/>
          </a:prstGeom>
          <a:noFill/>
          <a:ln w="9525">
            <a:solidFill>
              <a:schemeClr val="tx1"/>
            </a:solidFill>
            <a:round/>
            <a:headEnd/>
            <a:tailEnd/>
          </a:ln>
          <a:effectLst/>
        </p:spPr>
      </p:cxnSp>
      <p:sp>
        <p:nvSpPr>
          <p:cNvPr id="70682" name="Oval 26"/>
          <p:cNvSpPr>
            <a:spLocks noChangeArrowheads="1"/>
          </p:cNvSpPr>
          <p:nvPr/>
        </p:nvSpPr>
        <p:spPr bwMode="auto">
          <a:xfrm>
            <a:off x="5940425" y="6092825"/>
            <a:ext cx="1008063" cy="431800"/>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title</a:t>
            </a:r>
            <a:endParaRPr lang="bg-BG">
              <a:effectLst>
                <a:outerShdw blurRad="38100" dist="38100" dir="2700000" algn="tl">
                  <a:srgbClr val="000000"/>
                </a:outerShdw>
              </a:effectLst>
            </a:endParaRPr>
          </a:p>
        </p:txBody>
      </p:sp>
      <p:sp>
        <p:nvSpPr>
          <p:cNvPr id="70683" name="Oval 27"/>
          <p:cNvSpPr>
            <a:spLocks noChangeArrowheads="1"/>
          </p:cNvSpPr>
          <p:nvPr/>
        </p:nvSpPr>
        <p:spPr bwMode="auto">
          <a:xfrm>
            <a:off x="7235825" y="6092825"/>
            <a:ext cx="865188" cy="35877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year</a:t>
            </a:r>
            <a:endParaRPr lang="bg-BG">
              <a:effectLst>
                <a:outerShdw blurRad="38100" dist="38100" dir="2700000" algn="tl">
                  <a:srgbClr val="000000"/>
                </a:outerShdw>
              </a:effectLst>
            </a:endParaRPr>
          </a:p>
        </p:txBody>
      </p:sp>
      <p:sp>
        <p:nvSpPr>
          <p:cNvPr id="70684" name="Oval 28"/>
          <p:cNvSpPr>
            <a:spLocks noChangeArrowheads="1"/>
          </p:cNvSpPr>
          <p:nvPr/>
        </p:nvSpPr>
        <p:spPr bwMode="auto">
          <a:xfrm>
            <a:off x="7885113" y="4941888"/>
            <a:ext cx="1081087" cy="35877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filmType</a:t>
            </a:r>
            <a:endParaRPr lang="bg-BG">
              <a:effectLst>
                <a:outerShdw blurRad="38100" dist="38100" dir="2700000" algn="tl">
                  <a:srgbClr val="000000"/>
                </a:outerShdw>
              </a:effectLst>
            </a:endParaRPr>
          </a:p>
        </p:txBody>
      </p:sp>
      <p:sp>
        <p:nvSpPr>
          <p:cNvPr id="70685" name="Oval 29"/>
          <p:cNvSpPr>
            <a:spLocks noChangeArrowheads="1"/>
          </p:cNvSpPr>
          <p:nvPr/>
        </p:nvSpPr>
        <p:spPr bwMode="auto">
          <a:xfrm>
            <a:off x="7885113" y="5589588"/>
            <a:ext cx="1079500" cy="3603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length</a:t>
            </a:r>
            <a:endParaRPr lang="bg-BG">
              <a:effectLst>
                <a:outerShdw blurRad="38100" dist="38100" dir="2700000" algn="tl">
                  <a:srgbClr val="000000"/>
                </a:outerShdw>
              </a:effectLst>
            </a:endParaRPr>
          </a:p>
        </p:txBody>
      </p:sp>
      <p:cxnSp>
        <p:nvCxnSpPr>
          <p:cNvPr id="70686" name="AutoShape 30"/>
          <p:cNvCxnSpPr>
            <a:cxnSpLocks noChangeShapeType="1"/>
            <a:stCxn id="70671" idx="2"/>
            <a:endCxn id="70682" idx="0"/>
          </p:cNvCxnSpPr>
          <p:nvPr/>
        </p:nvCxnSpPr>
        <p:spPr bwMode="auto">
          <a:xfrm flipH="1">
            <a:off x="6445250" y="5516563"/>
            <a:ext cx="215900" cy="576262"/>
          </a:xfrm>
          <a:prstGeom prst="straightConnector1">
            <a:avLst/>
          </a:prstGeom>
          <a:noFill/>
          <a:ln w="9525">
            <a:solidFill>
              <a:schemeClr val="tx1"/>
            </a:solidFill>
            <a:round/>
            <a:headEnd/>
            <a:tailEnd/>
          </a:ln>
          <a:effectLst/>
        </p:spPr>
      </p:cxnSp>
      <p:cxnSp>
        <p:nvCxnSpPr>
          <p:cNvPr id="70687" name="AutoShape 31"/>
          <p:cNvCxnSpPr>
            <a:cxnSpLocks noChangeShapeType="1"/>
            <a:stCxn id="70671" idx="2"/>
            <a:endCxn id="70683" idx="0"/>
          </p:cNvCxnSpPr>
          <p:nvPr/>
        </p:nvCxnSpPr>
        <p:spPr bwMode="auto">
          <a:xfrm>
            <a:off x="6661150" y="5516563"/>
            <a:ext cx="1008063" cy="576262"/>
          </a:xfrm>
          <a:prstGeom prst="straightConnector1">
            <a:avLst/>
          </a:prstGeom>
          <a:noFill/>
          <a:ln w="9525">
            <a:solidFill>
              <a:schemeClr val="tx1"/>
            </a:solidFill>
            <a:round/>
            <a:headEnd/>
            <a:tailEnd/>
          </a:ln>
          <a:effectLst/>
        </p:spPr>
      </p:cxnSp>
      <p:cxnSp>
        <p:nvCxnSpPr>
          <p:cNvPr id="70688" name="AutoShape 32"/>
          <p:cNvCxnSpPr>
            <a:cxnSpLocks noChangeShapeType="1"/>
            <a:stCxn id="70671" idx="3"/>
            <a:endCxn id="70685" idx="0"/>
          </p:cNvCxnSpPr>
          <p:nvPr/>
        </p:nvCxnSpPr>
        <p:spPr bwMode="auto">
          <a:xfrm>
            <a:off x="7308850" y="5265738"/>
            <a:ext cx="1116013" cy="323850"/>
          </a:xfrm>
          <a:prstGeom prst="straightConnector1">
            <a:avLst/>
          </a:prstGeom>
          <a:noFill/>
          <a:ln w="9525">
            <a:solidFill>
              <a:schemeClr val="tx1"/>
            </a:solidFill>
            <a:round/>
            <a:headEnd/>
            <a:tailEnd/>
          </a:ln>
          <a:effectLst/>
        </p:spPr>
      </p:cxnSp>
      <p:cxnSp>
        <p:nvCxnSpPr>
          <p:cNvPr id="70689" name="AutoShape 33"/>
          <p:cNvCxnSpPr>
            <a:cxnSpLocks noChangeShapeType="1"/>
            <a:stCxn id="70671" idx="3"/>
            <a:endCxn id="70684" idx="2"/>
          </p:cNvCxnSpPr>
          <p:nvPr/>
        </p:nvCxnSpPr>
        <p:spPr bwMode="auto">
          <a:xfrm flipV="1">
            <a:off x="7308850" y="5121275"/>
            <a:ext cx="576263" cy="144463"/>
          </a:xfrm>
          <a:prstGeom prst="straightConnector1">
            <a:avLst/>
          </a:prstGeom>
          <a:noFill/>
          <a:ln w="9525">
            <a:solidFill>
              <a:schemeClr val="tx1"/>
            </a:solidFill>
            <a:round/>
            <a:headEnd/>
            <a:tailEnd/>
          </a:ln>
          <a:effectLst/>
        </p:spPr>
      </p:cxnSp>
      <p:sp>
        <p:nvSpPr>
          <p:cNvPr id="70690" name="AutoShape 34"/>
          <p:cNvSpPr>
            <a:spLocks noChangeArrowheads="1"/>
          </p:cNvSpPr>
          <p:nvPr/>
        </p:nvSpPr>
        <p:spPr bwMode="auto">
          <a:xfrm>
            <a:off x="5003800" y="4076700"/>
            <a:ext cx="863600" cy="792163"/>
          </a:xfrm>
          <a:prstGeom prst="flowChartDecision">
            <a:avLst/>
          </a:prstGeom>
          <a:solidFill>
            <a:schemeClr val="accent1"/>
          </a:solidFill>
          <a:ln w="9525">
            <a:solidFill>
              <a:schemeClr val="folHlink"/>
            </a:solidFill>
            <a:miter lim="800000"/>
            <a:headEnd/>
            <a:tailEnd/>
          </a:ln>
          <a:effectLst/>
        </p:spPr>
        <p:txBody>
          <a:bodyPr wrap="none" anchor="ctr"/>
          <a:lstStyle/>
          <a:p>
            <a:pPr algn="ctr"/>
            <a:r>
              <a:rPr lang="en-US">
                <a:effectLst>
                  <a:outerShdw blurRad="38100" dist="38100" dir="2700000" algn="tl">
                    <a:srgbClr val="000000"/>
                  </a:outerShdw>
                </a:effectLst>
              </a:rPr>
              <a:t>Owns</a:t>
            </a:r>
            <a:endParaRPr lang="bg-BG">
              <a:effectLst>
                <a:outerShdw blurRad="38100" dist="38100" dir="2700000" algn="tl">
                  <a:srgbClr val="000000"/>
                </a:outerShdw>
              </a:effectLst>
            </a:endParaRPr>
          </a:p>
        </p:txBody>
      </p:sp>
      <p:cxnSp>
        <p:nvCxnSpPr>
          <p:cNvPr id="70692" name="AutoShape 36"/>
          <p:cNvCxnSpPr>
            <a:cxnSpLocks noChangeShapeType="1"/>
            <a:stCxn id="70671" idx="1"/>
            <a:endCxn id="70690" idx="3"/>
          </p:cNvCxnSpPr>
          <p:nvPr/>
        </p:nvCxnSpPr>
        <p:spPr bwMode="auto">
          <a:xfrm rot="10800000">
            <a:off x="5867400" y="4473575"/>
            <a:ext cx="144463" cy="792163"/>
          </a:xfrm>
          <a:prstGeom prst="bentConnector3">
            <a:avLst>
              <a:gd name="adj1" fmla="val 49449"/>
            </a:avLst>
          </a:prstGeom>
          <a:noFill/>
          <a:ln w="9525">
            <a:solidFill>
              <a:schemeClr val="folHlink"/>
            </a:solidFill>
            <a:miter lim="800000"/>
            <a:headEnd/>
            <a:tailEnd/>
          </a:ln>
          <a:effectLst/>
        </p:spPr>
      </p:cxnSp>
      <p:cxnSp>
        <p:nvCxnSpPr>
          <p:cNvPr id="70693" name="AutoShape 37"/>
          <p:cNvCxnSpPr>
            <a:cxnSpLocks noChangeShapeType="1"/>
            <a:stCxn id="70690" idx="1"/>
            <a:endCxn id="70670" idx="3"/>
          </p:cNvCxnSpPr>
          <p:nvPr/>
        </p:nvCxnSpPr>
        <p:spPr bwMode="auto">
          <a:xfrm rot="10800000" flipV="1">
            <a:off x="4860925" y="4473575"/>
            <a:ext cx="142875" cy="792163"/>
          </a:xfrm>
          <a:prstGeom prst="bentConnector3">
            <a:avLst>
              <a:gd name="adj1" fmla="val 50000"/>
            </a:avLst>
          </a:prstGeom>
          <a:noFill/>
          <a:ln w="9525">
            <a:solidFill>
              <a:schemeClr val="folHlink"/>
            </a:solidFill>
            <a:miter lim="800000"/>
            <a:headEnd/>
            <a:tailEnd type="oval" w="med" len="med"/>
          </a:ln>
          <a:effectLst/>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Summary</a:t>
            </a:r>
            <a:endParaRPr lang="bg-BG"/>
          </a:p>
        </p:txBody>
      </p:sp>
      <p:sp>
        <p:nvSpPr>
          <p:cNvPr id="71683" name="Rectangle 3"/>
          <p:cNvSpPr>
            <a:spLocks noGrp="1" noChangeArrowheads="1"/>
          </p:cNvSpPr>
          <p:nvPr>
            <p:ph type="body" idx="1"/>
          </p:nvPr>
        </p:nvSpPr>
        <p:spPr>
          <a:xfrm>
            <a:off x="457200" y="1981200"/>
            <a:ext cx="8229600" cy="4400550"/>
          </a:xfrm>
        </p:spPr>
        <p:txBody>
          <a:bodyPr/>
          <a:lstStyle/>
          <a:p>
            <a:pPr>
              <a:lnSpc>
                <a:spcPct val="80000"/>
              </a:lnSpc>
              <a:buFont typeface="Wingdings" pitchFamily="2" charset="2"/>
              <a:buNone/>
            </a:pPr>
            <a:r>
              <a:rPr lang="en-US" sz="1400">
                <a:solidFill>
                  <a:schemeClr val="folHlink"/>
                </a:solidFill>
              </a:rPr>
              <a:t>The Entity-Relationship Model</a:t>
            </a:r>
            <a:r>
              <a:rPr lang="en-US" sz="1400"/>
              <a:t>: In the E/R model we describe entity sets, relationships among entity sets, and attributes of entity sets and relationships. Members of entity sets are called entities. </a:t>
            </a:r>
          </a:p>
          <a:p>
            <a:pPr>
              <a:lnSpc>
                <a:spcPct val="80000"/>
              </a:lnSpc>
              <a:buFont typeface="Wingdings" pitchFamily="2" charset="2"/>
              <a:buNone/>
            </a:pPr>
            <a:r>
              <a:rPr lang="en-US" sz="1400">
                <a:solidFill>
                  <a:schemeClr val="folHlink"/>
                </a:solidFill>
              </a:rPr>
              <a:t>Entity-Relationship Diagrams</a:t>
            </a:r>
            <a:r>
              <a:rPr lang="en-US" sz="1400"/>
              <a:t>: We use rectangles, diamonds, and ovals to draw entity sets, relationships, and attributes, respectively.</a:t>
            </a:r>
          </a:p>
          <a:p>
            <a:pPr>
              <a:lnSpc>
                <a:spcPct val="80000"/>
              </a:lnSpc>
              <a:buFont typeface="Wingdings" pitchFamily="2" charset="2"/>
              <a:buNone/>
            </a:pPr>
            <a:r>
              <a:rPr lang="en-US" sz="1400">
                <a:solidFill>
                  <a:schemeClr val="folHlink"/>
                </a:solidFill>
              </a:rPr>
              <a:t>Multiplicity of Relationships</a:t>
            </a:r>
            <a:r>
              <a:rPr lang="en-US" sz="1400"/>
              <a:t>: Binary relationships can be one-one, many-one, or many-many. In a one-one relationship, an entity of either set can be associated with at most one entity of the other set. In a many-one relationship, each entity of the "many" side is associated with at most one entity of the other side. Many-many relationships place no restriction on multiplicity.</a:t>
            </a:r>
          </a:p>
          <a:p>
            <a:pPr>
              <a:lnSpc>
                <a:spcPct val="80000"/>
              </a:lnSpc>
              <a:buFont typeface="Wingdings" pitchFamily="2" charset="2"/>
              <a:buNone/>
            </a:pPr>
            <a:r>
              <a:rPr lang="en-US" sz="1400">
                <a:solidFill>
                  <a:schemeClr val="folHlink"/>
                </a:solidFill>
              </a:rPr>
              <a:t>Keys</a:t>
            </a:r>
            <a:r>
              <a:rPr lang="en-US" sz="1400"/>
              <a:t>: A set of attributes that uniquely determines an entity in a given entity set is a key for that entity set.</a:t>
            </a:r>
          </a:p>
          <a:p>
            <a:pPr>
              <a:lnSpc>
                <a:spcPct val="80000"/>
              </a:lnSpc>
              <a:buFont typeface="Wingdings" pitchFamily="2" charset="2"/>
              <a:buNone/>
            </a:pPr>
            <a:r>
              <a:rPr lang="en-US" sz="1400">
                <a:solidFill>
                  <a:schemeClr val="folHlink"/>
                </a:solidFill>
              </a:rPr>
              <a:t>Good Design</a:t>
            </a:r>
            <a:r>
              <a:rPr lang="en-US" sz="1400"/>
              <a:t>: Designing databases effectively requires that we represent the real world faithfully, that we select appropriate elements (e.g., relationships, attributes), and that we avoid redundancy — saying the same thing twice or saying something in an indirect or overly complex manner.</a:t>
            </a:r>
          </a:p>
          <a:p>
            <a:pPr>
              <a:lnSpc>
                <a:spcPct val="80000"/>
              </a:lnSpc>
              <a:buFont typeface="Wingdings" pitchFamily="2" charset="2"/>
              <a:buNone/>
            </a:pPr>
            <a:r>
              <a:rPr lang="en-US" sz="1400">
                <a:solidFill>
                  <a:schemeClr val="folHlink"/>
                </a:solidFill>
              </a:rPr>
              <a:t>Referential Integrity</a:t>
            </a:r>
            <a:r>
              <a:rPr lang="en-US" sz="1400"/>
              <a:t>: A requirement that an entity be connected, through a given relationship, to an entity of some other entity set, and that the latter entity exists in the database, is called a referential integrity constraint.</a:t>
            </a:r>
          </a:p>
          <a:p>
            <a:pPr>
              <a:lnSpc>
                <a:spcPct val="80000"/>
              </a:lnSpc>
              <a:buFont typeface="Wingdings" pitchFamily="2" charset="2"/>
              <a:buNone/>
            </a:pPr>
            <a:r>
              <a:rPr lang="en-US" sz="1400">
                <a:solidFill>
                  <a:schemeClr val="folHlink"/>
                </a:solidFill>
              </a:rPr>
              <a:t>Subclasses</a:t>
            </a:r>
            <a:r>
              <a:rPr lang="en-US" sz="1400"/>
              <a:t>: The E/R model uses a special relationship isa to represent the fact that one entity set is a special case of another. Entity sets may be connected in a hierarchy with each child node a special case of its parent. Entities may have components belonging to any subtree of the hierarchy, as long as the subtree includes the root.</a:t>
            </a:r>
          </a:p>
          <a:p>
            <a:pPr>
              <a:lnSpc>
                <a:spcPct val="80000"/>
              </a:lnSpc>
              <a:buFont typeface="Wingdings" pitchFamily="2" charset="2"/>
              <a:buNone/>
            </a:pPr>
            <a:r>
              <a:rPr lang="en-US" sz="1400">
                <a:solidFill>
                  <a:schemeClr val="folHlink"/>
                </a:solidFill>
              </a:rPr>
              <a:t>Weak Entity Sets</a:t>
            </a:r>
            <a:r>
              <a:rPr lang="en-US" sz="1400"/>
              <a:t>: An occasional complication that arises in the E/R model is a weak entity set that requires attributes of some related entity set (s) to identify its own entities. A special notation involving diamonds and rectangles with double borders is used to distinguish weak entity sets.</a:t>
            </a:r>
            <a:endParaRPr lang="bg-BG"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a:t>An entity-relationship diagram for the movie database</a:t>
            </a:r>
            <a:endParaRPr lang="bg-BG" sz="4000"/>
          </a:p>
        </p:txBody>
      </p:sp>
      <p:sp>
        <p:nvSpPr>
          <p:cNvPr id="11268" name="Rectangle 4"/>
          <p:cNvSpPr>
            <a:spLocks noChangeArrowheads="1"/>
          </p:cNvSpPr>
          <p:nvPr/>
        </p:nvSpPr>
        <p:spPr bwMode="auto">
          <a:xfrm>
            <a:off x="827088" y="3789363"/>
            <a:ext cx="1512887" cy="576262"/>
          </a:xfrm>
          <a:prstGeom prst="rect">
            <a:avLst/>
          </a:prstGeom>
          <a:solidFill>
            <a:schemeClr val="accent1"/>
          </a:solidFill>
          <a:ln w="9525">
            <a:solidFill>
              <a:schemeClr val="tx1"/>
            </a:solidFill>
            <a:miter lim="800000"/>
            <a:headEnd/>
            <a:tailEnd/>
          </a:ln>
          <a:effectLst/>
        </p:spPr>
        <p:txBody>
          <a:bodyPr wrap="none" anchor="ctr"/>
          <a:lstStyle/>
          <a:p>
            <a:endParaRPr lang="bg-BG"/>
          </a:p>
        </p:txBody>
      </p:sp>
      <p:sp>
        <p:nvSpPr>
          <p:cNvPr id="11269" name="Text Box 5"/>
          <p:cNvSpPr txBox="1">
            <a:spLocks noChangeArrowheads="1"/>
          </p:cNvSpPr>
          <p:nvPr/>
        </p:nvSpPr>
        <p:spPr bwMode="auto">
          <a:xfrm>
            <a:off x="1116013" y="3860800"/>
            <a:ext cx="935037" cy="366713"/>
          </a:xfrm>
          <a:prstGeom prst="rect">
            <a:avLst/>
          </a:prstGeom>
          <a:noFill/>
          <a:ln w="9525">
            <a:noFill/>
            <a:miter lim="800000"/>
            <a:headEnd/>
            <a:tailEnd/>
          </a:ln>
          <a:effectLst/>
        </p:spPr>
        <p:txBody>
          <a:bodyPr>
            <a:spAutoFit/>
          </a:bodyPr>
          <a:lstStyle/>
          <a:p>
            <a:pPr>
              <a:spcBef>
                <a:spcPct val="50000"/>
              </a:spcBef>
            </a:pPr>
            <a:r>
              <a:rPr lang="en-US">
                <a:effectLst>
                  <a:outerShdw blurRad="38100" dist="38100" dir="2700000" algn="tl">
                    <a:srgbClr val="000000"/>
                  </a:outerShdw>
                </a:effectLst>
              </a:rPr>
              <a:t>Movies</a:t>
            </a:r>
            <a:endParaRPr lang="bg-BG">
              <a:effectLst>
                <a:outerShdw blurRad="38100" dist="38100" dir="2700000" algn="tl">
                  <a:srgbClr val="000000"/>
                </a:outerShdw>
              </a:effectLst>
            </a:endParaRPr>
          </a:p>
        </p:txBody>
      </p:sp>
      <p:sp>
        <p:nvSpPr>
          <p:cNvPr id="11270" name="Oval 6"/>
          <p:cNvSpPr>
            <a:spLocks noChangeArrowheads="1"/>
          </p:cNvSpPr>
          <p:nvPr/>
        </p:nvSpPr>
        <p:spPr bwMode="auto">
          <a:xfrm>
            <a:off x="539750" y="2852738"/>
            <a:ext cx="863600" cy="503237"/>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title</a:t>
            </a:r>
            <a:endParaRPr lang="bg-BG">
              <a:effectLst>
                <a:outerShdw blurRad="38100" dist="38100" dir="2700000" algn="tl">
                  <a:srgbClr val="000000"/>
                </a:outerShdw>
              </a:effectLst>
            </a:endParaRPr>
          </a:p>
        </p:txBody>
      </p:sp>
      <p:sp>
        <p:nvSpPr>
          <p:cNvPr id="11272" name="Oval 8"/>
          <p:cNvSpPr>
            <a:spLocks noChangeArrowheads="1"/>
          </p:cNvSpPr>
          <p:nvPr/>
        </p:nvSpPr>
        <p:spPr bwMode="auto">
          <a:xfrm>
            <a:off x="1547813" y="2852738"/>
            <a:ext cx="936625" cy="503237"/>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year</a:t>
            </a:r>
            <a:endParaRPr lang="bg-BG">
              <a:effectLst>
                <a:outerShdw blurRad="38100" dist="38100" dir="2700000" algn="tl">
                  <a:srgbClr val="000000"/>
                </a:outerShdw>
              </a:effectLst>
            </a:endParaRPr>
          </a:p>
        </p:txBody>
      </p:sp>
      <p:sp>
        <p:nvSpPr>
          <p:cNvPr id="11274" name="Oval 10"/>
          <p:cNvSpPr>
            <a:spLocks noChangeArrowheads="1"/>
          </p:cNvSpPr>
          <p:nvPr/>
        </p:nvSpPr>
        <p:spPr bwMode="auto">
          <a:xfrm>
            <a:off x="179388" y="4868863"/>
            <a:ext cx="1223962"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length</a:t>
            </a:r>
            <a:endParaRPr lang="bg-BG">
              <a:effectLst>
                <a:outerShdw blurRad="38100" dist="38100" dir="2700000" algn="tl">
                  <a:srgbClr val="000000"/>
                </a:outerShdw>
              </a:effectLst>
            </a:endParaRPr>
          </a:p>
        </p:txBody>
      </p:sp>
      <p:sp>
        <p:nvSpPr>
          <p:cNvPr id="11276" name="Oval 12"/>
          <p:cNvSpPr>
            <a:spLocks noChangeArrowheads="1"/>
          </p:cNvSpPr>
          <p:nvPr/>
        </p:nvSpPr>
        <p:spPr bwMode="auto">
          <a:xfrm>
            <a:off x="1692275" y="4941888"/>
            <a:ext cx="1366838"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filmType</a:t>
            </a:r>
            <a:endParaRPr lang="bg-BG">
              <a:effectLst>
                <a:outerShdw blurRad="38100" dist="38100" dir="2700000" algn="tl">
                  <a:srgbClr val="000000"/>
                </a:outerShdw>
              </a:effectLst>
            </a:endParaRPr>
          </a:p>
        </p:txBody>
      </p:sp>
      <p:cxnSp>
        <p:nvCxnSpPr>
          <p:cNvPr id="11278" name="AutoShape 14"/>
          <p:cNvCxnSpPr>
            <a:cxnSpLocks noChangeShapeType="1"/>
            <a:stCxn id="11274" idx="0"/>
            <a:endCxn id="11268" idx="2"/>
          </p:cNvCxnSpPr>
          <p:nvPr/>
        </p:nvCxnSpPr>
        <p:spPr bwMode="auto">
          <a:xfrm flipV="1">
            <a:off x="792163" y="4365625"/>
            <a:ext cx="792162" cy="503238"/>
          </a:xfrm>
          <a:prstGeom prst="straightConnector1">
            <a:avLst/>
          </a:prstGeom>
          <a:noFill/>
          <a:ln w="9525">
            <a:solidFill>
              <a:schemeClr val="tx1"/>
            </a:solidFill>
            <a:round/>
            <a:headEnd/>
            <a:tailEnd/>
          </a:ln>
          <a:effectLst/>
        </p:spPr>
      </p:cxnSp>
      <p:cxnSp>
        <p:nvCxnSpPr>
          <p:cNvPr id="11279" name="AutoShape 15"/>
          <p:cNvCxnSpPr>
            <a:cxnSpLocks noChangeShapeType="1"/>
            <a:stCxn id="11276" idx="0"/>
            <a:endCxn id="11268" idx="2"/>
          </p:cNvCxnSpPr>
          <p:nvPr/>
        </p:nvCxnSpPr>
        <p:spPr bwMode="auto">
          <a:xfrm flipH="1" flipV="1">
            <a:off x="1584325" y="4365625"/>
            <a:ext cx="792163" cy="576263"/>
          </a:xfrm>
          <a:prstGeom prst="straightConnector1">
            <a:avLst/>
          </a:prstGeom>
          <a:noFill/>
          <a:ln w="9525">
            <a:solidFill>
              <a:schemeClr val="tx1"/>
            </a:solidFill>
            <a:round/>
            <a:headEnd/>
            <a:tailEnd/>
          </a:ln>
          <a:effectLst/>
        </p:spPr>
      </p:cxnSp>
      <p:cxnSp>
        <p:nvCxnSpPr>
          <p:cNvPr id="11280" name="AutoShape 16"/>
          <p:cNvCxnSpPr>
            <a:cxnSpLocks noChangeShapeType="1"/>
            <a:stCxn id="11270" idx="4"/>
            <a:endCxn id="11268" idx="0"/>
          </p:cNvCxnSpPr>
          <p:nvPr/>
        </p:nvCxnSpPr>
        <p:spPr bwMode="auto">
          <a:xfrm>
            <a:off x="971550" y="3355975"/>
            <a:ext cx="612775" cy="433388"/>
          </a:xfrm>
          <a:prstGeom prst="straightConnector1">
            <a:avLst/>
          </a:prstGeom>
          <a:noFill/>
          <a:ln w="9525">
            <a:solidFill>
              <a:schemeClr val="tx1"/>
            </a:solidFill>
            <a:round/>
            <a:headEnd/>
            <a:tailEnd/>
          </a:ln>
          <a:effectLst/>
        </p:spPr>
      </p:cxnSp>
      <p:cxnSp>
        <p:nvCxnSpPr>
          <p:cNvPr id="11281" name="AutoShape 17"/>
          <p:cNvCxnSpPr>
            <a:cxnSpLocks noChangeShapeType="1"/>
            <a:stCxn id="11272" idx="4"/>
            <a:endCxn id="11268" idx="0"/>
          </p:cNvCxnSpPr>
          <p:nvPr/>
        </p:nvCxnSpPr>
        <p:spPr bwMode="auto">
          <a:xfrm flipH="1">
            <a:off x="1584325" y="3355975"/>
            <a:ext cx="431800" cy="433388"/>
          </a:xfrm>
          <a:prstGeom prst="straightConnector1">
            <a:avLst/>
          </a:prstGeom>
          <a:noFill/>
          <a:ln w="9525">
            <a:solidFill>
              <a:schemeClr val="tx1"/>
            </a:solidFill>
            <a:round/>
            <a:headEnd/>
            <a:tailEnd/>
          </a:ln>
          <a:effectLst/>
        </p:spPr>
      </p:cxnSp>
      <p:sp>
        <p:nvSpPr>
          <p:cNvPr id="11282" name="AutoShape 18"/>
          <p:cNvSpPr>
            <a:spLocks noChangeArrowheads="1"/>
          </p:cNvSpPr>
          <p:nvPr/>
        </p:nvSpPr>
        <p:spPr bwMode="auto">
          <a:xfrm>
            <a:off x="3635375" y="3141663"/>
            <a:ext cx="1800225" cy="719137"/>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Stars-in</a:t>
            </a:r>
            <a:endParaRPr lang="bg-BG">
              <a:effectLst>
                <a:outerShdw blurRad="38100" dist="38100" dir="2700000" algn="tl">
                  <a:srgbClr val="000000"/>
                </a:outerShdw>
              </a:effectLst>
            </a:endParaRPr>
          </a:p>
        </p:txBody>
      </p:sp>
      <p:sp>
        <p:nvSpPr>
          <p:cNvPr id="11284" name="AutoShape 20"/>
          <p:cNvSpPr>
            <a:spLocks noChangeArrowheads="1"/>
          </p:cNvSpPr>
          <p:nvPr/>
        </p:nvSpPr>
        <p:spPr bwMode="auto">
          <a:xfrm>
            <a:off x="3851275" y="4652963"/>
            <a:ext cx="1512888" cy="792162"/>
          </a:xfrm>
          <a:prstGeom prst="flowChartDecision">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Owns</a:t>
            </a:r>
            <a:endParaRPr lang="bg-BG">
              <a:effectLst>
                <a:outerShdw blurRad="38100" dist="38100" dir="2700000" algn="tl">
                  <a:srgbClr val="000000"/>
                </a:outerShdw>
              </a:effectLst>
            </a:endParaRPr>
          </a:p>
        </p:txBody>
      </p:sp>
      <p:sp>
        <p:nvSpPr>
          <p:cNvPr id="11286" name="Rectangle 22"/>
          <p:cNvSpPr>
            <a:spLocks noChangeArrowheads="1"/>
          </p:cNvSpPr>
          <p:nvPr/>
        </p:nvSpPr>
        <p:spPr bwMode="auto">
          <a:xfrm>
            <a:off x="6300788" y="3068638"/>
            <a:ext cx="1655762" cy="792162"/>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Stars</a:t>
            </a:r>
            <a:endParaRPr lang="bg-BG">
              <a:effectLst>
                <a:outerShdw blurRad="38100" dist="38100" dir="2700000" algn="tl">
                  <a:srgbClr val="000000"/>
                </a:outerShdw>
              </a:effectLst>
            </a:endParaRPr>
          </a:p>
        </p:txBody>
      </p:sp>
      <p:sp>
        <p:nvSpPr>
          <p:cNvPr id="11288" name="Oval 24"/>
          <p:cNvSpPr>
            <a:spLocks noChangeArrowheads="1"/>
          </p:cNvSpPr>
          <p:nvPr/>
        </p:nvSpPr>
        <p:spPr bwMode="auto">
          <a:xfrm>
            <a:off x="5940425" y="1989138"/>
            <a:ext cx="1152525" cy="576262"/>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11290" name="Oval 26"/>
          <p:cNvSpPr>
            <a:spLocks noChangeArrowheads="1"/>
          </p:cNvSpPr>
          <p:nvPr/>
        </p:nvSpPr>
        <p:spPr bwMode="auto">
          <a:xfrm>
            <a:off x="7235825" y="1989138"/>
            <a:ext cx="1079500" cy="574675"/>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sp>
        <p:nvSpPr>
          <p:cNvPr id="11292" name="Rectangle 28"/>
          <p:cNvSpPr>
            <a:spLocks noChangeArrowheads="1"/>
          </p:cNvSpPr>
          <p:nvPr/>
        </p:nvSpPr>
        <p:spPr bwMode="auto">
          <a:xfrm>
            <a:off x="6300788" y="4724400"/>
            <a:ext cx="1584325" cy="720725"/>
          </a:xfrm>
          <a:prstGeom prst="rect">
            <a:avLst/>
          </a:prstGeom>
          <a:solidFill>
            <a:schemeClr val="accent1"/>
          </a:solidFill>
          <a:ln w="9525">
            <a:solidFill>
              <a:schemeClr val="tx1"/>
            </a:solidFill>
            <a:miter lim="800000"/>
            <a:headEnd/>
            <a:tailEnd/>
          </a:ln>
          <a:effectLst/>
        </p:spPr>
        <p:txBody>
          <a:bodyPr wrap="none" anchor="ctr"/>
          <a:lstStyle/>
          <a:p>
            <a:pPr algn="ctr"/>
            <a:r>
              <a:rPr lang="en-US">
                <a:effectLst>
                  <a:outerShdw blurRad="38100" dist="38100" dir="2700000" algn="tl">
                    <a:srgbClr val="000000"/>
                  </a:outerShdw>
                </a:effectLst>
              </a:rPr>
              <a:t>Studios</a:t>
            </a:r>
            <a:endParaRPr lang="bg-BG">
              <a:effectLst>
                <a:outerShdw blurRad="38100" dist="38100" dir="2700000" algn="tl">
                  <a:srgbClr val="000000"/>
                </a:outerShdw>
              </a:effectLst>
            </a:endParaRPr>
          </a:p>
        </p:txBody>
      </p:sp>
      <p:sp>
        <p:nvSpPr>
          <p:cNvPr id="11294" name="Oval 30"/>
          <p:cNvSpPr>
            <a:spLocks noChangeArrowheads="1"/>
          </p:cNvSpPr>
          <p:nvPr/>
        </p:nvSpPr>
        <p:spPr bwMode="auto">
          <a:xfrm>
            <a:off x="5795963" y="5949950"/>
            <a:ext cx="1152525" cy="503238"/>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name</a:t>
            </a:r>
            <a:endParaRPr lang="bg-BG">
              <a:effectLst>
                <a:outerShdw blurRad="38100" dist="38100" dir="2700000" algn="tl">
                  <a:srgbClr val="000000"/>
                </a:outerShdw>
              </a:effectLst>
            </a:endParaRPr>
          </a:p>
        </p:txBody>
      </p:sp>
      <p:sp>
        <p:nvSpPr>
          <p:cNvPr id="11296" name="Oval 32"/>
          <p:cNvSpPr>
            <a:spLocks noChangeArrowheads="1"/>
          </p:cNvSpPr>
          <p:nvPr/>
        </p:nvSpPr>
        <p:spPr bwMode="auto">
          <a:xfrm>
            <a:off x="7308850" y="5949950"/>
            <a:ext cx="1223963" cy="503238"/>
          </a:xfrm>
          <a:prstGeom prst="ellipse">
            <a:avLst/>
          </a:prstGeom>
          <a:solidFill>
            <a:schemeClr val="accent1"/>
          </a:solidFill>
          <a:ln w="9525">
            <a:solidFill>
              <a:schemeClr val="tx1"/>
            </a:solidFill>
            <a:round/>
            <a:headEnd/>
            <a:tailEnd/>
          </a:ln>
          <a:effectLst/>
        </p:spPr>
        <p:txBody>
          <a:bodyPr wrap="none" anchor="ctr"/>
          <a:lstStyle/>
          <a:p>
            <a:pPr algn="ctr"/>
            <a:r>
              <a:rPr lang="en-US">
                <a:effectLst>
                  <a:outerShdw blurRad="38100" dist="38100" dir="2700000" algn="tl">
                    <a:srgbClr val="000000"/>
                  </a:outerShdw>
                </a:effectLst>
              </a:rPr>
              <a:t>address</a:t>
            </a:r>
            <a:endParaRPr lang="bg-BG">
              <a:effectLst>
                <a:outerShdw blurRad="38100" dist="38100" dir="2700000" algn="tl">
                  <a:srgbClr val="000000"/>
                </a:outerShdw>
              </a:effectLst>
            </a:endParaRPr>
          </a:p>
        </p:txBody>
      </p:sp>
      <p:cxnSp>
        <p:nvCxnSpPr>
          <p:cNvPr id="11298" name="AutoShape 34"/>
          <p:cNvCxnSpPr>
            <a:cxnSpLocks noChangeShapeType="1"/>
            <a:stCxn id="11294" idx="0"/>
            <a:endCxn id="11292" idx="2"/>
          </p:cNvCxnSpPr>
          <p:nvPr/>
        </p:nvCxnSpPr>
        <p:spPr bwMode="auto">
          <a:xfrm flipV="1">
            <a:off x="6372225" y="5445125"/>
            <a:ext cx="720725" cy="504825"/>
          </a:xfrm>
          <a:prstGeom prst="straightConnector1">
            <a:avLst/>
          </a:prstGeom>
          <a:noFill/>
          <a:ln w="9525">
            <a:solidFill>
              <a:schemeClr val="tx1"/>
            </a:solidFill>
            <a:round/>
            <a:headEnd/>
            <a:tailEnd/>
          </a:ln>
          <a:effectLst/>
        </p:spPr>
      </p:cxnSp>
      <p:cxnSp>
        <p:nvCxnSpPr>
          <p:cNvPr id="11299" name="AutoShape 35"/>
          <p:cNvCxnSpPr>
            <a:cxnSpLocks noChangeShapeType="1"/>
            <a:stCxn id="11296" idx="0"/>
            <a:endCxn id="11292" idx="2"/>
          </p:cNvCxnSpPr>
          <p:nvPr/>
        </p:nvCxnSpPr>
        <p:spPr bwMode="auto">
          <a:xfrm flipH="1" flipV="1">
            <a:off x="7092950" y="5445125"/>
            <a:ext cx="828675" cy="504825"/>
          </a:xfrm>
          <a:prstGeom prst="straightConnector1">
            <a:avLst/>
          </a:prstGeom>
          <a:noFill/>
          <a:ln w="9525">
            <a:solidFill>
              <a:schemeClr val="tx1"/>
            </a:solidFill>
            <a:round/>
            <a:headEnd/>
            <a:tailEnd/>
          </a:ln>
          <a:effectLst/>
        </p:spPr>
      </p:cxnSp>
      <p:cxnSp>
        <p:nvCxnSpPr>
          <p:cNvPr id="11300" name="AutoShape 36"/>
          <p:cNvCxnSpPr>
            <a:cxnSpLocks noChangeShapeType="1"/>
            <a:stCxn id="11288" idx="4"/>
            <a:endCxn id="11286" idx="0"/>
          </p:cNvCxnSpPr>
          <p:nvPr/>
        </p:nvCxnSpPr>
        <p:spPr bwMode="auto">
          <a:xfrm>
            <a:off x="6516688" y="2565400"/>
            <a:ext cx="612775" cy="503238"/>
          </a:xfrm>
          <a:prstGeom prst="straightConnector1">
            <a:avLst/>
          </a:prstGeom>
          <a:noFill/>
          <a:ln w="9525">
            <a:solidFill>
              <a:schemeClr val="tx1"/>
            </a:solidFill>
            <a:round/>
            <a:headEnd/>
            <a:tailEnd/>
          </a:ln>
          <a:effectLst/>
        </p:spPr>
      </p:cxnSp>
      <p:cxnSp>
        <p:nvCxnSpPr>
          <p:cNvPr id="11301" name="AutoShape 37"/>
          <p:cNvCxnSpPr>
            <a:cxnSpLocks noChangeShapeType="1"/>
            <a:stCxn id="11290" idx="4"/>
            <a:endCxn id="11286" idx="0"/>
          </p:cNvCxnSpPr>
          <p:nvPr/>
        </p:nvCxnSpPr>
        <p:spPr bwMode="auto">
          <a:xfrm flipH="1">
            <a:off x="7129463" y="2563813"/>
            <a:ext cx="646112" cy="504825"/>
          </a:xfrm>
          <a:prstGeom prst="straightConnector1">
            <a:avLst/>
          </a:prstGeom>
          <a:noFill/>
          <a:ln w="9525">
            <a:solidFill>
              <a:schemeClr val="tx1"/>
            </a:solidFill>
            <a:round/>
            <a:headEnd/>
            <a:tailEnd/>
          </a:ln>
          <a:effectLst/>
        </p:spPr>
      </p:cxnSp>
      <p:cxnSp>
        <p:nvCxnSpPr>
          <p:cNvPr id="11302" name="AutoShape 38"/>
          <p:cNvCxnSpPr>
            <a:cxnSpLocks noChangeShapeType="1"/>
            <a:stCxn id="11268" idx="3"/>
            <a:endCxn id="11282" idx="1"/>
          </p:cNvCxnSpPr>
          <p:nvPr/>
        </p:nvCxnSpPr>
        <p:spPr bwMode="auto">
          <a:xfrm flipV="1">
            <a:off x="2339975" y="3502025"/>
            <a:ext cx="1295400" cy="576263"/>
          </a:xfrm>
          <a:prstGeom prst="straightConnector1">
            <a:avLst/>
          </a:prstGeom>
          <a:noFill/>
          <a:ln w="9525">
            <a:solidFill>
              <a:schemeClr val="tx1"/>
            </a:solidFill>
            <a:round/>
            <a:headEnd/>
            <a:tailEnd/>
          </a:ln>
          <a:effectLst/>
        </p:spPr>
      </p:cxnSp>
      <p:cxnSp>
        <p:nvCxnSpPr>
          <p:cNvPr id="11303" name="AutoShape 39"/>
          <p:cNvCxnSpPr>
            <a:cxnSpLocks noChangeShapeType="1"/>
            <a:stCxn id="11282" idx="3"/>
            <a:endCxn id="11286" idx="1"/>
          </p:cNvCxnSpPr>
          <p:nvPr/>
        </p:nvCxnSpPr>
        <p:spPr bwMode="auto">
          <a:xfrm flipV="1">
            <a:off x="5435600" y="3465513"/>
            <a:ext cx="865188" cy="36512"/>
          </a:xfrm>
          <a:prstGeom prst="straightConnector1">
            <a:avLst/>
          </a:prstGeom>
          <a:noFill/>
          <a:ln w="9525">
            <a:solidFill>
              <a:schemeClr val="tx1"/>
            </a:solidFill>
            <a:round/>
            <a:headEnd/>
            <a:tailEnd/>
          </a:ln>
          <a:effectLst/>
        </p:spPr>
      </p:cxnSp>
      <p:cxnSp>
        <p:nvCxnSpPr>
          <p:cNvPr id="11304" name="AutoShape 40"/>
          <p:cNvCxnSpPr>
            <a:cxnSpLocks noChangeShapeType="1"/>
            <a:stCxn id="11268" idx="3"/>
            <a:endCxn id="11284" idx="1"/>
          </p:cNvCxnSpPr>
          <p:nvPr/>
        </p:nvCxnSpPr>
        <p:spPr bwMode="auto">
          <a:xfrm>
            <a:off x="2339975" y="4078288"/>
            <a:ext cx="1511300" cy="971550"/>
          </a:xfrm>
          <a:prstGeom prst="straightConnector1">
            <a:avLst/>
          </a:prstGeom>
          <a:noFill/>
          <a:ln w="9525">
            <a:solidFill>
              <a:schemeClr val="tx1"/>
            </a:solidFill>
            <a:round/>
            <a:headEnd/>
            <a:tailEnd/>
          </a:ln>
          <a:effectLst/>
        </p:spPr>
      </p:cxnSp>
      <p:cxnSp>
        <p:nvCxnSpPr>
          <p:cNvPr id="11305" name="AutoShape 41"/>
          <p:cNvCxnSpPr>
            <a:cxnSpLocks noChangeShapeType="1"/>
            <a:stCxn id="11284" idx="3"/>
            <a:endCxn id="11292" idx="1"/>
          </p:cNvCxnSpPr>
          <p:nvPr/>
        </p:nvCxnSpPr>
        <p:spPr bwMode="auto">
          <a:xfrm>
            <a:off x="5364163" y="5049838"/>
            <a:ext cx="936625" cy="34925"/>
          </a:xfrm>
          <a:prstGeom prst="straightConnector1">
            <a:avLst/>
          </a:prstGeom>
          <a:noFill/>
          <a:ln w="9525">
            <a:solidFill>
              <a:schemeClr val="tx1"/>
            </a:solidFill>
            <a:round/>
            <a:headEnd/>
            <a:tailEnd type="triangle" w="med" len="med"/>
          </a:ln>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Instances of an E/R Diagram</a:t>
            </a:r>
            <a:endParaRPr lang="bg-BG"/>
          </a:p>
        </p:txBody>
      </p:sp>
      <p:sp>
        <p:nvSpPr>
          <p:cNvPr id="12291" name="Rectangle 3"/>
          <p:cNvSpPr>
            <a:spLocks noGrp="1" noChangeArrowheads="1"/>
          </p:cNvSpPr>
          <p:nvPr>
            <p:ph type="body" idx="1"/>
          </p:nvPr>
        </p:nvSpPr>
        <p:spPr>
          <a:xfrm>
            <a:off x="457200" y="1981200"/>
            <a:ext cx="8229600" cy="4327525"/>
          </a:xfrm>
        </p:spPr>
        <p:txBody>
          <a:bodyPr/>
          <a:lstStyle/>
          <a:p>
            <a:pPr>
              <a:lnSpc>
                <a:spcPct val="80000"/>
              </a:lnSpc>
              <a:buFont typeface="Wingdings" pitchFamily="2" charset="2"/>
              <a:buNone/>
            </a:pPr>
            <a:r>
              <a:rPr lang="en-US" sz="1800"/>
              <a:t>E/R diagrams are a notation for describing the </a:t>
            </a:r>
            <a:r>
              <a:rPr lang="en-US" sz="1800">
                <a:solidFill>
                  <a:schemeClr val="folHlink"/>
                </a:solidFill>
              </a:rPr>
              <a:t>schema</a:t>
            </a:r>
            <a:r>
              <a:rPr lang="en-US" sz="1800"/>
              <a:t> of databases, that is, their structure. A database described by an E/R diagram will contain particular data, which we call the database instance. Specifically, for each entity set, the database instance will have a particular finite set of entities. Each of these entities has particular values for each attribute. Remember, this data is abstract only; we do not store E/R data directly in a database. Rather, imagining this data exists helps us to think about our design, before we convert to relations and the data takes on physical existence.</a:t>
            </a:r>
          </a:p>
          <a:p>
            <a:pPr>
              <a:lnSpc>
                <a:spcPct val="80000"/>
              </a:lnSpc>
              <a:buFont typeface="Wingdings" pitchFamily="2" charset="2"/>
              <a:buNone/>
            </a:pPr>
            <a:r>
              <a:rPr lang="en-US" sz="1800"/>
              <a:t>The database instance also includes specific choices for the relationships of the diagram. A relationship R that connects n entity sets E</a:t>
            </a:r>
            <a:r>
              <a:rPr lang="en-US" sz="1800" baseline="-25000"/>
              <a:t>1</a:t>
            </a:r>
            <a:r>
              <a:rPr lang="en-US" sz="1800"/>
              <a:t>, E</a:t>
            </a:r>
            <a:r>
              <a:rPr lang="en-US" sz="1800" baseline="-25000"/>
              <a:t>2</a:t>
            </a:r>
            <a:r>
              <a:rPr lang="en-US" sz="1800"/>
              <a:t>, …, E</a:t>
            </a:r>
            <a:r>
              <a:rPr lang="en-US" sz="1800" baseline="-25000"/>
              <a:t>n</a:t>
            </a:r>
            <a:r>
              <a:rPr lang="en-US" sz="1800"/>
              <a:t> has an instance that consists of a finite set of lists (e</a:t>
            </a:r>
            <a:r>
              <a:rPr lang="en-US" sz="1800" baseline="-25000"/>
              <a:t>1</a:t>
            </a:r>
            <a:r>
              <a:rPr lang="en-US" sz="1800"/>
              <a:t>, e</a:t>
            </a:r>
            <a:r>
              <a:rPr lang="en-US" sz="1800" baseline="-25000"/>
              <a:t>2</a:t>
            </a:r>
            <a:r>
              <a:rPr lang="en-US" sz="1800"/>
              <a:t>,..., e</a:t>
            </a:r>
            <a:r>
              <a:rPr lang="en-US" sz="1800" baseline="-25000"/>
              <a:t>n</a:t>
            </a:r>
            <a:r>
              <a:rPr lang="en-US" sz="1800"/>
              <a:t>), where each e</a:t>
            </a:r>
            <a:r>
              <a:rPr lang="en-US" sz="1800" baseline="-25000"/>
              <a:t>i</a:t>
            </a:r>
            <a:r>
              <a:rPr lang="en-US" sz="1800"/>
              <a:t> is chosen from the entities that are in the current instance of entity set E</a:t>
            </a:r>
            <a:r>
              <a:rPr lang="en-US" sz="1800" baseline="-25000"/>
              <a:t>i</a:t>
            </a:r>
            <a:r>
              <a:rPr lang="en-US" sz="1800"/>
              <a:t>. We regard each of these lists of n entities as "connected" by relationship R.</a:t>
            </a:r>
          </a:p>
          <a:p>
            <a:pPr>
              <a:lnSpc>
                <a:spcPct val="80000"/>
              </a:lnSpc>
              <a:buFont typeface="Wingdings" pitchFamily="2" charset="2"/>
              <a:buNone/>
            </a:pPr>
            <a:r>
              <a:rPr lang="en-US" sz="1800"/>
              <a:t>This set of lists is called the relationship set for the current instance of R. It is often helpful to visualize a relationship set as a table. The columns of the table are headed by the names of the entity sets involved in the relationship, and each list of connected entities occupies one row of the table.</a:t>
            </a:r>
          </a:p>
          <a:p>
            <a:pPr>
              <a:lnSpc>
                <a:spcPct val="80000"/>
              </a:lnSpc>
              <a:buFont typeface="Wingdings" pitchFamily="2" charset="2"/>
              <a:buNone/>
            </a:pPr>
            <a:endParaRPr lang="bg-BG"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4000"/>
              <a:t>An instance of the </a:t>
            </a:r>
            <a:r>
              <a:rPr lang="en-US" sz="4000">
                <a:solidFill>
                  <a:schemeClr val="folHlink"/>
                </a:solidFill>
              </a:rPr>
              <a:t>Stars-in</a:t>
            </a:r>
            <a:r>
              <a:rPr lang="en-US" sz="4000"/>
              <a:t> relationship could be visualized as a table with pairs</a:t>
            </a:r>
            <a:endParaRPr lang="bg-BG" sz="4000"/>
          </a:p>
        </p:txBody>
      </p:sp>
      <p:graphicFrame>
        <p:nvGraphicFramePr>
          <p:cNvPr id="13371" name="Group 59"/>
          <p:cNvGraphicFramePr>
            <a:graphicFrameLocks noGrp="1"/>
          </p:cNvGraphicFramePr>
          <p:nvPr>
            <p:ph idx="1"/>
          </p:nvPr>
        </p:nvGraphicFramePr>
        <p:xfrm>
          <a:off x="457200" y="2420938"/>
          <a:ext cx="8229600" cy="2736850"/>
        </p:xfrm>
        <a:graphic>
          <a:graphicData uri="http://schemas.openxmlformats.org/drawingml/2006/table">
            <a:tbl>
              <a:tblPr/>
              <a:tblGrid>
                <a:gridCol w="4114800"/>
                <a:gridCol w="4114800"/>
              </a:tblGrid>
              <a:tr h="684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Movies</a:t>
                      </a:r>
                      <a:endParaRPr kumimoji="0" lang="bg-BG"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rPr>
                        <a:t>Stars</a:t>
                      </a:r>
                      <a:endParaRPr kumimoji="0" lang="bg-BG" sz="2800" b="0" i="0" u="none" strike="noStrike" cap="none" normalizeH="0" baseline="0" smtClean="0">
                        <a:ln>
                          <a:noFill/>
                        </a:ln>
                        <a:solidFill>
                          <a:schemeClr val="folHlink"/>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684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Basic Instinct</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Sharon Stone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684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 Recall</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Arnold Schwarzenegger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684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Total Recall</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Sharon Stone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13372" name="Text Box 60"/>
          <p:cNvSpPr txBox="1">
            <a:spLocks noChangeArrowheads="1"/>
          </p:cNvSpPr>
          <p:nvPr/>
        </p:nvSpPr>
        <p:spPr bwMode="auto">
          <a:xfrm>
            <a:off x="1403350" y="5876925"/>
            <a:ext cx="5976938" cy="366713"/>
          </a:xfrm>
          <a:prstGeom prst="rect">
            <a:avLst/>
          </a:prstGeom>
          <a:noFill/>
          <a:ln w="9525">
            <a:noFill/>
            <a:miter lim="800000"/>
            <a:headEnd/>
            <a:tailEnd/>
          </a:ln>
          <a:effectLst/>
        </p:spPr>
        <p:txBody>
          <a:bodyPr>
            <a:spAutoFit/>
          </a:bodyPr>
          <a:lstStyle/>
          <a:p>
            <a:pPr>
              <a:spcBef>
                <a:spcPct val="50000"/>
              </a:spcBef>
            </a:pPr>
            <a:endParaRPr lang="en-US">
              <a:effectLst>
                <a:outerShdw blurRad="38100" dist="38100" dir="2700000" algn="tl">
                  <a:srgbClr val="000000"/>
                </a:outerShdw>
              </a:effectLst>
            </a:endParaRPr>
          </a:p>
        </p:txBody>
      </p:sp>
      <p:sp>
        <p:nvSpPr>
          <p:cNvPr id="13373" name="Text Box 61"/>
          <p:cNvSpPr txBox="1">
            <a:spLocks noChangeArrowheads="1"/>
          </p:cNvSpPr>
          <p:nvPr/>
        </p:nvSpPr>
        <p:spPr bwMode="auto">
          <a:xfrm>
            <a:off x="2987675" y="5734050"/>
            <a:ext cx="3190875" cy="366713"/>
          </a:xfrm>
          <a:prstGeom prst="rect">
            <a:avLst/>
          </a:prstGeom>
          <a:noFill/>
          <a:ln w="9525">
            <a:noFill/>
            <a:miter lim="800000"/>
            <a:headEnd/>
            <a:tailEnd/>
          </a:ln>
          <a:effectLst/>
        </p:spPr>
        <p:txBody>
          <a:bodyPr wrap="none">
            <a:spAutoFit/>
          </a:bodyPr>
          <a:lstStyle/>
          <a:p>
            <a:r>
              <a:rPr lang="en-US">
                <a:effectLst>
                  <a:outerShdw blurRad="38100" dist="38100" dir="2700000" algn="tl">
                    <a:srgbClr val="000000"/>
                  </a:outerShdw>
                </a:effectLst>
              </a:rPr>
              <a:t>(Basic Instinct, Sharon Stone)</a:t>
            </a:r>
            <a:endParaRPr lang="bg-BG">
              <a:effectLst>
                <a:outerShdw blurRad="38100" dist="38100" dir="2700000" algn="tl">
                  <a:srgbClr val="000000"/>
                </a:outerShdw>
              </a:effectLst>
            </a:endParaRPr>
          </a:p>
        </p:txBody>
      </p:sp>
    </p:spTree>
  </p:cSld>
  <p:clrMapOvr>
    <a:masterClrMapping/>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bg-BG" sz="1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bg-BG" sz="1800" b="0"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470</TotalTime>
  <Words>7061</Words>
  <Application>Microsoft Office PowerPoint</Application>
  <PresentationFormat>On-screen Show (4:3)</PresentationFormat>
  <Paragraphs>487</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Textured</vt:lpstr>
      <vt:lpstr>Database Systems The Entity-Relationship Model</vt:lpstr>
      <vt:lpstr>Contents</vt:lpstr>
      <vt:lpstr>The Database Modeling and Implementation Process</vt:lpstr>
      <vt:lpstr>Elements of the E/R Model</vt:lpstr>
      <vt:lpstr>E/R Model Variations</vt:lpstr>
      <vt:lpstr>Entity-Relationship Diagrams</vt:lpstr>
      <vt:lpstr>An entity-relationship diagram for the movie database</vt:lpstr>
      <vt:lpstr>Instances of an E/R Diagram</vt:lpstr>
      <vt:lpstr>An instance of the Stars-in relationship could be visualized as a table with pairs</vt:lpstr>
      <vt:lpstr>Multiplicity of Binary E/R Relationships</vt:lpstr>
      <vt:lpstr>A one-one relationship</vt:lpstr>
      <vt:lpstr>Multiway Relationships</vt:lpstr>
      <vt:lpstr>A three-way relation</vt:lpstr>
      <vt:lpstr>Implications Among Relationship Types</vt:lpstr>
      <vt:lpstr>Roles in Relationships</vt:lpstr>
      <vt:lpstr>A relationship with roles</vt:lpstr>
      <vt:lpstr>A four-way relation</vt:lpstr>
      <vt:lpstr>Limits on Arrow Notation in Multiway Relationships</vt:lpstr>
      <vt:lpstr>Attributes on Relationships</vt:lpstr>
      <vt:lpstr>A relationship with an attribute</vt:lpstr>
      <vt:lpstr>Moving the attribute to an entity set</vt:lpstr>
      <vt:lpstr>Converting Multiway Relationships to Binary</vt:lpstr>
      <vt:lpstr>Replacing a multiway relationship by an entity set and binary relationships</vt:lpstr>
      <vt:lpstr>Subclasses in the E/R Model</vt:lpstr>
      <vt:lpstr>Isa relationship in an E/R diagram</vt:lpstr>
      <vt:lpstr>Parallel Relationships Can Be Different</vt:lpstr>
      <vt:lpstr>Subclasses in Object-Oriented Systems</vt:lpstr>
      <vt:lpstr>Design Principles Faithfulness</vt:lpstr>
      <vt:lpstr>An entity-relationship diagram for the movie database</vt:lpstr>
      <vt:lpstr>PowerPoint Presentation</vt:lpstr>
      <vt:lpstr>Design Principles  Avoiding Redundancy</vt:lpstr>
      <vt:lpstr>Design Principles Simplicity Counts</vt:lpstr>
      <vt:lpstr>Design Principles Choosing the Right Relationships</vt:lpstr>
      <vt:lpstr>A relationship with an attribute</vt:lpstr>
      <vt:lpstr>An entity-relationship diagram for the movie database</vt:lpstr>
      <vt:lpstr>Adding a relation between Stars and Studios</vt:lpstr>
      <vt:lpstr>Design Principles Picking the Right Kind of Element</vt:lpstr>
      <vt:lpstr>An entity-relationship diagram for the movie database</vt:lpstr>
      <vt:lpstr>An entity-relationship diagram for the movie database</vt:lpstr>
      <vt:lpstr>The conditions under which we prefer to use an attribute instead of an entity set</vt:lpstr>
      <vt:lpstr>A four-way relation</vt:lpstr>
      <vt:lpstr>Replacing a multiway relationship by an entity set and binary relationships</vt:lpstr>
      <vt:lpstr>Contracts connecting a star, a movie, and a set of studios</vt:lpstr>
      <vt:lpstr>The Modeling of Constraints</vt:lpstr>
      <vt:lpstr>Classification of Constraints</vt:lpstr>
      <vt:lpstr>Constraints Are Part of the Schema</vt:lpstr>
      <vt:lpstr>Keys in the E/R Model</vt:lpstr>
      <vt:lpstr>An entity-relationship diagram for the movie database</vt:lpstr>
      <vt:lpstr>Representing Keys in the E/R Model</vt:lpstr>
      <vt:lpstr>An entity-relationship diagram for the movie database</vt:lpstr>
      <vt:lpstr>Single-Value Constraints</vt:lpstr>
      <vt:lpstr>Referential Integrity</vt:lpstr>
      <vt:lpstr>Referential Integrity in E/R Diagrams</vt:lpstr>
      <vt:lpstr>E/R diagram showing referential integrity constraints</vt:lpstr>
      <vt:lpstr>Other Kinds of Constraints</vt:lpstr>
      <vt:lpstr>Representing a constraint on the number of stars per movie</vt:lpstr>
      <vt:lpstr>Weak Entity Sets</vt:lpstr>
      <vt:lpstr>A weak entity set for crews, and its connections</vt:lpstr>
      <vt:lpstr>Another weak entity set, for species</vt:lpstr>
      <vt:lpstr>Connecting entity sets are weak</vt:lpstr>
      <vt:lpstr>Requirements for Weak Entity Sets</vt:lpstr>
      <vt:lpstr>The intuitive reason why these conditions are needed</vt:lpstr>
      <vt:lpstr>Weak Entity Set Notation</vt:lpstr>
      <vt:lpstr>Connecting entity sets are weak</vt:lpstr>
      <vt:lpstr>Summary</vt:lpstr>
    </vt:vector>
  </TitlesOfParts>
  <Company>CHT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The Entity-Relationship Model</dc:title>
  <dc:creator>Vladimir Dimitrov</dc:creator>
  <cp:lastModifiedBy>cht</cp:lastModifiedBy>
  <cp:revision>31</cp:revision>
  <dcterms:created xsi:type="dcterms:W3CDTF">2006-02-28T07:35:11Z</dcterms:created>
  <dcterms:modified xsi:type="dcterms:W3CDTF">2013-03-14T19:36:32Z</dcterms:modified>
</cp:coreProperties>
</file>