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74"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7" r:id="rId61"/>
    <p:sldId id="316"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 id="331" r:id="rId75"/>
    <p:sldId id="332" r:id="rId76"/>
    <p:sldId id="329" r:id="rId77"/>
    <p:sldId id="333" r:id="rId78"/>
    <p:sldId id="334" r:id="rId79"/>
    <p:sldId id="335" r:id="rId80"/>
    <p:sldId id="336" r:id="rId81"/>
    <p:sldId id="337" r:id="rId82"/>
    <p:sldId id="338" r:id="rId83"/>
    <p:sldId id="339" r:id="rId84"/>
    <p:sldId id="340" r:id="rId85"/>
    <p:sldId id="342" r:id="rId86"/>
    <p:sldId id="341" r:id="rId87"/>
    <p:sldId id="343" r:id="rId88"/>
    <p:sldId id="344" r:id="rId89"/>
    <p:sldId id="345" r:id="rId90"/>
    <p:sldId id="346" r:id="rId91"/>
    <p:sldId id="347" r:id="rId92"/>
    <p:sldId id="348" r:id="rId93"/>
    <p:sldId id="350" r:id="rId94"/>
    <p:sldId id="351" r:id="rId95"/>
    <p:sldId id="349" r:id="rId96"/>
    <p:sldId id="352" r:id="rId97"/>
    <p:sldId id="355" r:id="rId98"/>
    <p:sldId id="353" r:id="rId99"/>
    <p:sldId id="354"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p:normalViewPr>
  <p:slideViewPr>
    <p:cSldViewPr>
      <p:cViewPr varScale="1">
        <p:scale>
          <a:sx n="50" d="100"/>
          <a:sy n="50" d="100"/>
        </p:scale>
        <p:origin x="-126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1126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C69751C8-770A-480B-A4D6-A49ABCA17662}" type="slidenum">
              <a:rPr lang="bg-BG"/>
              <a:pPr>
                <a:defRPr/>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8D91C003-EA77-4AAA-BC20-D6DA428A1B1C}" type="slidenum">
              <a:rPr lang="bg-BG"/>
              <a:pPr>
                <a:defRPr/>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CE3EA240-B67F-4B40-A76B-84F0C9860ECB}" type="slidenum">
              <a:rPr lang="bg-BG"/>
              <a:pPr>
                <a:defRPr/>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9FCE78B1-2C15-4076-9F55-A4CB5C2C0E6A}" type="slidenum">
              <a:rPr lang="bg-BG"/>
              <a:pPr>
                <a:defRPr/>
              </a:pPr>
              <a:t>‹#›</a:t>
            </a:fld>
            <a:endParaRPr lang="bg-B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able Placeholder 2"/>
          <p:cNvSpPr>
            <a:spLocks noGrp="1"/>
          </p:cNvSpPr>
          <p:nvPr>
            <p:ph type="tbl" idx="1"/>
          </p:nvPr>
        </p:nvSpPr>
        <p:spPr>
          <a:xfrm>
            <a:off x="457200" y="1981200"/>
            <a:ext cx="8229600" cy="4114800"/>
          </a:xfrm>
        </p:spPr>
        <p:txBody>
          <a:bodyPr/>
          <a:lstStyle/>
          <a:p>
            <a:pPr lvl="0"/>
            <a:endParaRPr lang="bg-BG"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61314061-651D-4A42-A87E-7CB7740085E4}" type="slidenum">
              <a:rPr lang="bg-BG"/>
              <a:pPr>
                <a:defRPr/>
              </a:pPr>
              <a:t>‹#›</a:t>
            </a:fld>
            <a:endParaRPr lang="bg-B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81000"/>
            <a:ext cx="8229600" cy="1371600"/>
          </a:xfrm>
        </p:spPr>
        <p:txBody>
          <a:bodyPr/>
          <a:lstStyle/>
          <a:p>
            <a:r>
              <a:rPr lang="en-US" smtClean="0"/>
              <a:t>Click to edit Master title style</a:t>
            </a:r>
            <a:endParaRPr lang="bg-BG"/>
          </a:p>
        </p:txBody>
      </p:sp>
      <p:sp>
        <p:nvSpPr>
          <p:cNvPr id="3" name="Content Placeholder 2"/>
          <p:cNvSpPr>
            <a:spLocks noGrp="1"/>
          </p:cNvSpPr>
          <p:nvPr>
            <p:ph sz="quarter" idx="1"/>
          </p:nvPr>
        </p:nvSpPr>
        <p:spPr>
          <a:xfrm>
            <a:off x="457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Content Placeholder 4"/>
          <p:cNvSpPr>
            <a:spLocks noGrp="1"/>
          </p:cNvSpPr>
          <p:nvPr>
            <p:ph sz="quarter" idx="3"/>
          </p:nvPr>
        </p:nvSpPr>
        <p:spPr>
          <a:xfrm>
            <a:off x="457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Content Placeholder 5"/>
          <p:cNvSpPr>
            <a:spLocks noGrp="1"/>
          </p:cNvSpPr>
          <p:nvPr>
            <p:ph sz="quarter" idx="4"/>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p>
        </p:txBody>
      </p:sp>
      <p:sp>
        <p:nvSpPr>
          <p:cNvPr id="9" name="Rectangle 6"/>
          <p:cNvSpPr>
            <a:spLocks noGrp="1" noChangeArrowheads="1"/>
          </p:cNvSpPr>
          <p:nvPr>
            <p:ph type="sldNum" sz="quarter" idx="12"/>
          </p:nvPr>
        </p:nvSpPr>
        <p:spPr>
          <a:ln/>
        </p:spPr>
        <p:txBody>
          <a:bodyPr/>
          <a:lstStyle>
            <a:lvl1pPr>
              <a:defRPr/>
            </a:lvl1pPr>
          </a:lstStyle>
          <a:p>
            <a:pPr>
              <a:defRPr/>
            </a:pPr>
            <a:fld id="{F84ED380-F345-487C-9C04-5F11AFF093BB}" type="slidenum">
              <a:rPr lang="bg-BG"/>
              <a:pPr>
                <a:defRPr/>
              </a:pPr>
              <a:t>‹#›</a:t>
            </a:fld>
            <a:endParaRPr lang="bg-BG"/>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Rectangle 4"/>
          <p:cNvSpPr>
            <a:spLocks noGrp="1" noChangeArrowheads="1"/>
          </p:cNvSpPr>
          <p:nvPr>
            <p:ph type="dt" sz="half" idx="10"/>
          </p:nvPr>
        </p:nvSpPr>
        <p:spPr>
          <a:ln/>
        </p:spPr>
        <p:txBody>
          <a:bodyPr/>
          <a:lstStyle>
            <a:lvl1pPr>
              <a:defRPr/>
            </a:lvl1pPr>
          </a:lstStyle>
          <a:p>
            <a:pPr>
              <a:defRPr/>
            </a:pPr>
            <a:endParaRPr lang="bg-BG"/>
          </a:p>
        </p:txBody>
      </p:sp>
      <p:sp>
        <p:nvSpPr>
          <p:cNvPr id="7" name="Rectangle 5"/>
          <p:cNvSpPr>
            <a:spLocks noGrp="1" noChangeArrowheads="1"/>
          </p:cNvSpPr>
          <p:nvPr>
            <p:ph type="ftr" sz="quarter" idx="11"/>
          </p:nvPr>
        </p:nvSpPr>
        <p:spPr>
          <a:ln/>
        </p:spPr>
        <p:txBody>
          <a:bodyPr/>
          <a:lstStyle>
            <a:lvl1pPr>
              <a:defRPr/>
            </a:lvl1pPr>
          </a:lstStyle>
          <a:p>
            <a:pPr>
              <a:defRPr/>
            </a:pPr>
            <a:endParaRPr lang="bg-BG"/>
          </a:p>
        </p:txBody>
      </p:sp>
      <p:sp>
        <p:nvSpPr>
          <p:cNvPr id="8" name="Rectangle 6"/>
          <p:cNvSpPr>
            <a:spLocks noGrp="1" noChangeArrowheads="1"/>
          </p:cNvSpPr>
          <p:nvPr>
            <p:ph type="sldNum" sz="quarter" idx="12"/>
          </p:nvPr>
        </p:nvSpPr>
        <p:spPr>
          <a:ln/>
        </p:spPr>
        <p:txBody>
          <a:bodyPr/>
          <a:lstStyle>
            <a:lvl1pPr>
              <a:defRPr/>
            </a:lvl1pPr>
          </a:lstStyle>
          <a:p>
            <a:pPr>
              <a:defRPr/>
            </a:pPr>
            <a:fld id="{8AFE3520-9DAB-417F-9059-D8DF210DC9C3}" type="slidenum">
              <a:rPr lang="bg-BG"/>
              <a:pPr>
                <a:defRPr/>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F8F69A95-CCD1-4660-B043-7EC84CAE8CC1}" type="slidenum">
              <a:rPr lang="bg-BG"/>
              <a:pPr>
                <a:defRPr/>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7C63AE86-605E-45D8-B8EE-4A51BB461D70}" type="slidenum">
              <a:rPr lang="bg-BG"/>
              <a:pPr>
                <a:defRPr/>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602A9775-72D7-43F3-9002-429351E87518}" type="slidenum">
              <a:rPr lang="bg-BG"/>
              <a:pPr>
                <a:defRPr/>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p>
        </p:txBody>
      </p:sp>
      <p:sp>
        <p:nvSpPr>
          <p:cNvPr id="9" name="Rectangle 6"/>
          <p:cNvSpPr>
            <a:spLocks noGrp="1" noChangeArrowheads="1"/>
          </p:cNvSpPr>
          <p:nvPr>
            <p:ph type="sldNum" sz="quarter" idx="12"/>
          </p:nvPr>
        </p:nvSpPr>
        <p:spPr>
          <a:ln/>
        </p:spPr>
        <p:txBody>
          <a:bodyPr/>
          <a:lstStyle>
            <a:lvl1pPr>
              <a:defRPr/>
            </a:lvl1pPr>
          </a:lstStyle>
          <a:p>
            <a:pPr>
              <a:defRPr/>
            </a:pPr>
            <a:fld id="{12112B88-B5DA-41C6-9389-0A48B30D184A}" type="slidenum">
              <a:rPr lang="bg-BG"/>
              <a:pPr>
                <a:defRPr/>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p>
        </p:txBody>
      </p:sp>
      <p:sp>
        <p:nvSpPr>
          <p:cNvPr id="5" name="Rectangle 6"/>
          <p:cNvSpPr>
            <a:spLocks noGrp="1" noChangeArrowheads="1"/>
          </p:cNvSpPr>
          <p:nvPr>
            <p:ph type="sldNum" sz="quarter" idx="12"/>
          </p:nvPr>
        </p:nvSpPr>
        <p:spPr>
          <a:ln/>
        </p:spPr>
        <p:txBody>
          <a:bodyPr/>
          <a:lstStyle>
            <a:lvl1pPr>
              <a:defRPr/>
            </a:lvl1pPr>
          </a:lstStyle>
          <a:p>
            <a:pPr>
              <a:defRPr/>
            </a:pPr>
            <a:fld id="{D5FE2FFC-7693-4974-93C8-FE7675AF0C0D}" type="slidenum">
              <a:rPr lang="bg-BG"/>
              <a:pPr>
                <a:defRPr/>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p>
        </p:txBody>
      </p:sp>
      <p:sp>
        <p:nvSpPr>
          <p:cNvPr id="4" name="Rectangle 6"/>
          <p:cNvSpPr>
            <a:spLocks noGrp="1" noChangeArrowheads="1"/>
          </p:cNvSpPr>
          <p:nvPr>
            <p:ph type="sldNum" sz="quarter" idx="12"/>
          </p:nvPr>
        </p:nvSpPr>
        <p:spPr>
          <a:ln/>
        </p:spPr>
        <p:txBody>
          <a:bodyPr/>
          <a:lstStyle>
            <a:lvl1pPr>
              <a:defRPr/>
            </a:lvl1pPr>
          </a:lstStyle>
          <a:p>
            <a:pPr>
              <a:defRPr/>
            </a:pPr>
            <a:fld id="{BC45A3F0-DAB5-4FBD-A0F5-1F76D7C8F7E6}" type="slidenum">
              <a:rPr lang="bg-BG"/>
              <a:pPr>
                <a:defRPr/>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E80367A2-2949-4CFF-9DD9-4832F02E691A}" type="slidenum">
              <a:rPr lang="bg-BG"/>
              <a:pPr>
                <a:defRPr/>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61E88DC5-D0B8-40A2-82D2-939122521BA7}" type="slidenum">
              <a:rPr lang="bg-BG"/>
              <a:pPr>
                <a:defRPr/>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1024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02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effectLst>
                  <a:outerShdw blurRad="38100" dist="38100" dir="2700000" algn="tl">
                    <a:srgbClr val="000000"/>
                  </a:outerShdw>
                </a:effectLst>
                <a:latin typeface="Arial" charset="0"/>
              </a:defRPr>
            </a:lvl1pPr>
          </a:lstStyle>
          <a:p>
            <a:pPr>
              <a:defRPr/>
            </a:pPr>
            <a:endParaRPr lang="bg-BG"/>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effectLst>
                  <a:outerShdw blurRad="38100" dist="38100" dir="2700000" algn="tl">
                    <a:srgbClr val="000000"/>
                  </a:outerShdw>
                </a:effectLst>
                <a:latin typeface="Arial" charset="0"/>
              </a:defRPr>
            </a:lvl1pPr>
          </a:lstStyle>
          <a:p>
            <a:pPr>
              <a:defRPr/>
            </a:pPr>
            <a:endParaRPr lang="bg-BG"/>
          </a:p>
        </p:txBody>
      </p:sp>
      <p:sp>
        <p:nvSpPr>
          <p:cNvPr id="102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effectLst>
                  <a:outerShdw blurRad="38100" dist="38100" dir="2700000" algn="tl">
                    <a:srgbClr val="000000"/>
                  </a:outerShdw>
                </a:effectLst>
                <a:latin typeface="Arial" charset="0"/>
              </a:defRPr>
            </a:lvl1pPr>
          </a:lstStyle>
          <a:p>
            <a:pPr>
              <a:defRPr/>
            </a:pPr>
            <a:fld id="{EF80614D-91DD-47C6-8518-B12536B4C877}" type="slidenum">
              <a:rPr lang="bg-BG"/>
              <a:pPr>
                <a:defRPr/>
              </a:pPr>
              <a:t>‹#›</a:t>
            </a:fld>
            <a:endParaRPr lang="bg-BG"/>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t@fmi.uni-sofia.b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Database Systems</a:t>
            </a:r>
            <a:br>
              <a:rPr lang="en-US" smtClean="0"/>
            </a:br>
            <a:r>
              <a:rPr lang="en-US" smtClean="0"/>
              <a:t>The Relational Data Model</a:t>
            </a:r>
            <a:endParaRPr lang="bg-BG" smtClean="0"/>
          </a:p>
        </p:txBody>
      </p:sp>
      <p:sp>
        <p:nvSpPr>
          <p:cNvPr id="2051" name="Rectangle 3"/>
          <p:cNvSpPr>
            <a:spLocks noGrp="1" noChangeArrowheads="1"/>
          </p:cNvSpPr>
          <p:nvPr>
            <p:ph type="subTitle" idx="1"/>
          </p:nvPr>
        </p:nvSpPr>
        <p:spPr/>
        <p:txBody>
          <a:bodyPr/>
          <a:lstStyle/>
          <a:p>
            <a:pPr eaLnBrk="1" hangingPunct="1">
              <a:defRPr/>
            </a:pPr>
            <a:r>
              <a:rPr lang="en-US" smtClean="0"/>
              <a:t>prof</a:t>
            </a:r>
            <a:r>
              <a:rPr lang="en-US" dirty="0" smtClean="0"/>
              <a:t>., dr. Vladimir </a:t>
            </a:r>
            <a:r>
              <a:rPr lang="en-US" dirty="0" err="1" smtClean="0"/>
              <a:t>Dimitrov</a:t>
            </a:r>
            <a:endParaRPr lang="en-US" dirty="0" smtClean="0"/>
          </a:p>
          <a:p>
            <a:pPr eaLnBrk="1" hangingPunct="1">
              <a:defRPr/>
            </a:pPr>
            <a:r>
              <a:rPr lang="en-US" dirty="0" smtClean="0"/>
              <a:t>e-mail: </a:t>
            </a:r>
            <a:r>
              <a:rPr lang="en-US" dirty="0" smtClean="0">
                <a:hlinkClick r:id="rId2"/>
              </a:rPr>
              <a:t>cht@fmi.uni-sofia.bg</a:t>
            </a:r>
            <a:endParaRPr lang="en-US" dirty="0" smtClean="0"/>
          </a:p>
          <a:p>
            <a:pPr eaLnBrk="1" hangingPunct="1">
              <a:defRPr/>
            </a:pPr>
            <a:r>
              <a:rPr lang="en-US" dirty="0" smtClean="0"/>
              <a:t>web: is.fmi.uni-sofia.bg</a:t>
            </a:r>
            <a:endParaRPr lang="bg-BG"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bg-BG" smtClean="0"/>
              <a:t>Relation Instances</a:t>
            </a:r>
          </a:p>
        </p:txBody>
      </p:sp>
      <p:sp>
        <p:nvSpPr>
          <p:cNvPr id="20483" name="Rectangle 3"/>
          <p:cNvSpPr>
            <a:spLocks noGrp="1" noChangeArrowheads="1"/>
          </p:cNvSpPr>
          <p:nvPr>
            <p:ph type="body" idx="1"/>
          </p:nvPr>
        </p:nvSpPr>
        <p:spPr>
          <a:xfrm>
            <a:off x="250825" y="1981200"/>
            <a:ext cx="8642350" cy="4327525"/>
          </a:xfrm>
        </p:spPr>
        <p:txBody>
          <a:bodyPr/>
          <a:lstStyle/>
          <a:p>
            <a:pPr eaLnBrk="1" hangingPunct="1">
              <a:lnSpc>
                <a:spcPct val="80000"/>
              </a:lnSpc>
              <a:buFont typeface="Wingdings" pitchFamily="2" charset="2"/>
              <a:buNone/>
              <a:defRPr/>
            </a:pPr>
            <a:r>
              <a:rPr lang="en-US" sz="1800" smtClean="0"/>
              <a:t>A relation about movies is not static; rather, relations change over time. We expect that these changes involve the tuples of the relation, such as insertion of new tuples as movies are added to the database, changes to existing tuples if we get revised or corrected information about a movie, and perhaps deletion of tuples for movies that are expelled from the database for some reason.</a:t>
            </a:r>
          </a:p>
          <a:p>
            <a:pPr eaLnBrk="1" hangingPunct="1">
              <a:lnSpc>
                <a:spcPct val="80000"/>
              </a:lnSpc>
              <a:buFont typeface="Wingdings" pitchFamily="2" charset="2"/>
              <a:buNone/>
              <a:defRPr/>
            </a:pPr>
            <a:r>
              <a:rPr lang="en-US" sz="1800" smtClean="0"/>
              <a:t>It is less common for the schema of a relation to change. However, there are situations where we might want to add or delete attributes. Schema changes, while possible in commercial database systems, are very expensive, because each of perhaps millions of tuples needs to be rewritten to add or delete components. If we add an attribute, it may be difficult or even impossible to find the correct values for the new component in the existing tuples.</a:t>
            </a:r>
          </a:p>
          <a:p>
            <a:pPr eaLnBrk="1" hangingPunct="1">
              <a:lnSpc>
                <a:spcPct val="80000"/>
              </a:lnSpc>
              <a:buFont typeface="Wingdings" pitchFamily="2" charset="2"/>
              <a:buNone/>
              <a:defRPr/>
            </a:pPr>
            <a:r>
              <a:rPr lang="en-US" sz="1800" smtClean="0"/>
              <a:t>We shall call a set of tuples for a given relation an </a:t>
            </a:r>
            <a:r>
              <a:rPr lang="en-US" sz="1800" smtClean="0">
                <a:solidFill>
                  <a:schemeClr val="folHlink"/>
                </a:solidFill>
              </a:rPr>
              <a:t>instance</a:t>
            </a:r>
            <a:r>
              <a:rPr lang="en-US" sz="1800" smtClean="0"/>
              <a:t> of that relation. For example, the three tuples shown in our example form an instance of relation Movies. Presumably, the relation Movies has changed over time and will continue to change over time. For instance, in 1980. Movies did not contain the tuples for Mighty Ducks or Wayne' s World. However, a conventional database system maintains only one version of any relation: the set of tuples that are in the relation "now." This instance of the relation is called the </a:t>
            </a:r>
            <a:r>
              <a:rPr lang="en-US" sz="1800" smtClean="0">
                <a:solidFill>
                  <a:schemeClr val="folHlink"/>
                </a:solidFill>
              </a:rPr>
              <a:t>current instance</a:t>
            </a:r>
            <a:r>
              <a:rPr lang="en-US" sz="1800" smtClean="0"/>
              <a:t>.</a:t>
            </a:r>
            <a:endParaRPr lang="bg-BG" sz="18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sz="4000" smtClean="0"/>
              <a:t>Recovering Information from a Decomposition</a:t>
            </a:r>
            <a:endParaRPr lang="bg-BG" sz="4000" smtClean="0"/>
          </a:p>
        </p:txBody>
      </p:sp>
      <p:sp>
        <p:nvSpPr>
          <p:cNvPr id="133123"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1800" smtClean="0"/>
              <a:t>Since we assume the FD B —&gt; C for relation R, the answer is "no." Recall that this FD says any two tuples of R that agree in their B components must also agree in their C components. Since t and v agree in their B components (they both have b there), they also agree on their C components. That means c = e; i.e., the two values we supposed were different are really the same. Thus, (a, b, e) is really (a, b, c); that is, x = t.</a:t>
            </a:r>
          </a:p>
          <a:p>
            <a:pPr eaLnBrk="1" hangingPunct="1">
              <a:lnSpc>
                <a:spcPct val="80000"/>
              </a:lnSpc>
              <a:buFont typeface="Wingdings" pitchFamily="2" charset="2"/>
              <a:buNone/>
              <a:defRPr/>
            </a:pPr>
            <a:r>
              <a:rPr lang="en-US" sz="1800" smtClean="0"/>
              <a:t>Since t is in R, it must be that x is in R. Put another way, as long as FD B —&gt; C holds, the joining of two projected tuples cannot produce a bogus tuple. Rather, every tuple produced by joining is guaranteed to be a tuple of R.</a:t>
            </a:r>
          </a:p>
          <a:p>
            <a:pPr eaLnBrk="1" hangingPunct="1">
              <a:lnSpc>
                <a:spcPct val="80000"/>
              </a:lnSpc>
              <a:buFont typeface="Wingdings" pitchFamily="2" charset="2"/>
              <a:buNone/>
              <a:defRPr/>
            </a:pPr>
            <a:r>
              <a:rPr lang="en-US" sz="1800" smtClean="0"/>
              <a:t>This argument works in general. We assumed A, B, and C were each single attributes, but the same argument would apply if they were any sets of attributes. That is, we take any BCNF-violating FD, let B be the attributes on the left side, let C be the attributes on the right but not the left, and let A be the attributes on neither side. We may conclude:</a:t>
            </a:r>
          </a:p>
          <a:p>
            <a:pPr eaLnBrk="1" hangingPunct="1">
              <a:lnSpc>
                <a:spcPct val="80000"/>
              </a:lnSpc>
              <a:defRPr/>
            </a:pPr>
            <a:r>
              <a:rPr lang="en-US" sz="1800" smtClean="0"/>
              <a:t>If we decompose a relation according to the method, then the original relation can be recovered exactly by joining the tuples of the new relations in all possible ways.</a:t>
            </a:r>
          </a:p>
          <a:p>
            <a:pPr eaLnBrk="1" hangingPunct="1">
              <a:lnSpc>
                <a:spcPct val="80000"/>
              </a:lnSpc>
              <a:buFont typeface="Wingdings" pitchFamily="2" charset="2"/>
              <a:buNone/>
              <a:defRPr/>
            </a:pPr>
            <a:r>
              <a:rPr lang="en-US" sz="1800" smtClean="0"/>
              <a:t>If we decompose relations in a way that is not based on a FD, then we might not be able to recover the original relation.</a:t>
            </a:r>
            <a:endParaRPr lang="bg-BG" sz="18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sz="quarter"/>
          </p:nvPr>
        </p:nvSpPr>
        <p:spPr/>
        <p:txBody>
          <a:bodyPr/>
          <a:lstStyle/>
          <a:p>
            <a:pPr eaLnBrk="1" hangingPunct="1">
              <a:defRPr/>
            </a:pPr>
            <a:r>
              <a:rPr lang="en-US" smtClean="0"/>
              <a:t>Example</a:t>
            </a:r>
            <a:endParaRPr lang="bg-BG" smtClean="0"/>
          </a:p>
        </p:txBody>
      </p:sp>
      <p:graphicFrame>
        <p:nvGraphicFramePr>
          <p:cNvPr id="134195" name="Group 51"/>
          <p:cNvGraphicFramePr>
            <a:graphicFrameLocks noGrp="1"/>
          </p:cNvGraphicFramePr>
          <p:nvPr>
            <p:ph sz="quarter" idx="1"/>
          </p:nvPr>
        </p:nvGraphicFramePr>
        <p:xfrm>
          <a:off x="457200" y="1981200"/>
          <a:ext cx="1738313" cy="1808163"/>
        </p:xfrm>
        <a:graphic>
          <a:graphicData uri="http://schemas.openxmlformats.org/drawingml/2006/table">
            <a:tbl>
              <a:tblPr/>
              <a:tblGrid>
                <a:gridCol w="579438"/>
                <a:gridCol w="579437"/>
                <a:gridCol w="579438"/>
              </a:tblGrid>
              <a:tr h="6032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032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34222" name="Group 78"/>
          <p:cNvGraphicFramePr>
            <a:graphicFrameLocks noGrp="1"/>
          </p:cNvGraphicFramePr>
          <p:nvPr>
            <p:ph sz="quarter" idx="2"/>
          </p:nvPr>
        </p:nvGraphicFramePr>
        <p:xfrm>
          <a:off x="2843213" y="2852738"/>
          <a:ext cx="1436687" cy="1592262"/>
        </p:xfrm>
        <a:graphic>
          <a:graphicData uri="http://schemas.openxmlformats.org/drawingml/2006/table">
            <a:tbl>
              <a:tblPr/>
              <a:tblGrid>
                <a:gridCol w="717550"/>
                <a:gridCol w="719137"/>
              </a:tblGrid>
              <a:tr h="530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34291" name="Group 147"/>
          <p:cNvGraphicFramePr>
            <a:graphicFrameLocks noGrp="1"/>
          </p:cNvGraphicFramePr>
          <p:nvPr>
            <p:ph sz="quarter" idx="3"/>
          </p:nvPr>
        </p:nvGraphicFramePr>
        <p:xfrm>
          <a:off x="2843213" y="5013325"/>
          <a:ext cx="1439862" cy="1554163"/>
        </p:xfrm>
        <a:graphic>
          <a:graphicData uri="http://schemas.openxmlformats.org/drawingml/2006/table">
            <a:tbl>
              <a:tblPr/>
              <a:tblGrid>
                <a:gridCol w="720725"/>
                <a:gridCol w="719137"/>
              </a:tblGrid>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34290" name="Group 146"/>
          <p:cNvGraphicFramePr>
            <a:graphicFrameLocks noGrp="1"/>
          </p:cNvGraphicFramePr>
          <p:nvPr>
            <p:ph sz="quarter" idx="4"/>
          </p:nvPr>
        </p:nvGraphicFramePr>
        <p:xfrm>
          <a:off x="6156325" y="4005263"/>
          <a:ext cx="2660650" cy="2590800"/>
        </p:xfrm>
        <a:graphic>
          <a:graphicData uri="http://schemas.openxmlformats.org/drawingml/2006/table">
            <a:tbl>
              <a:tblPr/>
              <a:tblGrid>
                <a:gridCol w="885825"/>
                <a:gridCol w="889000"/>
                <a:gridCol w="885825"/>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A</a:t>
                      </a:r>
                      <a:endParaRPr kumimoji="0" lang="bg-BG" sz="28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bg-BG" smtClean="0"/>
              <a:t>Third Normal Form</a:t>
            </a:r>
          </a:p>
        </p:txBody>
      </p:sp>
      <p:sp>
        <p:nvSpPr>
          <p:cNvPr id="139267" name="Rectangle 3"/>
          <p:cNvSpPr>
            <a:spLocks noGrp="1" noChangeArrowheads="1"/>
          </p:cNvSpPr>
          <p:nvPr>
            <p:ph type="body" sz="half" idx="1"/>
          </p:nvPr>
        </p:nvSpPr>
        <p:spPr>
          <a:xfrm>
            <a:off x="468313" y="1484313"/>
            <a:ext cx="8424862" cy="2232025"/>
          </a:xfrm>
        </p:spPr>
        <p:txBody>
          <a:bodyPr/>
          <a:lstStyle/>
          <a:p>
            <a:pPr eaLnBrk="1" hangingPunct="1">
              <a:lnSpc>
                <a:spcPct val="80000"/>
              </a:lnSpc>
              <a:buFont typeface="Wingdings" pitchFamily="2" charset="2"/>
              <a:buNone/>
              <a:defRPr/>
            </a:pPr>
            <a:r>
              <a:rPr lang="en-US" sz="1600" smtClean="0"/>
              <a:t>Occasionally, one encounters a relation schema and its FD's that are not in BCNF but that one doesn't want to decompose further. The following example is typical.</a:t>
            </a:r>
          </a:p>
          <a:p>
            <a:pPr eaLnBrk="1" hangingPunct="1">
              <a:lnSpc>
                <a:spcPct val="80000"/>
              </a:lnSpc>
              <a:buFont typeface="Wingdings" pitchFamily="2" charset="2"/>
              <a:buNone/>
              <a:defRPr/>
            </a:pPr>
            <a:endParaRPr lang="en-US" sz="1600" smtClean="0"/>
          </a:p>
          <a:p>
            <a:pPr eaLnBrk="1" hangingPunct="1">
              <a:lnSpc>
                <a:spcPct val="80000"/>
              </a:lnSpc>
              <a:buFont typeface="Wingdings" pitchFamily="2" charset="2"/>
              <a:buNone/>
              <a:defRPr/>
            </a:pPr>
            <a:r>
              <a:rPr lang="en-US" sz="1600" smtClean="0"/>
              <a:t>Bookings(title, theater, city)</a:t>
            </a:r>
          </a:p>
          <a:p>
            <a:pPr eaLnBrk="1" hangingPunct="1">
              <a:lnSpc>
                <a:spcPct val="80000"/>
              </a:lnSpc>
              <a:buFont typeface="Wingdings" pitchFamily="2" charset="2"/>
              <a:buNone/>
              <a:defRPr/>
            </a:pPr>
            <a:r>
              <a:rPr lang="en-US" sz="1600" smtClean="0">
                <a:solidFill>
                  <a:schemeClr val="folHlink"/>
                </a:solidFill>
              </a:rPr>
              <a:t>theater </a:t>
            </a:r>
            <a:r>
              <a:rPr lang="en-US" sz="1600" smtClean="0">
                <a:solidFill>
                  <a:schemeClr val="folHlink"/>
                </a:solidFill>
                <a:effectLst/>
              </a:rPr>
              <a:t>—&gt; city</a:t>
            </a:r>
          </a:p>
          <a:p>
            <a:pPr eaLnBrk="1" hangingPunct="1">
              <a:lnSpc>
                <a:spcPct val="80000"/>
              </a:lnSpc>
              <a:buFont typeface="Wingdings" pitchFamily="2" charset="2"/>
              <a:buNone/>
              <a:defRPr/>
            </a:pPr>
            <a:r>
              <a:rPr lang="en-US" sz="1600" smtClean="0">
                <a:effectLst/>
              </a:rPr>
              <a:t>title city —&gt; theater</a:t>
            </a:r>
          </a:p>
          <a:p>
            <a:pPr eaLnBrk="1" hangingPunct="1">
              <a:lnSpc>
                <a:spcPct val="80000"/>
              </a:lnSpc>
              <a:buFont typeface="Wingdings" pitchFamily="2" charset="2"/>
              <a:buNone/>
              <a:defRPr/>
            </a:pPr>
            <a:r>
              <a:rPr lang="en-US" sz="1600" smtClean="0">
                <a:effectLst/>
              </a:rPr>
              <a:t>Keys: {title, city}, {</a:t>
            </a:r>
            <a:r>
              <a:rPr lang="en-US" sz="1600" smtClean="0"/>
              <a:t>theater, </a:t>
            </a:r>
            <a:r>
              <a:rPr lang="en-US" sz="1600" smtClean="0">
                <a:effectLst/>
              </a:rPr>
              <a:t>title}</a:t>
            </a:r>
          </a:p>
          <a:p>
            <a:pPr eaLnBrk="1" hangingPunct="1">
              <a:lnSpc>
                <a:spcPct val="80000"/>
              </a:lnSpc>
              <a:buFont typeface="Wingdings" pitchFamily="2" charset="2"/>
              <a:buNone/>
              <a:defRPr/>
            </a:pPr>
            <a:endParaRPr lang="en-US" sz="1600" smtClean="0">
              <a:effectLst/>
            </a:endParaRPr>
          </a:p>
          <a:p>
            <a:pPr eaLnBrk="1" hangingPunct="1">
              <a:lnSpc>
                <a:spcPct val="80000"/>
              </a:lnSpc>
              <a:buFont typeface="Wingdings" pitchFamily="2" charset="2"/>
              <a:buNone/>
              <a:defRPr/>
            </a:pPr>
            <a:r>
              <a:rPr lang="en-US" sz="1600" smtClean="0">
                <a:effectLst/>
              </a:rPr>
              <a:t>Decomposition: {theater, city}, {theater, title}</a:t>
            </a:r>
            <a:endParaRPr lang="bg-BG" sz="1600" smtClean="0">
              <a:effectLst/>
            </a:endParaRPr>
          </a:p>
        </p:txBody>
      </p:sp>
      <p:graphicFrame>
        <p:nvGraphicFramePr>
          <p:cNvPr id="139411" name="Group 147"/>
          <p:cNvGraphicFramePr>
            <a:graphicFrameLocks noGrp="1"/>
          </p:cNvGraphicFramePr>
          <p:nvPr>
            <p:ph sz="quarter" idx="2"/>
          </p:nvPr>
        </p:nvGraphicFramePr>
        <p:xfrm>
          <a:off x="3492500" y="5373688"/>
          <a:ext cx="4249738" cy="1096962"/>
        </p:xfrm>
        <a:graphic>
          <a:graphicData uri="http://schemas.openxmlformats.org/drawingml/2006/table">
            <a:tbl>
              <a:tblPr/>
              <a:tblGrid>
                <a:gridCol w="1417638"/>
                <a:gridCol w="1414462"/>
                <a:gridCol w="1417638"/>
              </a:tblGrid>
              <a:tr h="263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theater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Guild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Menlo 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 Net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Menlo 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 Net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39385" name="Group 121"/>
          <p:cNvGraphicFramePr>
            <a:graphicFrameLocks noGrp="1"/>
          </p:cNvGraphicFramePr>
          <p:nvPr>
            <p:ph sz="quarter" idx="3"/>
          </p:nvPr>
        </p:nvGraphicFramePr>
        <p:xfrm>
          <a:off x="3492500" y="3860800"/>
          <a:ext cx="2155825" cy="1096963"/>
        </p:xfrm>
        <a:graphic>
          <a:graphicData uri="http://schemas.openxmlformats.org/drawingml/2006/table">
            <a:tbl>
              <a:tblPr/>
              <a:tblGrid>
                <a:gridCol w="1077913"/>
                <a:gridCol w="1077912"/>
              </a:tblGrid>
              <a:tr h="347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theater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Guild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 Net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 Net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39369" name="Group 105"/>
          <p:cNvGraphicFramePr>
            <a:graphicFrameLocks noGrp="1"/>
          </p:cNvGraphicFramePr>
          <p:nvPr/>
        </p:nvGraphicFramePr>
        <p:xfrm>
          <a:off x="250825" y="3860800"/>
          <a:ext cx="2881313" cy="1096963"/>
        </p:xfrm>
        <a:graphic>
          <a:graphicData uri="http://schemas.openxmlformats.org/drawingml/2006/table">
            <a:tbl>
              <a:tblPr/>
              <a:tblGrid>
                <a:gridCol w="1441450"/>
                <a:gridCol w="1439863"/>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theater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Guild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Menlo 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Menlo Park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bg-BG" smtClean="0"/>
              <a:t>Third Normal Form</a:t>
            </a:r>
          </a:p>
        </p:txBody>
      </p:sp>
      <p:sp>
        <p:nvSpPr>
          <p:cNvPr id="142339"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1800" smtClean="0"/>
              <a:t>The solution to the above problem is to relax our BCNF requirement slightly, in order to allow the occasional relation schema, like that of last example, which cannot be decomposed into BCNF relations without our losing the ability to check each FD within one relation. This relaxed condition is called the </a:t>
            </a:r>
            <a:r>
              <a:rPr lang="en-US" sz="1800" smtClean="0">
                <a:solidFill>
                  <a:schemeClr val="folHlink"/>
                </a:solidFill>
              </a:rPr>
              <a:t>third normal form</a:t>
            </a:r>
            <a:r>
              <a:rPr lang="en-US" sz="1800" smtClean="0"/>
              <a:t> condition:</a:t>
            </a:r>
          </a:p>
          <a:p>
            <a:pPr eaLnBrk="1" hangingPunct="1">
              <a:lnSpc>
                <a:spcPct val="80000"/>
              </a:lnSpc>
              <a:defRPr/>
            </a:pPr>
            <a:r>
              <a:rPr lang="en-US" sz="1800" smtClean="0"/>
              <a:t>A relation R is in third normal form (3NF) if: whenever 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 </a:t>
            </a:r>
            <a:r>
              <a:rPr lang="en-US" sz="1800" smtClean="0"/>
              <a:t>is a nontrivial FD, either {A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is a superkey, or B is a member of some key.</a:t>
            </a:r>
          </a:p>
          <a:p>
            <a:pPr eaLnBrk="1" hangingPunct="1">
              <a:lnSpc>
                <a:spcPct val="80000"/>
              </a:lnSpc>
              <a:buFont typeface="Wingdings" pitchFamily="2" charset="2"/>
              <a:buNone/>
              <a:defRPr/>
            </a:pPr>
            <a:r>
              <a:rPr lang="en-US" sz="1800" smtClean="0"/>
              <a:t>An attribute that is a member of some key is often said to be </a:t>
            </a:r>
            <a:r>
              <a:rPr lang="en-US" sz="1800" smtClean="0">
                <a:solidFill>
                  <a:schemeClr val="folHlink"/>
                </a:solidFill>
              </a:rPr>
              <a:t>prime</a:t>
            </a:r>
            <a:r>
              <a:rPr lang="en-US" sz="1800" smtClean="0"/>
              <a:t>. Thus, the 3NF condition can be stated as "for each nontrivial FD, either the left side is a superkey, or the right side is prime."</a:t>
            </a:r>
          </a:p>
          <a:p>
            <a:pPr eaLnBrk="1" hangingPunct="1">
              <a:lnSpc>
                <a:spcPct val="80000"/>
              </a:lnSpc>
              <a:buFont typeface="Wingdings" pitchFamily="2" charset="2"/>
              <a:buNone/>
              <a:defRPr/>
            </a:pPr>
            <a:r>
              <a:rPr lang="en-US" sz="1800" smtClean="0"/>
              <a:t>Note that the difference between this 3NF condition and the BCNF condition is the clause "or B is a member of some key (i.e., prime)." This clause "excuses" a FD like theater —&gt; city in the example, because the right side, city, is prime.</a:t>
            </a:r>
          </a:p>
          <a:p>
            <a:pPr eaLnBrk="1" hangingPunct="1">
              <a:lnSpc>
                <a:spcPct val="80000"/>
              </a:lnSpc>
              <a:buFont typeface="Wingdings" pitchFamily="2" charset="2"/>
              <a:buNone/>
              <a:defRPr/>
            </a:pPr>
            <a:r>
              <a:rPr lang="en-US" sz="1800" smtClean="0"/>
              <a:t>It is beyond the scope of this course to prove that 3NF is in fact adequate for its purposes. That is, we can always decompose a relation schema in a way that does not lose information, into schemas that are in 3NF and allow all FD's to be checked. When these relations are not in BCNF, there will be some redundancy left in the schema, however.</a:t>
            </a:r>
            <a:endParaRPr lang="bg-BG" sz="180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bg-BG" smtClean="0"/>
              <a:t>Other Normal Forms</a:t>
            </a:r>
          </a:p>
        </p:txBody>
      </p:sp>
      <p:sp>
        <p:nvSpPr>
          <p:cNvPr id="143363" name="Rectangle 3"/>
          <p:cNvSpPr>
            <a:spLocks noGrp="1" noChangeArrowheads="1"/>
          </p:cNvSpPr>
          <p:nvPr>
            <p:ph type="body" idx="1"/>
          </p:nvPr>
        </p:nvSpPr>
        <p:spPr>
          <a:xfrm>
            <a:off x="457200" y="1981200"/>
            <a:ext cx="8075613" cy="4876800"/>
          </a:xfrm>
        </p:spPr>
        <p:txBody>
          <a:bodyPr/>
          <a:lstStyle/>
          <a:p>
            <a:pPr eaLnBrk="1" hangingPunct="1">
              <a:buFont typeface="Wingdings" pitchFamily="2" charset="2"/>
              <a:buNone/>
              <a:defRPr/>
            </a:pPr>
            <a:r>
              <a:rPr lang="en-US" sz="2800" smtClean="0"/>
              <a:t>If there is a "third normal form," what happened to the first two "normal forms"? They indeed were defined, but today there is little use for them. </a:t>
            </a:r>
            <a:r>
              <a:rPr lang="en-US" sz="2800" smtClean="0">
                <a:solidFill>
                  <a:schemeClr val="folHlink"/>
                </a:solidFill>
              </a:rPr>
              <a:t>First normal form</a:t>
            </a:r>
            <a:r>
              <a:rPr lang="en-US" sz="2800" smtClean="0"/>
              <a:t> is simply the condition that every component of every tuple is an atomic value. </a:t>
            </a:r>
            <a:r>
              <a:rPr lang="en-US" sz="2800" smtClean="0">
                <a:solidFill>
                  <a:schemeClr val="folHlink"/>
                </a:solidFill>
              </a:rPr>
              <a:t>Second normal form</a:t>
            </a:r>
            <a:r>
              <a:rPr lang="en-US" sz="2800" smtClean="0"/>
              <a:t> is less restrictive than 3NF. It permits transitive FD's in a relation but forbids a nontrivial FD with a left side that is a proper subset of a key. There is also a "fourth normal form" that we shall meet later.</a:t>
            </a:r>
            <a:endParaRPr lang="bg-BG" sz="280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mtClean="0"/>
              <a:t>Multivalued Dependencies</a:t>
            </a:r>
            <a:endParaRPr lang="bg-BG" smtClean="0"/>
          </a:p>
        </p:txBody>
      </p:sp>
      <p:sp>
        <p:nvSpPr>
          <p:cNvPr id="144387" name="Rectangle 3"/>
          <p:cNvSpPr>
            <a:spLocks noGrp="1" noChangeArrowheads="1"/>
          </p:cNvSpPr>
          <p:nvPr>
            <p:ph type="body" idx="1"/>
          </p:nvPr>
        </p:nvSpPr>
        <p:spPr>
          <a:xfrm>
            <a:off x="457200" y="1981200"/>
            <a:ext cx="8229600" cy="4876800"/>
          </a:xfrm>
        </p:spPr>
        <p:txBody>
          <a:bodyPr/>
          <a:lstStyle/>
          <a:p>
            <a:pPr eaLnBrk="1" hangingPunct="1">
              <a:lnSpc>
                <a:spcPct val="90000"/>
              </a:lnSpc>
              <a:buFont typeface="Wingdings" pitchFamily="2" charset="2"/>
              <a:buNone/>
              <a:defRPr/>
            </a:pPr>
            <a:r>
              <a:rPr lang="en-US" sz="2800" smtClean="0"/>
              <a:t>A "multivalued dependency" is an assertion that two attributes or sets of attributes are independent of one another. This condition is, as we shall see, a generalization of the notion of a functional dependency, in the sense that every FD implies a corresponding multivalued dependency. However, there are some situations involving independence of attribute sets that cannot be explained as FD's. In this section we shall explore the cause of multivalued dependencies and see how they can be used in database schema design.</a:t>
            </a:r>
            <a:endParaRPr lang="bg-BG" sz="2800"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sz="4000" smtClean="0"/>
              <a:t>Attribute Independence and Its Consequent Redundancy</a:t>
            </a:r>
            <a:endParaRPr lang="bg-BG" sz="4000" smtClean="0"/>
          </a:p>
        </p:txBody>
      </p:sp>
      <p:sp>
        <p:nvSpPr>
          <p:cNvPr id="145411" name="Rectangle 3"/>
          <p:cNvSpPr>
            <a:spLocks noGrp="1" noChangeArrowheads="1"/>
          </p:cNvSpPr>
          <p:nvPr>
            <p:ph type="body" idx="1"/>
          </p:nvPr>
        </p:nvSpPr>
        <p:spPr/>
        <p:txBody>
          <a:bodyPr/>
          <a:lstStyle/>
          <a:p>
            <a:pPr eaLnBrk="1" hangingPunct="1">
              <a:buFont typeface="Wingdings" pitchFamily="2" charset="2"/>
              <a:buNone/>
              <a:defRPr/>
            </a:pPr>
            <a:r>
              <a:rPr lang="en-US" smtClean="0"/>
              <a:t>There are occasional situations where we design a relation schema and find it is in BCNF, yet the relation has a kind of redundancy that is not related to FD's. The most common source of redundancy in BCNF schemas is an attempt to put two or more many-many relationships in a single relation.</a:t>
            </a:r>
            <a:endParaRPr lang="bg-BG"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sz="4000" smtClean="0"/>
              <a:t>Sets of addresses independent from movies</a:t>
            </a:r>
            <a:endParaRPr lang="bg-BG" sz="4000" smtClean="0"/>
          </a:p>
        </p:txBody>
      </p:sp>
      <p:graphicFrame>
        <p:nvGraphicFramePr>
          <p:cNvPr id="146614" name="Group 182"/>
          <p:cNvGraphicFramePr>
            <a:graphicFrameLocks noGrp="1"/>
          </p:cNvGraphicFramePr>
          <p:nvPr>
            <p:ph idx="1"/>
          </p:nvPr>
        </p:nvGraphicFramePr>
        <p:xfrm>
          <a:off x="457200" y="1981200"/>
          <a:ext cx="8229600" cy="4114800"/>
        </p:xfrm>
        <a:graphic>
          <a:graphicData uri="http://schemas.openxmlformats.org/drawingml/2006/table">
            <a:tbl>
              <a:tblPr/>
              <a:tblGrid>
                <a:gridCol w="1162050"/>
                <a:gridCol w="1728788"/>
                <a:gridCol w="1368425"/>
                <a:gridCol w="3168650"/>
                <a:gridCol w="801687"/>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 Strikes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 Strikes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 of the Jedi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 of the Jedi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10636" name="Text Box 184"/>
          <p:cNvSpPr txBox="1">
            <a:spLocks noChangeArrowheads="1"/>
          </p:cNvSpPr>
          <p:nvPr/>
        </p:nvSpPr>
        <p:spPr bwMode="auto">
          <a:xfrm>
            <a:off x="539750" y="6165850"/>
            <a:ext cx="3240088" cy="366713"/>
          </a:xfrm>
          <a:prstGeom prst="rect">
            <a:avLst/>
          </a:prstGeom>
          <a:noFill/>
          <a:ln w="9525">
            <a:noFill/>
            <a:miter lim="800000"/>
            <a:headEnd/>
            <a:tailEnd/>
          </a:ln>
        </p:spPr>
        <p:txBody>
          <a:bodyPr>
            <a:spAutoFit/>
          </a:bodyPr>
          <a:lstStyle/>
          <a:p>
            <a:pPr>
              <a:spcBef>
                <a:spcPct val="50000"/>
              </a:spcBef>
            </a:pPr>
            <a:r>
              <a:rPr lang="en-US">
                <a:solidFill>
                  <a:schemeClr val="folHlink"/>
                </a:solidFill>
              </a:rPr>
              <a:t>name street title year </a:t>
            </a:r>
            <a:r>
              <a:rPr lang="en-US" i="1">
                <a:solidFill>
                  <a:schemeClr val="folHlink"/>
                </a:solidFill>
              </a:rPr>
              <a:t>—&gt;</a:t>
            </a:r>
            <a:r>
              <a:rPr lang="en-US">
                <a:solidFill>
                  <a:schemeClr val="folHlink"/>
                </a:solidFill>
              </a:rPr>
              <a:t> city</a:t>
            </a:r>
            <a:endParaRPr lang="bg-BG">
              <a:solidFill>
                <a:schemeClr val="folHlink"/>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bg-BG" sz="4000" smtClean="0"/>
              <a:t>Definition of Multivalued Dependencies</a:t>
            </a:r>
          </a:p>
        </p:txBody>
      </p:sp>
      <p:sp>
        <p:nvSpPr>
          <p:cNvPr id="1484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1800" smtClean="0"/>
              <a:t>A multivalued dependency (often abbreviated MVD) is a statement about some relation R that when you fix the values for one set of attributes, then the values in certain other attributes are independent of the values of all the other attributes in the relation. More precisely, we say the MVD</a:t>
            </a:r>
          </a:p>
          <a:p>
            <a:pPr eaLnBrk="1" hangingPunct="1">
              <a:lnSpc>
                <a:spcPct val="80000"/>
              </a:lnSpc>
              <a:buFont typeface="Wingdings" pitchFamily="2" charset="2"/>
              <a:buNone/>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—&gt;-&gt; B</a:t>
            </a:r>
            <a:r>
              <a:rPr lang="en-US" sz="1800" baseline="-25000" smtClean="0"/>
              <a:t>1 </a:t>
            </a:r>
            <a:r>
              <a:rPr lang="en-US" sz="1800" smtClean="0"/>
              <a:t>B</a:t>
            </a:r>
            <a:r>
              <a:rPr lang="en-US" sz="1800" baseline="-25000" smtClean="0"/>
              <a:t>2 </a:t>
            </a:r>
            <a:r>
              <a:rPr lang="en-US" sz="1800" smtClean="0"/>
              <a:t>… B</a:t>
            </a:r>
            <a:r>
              <a:rPr lang="en-US" sz="1800" baseline="-25000" smtClean="0"/>
              <a:t>m</a:t>
            </a:r>
            <a:endParaRPr lang="en-US" sz="1800" smtClean="0"/>
          </a:p>
          <a:p>
            <a:pPr eaLnBrk="1" hangingPunct="1">
              <a:lnSpc>
                <a:spcPct val="80000"/>
              </a:lnSpc>
              <a:buFont typeface="Wingdings" pitchFamily="2" charset="2"/>
              <a:buNone/>
              <a:defRPr/>
            </a:pPr>
            <a:r>
              <a:rPr lang="en-US" sz="1800" smtClean="0"/>
              <a:t>holds for a relation R if when we restrict ourselves to the tuples of R that have particular values for each of the attributes among the A's. then the set of values we find among the B's is independent of the set of values we find among the attributes of R that are not among the A's or B's. Still more precisely, we say this MVD holds if</a:t>
            </a:r>
          </a:p>
          <a:p>
            <a:pPr eaLnBrk="1" hangingPunct="1">
              <a:lnSpc>
                <a:spcPct val="80000"/>
              </a:lnSpc>
              <a:buFont typeface="Wingdings" pitchFamily="2" charset="2"/>
              <a:buNone/>
              <a:defRPr/>
            </a:pPr>
            <a:r>
              <a:rPr lang="en-US" sz="1800" smtClean="0"/>
              <a:t>For each pair of tuples t and u of relation R that agree on all the A's, we can find in R some tuple v that agrees:</a:t>
            </a:r>
          </a:p>
          <a:p>
            <a:pPr eaLnBrk="1" hangingPunct="1">
              <a:lnSpc>
                <a:spcPct val="80000"/>
              </a:lnSpc>
              <a:buFont typeface="Wingdings" pitchFamily="2" charset="2"/>
              <a:buAutoNum type="arabicPeriod"/>
              <a:defRPr/>
            </a:pPr>
            <a:r>
              <a:rPr lang="en-US" sz="1800" smtClean="0"/>
              <a:t>With both t and u on the A's,</a:t>
            </a:r>
          </a:p>
          <a:p>
            <a:pPr eaLnBrk="1" hangingPunct="1">
              <a:lnSpc>
                <a:spcPct val="80000"/>
              </a:lnSpc>
              <a:buFont typeface="Wingdings" pitchFamily="2" charset="2"/>
              <a:buAutoNum type="arabicPeriod"/>
              <a:defRPr/>
            </a:pPr>
            <a:r>
              <a:rPr lang="en-US" sz="1800" smtClean="0"/>
              <a:t>With t on the B's, and</a:t>
            </a:r>
          </a:p>
          <a:p>
            <a:pPr eaLnBrk="1" hangingPunct="1">
              <a:lnSpc>
                <a:spcPct val="80000"/>
              </a:lnSpc>
              <a:buFont typeface="Wingdings" pitchFamily="2" charset="2"/>
              <a:buAutoNum type="arabicPeriod"/>
              <a:defRPr/>
            </a:pPr>
            <a:r>
              <a:rPr lang="en-US" sz="1800" smtClean="0"/>
              <a:t>With u on all attributes of R that are not among the A's or B's.</a:t>
            </a:r>
            <a:endParaRPr lang="bg-BG" sz="180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bg-BG" sz="4000" smtClean="0"/>
              <a:t>Definition of Multivalued Dependencies</a:t>
            </a:r>
          </a:p>
        </p:txBody>
      </p:sp>
      <p:sp>
        <p:nvSpPr>
          <p:cNvPr id="149507" name="Rectangle 3"/>
          <p:cNvSpPr>
            <a:spLocks noGrp="1" noChangeArrowheads="1"/>
          </p:cNvSpPr>
          <p:nvPr>
            <p:ph type="body" idx="1"/>
          </p:nvPr>
        </p:nvSpPr>
        <p:spPr>
          <a:xfrm>
            <a:off x="457200" y="1981200"/>
            <a:ext cx="8229600" cy="3679825"/>
          </a:xfrm>
        </p:spPr>
        <p:txBody>
          <a:bodyPr/>
          <a:lstStyle/>
          <a:p>
            <a:pPr eaLnBrk="1" hangingPunct="1">
              <a:lnSpc>
                <a:spcPct val="80000"/>
              </a:lnSpc>
              <a:buFont typeface="Wingdings" pitchFamily="2" charset="2"/>
              <a:buNone/>
              <a:defRPr/>
            </a:pPr>
            <a:r>
              <a:rPr lang="en-US" sz="2000" smtClean="0"/>
              <a:t>Note that we can use this rule with t and u interchanged, to infer the existence of a fourth tuple w that agrees with u on the B's and with t on the other attributes. As a consequence, for any fixed values of the A's, the associated values of the B's and the other attributes appear in all possible combinations in different tuples. Next slide suggests how v relates to t and u when a MVD holds.</a:t>
            </a:r>
          </a:p>
          <a:p>
            <a:pPr eaLnBrk="1" hangingPunct="1">
              <a:lnSpc>
                <a:spcPct val="80000"/>
              </a:lnSpc>
              <a:buFont typeface="Wingdings" pitchFamily="2" charset="2"/>
              <a:buNone/>
              <a:defRPr/>
            </a:pPr>
            <a:r>
              <a:rPr lang="en-US" sz="2000" smtClean="0"/>
              <a:t>In general, we may assume that the A's and B's (left side and right side) of a MVD are disjoint. However, as with FD's, it is permissible to add some of the A's to the right side if we wish. Also note that unlike FD's, where we started with single attributes on the right and allowed sets of attributes on the right as a shorthand, with MVD's, we must consider sets of attributes on the right immediately. As we shall see later, it is not always possible to break the right sides of MVD's into single attributes.</a:t>
            </a:r>
            <a:endParaRPr lang="bg-BG" sz="20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bg-BG" sz="4000" smtClean="0"/>
              <a:t>From E/R Diagrams to Relational Designs</a:t>
            </a:r>
          </a:p>
        </p:txBody>
      </p:sp>
      <p:sp>
        <p:nvSpPr>
          <p:cNvPr id="22531"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2000" smtClean="0"/>
              <a:t>Let us consider the process whereby a new database, such as our movie database, is created. We begin with a design phase, in which we address and answer questions about what information will be stored, how information elements will be related to one another, what constraints such as keys or referential integrity may be assumed, and so on. This phase may last for a long time, while options are evaluated and opinions are reconciled.</a:t>
            </a:r>
          </a:p>
          <a:p>
            <a:pPr eaLnBrk="1" hangingPunct="1">
              <a:lnSpc>
                <a:spcPct val="80000"/>
              </a:lnSpc>
              <a:buFont typeface="Wingdings" pitchFamily="2" charset="2"/>
              <a:buNone/>
              <a:defRPr/>
            </a:pPr>
            <a:r>
              <a:rPr lang="en-US" sz="2000" smtClean="0"/>
              <a:t>The design phase is followed by an implementation phase using a real database system. Since the great majority of commercial database systems use the relational model, we might suppose that the design phase should use this model too, rather than the E/R model or another model oriented toward design.</a:t>
            </a:r>
          </a:p>
          <a:p>
            <a:pPr eaLnBrk="1" hangingPunct="1">
              <a:lnSpc>
                <a:spcPct val="80000"/>
              </a:lnSpc>
              <a:buFont typeface="Wingdings" pitchFamily="2" charset="2"/>
              <a:buNone/>
              <a:defRPr/>
            </a:pPr>
            <a:r>
              <a:rPr lang="en-US" sz="2000" smtClean="0"/>
              <a:t>However, in practice it is often easier to start with a model like E/R, make our design, and then convert it to the relational model. The primary reason for doing so is that the relational model, having only one concept - the relation - rather than several complementary concepts (e.g., entity sets and relationships in the E/R model) has certain inflexibilities that are best handled after a design has been selected.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sz="4000" smtClean="0"/>
              <a:t>A multivalued dependency guarantees that v exists</a:t>
            </a:r>
            <a:endParaRPr lang="bg-BG" sz="4000" smtClean="0"/>
          </a:p>
        </p:txBody>
      </p:sp>
      <p:graphicFrame>
        <p:nvGraphicFramePr>
          <p:cNvPr id="150719" name="Group 191"/>
          <p:cNvGraphicFramePr>
            <a:graphicFrameLocks noGrp="1"/>
          </p:cNvGraphicFramePr>
          <p:nvPr>
            <p:ph idx="1"/>
          </p:nvPr>
        </p:nvGraphicFramePr>
        <p:xfrm>
          <a:off x="457200" y="1981200"/>
          <a:ext cx="8229600" cy="4114800"/>
        </p:xfrm>
        <a:graphic>
          <a:graphicData uri="http://schemas.openxmlformats.org/drawingml/2006/table">
            <a:tbl>
              <a:tblPr/>
              <a:tblGrid>
                <a:gridCol w="2057400"/>
                <a:gridCol w="2057400"/>
                <a:gridCol w="2057400"/>
                <a:gridCol w="2057400"/>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lgDash"/>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Others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lgDash"/>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v</a:t>
                      </a:r>
                      <a:endPar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lgDash"/>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bg-BG" sz="4000" smtClean="0"/>
              <a:t>Reasoning About Multivalued Dependencies</a:t>
            </a:r>
          </a:p>
        </p:txBody>
      </p:sp>
      <p:sp>
        <p:nvSpPr>
          <p:cNvPr id="152579" name="Rectangle 3"/>
          <p:cNvSpPr>
            <a:spLocks noGrp="1" noChangeArrowheads="1"/>
          </p:cNvSpPr>
          <p:nvPr>
            <p:ph type="body" idx="1"/>
          </p:nvPr>
        </p:nvSpPr>
        <p:spPr>
          <a:xfrm>
            <a:off x="457200" y="1981200"/>
            <a:ext cx="8229600" cy="4616450"/>
          </a:xfrm>
        </p:spPr>
        <p:txBody>
          <a:bodyPr/>
          <a:lstStyle/>
          <a:p>
            <a:pPr eaLnBrk="1" hangingPunct="1">
              <a:lnSpc>
                <a:spcPct val="80000"/>
              </a:lnSpc>
              <a:buFont typeface="Wingdings" pitchFamily="2" charset="2"/>
              <a:buNone/>
              <a:defRPr/>
            </a:pPr>
            <a:r>
              <a:rPr lang="en-US" sz="2000" smtClean="0"/>
              <a:t>There are a number of rules about MVD's that are similar to the rules we learned for FD's. For example, MVD's obey</a:t>
            </a:r>
          </a:p>
          <a:p>
            <a:pPr eaLnBrk="1" hangingPunct="1">
              <a:lnSpc>
                <a:spcPct val="80000"/>
              </a:lnSpc>
              <a:defRPr/>
            </a:pPr>
            <a:r>
              <a:rPr lang="en-US" sz="2000" smtClean="0"/>
              <a:t>The </a:t>
            </a:r>
            <a:r>
              <a:rPr lang="en-US" sz="2000" smtClean="0">
                <a:solidFill>
                  <a:schemeClr val="folHlink"/>
                </a:solidFill>
              </a:rPr>
              <a:t>trivial dependencies rule</a:t>
            </a:r>
            <a:r>
              <a:rPr lang="en-US" sz="2000" smtClean="0"/>
              <a:t>, which says that if MVD</a:t>
            </a:r>
          </a:p>
          <a:p>
            <a:pPr algn="ctr" eaLnBrk="1" hangingPunct="1">
              <a:lnSpc>
                <a:spcPct val="80000"/>
              </a:lnSpc>
              <a:buFont typeface="Wingdings" pitchFamily="2" charset="2"/>
              <a:buNone/>
              <a:defRPr/>
            </a:pP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endParaRPr lang="en-US" sz="2000" smtClean="0"/>
          </a:p>
          <a:p>
            <a:pPr eaLnBrk="1" hangingPunct="1">
              <a:lnSpc>
                <a:spcPct val="80000"/>
              </a:lnSpc>
              <a:buFont typeface="Wingdings" pitchFamily="2" charset="2"/>
              <a:buNone/>
              <a:defRPr/>
            </a:pPr>
            <a:r>
              <a:rPr lang="en-US" sz="2000" smtClean="0"/>
              <a:t>holds for some relation, then so does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where the C's are the B's plus one or more of the A's. Conversely, we can also remove attributes from the B's if they are among the A's and infer the MVD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D</a:t>
            </a:r>
            <a:r>
              <a:rPr lang="en-US" sz="2000" baseline="-25000" smtClean="0"/>
              <a:t>1 </a:t>
            </a:r>
            <a:r>
              <a:rPr lang="en-US" sz="2000" smtClean="0"/>
              <a:t>D</a:t>
            </a:r>
            <a:r>
              <a:rPr lang="en-US" sz="2000" baseline="-25000" smtClean="0"/>
              <a:t>2 </a:t>
            </a:r>
            <a:r>
              <a:rPr lang="en-US" sz="2000" smtClean="0"/>
              <a:t>… D</a:t>
            </a:r>
            <a:r>
              <a:rPr lang="en-US" sz="2000" baseline="-25000" smtClean="0"/>
              <a:t>r</a:t>
            </a:r>
            <a:r>
              <a:rPr lang="en-US" sz="2000" smtClean="0"/>
              <a:t> if the D's are those B's that are not among the A's.</a:t>
            </a:r>
          </a:p>
          <a:p>
            <a:pPr eaLnBrk="1" hangingPunct="1">
              <a:lnSpc>
                <a:spcPct val="80000"/>
              </a:lnSpc>
              <a:defRPr/>
            </a:pPr>
            <a:r>
              <a:rPr lang="en-US" sz="2000" smtClean="0"/>
              <a:t>The </a:t>
            </a:r>
            <a:r>
              <a:rPr lang="en-US" sz="2000" smtClean="0">
                <a:solidFill>
                  <a:schemeClr val="folHlink"/>
                </a:solidFill>
              </a:rPr>
              <a:t>transitive rule</a:t>
            </a:r>
            <a:r>
              <a:rPr lang="en-US" sz="2000" smtClean="0"/>
              <a:t>, which says that if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and B</a:t>
            </a:r>
            <a:r>
              <a:rPr lang="en-US" sz="2000" baseline="-25000" smtClean="0"/>
              <a:t>1 </a:t>
            </a:r>
            <a:r>
              <a:rPr lang="en-US" sz="2000" smtClean="0"/>
              <a:t>B</a:t>
            </a:r>
            <a:r>
              <a:rPr lang="en-US" sz="2000" baseline="-25000" smtClean="0"/>
              <a:t>2 </a:t>
            </a:r>
            <a:r>
              <a:rPr lang="en-US" sz="2000" smtClean="0"/>
              <a:t>… B</a:t>
            </a:r>
            <a:r>
              <a:rPr lang="en-US" sz="2000" baseline="-25000" smtClean="0"/>
              <a:t>m </a:t>
            </a:r>
            <a:r>
              <a:rPr lang="en-US" sz="2000" smtClean="0"/>
              <a:t>—&gt;-&gt;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hold for some relation, then so does</a:t>
            </a:r>
          </a:p>
          <a:p>
            <a:pPr algn="ctr" eaLnBrk="1" hangingPunct="1">
              <a:lnSpc>
                <a:spcPct val="80000"/>
              </a:lnSpc>
              <a:buFont typeface="Wingdings" pitchFamily="2" charset="2"/>
              <a:buNone/>
              <a:defRPr/>
            </a:pP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C</a:t>
            </a:r>
            <a:r>
              <a:rPr lang="en-US" sz="2000" baseline="-25000" smtClean="0"/>
              <a:t>1 </a:t>
            </a:r>
            <a:r>
              <a:rPr lang="en-US" sz="2000" smtClean="0"/>
              <a:t>C</a:t>
            </a:r>
            <a:r>
              <a:rPr lang="en-US" sz="2000" baseline="-25000" smtClean="0"/>
              <a:t>2 </a:t>
            </a:r>
            <a:r>
              <a:rPr lang="en-US" sz="2000" smtClean="0"/>
              <a:t>… C</a:t>
            </a:r>
            <a:r>
              <a:rPr lang="en-US" sz="2000" baseline="-25000" smtClean="0"/>
              <a:t>k</a:t>
            </a:r>
            <a:endParaRPr lang="en-US" sz="2000" smtClean="0"/>
          </a:p>
          <a:p>
            <a:pPr eaLnBrk="1" hangingPunct="1">
              <a:lnSpc>
                <a:spcPct val="80000"/>
              </a:lnSpc>
              <a:buFont typeface="Wingdings" pitchFamily="2" charset="2"/>
              <a:buNone/>
              <a:defRPr/>
            </a:pPr>
            <a:r>
              <a:rPr lang="en-US" sz="2000" smtClean="0"/>
              <a:t>However, any C's that are also B's must be deleted from the right side.</a:t>
            </a:r>
          </a:p>
          <a:p>
            <a:pPr eaLnBrk="1" hangingPunct="1">
              <a:lnSpc>
                <a:spcPct val="80000"/>
              </a:lnSpc>
              <a:buFont typeface="Wingdings" pitchFamily="2" charset="2"/>
              <a:buNone/>
              <a:defRPr/>
            </a:pPr>
            <a:r>
              <a:rPr lang="en-US" sz="2000" smtClean="0"/>
              <a:t>On the other hand, MVD's do not obey the splitting part of the splitting/combining rule, as the following example shows.</a:t>
            </a:r>
            <a:endParaRPr lang="bg-BG" sz="2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z="4000" smtClean="0">
                <a:solidFill>
                  <a:schemeClr val="folHlink"/>
                </a:solidFill>
              </a:rPr>
              <a:t>Sets of addresses independent from movies</a:t>
            </a:r>
            <a:endParaRPr lang="bg-BG" sz="4000" smtClean="0">
              <a:solidFill>
                <a:schemeClr val="folHlink"/>
              </a:solidFill>
            </a:endParaRPr>
          </a:p>
        </p:txBody>
      </p:sp>
      <p:graphicFrame>
        <p:nvGraphicFramePr>
          <p:cNvPr id="153670" name="Group 70"/>
          <p:cNvGraphicFramePr>
            <a:graphicFrameLocks noGrp="1"/>
          </p:cNvGraphicFramePr>
          <p:nvPr>
            <p:ph idx="1"/>
          </p:nvPr>
        </p:nvGraphicFramePr>
        <p:xfrm>
          <a:off x="457200" y="1981200"/>
          <a:ext cx="8229600" cy="2773363"/>
        </p:xfrm>
        <a:graphic>
          <a:graphicData uri="http://schemas.openxmlformats.org/drawingml/2006/table">
            <a:tbl>
              <a:tblPr/>
              <a:tblGrid>
                <a:gridCol w="1162050"/>
                <a:gridCol w="1728788"/>
                <a:gridCol w="1368425"/>
                <a:gridCol w="3168650"/>
                <a:gridCol w="801687"/>
              </a:tblGrid>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Hollywood </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Star Wars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Star Wars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 Strikes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 Strikes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 of the Jedi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 of the Jedi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15756" name="Text Box 68"/>
          <p:cNvSpPr txBox="1">
            <a:spLocks noChangeArrowheads="1"/>
          </p:cNvSpPr>
          <p:nvPr/>
        </p:nvSpPr>
        <p:spPr bwMode="auto">
          <a:xfrm>
            <a:off x="539750" y="4941888"/>
            <a:ext cx="3240088" cy="1192212"/>
          </a:xfrm>
          <a:prstGeom prst="rect">
            <a:avLst/>
          </a:prstGeom>
          <a:noFill/>
          <a:ln w="9525">
            <a:noFill/>
            <a:miter lim="800000"/>
            <a:headEnd/>
            <a:tailEnd/>
          </a:ln>
        </p:spPr>
        <p:txBody>
          <a:bodyPr>
            <a:spAutoFit/>
          </a:bodyPr>
          <a:lstStyle/>
          <a:p>
            <a:pPr>
              <a:spcBef>
                <a:spcPct val="50000"/>
              </a:spcBef>
            </a:pPr>
            <a:r>
              <a:rPr lang="en-US"/>
              <a:t>name </a:t>
            </a:r>
            <a:r>
              <a:rPr lang="en-US" i="1"/>
              <a:t>—&gt;-&gt;</a:t>
            </a:r>
            <a:r>
              <a:rPr lang="en-US"/>
              <a:t> street city</a:t>
            </a:r>
          </a:p>
          <a:p>
            <a:pPr>
              <a:spcBef>
                <a:spcPct val="50000"/>
              </a:spcBef>
            </a:pPr>
            <a:r>
              <a:rPr lang="en-US">
                <a:solidFill>
                  <a:schemeClr val="folHlink"/>
                </a:solidFill>
              </a:rPr>
              <a:t>? splitting rule</a:t>
            </a:r>
          </a:p>
          <a:p>
            <a:pPr>
              <a:spcBef>
                <a:spcPct val="50000"/>
              </a:spcBef>
            </a:pPr>
            <a:r>
              <a:rPr lang="en-US">
                <a:solidFill>
                  <a:schemeClr val="folHlink"/>
                </a:solidFill>
              </a:rPr>
              <a:t>name </a:t>
            </a:r>
            <a:r>
              <a:rPr lang="en-US" i="1">
                <a:solidFill>
                  <a:schemeClr val="folHlink"/>
                </a:solidFill>
              </a:rPr>
              <a:t>—&gt;-&gt;</a:t>
            </a:r>
            <a:r>
              <a:rPr lang="en-US">
                <a:solidFill>
                  <a:schemeClr val="folHlink"/>
                </a:solidFill>
              </a:rPr>
              <a:t> street</a:t>
            </a:r>
            <a:endParaRPr lang="bg-BG">
              <a:solidFill>
                <a:schemeClr val="folHlink"/>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bg-BG" sz="4000" smtClean="0"/>
              <a:t>Reasoning About Multivalued Dependencies</a:t>
            </a:r>
          </a:p>
        </p:txBody>
      </p:sp>
      <p:sp>
        <p:nvSpPr>
          <p:cNvPr id="154627" name="Rectangle 3"/>
          <p:cNvSpPr>
            <a:spLocks noGrp="1" noChangeArrowheads="1"/>
          </p:cNvSpPr>
          <p:nvPr>
            <p:ph type="body" idx="1"/>
          </p:nvPr>
        </p:nvSpPr>
        <p:spPr>
          <a:xfrm>
            <a:off x="971550" y="1700213"/>
            <a:ext cx="7488238" cy="4897437"/>
          </a:xfrm>
        </p:spPr>
        <p:txBody>
          <a:bodyPr/>
          <a:lstStyle/>
          <a:p>
            <a:pPr eaLnBrk="1" hangingPunct="1">
              <a:lnSpc>
                <a:spcPct val="80000"/>
              </a:lnSpc>
              <a:defRPr/>
            </a:pPr>
            <a:r>
              <a:rPr lang="en-US" sz="2000" smtClean="0"/>
              <a:t>Every FD is a MVD. That is, if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then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a:t>
            </a:r>
          </a:p>
          <a:p>
            <a:pPr eaLnBrk="1" hangingPunct="1">
              <a:lnSpc>
                <a:spcPct val="80000"/>
              </a:lnSpc>
              <a:buFont typeface="Wingdings" pitchFamily="2" charset="2"/>
              <a:buNone/>
              <a:defRPr/>
            </a:pPr>
            <a:r>
              <a:rPr lang="en-US" sz="2000" smtClean="0"/>
              <a:t>To see why, suppose R is some relation for which the FD</a:t>
            </a:r>
          </a:p>
          <a:p>
            <a:pPr eaLnBrk="1" hangingPunct="1">
              <a:lnSpc>
                <a:spcPct val="80000"/>
              </a:lnSpc>
              <a:buFont typeface="Wingdings" pitchFamily="2" charset="2"/>
              <a:buNone/>
              <a:defRPr/>
            </a:pP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endParaRPr lang="en-US" sz="2000" smtClean="0"/>
          </a:p>
          <a:p>
            <a:pPr eaLnBrk="1" hangingPunct="1">
              <a:lnSpc>
                <a:spcPct val="80000"/>
              </a:lnSpc>
              <a:buFont typeface="Wingdings" pitchFamily="2" charset="2"/>
              <a:buNone/>
              <a:defRPr/>
            </a:pPr>
            <a:r>
              <a:rPr lang="en-US" sz="2000" smtClean="0"/>
              <a:t>holds, and suppose t and u are tuples of R that agree on the A's. To show that the MVD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holds, we have to show that R also contains a tuple v that agrees with t and u on the A's, with t on the B's, and with u on all other attributes. But v can be u</a:t>
            </a:r>
            <a:r>
              <a:rPr lang="en-US" sz="2000" i="1" smtClean="0"/>
              <a:t>.</a:t>
            </a:r>
            <a:r>
              <a:rPr lang="en-US" sz="2000" smtClean="0"/>
              <a:t> Surely u agrees with t and u on the A's, because we started by assuming that these two tuples agree on the A's. The FD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assures us that u agrees with t on the B's</a:t>
            </a:r>
            <a:r>
              <a:rPr lang="en-US" sz="2000" i="1" smtClean="0"/>
              <a:t>.</a:t>
            </a:r>
            <a:r>
              <a:rPr lang="en-US" sz="2000" smtClean="0"/>
              <a:t> And of course u agrees with itself on the other attributes. Thus, whenever a FD holds, the corresponding MVD holds.</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{name, street, city, title, year}</a:t>
            </a:r>
          </a:p>
          <a:p>
            <a:pPr eaLnBrk="1" hangingPunct="1">
              <a:lnSpc>
                <a:spcPct val="80000"/>
              </a:lnSpc>
              <a:buFont typeface="Wingdings" pitchFamily="2" charset="2"/>
              <a:buNone/>
              <a:defRPr/>
            </a:pPr>
            <a:r>
              <a:rPr lang="en-US" sz="2000" smtClean="0"/>
              <a:t>name —&gt;-&gt; street city =&gt; </a:t>
            </a:r>
            <a:r>
              <a:rPr lang="en-US" sz="2000" smtClean="0">
                <a:solidFill>
                  <a:schemeClr val="folHlink"/>
                </a:solidFill>
              </a:rPr>
              <a:t>name —&gt;-&gt; title year</a:t>
            </a:r>
            <a:endParaRPr lang="bg-BG" sz="2000" smtClean="0">
              <a:solidFill>
                <a:schemeClr val="folHlink"/>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bg-BG" smtClean="0"/>
              <a:t>Fourth Normal Form</a:t>
            </a:r>
          </a:p>
        </p:txBody>
      </p:sp>
      <p:sp>
        <p:nvSpPr>
          <p:cNvPr id="155651" name="Rectangle 3"/>
          <p:cNvSpPr>
            <a:spLocks noGrp="1" noChangeArrowheads="1"/>
          </p:cNvSpPr>
          <p:nvPr>
            <p:ph type="body" idx="1"/>
          </p:nvPr>
        </p:nvSpPr>
        <p:spPr>
          <a:xfrm>
            <a:off x="468313" y="1700213"/>
            <a:ext cx="8229600" cy="4679950"/>
          </a:xfrm>
        </p:spPr>
        <p:txBody>
          <a:bodyPr/>
          <a:lstStyle/>
          <a:p>
            <a:pPr eaLnBrk="1" hangingPunct="1">
              <a:lnSpc>
                <a:spcPct val="80000"/>
              </a:lnSpc>
              <a:buFont typeface="Wingdings" pitchFamily="2" charset="2"/>
              <a:buNone/>
              <a:defRPr/>
            </a:pPr>
            <a:r>
              <a:rPr lang="en-US" sz="2000" smtClean="0">
                <a:effectLst/>
              </a:rPr>
              <a:t>The redundancy that we found to be caused by MVD's can be eliminated if we use these dependencies in a new decomposition algorithm for relations. We shall introduce a new normal form, called ''fourth normal form." In this normal form, all "nontrivial" (in a sense to be defined below) MVD's are eliminated, as are all FD's that violate BCNF. As a result, the decomposed relations have neither the redundancy from FD's that we discussed nor the redundancy from MVD's that we discussed.</a:t>
            </a:r>
          </a:p>
          <a:p>
            <a:pPr eaLnBrk="1" hangingPunct="1">
              <a:lnSpc>
                <a:spcPct val="80000"/>
              </a:lnSpc>
              <a:buFont typeface="Wingdings" pitchFamily="2" charset="2"/>
              <a:buNone/>
              <a:defRPr/>
            </a:pPr>
            <a:r>
              <a:rPr lang="en-US" sz="2000" smtClean="0">
                <a:effectLst/>
              </a:rPr>
              <a:t>A MVD </a:t>
            </a: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effectLst/>
              </a:rPr>
              <a:t> for a relation R is nontrivial if:</a:t>
            </a:r>
          </a:p>
          <a:p>
            <a:pPr eaLnBrk="1" hangingPunct="1">
              <a:lnSpc>
                <a:spcPct val="80000"/>
              </a:lnSpc>
              <a:buFont typeface="Wingdings" pitchFamily="2" charset="2"/>
              <a:buAutoNum type="arabicPeriod"/>
              <a:defRPr/>
            </a:pPr>
            <a:r>
              <a:rPr lang="en-US" sz="2000" smtClean="0">
                <a:effectLst/>
              </a:rPr>
              <a:t>None of the B's is among the A's.</a:t>
            </a:r>
          </a:p>
          <a:p>
            <a:pPr eaLnBrk="1" hangingPunct="1">
              <a:lnSpc>
                <a:spcPct val="80000"/>
              </a:lnSpc>
              <a:buFont typeface="Wingdings" pitchFamily="2" charset="2"/>
              <a:buAutoNum type="arabicPeriod"/>
              <a:defRPr/>
            </a:pPr>
            <a:r>
              <a:rPr lang="en-US" sz="2000" smtClean="0">
                <a:effectLst/>
              </a:rPr>
              <a:t>Not all the attributes of R are among the A's and B's.</a:t>
            </a:r>
          </a:p>
          <a:p>
            <a:pPr eaLnBrk="1" hangingPunct="1">
              <a:lnSpc>
                <a:spcPct val="80000"/>
              </a:lnSpc>
              <a:buFont typeface="Wingdings" pitchFamily="2" charset="2"/>
              <a:buNone/>
              <a:defRPr/>
            </a:pPr>
            <a:r>
              <a:rPr lang="en-US" sz="2000" smtClean="0">
                <a:effectLst/>
              </a:rPr>
              <a:t>The "fourth normal form" condition is essentially the BCNF condition, but applied to MVD's instead of FD's. Formally:</a:t>
            </a:r>
          </a:p>
          <a:p>
            <a:pPr eaLnBrk="1" hangingPunct="1">
              <a:lnSpc>
                <a:spcPct val="80000"/>
              </a:lnSpc>
              <a:defRPr/>
            </a:pPr>
            <a:r>
              <a:rPr lang="en-US" sz="2000" smtClean="0">
                <a:effectLst/>
              </a:rPr>
              <a:t>A relation R is in fourth normal form (4NF) if whenever</a:t>
            </a:r>
          </a:p>
          <a:p>
            <a:pPr eaLnBrk="1" hangingPunct="1">
              <a:lnSpc>
                <a:spcPct val="80000"/>
              </a:lnSpc>
              <a:buFont typeface="Wingdings" pitchFamily="2" charset="2"/>
              <a:buNone/>
              <a:defRPr/>
            </a:pP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—&gt;-&gt; B</a:t>
            </a:r>
            <a:r>
              <a:rPr lang="en-US" sz="2000" baseline="-25000" smtClean="0"/>
              <a:t>1 </a:t>
            </a:r>
            <a:r>
              <a:rPr lang="en-US" sz="2000" smtClean="0"/>
              <a:t>B</a:t>
            </a:r>
            <a:r>
              <a:rPr lang="en-US" sz="2000" baseline="-25000" smtClean="0"/>
              <a:t>2 </a:t>
            </a:r>
            <a:r>
              <a:rPr lang="en-US" sz="2000" smtClean="0"/>
              <a:t>… B</a:t>
            </a:r>
            <a:r>
              <a:rPr lang="en-US" sz="2000" baseline="-25000" smtClean="0"/>
              <a:t>m</a:t>
            </a:r>
          </a:p>
          <a:p>
            <a:pPr eaLnBrk="1" hangingPunct="1">
              <a:lnSpc>
                <a:spcPct val="80000"/>
              </a:lnSpc>
              <a:buFont typeface="Wingdings" pitchFamily="2" charset="2"/>
              <a:buNone/>
              <a:defRPr/>
            </a:pPr>
            <a:r>
              <a:rPr lang="en-US" sz="2000" smtClean="0"/>
              <a:t>is a nontrivial MVD,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is a superkey.</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bg-BG" smtClean="0"/>
              <a:t>Fourth Normal Form</a:t>
            </a:r>
          </a:p>
        </p:txBody>
      </p:sp>
      <p:sp>
        <p:nvSpPr>
          <p:cNvPr id="156675" name="Rectangle 3"/>
          <p:cNvSpPr>
            <a:spLocks noGrp="1" noChangeArrowheads="1"/>
          </p:cNvSpPr>
          <p:nvPr>
            <p:ph type="body" idx="1"/>
          </p:nvPr>
        </p:nvSpPr>
        <p:spPr>
          <a:xfrm>
            <a:off x="457200" y="1628775"/>
            <a:ext cx="8229600" cy="5040313"/>
          </a:xfrm>
        </p:spPr>
        <p:txBody>
          <a:bodyPr/>
          <a:lstStyle/>
          <a:p>
            <a:pPr eaLnBrk="1" hangingPunct="1">
              <a:lnSpc>
                <a:spcPct val="80000"/>
              </a:lnSpc>
              <a:buFont typeface="Wingdings" pitchFamily="2" charset="2"/>
              <a:buNone/>
              <a:defRPr/>
            </a:pPr>
            <a:r>
              <a:rPr lang="en-US" sz="2400" smtClean="0"/>
              <a:t>That is, if a relation is in 4NF, then every nontrivial MVD is really a FD with a superkey on the left. Note that the notions of keys and superkeys depend on FD's only; adding MVD's does not change the definition of "key."</a:t>
            </a:r>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r>
              <a:rPr lang="en-US" sz="2400" smtClean="0">
                <a:solidFill>
                  <a:schemeClr val="folHlink"/>
                </a:solidFill>
              </a:rPr>
              <a:t>name —&gt;-&gt; street city</a:t>
            </a:r>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r>
              <a:rPr lang="en-US" sz="2400" smtClean="0"/>
              <a:t>Fourth normal form is truly a generalization of BCNF. Recall that every FD is also a MVD. Thus, every BCNF violation is also a 4NF violation. Put another way, every relation that is in 4NF is therefore in BCNF.</a:t>
            </a:r>
          </a:p>
          <a:p>
            <a:pPr eaLnBrk="1" hangingPunct="1">
              <a:lnSpc>
                <a:spcPct val="80000"/>
              </a:lnSpc>
              <a:buFont typeface="Wingdings" pitchFamily="2" charset="2"/>
              <a:buNone/>
              <a:defRPr/>
            </a:pPr>
            <a:r>
              <a:rPr lang="en-US" sz="2400" smtClean="0"/>
              <a:t>However, there are some relations that are in BCNF but not 4NF. The only key for this relation is all five attributes, and there are no nontrivial FD's. Thus it is surely in BCNF. However, as we observed, it is not in 4NF.</a:t>
            </a:r>
            <a:endParaRPr lang="bg-BG" sz="240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z="4000" smtClean="0"/>
              <a:t>Decomposition into Fourth Normal Form</a:t>
            </a:r>
            <a:endParaRPr lang="bg-BG" sz="4000" smtClean="0"/>
          </a:p>
        </p:txBody>
      </p:sp>
      <p:sp>
        <p:nvSpPr>
          <p:cNvPr id="157699" name="Rectangle 3"/>
          <p:cNvSpPr>
            <a:spLocks noGrp="1" noChangeArrowheads="1"/>
          </p:cNvSpPr>
          <p:nvPr>
            <p:ph type="body" idx="1"/>
          </p:nvPr>
        </p:nvSpPr>
        <p:spPr/>
        <p:txBody>
          <a:bodyPr/>
          <a:lstStyle/>
          <a:p>
            <a:pPr marL="457200" indent="-457200" eaLnBrk="1" hangingPunct="1">
              <a:lnSpc>
                <a:spcPct val="90000"/>
              </a:lnSpc>
              <a:buFont typeface="Wingdings" pitchFamily="2" charset="2"/>
              <a:buNone/>
              <a:defRPr/>
            </a:pPr>
            <a:r>
              <a:rPr lang="en-US" sz="2400" smtClean="0"/>
              <a:t>The 4NF decomposition algorithm is quite analogous to the BCNF decomposition algorithm. We find a 4NF violation, say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a:t>
            </a:r>
          </a:p>
          <a:p>
            <a:pPr marL="457200" indent="-457200" eaLnBrk="1" hangingPunct="1">
              <a:lnSpc>
                <a:spcPct val="90000"/>
              </a:lnSpc>
              <a:buFont typeface="Wingdings" pitchFamily="2" charset="2"/>
              <a:buNone/>
              <a:defRPr/>
            </a:pPr>
            <a:r>
              <a:rPr lang="en-US" sz="2400" smtClean="0"/>
              <a:t>where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is not a superkey. Note this MVD could be a true MVD, or it could be derived from the corresponding FD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 since every FD is a MVD. Then we break the schema for the relation R that has the 4NF violation into two schemas:</a:t>
            </a:r>
          </a:p>
          <a:p>
            <a:pPr marL="457200" indent="-457200" eaLnBrk="1" hangingPunct="1">
              <a:lnSpc>
                <a:spcPct val="90000"/>
              </a:lnSpc>
              <a:buFont typeface="Wingdings" pitchFamily="2" charset="2"/>
              <a:buAutoNum type="arabicPeriod"/>
              <a:defRPr/>
            </a:pPr>
            <a:r>
              <a:rPr lang="en-US" sz="2400" smtClean="0"/>
              <a:t>The A's and the B's.</a:t>
            </a:r>
          </a:p>
          <a:p>
            <a:pPr marL="457200" indent="-457200" eaLnBrk="1" hangingPunct="1">
              <a:lnSpc>
                <a:spcPct val="90000"/>
              </a:lnSpc>
              <a:buFont typeface="Wingdings" pitchFamily="2" charset="2"/>
              <a:buAutoNum type="arabicPeriod"/>
              <a:defRPr/>
            </a:pPr>
            <a:r>
              <a:rPr lang="en-US" sz="2400" smtClean="0"/>
              <a:t>The A's and all attributes of R that are not among the A's or B's.</a:t>
            </a:r>
            <a:endParaRPr lang="bg-BG" sz="240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58723" name="Rectangle 3"/>
          <p:cNvSpPr>
            <a:spLocks noGrp="1" noChangeArrowheads="1"/>
          </p:cNvSpPr>
          <p:nvPr>
            <p:ph type="body" idx="1"/>
          </p:nvPr>
        </p:nvSpPr>
        <p:spPr/>
        <p:txBody>
          <a:bodyPr/>
          <a:lstStyle/>
          <a:p>
            <a:pPr eaLnBrk="1" hangingPunct="1">
              <a:buFont typeface="Wingdings" pitchFamily="2" charset="2"/>
              <a:buNone/>
              <a:defRPr/>
            </a:pPr>
            <a:r>
              <a:rPr lang="en-US" smtClean="0"/>
              <a:t>{name, street, city, title, year}</a:t>
            </a:r>
          </a:p>
          <a:p>
            <a:pPr eaLnBrk="1" hangingPunct="1">
              <a:buFont typeface="Wingdings" pitchFamily="2" charset="2"/>
              <a:buNone/>
              <a:defRPr/>
            </a:pPr>
            <a:r>
              <a:rPr lang="en-US" smtClean="0">
                <a:solidFill>
                  <a:schemeClr val="folHlink"/>
                </a:solidFill>
              </a:rPr>
              <a:t>name —&gt;-&gt; street city</a:t>
            </a:r>
          </a:p>
          <a:p>
            <a:pPr eaLnBrk="1" hangingPunct="1">
              <a:buFont typeface="Wingdings" pitchFamily="2" charset="2"/>
              <a:buNone/>
              <a:defRPr/>
            </a:pPr>
            <a:r>
              <a:rPr lang="en-US" smtClean="0"/>
              <a:t>=&gt;</a:t>
            </a:r>
          </a:p>
          <a:p>
            <a:pPr eaLnBrk="1" hangingPunct="1">
              <a:buFont typeface="Wingdings" pitchFamily="2" charset="2"/>
              <a:buNone/>
              <a:defRPr/>
            </a:pPr>
            <a:r>
              <a:rPr lang="en-US" smtClean="0"/>
              <a:t>{name, street, city}</a:t>
            </a:r>
          </a:p>
          <a:p>
            <a:pPr eaLnBrk="1" hangingPunct="1">
              <a:buFont typeface="Wingdings" pitchFamily="2" charset="2"/>
              <a:buNone/>
              <a:defRPr/>
            </a:pPr>
            <a:r>
              <a:rPr lang="en-US" smtClean="0"/>
              <a:t>{name, title, year}</a:t>
            </a:r>
          </a:p>
          <a:p>
            <a:pPr eaLnBrk="1" hangingPunct="1">
              <a:buFont typeface="Wingdings" pitchFamily="2" charset="2"/>
              <a:buNone/>
              <a:defRPr/>
            </a:pPr>
            <a:r>
              <a:rPr lang="en-US" smtClean="0"/>
              <a:t>name —&gt;-&gt; street city</a:t>
            </a:r>
          </a:p>
          <a:p>
            <a:pPr eaLnBrk="1" hangingPunct="1">
              <a:buFont typeface="Wingdings" pitchFamily="2" charset="2"/>
              <a:buNone/>
              <a:defRPr/>
            </a:pPr>
            <a:r>
              <a:rPr lang="en-US" smtClean="0"/>
              <a:t>name —&gt;-&gt; title year</a:t>
            </a:r>
            <a:endParaRPr lang="bg-BG"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sz="4000" smtClean="0"/>
              <a:t>Decomposition into Fourth Normal Form</a:t>
            </a:r>
            <a:endParaRPr lang="bg-BG" sz="4000" smtClean="0"/>
          </a:p>
        </p:txBody>
      </p:sp>
      <p:sp>
        <p:nvSpPr>
          <p:cNvPr id="15974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As for the BCNF decomposition, each decomposition step leaves us with schemas that have strictly fewer attributes than we started with, so eventually we get to schemas that need not be decomposed further: that is, they are in 4NF. Moreover, the argument justifying the decomposition that we gave carries over to MVD's as well. When we decompose a relation because of a MVD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 this dependency is enough to justify the claim that we can reconstruct the original relation from the relations of the decomposition.</a:t>
            </a:r>
            <a:endParaRPr lang="bg-BG" sz="240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bg-BG" sz="4000" smtClean="0"/>
              <a:t>Relationships Among Normal Forms</a:t>
            </a:r>
          </a:p>
        </p:txBody>
      </p:sp>
      <p:sp>
        <p:nvSpPr>
          <p:cNvPr id="16077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mtClean="0"/>
              <a:t>As we have mentioned, 4NF implies BCNF. which in turn implies 3NF. Thus, the sets of relation schemas (including dependencies) satisfying the three normal forms are related as in the next slide. That is, if a relation with certain dependencies is in 4NF, it is also in BCNF and 3NF. Also, if a relation with certain dependencies is in BCNF, then it is in 3NF.</a:t>
            </a:r>
            <a:endParaRPr lang="bg-BG"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bg-BG" sz="4000" smtClean="0"/>
              <a:t>From E/R Diagrams to Relational Designs</a:t>
            </a:r>
          </a:p>
        </p:txBody>
      </p:sp>
      <p:sp>
        <p:nvSpPr>
          <p:cNvPr id="23555" name="Rectangle 3"/>
          <p:cNvSpPr>
            <a:spLocks noGrp="1" noChangeArrowheads="1"/>
          </p:cNvSpPr>
          <p:nvPr>
            <p:ph type="body" idx="1"/>
          </p:nvPr>
        </p:nvSpPr>
        <p:spPr>
          <a:xfrm>
            <a:off x="457200" y="1981200"/>
            <a:ext cx="8229600" cy="3824288"/>
          </a:xfrm>
        </p:spPr>
        <p:txBody>
          <a:bodyPr/>
          <a:lstStyle/>
          <a:p>
            <a:pPr eaLnBrk="1" hangingPunct="1">
              <a:lnSpc>
                <a:spcPct val="80000"/>
              </a:lnSpc>
              <a:buFont typeface="Wingdings" pitchFamily="2" charset="2"/>
              <a:buNone/>
              <a:defRPr/>
            </a:pPr>
            <a:r>
              <a:rPr lang="en-US" sz="2000" smtClean="0"/>
              <a:t>To a first approximation, converting an E/R design to a relational database schema is straightforward:</a:t>
            </a:r>
          </a:p>
          <a:p>
            <a:pPr eaLnBrk="1" hangingPunct="1">
              <a:lnSpc>
                <a:spcPct val="80000"/>
              </a:lnSpc>
              <a:defRPr/>
            </a:pPr>
            <a:r>
              <a:rPr lang="en-US" sz="2000" smtClean="0"/>
              <a:t>Turn each entity set into a relation with the same set of attributes, and</a:t>
            </a:r>
          </a:p>
          <a:p>
            <a:pPr eaLnBrk="1" hangingPunct="1">
              <a:lnSpc>
                <a:spcPct val="80000"/>
              </a:lnSpc>
              <a:defRPr/>
            </a:pPr>
            <a:r>
              <a:rPr lang="en-US" sz="2000" smtClean="0"/>
              <a:t>Replace a relationship by a relation whose attributes are the keys for the connected entity sets.</a:t>
            </a:r>
          </a:p>
          <a:p>
            <a:pPr eaLnBrk="1" hangingPunct="1">
              <a:lnSpc>
                <a:spcPct val="80000"/>
              </a:lnSpc>
              <a:buFont typeface="Wingdings" pitchFamily="2" charset="2"/>
              <a:buNone/>
              <a:defRPr/>
            </a:pPr>
            <a:r>
              <a:rPr lang="en-US" sz="2000" smtClean="0"/>
              <a:t>While these two rules cover much of the ground, there are also several special situations that we need to deal with, including:</a:t>
            </a:r>
          </a:p>
          <a:p>
            <a:pPr eaLnBrk="1" hangingPunct="1">
              <a:lnSpc>
                <a:spcPct val="80000"/>
              </a:lnSpc>
              <a:buFont typeface="Wingdings" pitchFamily="2" charset="2"/>
              <a:buAutoNum type="arabicPeriod"/>
              <a:defRPr/>
            </a:pPr>
            <a:r>
              <a:rPr lang="en-US" sz="2000" smtClean="0"/>
              <a:t>Weak entity sets cannot be translated straightforwardly to relations.</a:t>
            </a:r>
          </a:p>
          <a:p>
            <a:pPr eaLnBrk="1" hangingPunct="1">
              <a:lnSpc>
                <a:spcPct val="80000"/>
              </a:lnSpc>
              <a:buFont typeface="Wingdings" pitchFamily="2" charset="2"/>
              <a:buAutoNum type="arabicPeriod"/>
              <a:defRPr/>
            </a:pPr>
            <a:r>
              <a:rPr lang="en-US" sz="2000" smtClean="0"/>
              <a:t>"Isa" relationships and subclasses require careful treatment.</a:t>
            </a:r>
          </a:p>
          <a:p>
            <a:pPr eaLnBrk="1" hangingPunct="1">
              <a:lnSpc>
                <a:spcPct val="80000"/>
              </a:lnSpc>
              <a:buFont typeface="Wingdings" pitchFamily="2" charset="2"/>
              <a:buAutoNum type="arabicPeriod"/>
              <a:defRPr/>
            </a:pPr>
            <a:r>
              <a:rPr lang="en-US" sz="2000" smtClean="0"/>
              <a:t>Sometimes, we do well to combine two relations, especially the relation for an entity set E and the relation that comes from a many-one relationship from E to some other entity set.</a:t>
            </a:r>
            <a:endParaRPr lang="bg-BG" sz="200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bg-BG" smtClean="0"/>
              <a:t>4NF implies BCNF implies 3NF</a:t>
            </a:r>
          </a:p>
        </p:txBody>
      </p:sp>
      <p:sp>
        <p:nvSpPr>
          <p:cNvPr id="123907" name="Oval 4"/>
          <p:cNvSpPr>
            <a:spLocks noChangeArrowheads="1"/>
          </p:cNvSpPr>
          <p:nvPr/>
        </p:nvSpPr>
        <p:spPr bwMode="auto">
          <a:xfrm>
            <a:off x="1331913" y="1989138"/>
            <a:ext cx="5905500" cy="4103687"/>
          </a:xfrm>
          <a:prstGeom prst="ellipse">
            <a:avLst/>
          </a:prstGeom>
          <a:solidFill>
            <a:schemeClr val="accent1"/>
          </a:solidFill>
          <a:ln w="9525">
            <a:solidFill>
              <a:schemeClr val="tx1"/>
            </a:solidFill>
            <a:round/>
            <a:headEnd/>
            <a:tailEnd/>
          </a:ln>
        </p:spPr>
        <p:txBody>
          <a:bodyPr wrap="none" anchor="ctr"/>
          <a:lstStyle/>
          <a:p>
            <a:pPr algn="ctr"/>
            <a:endParaRPr lang="bg-BG"/>
          </a:p>
        </p:txBody>
      </p:sp>
      <p:sp>
        <p:nvSpPr>
          <p:cNvPr id="123908" name="Oval 5"/>
          <p:cNvSpPr>
            <a:spLocks noChangeArrowheads="1"/>
          </p:cNvSpPr>
          <p:nvPr/>
        </p:nvSpPr>
        <p:spPr bwMode="auto">
          <a:xfrm>
            <a:off x="2484438" y="3141663"/>
            <a:ext cx="3743325" cy="2087562"/>
          </a:xfrm>
          <a:prstGeom prst="ellipse">
            <a:avLst/>
          </a:prstGeom>
          <a:solidFill>
            <a:schemeClr val="accent1"/>
          </a:solidFill>
          <a:ln w="9525">
            <a:solidFill>
              <a:schemeClr val="tx1"/>
            </a:solidFill>
            <a:round/>
            <a:headEnd/>
            <a:tailEnd/>
          </a:ln>
        </p:spPr>
        <p:txBody>
          <a:bodyPr wrap="none" anchor="ctr"/>
          <a:lstStyle/>
          <a:p>
            <a:endParaRPr lang="bg-BG"/>
          </a:p>
        </p:txBody>
      </p:sp>
      <p:sp>
        <p:nvSpPr>
          <p:cNvPr id="123909" name="Oval 6"/>
          <p:cNvSpPr>
            <a:spLocks noChangeArrowheads="1"/>
          </p:cNvSpPr>
          <p:nvPr/>
        </p:nvSpPr>
        <p:spPr bwMode="auto">
          <a:xfrm>
            <a:off x="3635375" y="4005263"/>
            <a:ext cx="1728788" cy="719137"/>
          </a:xfrm>
          <a:prstGeom prst="ellipse">
            <a:avLst/>
          </a:prstGeom>
          <a:solidFill>
            <a:schemeClr val="accent1"/>
          </a:solidFill>
          <a:ln w="9525">
            <a:solidFill>
              <a:schemeClr val="tx1"/>
            </a:solidFill>
            <a:round/>
            <a:headEnd/>
            <a:tailEnd/>
          </a:ln>
        </p:spPr>
        <p:txBody>
          <a:bodyPr wrap="none" anchor="ctr"/>
          <a:lstStyle/>
          <a:p>
            <a:pPr algn="ctr"/>
            <a:r>
              <a:rPr lang="en-US"/>
              <a:t>Relations in 4NF</a:t>
            </a:r>
            <a:endParaRPr lang="bg-BG"/>
          </a:p>
        </p:txBody>
      </p:sp>
      <p:sp>
        <p:nvSpPr>
          <p:cNvPr id="123910" name="Text Box 10"/>
          <p:cNvSpPr txBox="1">
            <a:spLocks noChangeArrowheads="1"/>
          </p:cNvSpPr>
          <p:nvPr/>
        </p:nvSpPr>
        <p:spPr bwMode="auto">
          <a:xfrm>
            <a:off x="3348038" y="3429000"/>
            <a:ext cx="2160587" cy="366713"/>
          </a:xfrm>
          <a:prstGeom prst="rect">
            <a:avLst/>
          </a:prstGeom>
          <a:noFill/>
          <a:ln w="9525">
            <a:noFill/>
            <a:miter lim="800000"/>
            <a:headEnd/>
            <a:tailEnd/>
          </a:ln>
        </p:spPr>
        <p:txBody>
          <a:bodyPr>
            <a:spAutoFit/>
          </a:bodyPr>
          <a:lstStyle/>
          <a:p>
            <a:pPr>
              <a:spcBef>
                <a:spcPct val="50000"/>
              </a:spcBef>
            </a:pPr>
            <a:r>
              <a:rPr lang="en-US"/>
              <a:t>Relations in BCNF</a:t>
            </a:r>
            <a:endParaRPr lang="bg-BG"/>
          </a:p>
        </p:txBody>
      </p:sp>
      <p:sp>
        <p:nvSpPr>
          <p:cNvPr id="123911" name="Text Box 11"/>
          <p:cNvSpPr txBox="1">
            <a:spLocks noChangeArrowheads="1"/>
          </p:cNvSpPr>
          <p:nvPr/>
        </p:nvSpPr>
        <p:spPr bwMode="auto">
          <a:xfrm>
            <a:off x="3059113" y="2420938"/>
            <a:ext cx="2160587" cy="366712"/>
          </a:xfrm>
          <a:prstGeom prst="rect">
            <a:avLst/>
          </a:prstGeom>
          <a:noFill/>
          <a:ln w="9525">
            <a:noFill/>
            <a:miter lim="800000"/>
            <a:headEnd/>
            <a:tailEnd/>
          </a:ln>
        </p:spPr>
        <p:txBody>
          <a:bodyPr>
            <a:spAutoFit/>
          </a:bodyPr>
          <a:lstStyle/>
          <a:p>
            <a:pPr>
              <a:spcBef>
                <a:spcPct val="50000"/>
              </a:spcBef>
            </a:pPr>
            <a:r>
              <a:rPr lang="en-US"/>
              <a:t>Relations in 3NF</a:t>
            </a:r>
            <a:endParaRPr lang="bg-BG"/>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bg-BG" sz="4000" smtClean="0"/>
              <a:t>Relationships Among Normal Forms</a:t>
            </a:r>
          </a:p>
        </p:txBody>
      </p:sp>
      <p:sp>
        <p:nvSpPr>
          <p:cNvPr id="162819"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2400" smtClean="0"/>
              <a:t>Another way to compare the normal forms is by the guarantees they make about the set of relations that result from a decomposition into that normal form. These observations are summarized in the table. That is, BCNF (and therefore 4NF) eliminates the redundancy and other anomalies that are caused by FD's, while only 4NF eliminates the additional redundancy that is caused by the presence of nontrivial MVD's that are not FD's. Often, 3NF is enough to eliminate this redundancy, but there are examples where it is not. A decomposition into 3NF can always be chosen so that the FD's are preserved; that is, they are enforced in the decomposed relations (although we have not discussed the algorithm to do so). BCNF does not guarantee preservation of FD's, and none of the normal forms guarantee preservation of MVD's, although in typical cases the dependencies are preserved.</a:t>
            </a:r>
            <a:endParaRPr lang="bg-BG" sz="240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sz="4000" smtClean="0"/>
              <a:t>Properties of normal forms and their decompositions</a:t>
            </a:r>
            <a:endParaRPr lang="bg-BG" sz="4000" smtClean="0"/>
          </a:p>
        </p:txBody>
      </p:sp>
      <p:graphicFrame>
        <p:nvGraphicFramePr>
          <p:cNvPr id="163943" name="Group 103"/>
          <p:cNvGraphicFramePr>
            <a:graphicFrameLocks noGrp="1"/>
          </p:cNvGraphicFramePr>
          <p:nvPr>
            <p:ph idx="1"/>
          </p:nvPr>
        </p:nvGraphicFramePr>
        <p:xfrm>
          <a:off x="250825" y="1981200"/>
          <a:ext cx="8642350" cy="4357688"/>
        </p:xfrm>
        <a:graphic>
          <a:graphicData uri="http://schemas.openxmlformats.org/drawingml/2006/table">
            <a:tbl>
              <a:tblPr/>
              <a:tblGrid>
                <a:gridCol w="4826000"/>
                <a:gridCol w="1295400"/>
                <a:gridCol w="1295400"/>
                <a:gridCol w="1225550"/>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Property</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3NF</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BCNF</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4NF</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Eliminates redundancy due to FD's </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Most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Eliminates redundancy due to MVD's </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Preserves FD's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Maybe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Maybe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Preserves MVD's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Maybe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Maybe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Maybe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bg-BG" smtClean="0"/>
              <a:t>Summary </a:t>
            </a:r>
          </a:p>
        </p:txBody>
      </p:sp>
      <p:sp>
        <p:nvSpPr>
          <p:cNvPr id="16589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1800" smtClean="0">
                <a:solidFill>
                  <a:schemeClr val="folHlink"/>
                </a:solidFill>
              </a:rPr>
              <a:t>Relational Model</a:t>
            </a:r>
            <a:r>
              <a:rPr lang="en-US" sz="1800" smtClean="0"/>
              <a:t>: Relations are tables representing information. Columns are headed by attributes: each attribute has an associated domain, or data type. Rows are called tuples, and a tuple has one component for each attribute of the relation.</a:t>
            </a:r>
          </a:p>
          <a:p>
            <a:pPr eaLnBrk="1" hangingPunct="1">
              <a:lnSpc>
                <a:spcPct val="80000"/>
              </a:lnSpc>
              <a:buFont typeface="Wingdings" pitchFamily="2" charset="2"/>
              <a:buNone/>
              <a:defRPr/>
            </a:pPr>
            <a:r>
              <a:rPr lang="en-US" sz="1800" smtClean="0">
                <a:solidFill>
                  <a:schemeClr val="folHlink"/>
                </a:solidFill>
              </a:rPr>
              <a:t>Schemas</a:t>
            </a:r>
            <a:r>
              <a:rPr lang="en-US" sz="1800" smtClean="0"/>
              <a:t>: A relation name, together with the attributes of that relation, form the relation schema. A collection of relation schemas forms a database schema. Particular data for a relation or collection of relations is called an instance of that relation schema or database schema.</a:t>
            </a:r>
          </a:p>
          <a:p>
            <a:pPr eaLnBrk="1" hangingPunct="1">
              <a:lnSpc>
                <a:spcPct val="80000"/>
              </a:lnSpc>
              <a:buFont typeface="Wingdings" pitchFamily="2" charset="2"/>
              <a:buNone/>
              <a:defRPr/>
            </a:pPr>
            <a:r>
              <a:rPr lang="en-US" sz="1800" smtClean="0">
                <a:solidFill>
                  <a:schemeClr val="folHlink"/>
                </a:solidFill>
              </a:rPr>
              <a:t>Converting Entity Sets to Relations</a:t>
            </a:r>
            <a:r>
              <a:rPr lang="en-US" sz="1800" smtClean="0"/>
              <a:t>: The relation for an entity set has one attribute for each attribute of the entity set. An exception is a weak entity set E. whose relation must also have attributes for the key attributes of those other entity sets that help identify entities of E.</a:t>
            </a:r>
          </a:p>
          <a:p>
            <a:pPr eaLnBrk="1" hangingPunct="1">
              <a:lnSpc>
                <a:spcPct val="80000"/>
              </a:lnSpc>
              <a:buFont typeface="Wingdings" pitchFamily="2" charset="2"/>
              <a:buNone/>
              <a:defRPr/>
            </a:pPr>
            <a:r>
              <a:rPr lang="en-US" sz="1800" smtClean="0">
                <a:solidFill>
                  <a:schemeClr val="folHlink"/>
                </a:solidFill>
              </a:rPr>
              <a:t>Converting Relationships to Relations</a:t>
            </a:r>
            <a:r>
              <a:rPr lang="en-US" sz="1800" smtClean="0"/>
              <a:t>: The relation for an E/R relationship has attributes corresponding to the key attributes of each entity set that participates in the relationship. However, if a relationship is a supporting relationship for some weak entity set, it is not necessary to produce a relation for that relationship.</a:t>
            </a:r>
            <a:endParaRPr lang="bg-BG" sz="180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smtClean="0"/>
              <a:t>Summary</a:t>
            </a:r>
            <a:endParaRPr lang="bg-BG" smtClean="0"/>
          </a:p>
        </p:txBody>
      </p:sp>
      <p:sp>
        <p:nvSpPr>
          <p:cNvPr id="166915" name="Rectangle 3"/>
          <p:cNvSpPr>
            <a:spLocks noGrp="1" noChangeArrowheads="1"/>
          </p:cNvSpPr>
          <p:nvPr>
            <p:ph type="body" idx="1"/>
          </p:nvPr>
        </p:nvSpPr>
        <p:spPr>
          <a:xfrm>
            <a:off x="457200" y="1412875"/>
            <a:ext cx="8435975" cy="5256213"/>
          </a:xfrm>
        </p:spPr>
        <p:txBody>
          <a:bodyPr/>
          <a:lstStyle/>
          <a:p>
            <a:pPr eaLnBrk="1" hangingPunct="1">
              <a:lnSpc>
                <a:spcPct val="80000"/>
              </a:lnSpc>
              <a:buFont typeface="Wingdings" pitchFamily="2" charset="2"/>
              <a:buNone/>
              <a:defRPr/>
            </a:pPr>
            <a:r>
              <a:rPr lang="en-US" sz="1800" smtClean="0">
                <a:solidFill>
                  <a:schemeClr val="folHlink"/>
                </a:solidFill>
              </a:rPr>
              <a:t>Converting Isa Hierarchies to Relations</a:t>
            </a:r>
            <a:r>
              <a:rPr lang="en-US" sz="1800" smtClean="0"/>
              <a:t>: One approach is to partition entities among the various entity sets of the hierarchy and create a relation, with all necessary attributes, for each such entity set. A second approach is to create a relation for each possible subset of the entity sets in the hierarchy, and create for each entity one tuple; that tuple is in the relation for exactly the set of entity sets to which the entity belongs. A third approach is to create only one relation and to use null values for those attributes that do not apply to the entity represented by a given tuple.</a:t>
            </a:r>
          </a:p>
          <a:p>
            <a:pPr eaLnBrk="1" hangingPunct="1">
              <a:lnSpc>
                <a:spcPct val="80000"/>
              </a:lnSpc>
              <a:buFont typeface="Wingdings" pitchFamily="2" charset="2"/>
              <a:buNone/>
              <a:defRPr/>
            </a:pPr>
            <a:r>
              <a:rPr lang="en-US" sz="1800" smtClean="0">
                <a:solidFill>
                  <a:schemeClr val="folHlink"/>
                </a:solidFill>
              </a:rPr>
              <a:t>Functional Dependencies</a:t>
            </a:r>
            <a:r>
              <a:rPr lang="en-US" sz="1800" smtClean="0"/>
              <a:t>: A functional dependency is a statement that two tuples of a relation which agree on some particular set of attributes must also agree on some other particular attribute.</a:t>
            </a:r>
          </a:p>
          <a:p>
            <a:pPr eaLnBrk="1" hangingPunct="1">
              <a:lnSpc>
                <a:spcPct val="80000"/>
              </a:lnSpc>
              <a:buFont typeface="Wingdings" pitchFamily="2" charset="2"/>
              <a:buNone/>
              <a:defRPr/>
            </a:pPr>
            <a:r>
              <a:rPr lang="en-US" sz="1800" smtClean="0">
                <a:solidFill>
                  <a:schemeClr val="folHlink"/>
                </a:solidFill>
              </a:rPr>
              <a:t>Keys of a Relation</a:t>
            </a:r>
            <a:r>
              <a:rPr lang="en-US" sz="1800" smtClean="0"/>
              <a:t>: A superkey for a relation is a set of attributes that functionally determines all the attributes of the relation. A key is a superkey, no proper subset of which functionally determines all the attributes.</a:t>
            </a:r>
          </a:p>
          <a:p>
            <a:pPr eaLnBrk="1" hangingPunct="1">
              <a:lnSpc>
                <a:spcPct val="80000"/>
              </a:lnSpc>
              <a:buFont typeface="Wingdings" pitchFamily="2" charset="2"/>
              <a:buNone/>
              <a:defRPr/>
            </a:pPr>
            <a:r>
              <a:rPr lang="en-US" sz="1800" smtClean="0">
                <a:solidFill>
                  <a:schemeClr val="folHlink"/>
                </a:solidFill>
              </a:rPr>
              <a:t>Reasoning About Functional Dependencies</a:t>
            </a:r>
            <a:r>
              <a:rPr lang="en-US" sz="1800" smtClean="0"/>
              <a:t>: There are many rules that let us infer that one FD X —&gt; A holds in any relation instance that satisfies some other given set of FD's. The simplest approach to verifying that X —&gt; A holds usually is to compute the closure of X, using the given FD's to expand X until it includes A.</a:t>
            </a:r>
          </a:p>
          <a:p>
            <a:pPr eaLnBrk="1" hangingPunct="1">
              <a:lnSpc>
                <a:spcPct val="80000"/>
              </a:lnSpc>
              <a:buFont typeface="Wingdings" pitchFamily="2" charset="2"/>
              <a:buNone/>
              <a:defRPr/>
            </a:pPr>
            <a:r>
              <a:rPr lang="en-US" sz="1800" smtClean="0">
                <a:solidFill>
                  <a:schemeClr val="folHlink"/>
                </a:solidFill>
              </a:rPr>
              <a:t>Decomposing Relations</a:t>
            </a:r>
            <a:r>
              <a:rPr lang="en-US" sz="1800" smtClean="0"/>
              <a:t>: We can decompose one relation schema into two without losing information as long as the attributes that are common to both schemas form a superkey for at least one of the decomposed relations.</a:t>
            </a:r>
            <a:endParaRPr lang="bg-BG" sz="18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smtClean="0"/>
              <a:t>Summary</a:t>
            </a:r>
            <a:endParaRPr lang="bg-BG" smtClean="0"/>
          </a:p>
        </p:txBody>
      </p:sp>
      <p:sp>
        <p:nvSpPr>
          <p:cNvPr id="167939" name="Rectangle 3"/>
          <p:cNvSpPr>
            <a:spLocks noGrp="1" noChangeArrowheads="1"/>
          </p:cNvSpPr>
          <p:nvPr>
            <p:ph type="body" idx="1"/>
          </p:nvPr>
        </p:nvSpPr>
        <p:spPr>
          <a:xfrm>
            <a:off x="250825" y="1981200"/>
            <a:ext cx="8713788" cy="4114800"/>
          </a:xfrm>
        </p:spPr>
        <p:txBody>
          <a:bodyPr/>
          <a:lstStyle/>
          <a:p>
            <a:pPr eaLnBrk="1" hangingPunct="1">
              <a:lnSpc>
                <a:spcPct val="80000"/>
              </a:lnSpc>
              <a:buFont typeface="Wingdings" pitchFamily="2" charset="2"/>
              <a:buNone/>
              <a:defRPr/>
            </a:pPr>
            <a:r>
              <a:rPr lang="en-US" sz="1800" smtClean="0">
                <a:solidFill>
                  <a:schemeClr val="folHlink"/>
                </a:solidFill>
              </a:rPr>
              <a:t>Boyce-Codd Normal Form</a:t>
            </a:r>
            <a:r>
              <a:rPr lang="en-US" sz="1800" smtClean="0"/>
              <a:t>: A relation is in BCNF if the only nontrivial FD's say that some superkey functionally determines one of the other attributes. It is possible to decompose any relation into a collection of BCNF relations without losing information. A major benefit of BCNF is that it eliminates redundancy caused by the existence of FD's.</a:t>
            </a:r>
          </a:p>
          <a:p>
            <a:pPr eaLnBrk="1" hangingPunct="1">
              <a:lnSpc>
                <a:spcPct val="80000"/>
              </a:lnSpc>
              <a:buFont typeface="Wingdings" pitchFamily="2" charset="2"/>
              <a:buNone/>
              <a:defRPr/>
            </a:pPr>
            <a:r>
              <a:rPr lang="en-US" sz="1800" smtClean="0">
                <a:solidFill>
                  <a:schemeClr val="folHlink"/>
                </a:solidFill>
              </a:rPr>
              <a:t>Third Normal Form</a:t>
            </a:r>
            <a:r>
              <a:rPr lang="en-US" sz="1800" smtClean="0"/>
              <a:t>: Sometimes decomposition into BCNF can hinder us in checking certain FD's. A relaxed form of BCNF, called 3NF, allows a FD X —&gt; A even if X is not a superkey, provided A is a member of some key. 3NF does not guarantee to eliminate all redundancy due to FD's, but often does so.</a:t>
            </a:r>
          </a:p>
          <a:p>
            <a:pPr eaLnBrk="1" hangingPunct="1">
              <a:lnSpc>
                <a:spcPct val="80000"/>
              </a:lnSpc>
              <a:buFont typeface="Wingdings" pitchFamily="2" charset="2"/>
              <a:buNone/>
              <a:defRPr/>
            </a:pPr>
            <a:r>
              <a:rPr lang="en-US" sz="1800" smtClean="0">
                <a:solidFill>
                  <a:schemeClr val="folHlink"/>
                </a:solidFill>
              </a:rPr>
              <a:t>Multivalued Dependencies</a:t>
            </a:r>
            <a:r>
              <a:rPr lang="en-US" sz="1800" smtClean="0"/>
              <a:t>: A multivalued dependency is a statement that two sets of attributes in a relation have sets of values that appear in all possible combinations.</a:t>
            </a:r>
          </a:p>
          <a:p>
            <a:pPr eaLnBrk="1" hangingPunct="1">
              <a:lnSpc>
                <a:spcPct val="80000"/>
              </a:lnSpc>
              <a:buFont typeface="Wingdings" pitchFamily="2" charset="2"/>
              <a:buNone/>
              <a:defRPr/>
            </a:pPr>
            <a:r>
              <a:rPr lang="en-US" sz="1800" smtClean="0">
                <a:solidFill>
                  <a:schemeClr val="folHlink"/>
                </a:solidFill>
              </a:rPr>
              <a:t>Fourth Normal Form</a:t>
            </a:r>
            <a:r>
              <a:rPr lang="en-US" sz="1800" smtClean="0"/>
              <a:t>: MVD's can also cause redundancy in a relation. 4NF is like BCNF, but also forbids nontrivial MVD's (unless they are actually FD's that are allowed by BCNF). It is possible to decompose a relation into 4NF without losing information.</a:t>
            </a:r>
            <a:endParaRPr lang="bg-BG" sz="1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From Entity Sets to Relations</a:t>
            </a:r>
            <a:endParaRPr lang="bg-BG" smtClean="0"/>
          </a:p>
        </p:txBody>
      </p:sp>
      <p:sp>
        <p:nvSpPr>
          <p:cNvPr id="24579" name="Rectangle 3"/>
          <p:cNvSpPr>
            <a:spLocks noGrp="1" noChangeArrowheads="1"/>
          </p:cNvSpPr>
          <p:nvPr>
            <p:ph type="body" idx="1"/>
          </p:nvPr>
        </p:nvSpPr>
        <p:spPr/>
        <p:txBody>
          <a:bodyPr/>
          <a:lstStyle/>
          <a:p>
            <a:pPr eaLnBrk="1" hangingPunct="1">
              <a:buFont typeface="Wingdings" pitchFamily="2" charset="2"/>
              <a:buNone/>
              <a:defRPr/>
            </a:pPr>
            <a:r>
              <a:rPr lang="en-US" sz="2800" smtClean="0"/>
              <a:t>Let us first consider entity sets that are not weak. We shall take up the modifications needed to accommodate weak entity sets latter. For each non-weak entity set, we shall create a relation of the same name and with the same set of attributes. This relation will not have any indication of the relationships in which the entity set participates; we'll handle relationships with separate relations.</a:t>
            </a:r>
            <a:endParaRPr lang="bg-BG"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z="4000" smtClean="0">
                <a:solidFill>
                  <a:schemeClr val="folHlink"/>
                </a:solidFill>
              </a:rPr>
              <a:t>An entity-relationship diagram for the movie database</a:t>
            </a:r>
            <a:endParaRPr lang="bg-BG" sz="4000" smtClean="0">
              <a:solidFill>
                <a:schemeClr val="folHlink"/>
              </a:solidFill>
            </a:endParaRPr>
          </a:p>
        </p:txBody>
      </p:sp>
      <p:sp>
        <p:nvSpPr>
          <p:cNvPr id="15363"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25604"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25605"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effectLst>
                  <a:outerShdw blurRad="38100" dist="38100" dir="2700000" algn="tl">
                    <a:srgbClr val="000000"/>
                  </a:outerShdw>
                </a:effectLst>
              </a:rPr>
              <a:t>title</a:t>
            </a:r>
            <a:endParaRPr lang="bg-BG" u="sng">
              <a:effectLst>
                <a:outerShdw blurRad="38100" dist="38100" dir="2700000" algn="tl">
                  <a:srgbClr val="000000"/>
                </a:outerShdw>
              </a:effectLst>
            </a:endParaRPr>
          </a:p>
        </p:txBody>
      </p:sp>
      <p:sp>
        <p:nvSpPr>
          <p:cNvPr id="25606"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effectLst>
                  <a:outerShdw blurRad="38100" dist="38100" dir="2700000" algn="tl">
                    <a:srgbClr val="000000"/>
                  </a:outerShdw>
                </a:effectLst>
              </a:rPr>
              <a:t>year</a:t>
            </a:r>
            <a:endParaRPr lang="bg-BG" u="sng">
              <a:effectLst>
                <a:outerShdw blurRad="38100" dist="38100" dir="2700000" algn="tl">
                  <a:srgbClr val="000000"/>
                </a:outerShdw>
              </a:effectLst>
            </a:endParaRPr>
          </a:p>
        </p:txBody>
      </p:sp>
      <p:sp>
        <p:nvSpPr>
          <p:cNvPr id="25607"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25608"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15369" name="AutoShape 9"/>
          <p:cNvCxnSpPr>
            <a:cxnSpLocks noChangeShapeType="1"/>
            <a:stCxn id="25607" idx="0"/>
            <a:endCxn id="15363" idx="2"/>
          </p:cNvCxnSpPr>
          <p:nvPr/>
        </p:nvCxnSpPr>
        <p:spPr bwMode="auto">
          <a:xfrm flipV="1">
            <a:off x="792163" y="4365625"/>
            <a:ext cx="792162" cy="503238"/>
          </a:xfrm>
          <a:prstGeom prst="straightConnector1">
            <a:avLst/>
          </a:prstGeom>
          <a:noFill/>
          <a:ln w="9525">
            <a:solidFill>
              <a:schemeClr val="tx1"/>
            </a:solidFill>
            <a:round/>
            <a:headEnd/>
            <a:tailEnd/>
          </a:ln>
        </p:spPr>
      </p:cxnSp>
      <p:cxnSp>
        <p:nvCxnSpPr>
          <p:cNvPr id="15370" name="AutoShape 10"/>
          <p:cNvCxnSpPr>
            <a:cxnSpLocks noChangeShapeType="1"/>
            <a:stCxn id="25608" idx="0"/>
            <a:endCxn id="15363" idx="2"/>
          </p:cNvCxnSpPr>
          <p:nvPr/>
        </p:nvCxnSpPr>
        <p:spPr bwMode="auto">
          <a:xfrm flipH="1" flipV="1">
            <a:off x="1584325" y="4365625"/>
            <a:ext cx="792163" cy="576263"/>
          </a:xfrm>
          <a:prstGeom prst="straightConnector1">
            <a:avLst/>
          </a:prstGeom>
          <a:noFill/>
          <a:ln w="9525">
            <a:solidFill>
              <a:schemeClr val="tx1"/>
            </a:solidFill>
            <a:round/>
            <a:headEnd/>
            <a:tailEnd/>
          </a:ln>
        </p:spPr>
      </p:cxnSp>
      <p:cxnSp>
        <p:nvCxnSpPr>
          <p:cNvPr id="15371" name="AutoShape 11"/>
          <p:cNvCxnSpPr>
            <a:cxnSpLocks noChangeShapeType="1"/>
            <a:stCxn id="25605" idx="4"/>
            <a:endCxn id="15363" idx="0"/>
          </p:cNvCxnSpPr>
          <p:nvPr/>
        </p:nvCxnSpPr>
        <p:spPr bwMode="auto">
          <a:xfrm>
            <a:off x="971550" y="3355975"/>
            <a:ext cx="612775" cy="433388"/>
          </a:xfrm>
          <a:prstGeom prst="straightConnector1">
            <a:avLst/>
          </a:prstGeom>
          <a:noFill/>
          <a:ln w="9525">
            <a:solidFill>
              <a:schemeClr val="tx1"/>
            </a:solidFill>
            <a:round/>
            <a:headEnd/>
            <a:tailEnd/>
          </a:ln>
        </p:spPr>
      </p:cxnSp>
      <p:cxnSp>
        <p:nvCxnSpPr>
          <p:cNvPr id="15372" name="AutoShape 12"/>
          <p:cNvCxnSpPr>
            <a:cxnSpLocks noChangeShapeType="1"/>
            <a:stCxn id="25606" idx="4"/>
            <a:endCxn id="15363" idx="0"/>
          </p:cNvCxnSpPr>
          <p:nvPr/>
        </p:nvCxnSpPr>
        <p:spPr bwMode="auto">
          <a:xfrm flipH="1">
            <a:off x="1584325" y="3355975"/>
            <a:ext cx="431800" cy="433388"/>
          </a:xfrm>
          <a:prstGeom prst="straightConnector1">
            <a:avLst/>
          </a:prstGeom>
          <a:noFill/>
          <a:ln w="9525">
            <a:solidFill>
              <a:schemeClr val="tx1"/>
            </a:solidFill>
            <a:round/>
            <a:headEnd/>
            <a:tailEnd/>
          </a:ln>
        </p:spPr>
      </p:cxnSp>
      <p:sp>
        <p:nvSpPr>
          <p:cNvPr id="25613"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25614"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25615"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solidFill>
                  <a:schemeClr val="folHlink"/>
                </a:solidFill>
                <a:effectLst>
                  <a:outerShdw blurRad="38100" dist="38100" dir="2700000" algn="tl">
                    <a:srgbClr val="000000"/>
                  </a:outerShdw>
                </a:effectLst>
              </a:rPr>
              <a:t>Stars</a:t>
            </a:r>
            <a:endParaRPr lang="bg-BG">
              <a:solidFill>
                <a:schemeClr val="folHlink"/>
              </a:solidFill>
              <a:effectLst>
                <a:outerShdw blurRad="38100" dist="38100" dir="2700000" algn="tl">
                  <a:srgbClr val="000000"/>
                </a:outerShdw>
              </a:effectLst>
            </a:endParaRPr>
          </a:p>
        </p:txBody>
      </p:sp>
      <p:sp>
        <p:nvSpPr>
          <p:cNvPr id="25616"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solidFill>
                  <a:schemeClr val="folHlink"/>
                </a:solidFill>
                <a:effectLst>
                  <a:outerShdw blurRad="38100" dist="38100" dir="2700000" algn="tl">
                    <a:srgbClr val="000000"/>
                  </a:outerShdw>
                </a:effectLst>
              </a:rPr>
              <a:t>name</a:t>
            </a:r>
            <a:endParaRPr lang="bg-BG" u="sng">
              <a:solidFill>
                <a:schemeClr val="folHlink"/>
              </a:solidFill>
              <a:effectLst>
                <a:outerShdw blurRad="38100" dist="38100" dir="2700000" algn="tl">
                  <a:srgbClr val="000000"/>
                </a:outerShdw>
              </a:effectLst>
            </a:endParaRPr>
          </a:p>
        </p:txBody>
      </p:sp>
      <p:sp>
        <p:nvSpPr>
          <p:cNvPr id="25617"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chemeClr val="folHlink"/>
                </a:solidFill>
                <a:effectLst>
                  <a:outerShdw blurRad="38100" dist="38100" dir="2700000" algn="tl">
                    <a:srgbClr val="000000"/>
                  </a:outerShdw>
                </a:effectLst>
              </a:rPr>
              <a:t>address</a:t>
            </a:r>
            <a:endParaRPr lang="bg-BG">
              <a:solidFill>
                <a:schemeClr val="folHlink"/>
              </a:solidFill>
              <a:effectLst>
                <a:outerShdw blurRad="38100" dist="38100" dir="2700000" algn="tl">
                  <a:srgbClr val="000000"/>
                </a:outerShdw>
              </a:effectLst>
            </a:endParaRPr>
          </a:p>
        </p:txBody>
      </p:sp>
      <p:sp>
        <p:nvSpPr>
          <p:cNvPr id="25618"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25619"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25620"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15381" name="AutoShape 21"/>
          <p:cNvCxnSpPr>
            <a:cxnSpLocks noChangeShapeType="1"/>
            <a:stCxn id="25619" idx="0"/>
            <a:endCxn id="25618" idx="2"/>
          </p:cNvCxnSpPr>
          <p:nvPr/>
        </p:nvCxnSpPr>
        <p:spPr bwMode="auto">
          <a:xfrm flipV="1">
            <a:off x="6372225" y="5445125"/>
            <a:ext cx="720725" cy="504825"/>
          </a:xfrm>
          <a:prstGeom prst="straightConnector1">
            <a:avLst/>
          </a:prstGeom>
          <a:noFill/>
          <a:ln w="9525">
            <a:solidFill>
              <a:schemeClr val="tx1"/>
            </a:solidFill>
            <a:round/>
            <a:headEnd/>
            <a:tailEnd/>
          </a:ln>
        </p:spPr>
      </p:cxnSp>
      <p:cxnSp>
        <p:nvCxnSpPr>
          <p:cNvPr id="15382" name="AutoShape 22"/>
          <p:cNvCxnSpPr>
            <a:cxnSpLocks noChangeShapeType="1"/>
            <a:stCxn id="25620" idx="0"/>
            <a:endCxn id="25618" idx="2"/>
          </p:cNvCxnSpPr>
          <p:nvPr/>
        </p:nvCxnSpPr>
        <p:spPr bwMode="auto">
          <a:xfrm flipH="1" flipV="1">
            <a:off x="7092950" y="5445125"/>
            <a:ext cx="828675" cy="504825"/>
          </a:xfrm>
          <a:prstGeom prst="straightConnector1">
            <a:avLst/>
          </a:prstGeom>
          <a:noFill/>
          <a:ln w="9525">
            <a:solidFill>
              <a:schemeClr val="tx1"/>
            </a:solidFill>
            <a:round/>
            <a:headEnd/>
            <a:tailEnd/>
          </a:ln>
        </p:spPr>
      </p:cxnSp>
      <p:cxnSp>
        <p:nvCxnSpPr>
          <p:cNvPr id="15383" name="AutoShape 23"/>
          <p:cNvCxnSpPr>
            <a:cxnSpLocks noChangeShapeType="1"/>
            <a:stCxn id="25616" idx="4"/>
            <a:endCxn id="25615" idx="0"/>
          </p:cNvCxnSpPr>
          <p:nvPr/>
        </p:nvCxnSpPr>
        <p:spPr bwMode="auto">
          <a:xfrm>
            <a:off x="6516688" y="2565400"/>
            <a:ext cx="612775" cy="503238"/>
          </a:xfrm>
          <a:prstGeom prst="straightConnector1">
            <a:avLst/>
          </a:prstGeom>
          <a:noFill/>
          <a:ln w="9525">
            <a:solidFill>
              <a:schemeClr val="tx1"/>
            </a:solidFill>
            <a:round/>
            <a:headEnd/>
            <a:tailEnd/>
          </a:ln>
        </p:spPr>
      </p:cxnSp>
      <p:cxnSp>
        <p:nvCxnSpPr>
          <p:cNvPr id="15384" name="AutoShape 24"/>
          <p:cNvCxnSpPr>
            <a:cxnSpLocks noChangeShapeType="1"/>
            <a:stCxn id="25617" idx="4"/>
            <a:endCxn id="25615" idx="0"/>
          </p:cNvCxnSpPr>
          <p:nvPr/>
        </p:nvCxnSpPr>
        <p:spPr bwMode="auto">
          <a:xfrm flipH="1">
            <a:off x="7129463" y="2563813"/>
            <a:ext cx="646112" cy="504825"/>
          </a:xfrm>
          <a:prstGeom prst="straightConnector1">
            <a:avLst/>
          </a:prstGeom>
          <a:noFill/>
          <a:ln w="9525">
            <a:solidFill>
              <a:schemeClr val="tx1"/>
            </a:solidFill>
            <a:round/>
            <a:headEnd/>
            <a:tailEnd/>
          </a:ln>
        </p:spPr>
      </p:cxnSp>
      <p:cxnSp>
        <p:nvCxnSpPr>
          <p:cNvPr id="15385" name="AutoShape 25"/>
          <p:cNvCxnSpPr>
            <a:cxnSpLocks noChangeShapeType="1"/>
            <a:stCxn id="15363" idx="3"/>
            <a:endCxn id="25613" idx="1"/>
          </p:cNvCxnSpPr>
          <p:nvPr/>
        </p:nvCxnSpPr>
        <p:spPr bwMode="auto">
          <a:xfrm flipV="1">
            <a:off x="2339975" y="3502025"/>
            <a:ext cx="1295400" cy="576263"/>
          </a:xfrm>
          <a:prstGeom prst="straightConnector1">
            <a:avLst/>
          </a:prstGeom>
          <a:noFill/>
          <a:ln w="9525">
            <a:solidFill>
              <a:schemeClr val="tx1"/>
            </a:solidFill>
            <a:round/>
            <a:headEnd/>
            <a:tailEnd/>
          </a:ln>
        </p:spPr>
      </p:cxnSp>
      <p:cxnSp>
        <p:nvCxnSpPr>
          <p:cNvPr id="15386" name="AutoShape 26"/>
          <p:cNvCxnSpPr>
            <a:cxnSpLocks noChangeShapeType="1"/>
            <a:stCxn id="25613" idx="3"/>
            <a:endCxn id="25615" idx="1"/>
          </p:cNvCxnSpPr>
          <p:nvPr/>
        </p:nvCxnSpPr>
        <p:spPr bwMode="auto">
          <a:xfrm flipV="1">
            <a:off x="5435600" y="3465513"/>
            <a:ext cx="865188" cy="36512"/>
          </a:xfrm>
          <a:prstGeom prst="straightConnector1">
            <a:avLst/>
          </a:prstGeom>
          <a:noFill/>
          <a:ln w="9525">
            <a:solidFill>
              <a:schemeClr val="tx1"/>
            </a:solidFill>
            <a:round/>
            <a:headEnd/>
            <a:tailEnd/>
          </a:ln>
        </p:spPr>
      </p:cxnSp>
      <p:cxnSp>
        <p:nvCxnSpPr>
          <p:cNvPr id="15387" name="AutoShape 27"/>
          <p:cNvCxnSpPr>
            <a:cxnSpLocks noChangeShapeType="1"/>
            <a:stCxn id="15363" idx="3"/>
            <a:endCxn id="25614" idx="1"/>
          </p:cNvCxnSpPr>
          <p:nvPr/>
        </p:nvCxnSpPr>
        <p:spPr bwMode="auto">
          <a:xfrm>
            <a:off x="2339975" y="4078288"/>
            <a:ext cx="1511300" cy="971550"/>
          </a:xfrm>
          <a:prstGeom prst="straightConnector1">
            <a:avLst/>
          </a:prstGeom>
          <a:noFill/>
          <a:ln w="9525">
            <a:solidFill>
              <a:schemeClr val="tx1"/>
            </a:solidFill>
            <a:round/>
            <a:headEnd/>
            <a:tailEnd/>
          </a:ln>
        </p:spPr>
      </p:cxnSp>
      <p:cxnSp>
        <p:nvCxnSpPr>
          <p:cNvPr id="15388" name="AutoShape 28"/>
          <p:cNvCxnSpPr>
            <a:cxnSpLocks noChangeShapeType="1"/>
            <a:stCxn id="25614" idx="3"/>
            <a:endCxn id="25618" idx="1"/>
          </p:cNvCxnSpPr>
          <p:nvPr/>
        </p:nvCxnSpPr>
        <p:spPr bwMode="auto">
          <a:xfrm>
            <a:off x="5364163" y="5049838"/>
            <a:ext cx="936625" cy="34925"/>
          </a:xfrm>
          <a:prstGeom prst="straightConnector1">
            <a:avLst/>
          </a:prstGeom>
          <a:noFill/>
          <a:ln w="9525">
            <a:solidFill>
              <a:schemeClr val="tx1"/>
            </a:solidFill>
            <a:round/>
            <a:headEn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mtClean="0"/>
              <a:t>Relations Movies, Stars, Studios</a:t>
            </a:r>
            <a:endParaRPr lang="bg-BG" smtClean="0"/>
          </a:p>
        </p:txBody>
      </p:sp>
      <p:sp>
        <p:nvSpPr>
          <p:cNvPr id="16387" name="Text Box 4"/>
          <p:cNvSpPr txBox="1">
            <a:spLocks noChangeArrowheads="1"/>
          </p:cNvSpPr>
          <p:nvPr/>
        </p:nvSpPr>
        <p:spPr bwMode="auto">
          <a:xfrm>
            <a:off x="684213" y="1628775"/>
            <a:ext cx="3783012" cy="915988"/>
          </a:xfrm>
          <a:prstGeom prst="rect">
            <a:avLst/>
          </a:prstGeom>
          <a:noFill/>
          <a:ln w="9525">
            <a:noFill/>
            <a:miter lim="800000"/>
            <a:headEnd/>
            <a:tailEnd/>
          </a:ln>
        </p:spPr>
        <p:txBody>
          <a:bodyPr wrap="none">
            <a:spAutoFit/>
          </a:bodyPr>
          <a:lstStyle/>
          <a:p>
            <a:r>
              <a:rPr lang="en-US"/>
              <a:t>Movies(title, year, length, filmType)</a:t>
            </a:r>
          </a:p>
          <a:p>
            <a:r>
              <a:rPr lang="en-US"/>
              <a:t>Stars(name, address)</a:t>
            </a:r>
          </a:p>
          <a:p>
            <a:r>
              <a:rPr lang="en-US"/>
              <a:t>Studios(name, address)</a:t>
            </a:r>
            <a:endParaRPr lang="bg-BG"/>
          </a:p>
        </p:txBody>
      </p:sp>
      <p:graphicFrame>
        <p:nvGraphicFramePr>
          <p:cNvPr id="26682" name="Group 58"/>
          <p:cNvGraphicFramePr>
            <a:graphicFrameLocks noGrp="1"/>
          </p:cNvGraphicFramePr>
          <p:nvPr>
            <p:ph idx="1"/>
          </p:nvPr>
        </p:nvGraphicFramePr>
        <p:xfrm>
          <a:off x="457200" y="2852738"/>
          <a:ext cx="8229600" cy="3243262"/>
        </p:xfrm>
        <a:graphic>
          <a:graphicData uri="http://schemas.openxmlformats.org/drawingml/2006/table">
            <a:tbl>
              <a:tblPr/>
              <a:tblGrid>
                <a:gridCol w="2530475"/>
                <a:gridCol w="5699125"/>
              </a:tblGrid>
              <a:tr h="811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address</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811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 Hollywood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809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456 Oak Rd., Brentwood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11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789 Palm Dr., Beverly Hills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6399" name="Line 59"/>
          <p:cNvSpPr>
            <a:spLocks noChangeShapeType="1"/>
          </p:cNvSpPr>
          <p:nvPr/>
        </p:nvSpPr>
        <p:spPr bwMode="auto">
          <a:xfrm flipH="1">
            <a:off x="2484438" y="1412875"/>
            <a:ext cx="3311525" cy="1511300"/>
          </a:xfrm>
          <a:prstGeom prst="line">
            <a:avLst/>
          </a:prstGeom>
          <a:noFill/>
          <a:ln w="9525">
            <a:solidFill>
              <a:schemeClr val="tx1"/>
            </a:solidFill>
            <a:round/>
            <a:headEnd/>
            <a:tailEnd type="triangle" w="med" len="med"/>
          </a:ln>
        </p:spPr>
        <p:txBody>
          <a:bodyPr/>
          <a:lstStyle/>
          <a:p>
            <a:endParaRPr lang="bg-B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z="4000" smtClean="0"/>
              <a:t>From E/R Relationships to Relations</a:t>
            </a:r>
            <a:endParaRPr lang="bg-BG" sz="4000" smtClean="0"/>
          </a:p>
        </p:txBody>
      </p:sp>
      <p:sp>
        <p:nvSpPr>
          <p:cNvPr id="28675" name="Rectangle 3"/>
          <p:cNvSpPr>
            <a:spLocks noGrp="1" noChangeArrowheads="1"/>
          </p:cNvSpPr>
          <p:nvPr>
            <p:ph type="body" idx="1"/>
          </p:nvPr>
        </p:nvSpPr>
        <p:spPr>
          <a:xfrm>
            <a:off x="0" y="1981200"/>
            <a:ext cx="8964613" cy="4876800"/>
          </a:xfrm>
        </p:spPr>
        <p:txBody>
          <a:bodyPr/>
          <a:lstStyle/>
          <a:p>
            <a:pPr marL="533400" indent="-533400" eaLnBrk="1" hangingPunct="1">
              <a:lnSpc>
                <a:spcPct val="80000"/>
              </a:lnSpc>
              <a:buFont typeface="Wingdings" pitchFamily="2" charset="2"/>
              <a:buNone/>
              <a:defRPr/>
            </a:pPr>
            <a:r>
              <a:rPr lang="en-US" sz="2400" smtClean="0"/>
              <a:t>Relationships in the E/R model are also represented by relations. The relation for a given relationship R has the following attributes:</a:t>
            </a:r>
          </a:p>
          <a:p>
            <a:pPr marL="533400" indent="-533400" eaLnBrk="1" hangingPunct="1">
              <a:lnSpc>
                <a:spcPct val="80000"/>
              </a:lnSpc>
              <a:buFont typeface="Wingdings" pitchFamily="2" charset="2"/>
              <a:buAutoNum type="arabicPeriod"/>
              <a:defRPr/>
            </a:pPr>
            <a:r>
              <a:rPr lang="en-US" sz="2400" smtClean="0"/>
              <a:t>For each entity set involved in relationship R, we take its key attribute or attributes as part of the schema of the relation for R.</a:t>
            </a:r>
          </a:p>
          <a:p>
            <a:pPr marL="533400" indent="-533400" eaLnBrk="1" hangingPunct="1">
              <a:lnSpc>
                <a:spcPct val="80000"/>
              </a:lnSpc>
              <a:buFont typeface="Wingdings" pitchFamily="2" charset="2"/>
              <a:buAutoNum type="arabicPeriod"/>
              <a:defRPr/>
            </a:pPr>
            <a:r>
              <a:rPr lang="en-US" sz="2400" smtClean="0"/>
              <a:t>If the relationship has attributes, then these are also attributes of relation R.</a:t>
            </a:r>
          </a:p>
          <a:p>
            <a:pPr marL="533400" indent="-533400" eaLnBrk="1" hangingPunct="1">
              <a:lnSpc>
                <a:spcPct val="80000"/>
              </a:lnSpc>
              <a:buFont typeface="Wingdings" pitchFamily="2" charset="2"/>
              <a:buNone/>
              <a:defRPr/>
            </a:pPr>
            <a:r>
              <a:rPr lang="en-US" sz="2400" smtClean="0"/>
              <a:t>If one entity set is involved several times in a relationship, in different roles, then its key attributes each appear as many times as there are roles. We must rename the attributes to avoid name duplication. More generally, should the same attribute name appear twice or more among the attributes of R itself and the keys of the entity sets involved in relationship R, then we need to rename to avoid duplication.</a:t>
            </a:r>
            <a:endParaRPr lang="bg-BG" sz="24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Relationships Owns</a:t>
            </a:r>
            <a:endParaRPr lang="bg-BG" smtClean="0"/>
          </a:p>
        </p:txBody>
      </p:sp>
      <p:sp>
        <p:nvSpPr>
          <p:cNvPr id="18435" name="Text Box 4"/>
          <p:cNvSpPr txBox="1">
            <a:spLocks noChangeArrowheads="1"/>
          </p:cNvSpPr>
          <p:nvPr/>
        </p:nvSpPr>
        <p:spPr bwMode="auto">
          <a:xfrm>
            <a:off x="611188" y="1700213"/>
            <a:ext cx="3313112" cy="366712"/>
          </a:xfrm>
          <a:prstGeom prst="rect">
            <a:avLst/>
          </a:prstGeom>
          <a:noFill/>
          <a:ln w="9525">
            <a:noFill/>
            <a:miter lim="800000"/>
            <a:headEnd/>
            <a:tailEnd/>
          </a:ln>
        </p:spPr>
        <p:txBody>
          <a:bodyPr>
            <a:spAutoFit/>
          </a:bodyPr>
          <a:lstStyle/>
          <a:p>
            <a:pPr>
              <a:spcBef>
                <a:spcPct val="50000"/>
              </a:spcBef>
            </a:pPr>
            <a:r>
              <a:rPr lang="bg-BG"/>
              <a:t>Owns(title, year, studioName)</a:t>
            </a:r>
          </a:p>
        </p:txBody>
      </p:sp>
      <p:graphicFrame>
        <p:nvGraphicFramePr>
          <p:cNvPr id="29772" name="Group 76"/>
          <p:cNvGraphicFramePr>
            <a:graphicFrameLocks noGrp="1"/>
          </p:cNvGraphicFramePr>
          <p:nvPr>
            <p:ph idx="1"/>
          </p:nvPr>
        </p:nvGraphicFramePr>
        <p:xfrm>
          <a:off x="457200" y="2708275"/>
          <a:ext cx="8147050" cy="3387725"/>
        </p:xfrm>
        <a:graphic>
          <a:graphicData uri="http://schemas.openxmlformats.org/drawingml/2006/table">
            <a:tbl>
              <a:tblPr/>
              <a:tblGrid>
                <a:gridCol w="4119563"/>
                <a:gridCol w="1611312"/>
                <a:gridCol w="2416175"/>
              </a:tblGrid>
              <a:tr h="846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847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846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47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Relationship Contracts</a:t>
            </a:r>
            <a:endParaRPr lang="bg-BG" smtClean="0"/>
          </a:p>
        </p:txBody>
      </p:sp>
      <p:sp>
        <p:nvSpPr>
          <p:cNvPr id="32771" name="Rectangle 3"/>
          <p:cNvSpPr>
            <a:spLocks noChangeArrowheads="1"/>
          </p:cNvSpPr>
          <p:nvPr/>
        </p:nvSpPr>
        <p:spPr bwMode="auto">
          <a:xfrm>
            <a:off x="1042988" y="2205038"/>
            <a:ext cx="1657350" cy="719137"/>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32772" name="Rectangle 4"/>
          <p:cNvSpPr>
            <a:spLocks noChangeArrowheads="1"/>
          </p:cNvSpPr>
          <p:nvPr/>
        </p:nvSpPr>
        <p:spPr bwMode="auto">
          <a:xfrm>
            <a:off x="5435600" y="2133600"/>
            <a:ext cx="2089150" cy="790575"/>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2773" name="Rectangle 5"/>
          <p:cNvSpPr>
            <a:spLocks noChangeArrowheads="1"/>
          </p:cNvSpPr>
          <p:nvPr/>
        </p:nvSpPr>
        <p:spPr bwMode="auto">
          <a:xfrm>
            <a:off x="2987675" y="5516563"/>
            <a:ext cx="2232025" cy="792162"/>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32774" name="AutoShape 6"/>
          <p:cNvSpPr>
            <a:spLocks noChangeArrowheads="1"/>
          </p:cNvSpPr>
          <p:nvPr/>
        </p:nvSpPr>
        <p:spPr bwMode="auto">
          <a:xfrm>
            <a:off x="2987675" y="3860800"/>
            <a:ext cx="2232025" cy="1008063"/>
          </a:xfrm>
          <a:prstGeom prst="flowChartDecision">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cxnSp>
        <p:nvCxnSpPr>
          <p:cNvPr id="19463" name="AutoShape 7"/>
          <p:cNvCxnSpPr>
            <a:cxnSpLocks noChangeShapeType="1"/>
            <a:stCxn id="32774" idx="3"/>
            <a:endCxn id="32773" idx="3"/>
          </p:cNvCxnSpPr>
          <p:nvPr/>
        </p:nvCxnSpPr>
        <p:spPr bwMode="auto">
          <a:xfrm>
            <a:off x="5219700" y="4365625"/>
            <a:ext cx="1588" cy="1547813"/>
          </a:xfrm>
          <a:prstGeom prst="bentConnector3">
            <a:avLst>
              <a:gd name="adj1" fmla="val 14400005"/>
            </a:avLst>
          </a:prstGeom>
          <a:noFill/>
          <a:ln w="9525">
            <a:solidFill>
              <a:schemeClr val="tx1"/>
            </a:solidFill>
            <a:miter lim="800000"/>
            <a:headEnd/>
            <a:tailEnd type="triangle" w="med" len="med"/>
          </a:ln>
        </p:spPr>
      </p:cxnSp>
      <p:cxnSp>
        <p:nvCxnSpPr>
          <p:cNvPr id="19464" name="AutoShape 8"/>
          <p:cNvCxnSpPr>
            <a:cxnSpLocks noChangeShapeType="1"/>
            <a:stCxn id="32774" idx="1"/>
            <a:endCxn id="32773" idx="1"/>
          </p:cNvCxnSpPr>
          <p:nvPr/>
        </p:nvCxnSpPr>
        <p:spPr bwMode="auto">
          <a:xfrm rot="10800000" flipH="1" flipV="1">
            <a:off x="2987675" y="4365625"/>
            <a:ext cx="1588" cy="1547813"/>
          </a:xfrm>
          <a:prstGeom prst="bentConnector3">
            <a:avLst>
              <a:gd name="adj1" fmla="val -14400005"/>
            </a:avLst>
          </a:prstGeom>
          <a:noFill/>
          <a:ln w="9525">
            <a:solidFill>
              <a:schemeClr val="tx1"/>
            </a:solidFill>
            <a:miter lim="800000"/>
            <a:headEnd/>
            <a:tailEnd type="triangle" w="med" len="med"/>
          </a:ln>
        </p:spPr>
      </p:cxnSp>
      <p:cxnSp>
        <p:nvCxnSpPr>
          <p:cNvPr id="19465" name="AutoShape 9"/>
          <p:cNvCxnSpPr>
            <a:cxnSpLocks noChangeShapeType="1"/>
            <a:stCxn id="32772" idx="2"/>
            <a:endCxn id="32774" idx="0"/>
          </p:cNvCxnSpPr>
          <p:nvPr/>
        </p:nvCxnSpPr>
        <p:spPr bwMode="auto">
          <a:xfrm flipH="1">
            <a:off x="4103688" y="2924175"/>
            <a:ext cx="2376487" cy="936625"/>
          </a:xfrm>
          <a:prstGeom prst="straightConnector1">
            <a:avLst/>
          </a:prstGeom>
          <a:noFill/>
          <a:ln w="9525">
            <a:solidFill>
              <a:schemeClr val="tx1"/>
            </a:solidFill>
            <a:round/>
            <a:headEnd/>
            <a:tailEnd/>
          </a:ln>
        </p:spPr>
      </p:cxnSp>
      <p:cxnSp>
        <p:nvCxnSpPr>
          <p:cNvPr id="19466" name="AutoShape 10"/>
          <p:cNvCxnSpPr>
            <a:cxnSpLocks noChangeShapeType="1"/>
            <a:stCxn id="32771" idx="2"/>
            <a:endCxn id="32774" idx="0"/>
          </p:cNvCxnSpPr>
          <p:nvPr/>
        </p:nvCxnSpPr>
        <p:spPr bwMode="auto">
          <a:xfrm>
            <a:off x="1871663" y="2924175"/>
            <a:ext cx="2232025" cy="936625"/>
          </a:xfrm>
          <a:prstGeom prst="straightConnector1">
            <a:avLst/>
          </a:prstGeom>
          <a:noFill/>
          <a:ln w="9525">
            <a:solidFill>
              <a:schemeClr val="tx1"/>
            </a:solidFill>
            <a:round/>
            <a:headEnd/>
            <a:tailEnd/>
          </a:ln>
        </p:spPr>
      </p:cxnSp>
      <p:sp>
        <p:nvSpPr>
          <p:cNvPr id="32779" name="Text Box 11"/>
          <p:cNvSpPr txBox="1">
            <a:spLocks noChangeArrowheads="1"/>
          </p:cNvSpPr>
          <p:nvPr/>
        </p:nvSpPr>
        <p:spPr bwMode="auto">
          <a:xfrm>
            <a:off x="5580063" y="4868863"/>
            <a:ext cx="1860550" cy="36671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000000"/>
                  </a:outerShdw>
                </a:effectLst>
              </a:rPr>
              <a:t>Producing studio</a:t>
            </a:r>
            <a:endParaRPr lang="bg-BG">
              <a:effectLst>
                <a:outerShdw blurRad="38100" dist="38100" dir="2700000" algn="tl">
                  <a:srgbClr val="000000"/>
                </a:outerShdw>
              </a:effectLst>
            </a:endParaRPr>
          </a:p>
        </p:txBody>
      </p:sp>
      <p:sp>
        <p:nvSpPr>
          <p:cNvPr id="32780" name="Text Box 12"/>
          <p:cNvSpPr txBox="1">
            <a:spLocks noChangeArrowheads="1"/>
          </p:cNvSpPr>
          <p:nvPr/>
        </p:nvSpPr>
        <p:spPr bwMode="auto">
          <a:xfrm>
            <a:off x="1042988" y="4941888"/>
            <a:ext cx="1538287" cy="36671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000000"/>
                  </a:outerShdw>
                </a:effectLst>
              </a:rPr>
              <a:t>Studio of star</a:t>
            </a:r>
            <a:endParaRPr lang="bg-BG">
              <a:effectLst>
                <a:outerShdw blurRad="38100" dist="38100" dir="2700000" algn="tl">
                  <a:srgbClr val="000000"/>
                </a:outerShdw>
              </a:effectLst>
            </a:endParaRPr>
          </a:p>
        </p:txBody>
      </p:sp>
      <p:sp>
        <p:nvSpPr>
          <p:cNvPr id="19469" name="Text Box 13"/>
          <p:cNvSpPr txBox="1">
            <a:spLocks noChangeArrowheads="1"/>
          </p:cNvSpPr>
          <p:nvPr/>
        </p:nvSpPr>
        <p:spPr bwMode="auto">
          <a:xfrm>
            <a:off x="1258888" y="1628775"/>
            <a:ext cx="6553200" cy="366713"/>
          </a:xfrm>
          <a:prstGeom prst="rect">
            <a:avLst/>
          </a:prstGeom>
          <a:noFill/>
          <a:ln w="9525">
            <a:noFill/>
            <a:miter lim="800000"/>
            <a:headEnd/>
            <a:tailEnd/>
          </a:ln>
        </p:spPr>
        <p:txBody>
          <a:bodyPr>
            <a:spAutoFit/>
          </a:bodyPr>
          <a:lstStyle/>
          <a:p>
            <a:pPr>
              <a:spcBef>
                <a:spcPct val="50000"/>
              </a:spcBef>
            </a:pPr>
            <a:r>
              <a:rPr lang="en-US"/>
              <a:t>Contracts(starName, title, year, studioOfStar, producingStudio)</a:t>
            </a:r>
            <a:endParaRPr lang="bg-B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 Stars-in</a:t>
            </a:r>
            <a:endParaRPr lang="bg-BG" smtClean="0"/>
          </a:p>
        </p:txBody>
      </p:sp>
      <p:graphicFrame>
        <p:nvGraphicFramePr>
          <p:cNvPr id="33895" name="Group 103"/>
          <p:cNvGraphicFramePr>
            <a:graphicFrameLocks noGrp="1"/>
          </p:cNvGraphicFramePr>
          <p:nvPr>
            <p:ph idx="1"/>
          </p:nvPr>
        </p:nvGraphicFramePr>
        <p:xfrm>
          <a:off x="457200" y="2276475"/>
          <a:ext cx="8229600" cy="3840163"/>
        </p:xfrm>
        <a:graphic>
          <a:graphicData uri="http://schemas.openxmlformats.org/drawingml/2006/table">
            <a:tbl>
              <a:tblPr/>
              <a:tblGrid>
                <a:gridCol w="3467100"/>
                <a:gridCol w="1727200"/>
                <a:gridCol w="3035300"/>
              </a:tblGrid>
              <a:tr h="546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Carvey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20508" name="Text Box 104"/>
          <p:cNvSpPr txBox="1">
            <a:spLocks noChangeArrowheads="1"/>
          </p:cNvSpPr>
          <p:nvPr/>
        </p:nvSpPr>
        <p:spPr bwMode="auto">
          <a:xfrm>
            <a:off x="3059113" y="1628775"/>
            <a:ext cx="3194050" cy="366713"/>
          </a:xfrm>
          <a:prstGeom prst="rect">
            <a:avLst/>
          </a:prstGeom>
          <a:noFill/>
          <a:ln w="9525">
            <a:noFill/>
            <a:miter lim="800000"/>
            <a:headEnd/>
            <a:tailEnd/>
          </a:ln>
        </p:spPr>
        <p:txBody>
          <a:bodyPr wrap="none">
            <a:spAutoFit/>
          </a:bodyPr>
          <a:lstStyle/>
          <a:p>
            <a:r>
              <a:rPr lang="en-US"/>
              <a:t>Stars-in(title, year, starName)</a:t>
            </a:r>
            <a:endParaRPr lang="bg-B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mtClean="0"/>
              <a:t>Contents</a:t>
            </a:r>
            <a:endParaRPr lang="bg-BG" smtClean="0"/>
          </a:p>
        </p:txBody>
      </p:sp>
      <p:sp>
        <p:nvSpPr>
          <p:cNvPr id="35843"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1200" smtClean="0"/>
              <a:t>Basics of the Relational Model</a:t>
            </a:r>
          </a:p>
          <a:p>
            <a:pPr eaLnBrk="1" hangingPunct="1">
              <a:lnSpc>
                <a:spcPct val="80000"/>
              </a:lnSpc>
              <a:defRPr/>
            </a:pPr>
            <a:r>
              <a:rPr lang="en-US" sz="1200" smtClean="0"/>
              <a:t>Attributes</a:t>
            </a:r>
          </a:p>
          <a:p>
            <a:pPr eaLnBrk="1" hangingPunct="1">
              <a:lnSpc>
                <a:spcPct val="80000"/>
              </a:lnSpc>
              <a:defRPr/>
            </a:pPr>
            <a:r>
              <a:rPr lang="en-US" sz="1200" smtClean="0"/>
              <a:t>Schemas</a:t>
            </a:r>
          </a:p>
          <a:p>
            <a:pPr eaLnBrk="1" hangingPunct="1">
              <a:lnSpc>
                <a:spcPct val="80000"/>
              </a:lnSpc>
              <a:defRPr/>
            </a:pPr>
            <a:r>
              <a:rPr lang="en-US" sz="1200" smtClean="0"/>
              <a:t>Tuples</a:t>
            </a:r>
          </a:p>
          <a:p>
            <a:pPr eaLnBrk="1" hangingPunct="1">
              <a:lnSpc>
                <a:spcPct val="80000"/>
              </a:lnSpc>
              <a:defRPr/>
            </a:pPr>
            <a:r>
              <a:rPr lang="en-US" sz="1200" smtClean="0"/>
              <a:t>Domains</a:t>
            </a:r>
          </a:p>
          <a:p>
            <a:pPr eaLnBrk="1" hangingPunct="1">
              <a:lnSpc>
                <a:spcPct val="80000"/>
              </a:lnSpc>
              <a:defRPr/>
            </a:pPr>
            <a:r>
              <a:rPr lang="en-US" sz="1200" smtClean="0"/>
              <a:t>Equivalent Representations of a Relation</a:t>
            </a:r>
          </a:p>
          <a:p>
            <a:pPr eaLnBrk="1" hangingPunct="1">
              <a:lnSpc>
                <a:spcPct val="80000"/>
              </a:lnSpc>
              <a:defRPr/>
            </a:pPr>
            <a:r>
              <a:rPr lang="en-US" sz="1200" smtClean="0"/>
              <a:t>Relation Instances</a:t>
            </a:r>
          </a:p>
          <a:p>
            <a:pPr eaLnBrk="1" hangingPunct="1">
              <a:lnSpc>
                <a:spcPct val="80000"/>
              </a:lnSpc>
              <a:buFont typeface="Wingdings" pitchFamily="2" charset="2"/>
              <a:buNone/>
              <a:defRPr/>
            </a:pPr>
            <a:r>
              <a:rPr lang="en-US" sz="1200" smtClean="0"/>
              <a:t>From E/R Diagrams to Relational Designs</a:t>
            </a:r>
          </a:p>
          <a:p>
            <a:pPr eaLnBrk="1" hangingPunct="1">
              <a:lnSpc>
                <a:spcPct val="80000"/>
              </a:lnSpc>
              <a:defRPr/>
            </a:pPr>
            <a:r>
              <a:rPr lang="en-US" sz="1200" smtClean="0"/>
              <a:t>From Entity Sets to Relations</a:t>
            </a:r>
          </a:p>
          <a:p>
            <a:pPr eaLnBrk="1" hangingPunct="1">
              <a:lnSpc>
                <a:spcPct val="80000"/>
              </a:lnSpc>
              <a:defRPr/>
            </a:pPr>
            <a:r>
              <a:rPr lang="en-US" sz="1200" smtClean="0"/>
              <a:t>From E/R Relationships to Relations</a:t>
            </a:r>
          </a:p>
          <a:p>
            <a:pPr eaLnBrk="1" hangingPunct="1">
              <a:lnSpc>
                <a:spcPct val="80000"/>
              </a:lnSpc>
              <a:defRPr/>
            </a:pPr>
            <a:r>
              <a:rPr lang="en-US" sz="1200" smtClean="0"/>
              <a:t>Combining Relations</a:t>
            </a:r>
          </a:p>
          <a:p>
            <a:pPr eaLnBrk="1" hangingPunct="1">
              <a:lnSpc>
                <a:spcPct val="80000"/>
              </a:lnSpc>
              <a:defRPr/>
            </a:pPr>
            <a:r>
              <a:rPr lang="en-US" sz="1200" smtClean="0"/>
              <a:t>Handling Weak Entity Sets</a:t>
            </a:r>
          </a:p>
          <a:p>
            <a:pPr eaLnBrk="1" hangingPunct="1">
              <a:lnSpc>
                <a:spcPct val="80000"/>
              </a:lnSpc>
              <a:buFont typeface="Wingdings" pitchFamily="2" charset="2"/>
              <a:buNone/>
              <a:defRPr/>
            </a:pPr>
            <a:r>
              <a:rPr lang="en-US" sz="1200" smtClean="0"/>
              <a:t>Converting Subclass Structures to Relations</a:t>
            </a:r>
          </a:p>
          <a:p>
            <a:pPr eaLnBrk="1" hangingPunct="1">
              <a:lnSpc>
                <a:spcPct val="80000"/>
              </a:lnSpc>
              <a:defRPr/>
            </a:pPr>
            <a:r>
              <a:rPr lang="bg-BG" sz="1200" smtClean="0"/>
              <a:t>E/R-Style Conversion</a:t>
            </a:r>
            <a:endParaRPr lang="en-US" sz="1200" smtClean="0"/>
          </a:p>
          <a:p>
            <a:pPr eaLnBrk="1" hangingPunct="1">
              <a:lnSpc>
                <a:spcPct val="80000"/>
              </a:lnSpc>
              <a:defRPr/>
            </a:pPr>
            <a:r>
              <a:rPr lang="en-US" sz="1200" smtClean="0"/>
              <a:t>An Object-Oriented Approach</a:t>
            </a:r>
          </a:p>
          <a:p>
            <a:pPr eaLnBrk="1" hangingPunct="1">
              <a:lnSpc>
                <a:spcPct val="80000"/>
              </a:lnSpc>
              <a:defRPr/>
            </a:pPr>
            <a:r>
              <a:rPr lang="en-US" sz="1200" smtClean="0"/>
              <a:t>Using Null Values to Combine Relations</a:t>
            </a:r>
          </a:p>
          <a:p>
            <a:pPr eaLnBrk="1" hangingPunct="1">
              <a:lnSpc>
                <a:spcPct val="80000"/>
              </a:lnSpc>
              <a:defRPr/>
            </a:pPr>
            <a:r>
              <a:rPr lang="en-US" sz="1200" smtClean="0"/>
              <a:t>Comparison of Approaches</a:t>
            </a:r>
          </a:p>
          <a:p>
            <a:pPr eaLnBrk="1" hangingPunct="1">
              <a:lnSpc>
                <a:spcPct val="80000"/>
              </a:lnSpc>
              <a:buFont typeface="Wingdings" pitchFamily="2" charset="2"/>
              <a:buNone/>
              <a:defRPr/>
            </a:pPr>
            <a:r>
              <a:rPr lang="bg-BG" sz="1200" smtClean="0"/>
              <a:t>Functional Dependencies</a:t>
            </a:r>
            <a:endParaRPr lang="en-US" sz="1200" smtClean="0"/>
          </a:p>
          <a:p>
            <a:pPr eaLnBrk="1" hangingPunct="1">
              <a:lnSpc>
                <a:spcPct val="80000"/>
              </a:lnSpc>
              <a:defRPr/>
            </a:pPr>
            <a:r>
              <a:rPr lang="en-US" sz="1200" smtClean="0"/>
              <a:t>Definition of Functional Dependency</a:t>
            </a:r>
          </a:p>
          <a:p>
            <a:pPr eaLnBrk="1" hangingPunct="1">
              <a:lnSpc>
                <a:spcPct val="80000"/>
              </a:lnSpc>
              <a:defRPr/>
            </a:pPr>
            <a:r>
              <a:rPr lang="en-US" sz="1200" smtClean="0"/>
              <a:t>Keys of Relations</a:t>
            </a:r>
          </a:p>
          <a:p>
            <a:pPr eaLnBrk="1" hangingPunct="1">
              <a:lnSpc>
                <a:spcPct val="80000"/>
              </a:lnSpc>
              <a:defRPr/>
            </a:pPr>
            <a:r>
              <a:rPr lang="en-US" sz="1200" smtClean="0"/>
              <a:t>Superkeys</a:t>
            </a:r>
          </a:p>
          <a:p>
            <a:pPr eaLnBrk="1" hangingPunct="1">
              <a:lnSpc>
                <a:spcPct val="80000"/>
              </a:lnSpc>
              <a:defRPr/>
            </a:pPr>
            <a:r>
              <a:rPr lang="en-US" sz="1200" smtClean="0"/>
              <a:t>Discovering Keys for Relations </a:t>
            </a:r>
            <a:endParaRPr lang="bg-BG" sz="1200" smtClean="0"/>
          </a:p>
        </p:txBody>
      </p:sp>
      <p:sp>
        <p:nvSpPr>
          <p:cNvPr id="35844" name="Rectangle 4"/>
          <p:cNvSpPr>
            <a:spLocks noGrp="1" noChangeArrowheads="1"/>
          </p:cNvSpPr>
          <p:nvPr>
            <p:ph type="body" sz="half" idx="2"/>
          </p:nvPr>
        </p:nvSpPr>
        <p:spPr>
          <a:xfrm>
            <a:off x="4648200" y="1981200"/>
            <a:ext cx="4038600" cy="4471988"/>
          </a:xfrm>
        </p:spPr>
        <p:txBody>
          <a:bodyPr/>
          <a:lstStyle/>
          <a:p>
            <a:pPr eaLnBrk="1" hangingPunct="1">
              <a:lnSpc>
                <a:spcPct val="80000"/>
              </a:lnSpc>
              <a:buFont typeface="Wingdings" pitchFamily="2" charset="2"/>
              <a:buNone/>
              <a:defRPr/>
            </a:pPr>
            <a:r>
              <a:rPr lang="bg-BG" sz="1200" smtClean="0"/>
              <a:t>Rules About Functional Dependencies</a:t>
            </a:r>
            <a:endParaRPr lang="en-US" sz="1200" smtClean="0"/>
          </a:p>
          <a:p>
            <a:pPr eaLnBrk="1" hangingPunct="1">
              <a:lnSpc>
                <a:spcPct val="80000"/>
              </a:lnSpc>
              <a:defRPr/>
            </a:pPr>
            <a:r>
              <a:rPr lang="en-US" sz="1200" smtClean="0"/>
              <a:t>The Splitting/Combining Rule</a:t>
            </a:r>
          </a:p>
          <a:p>
            <a:pPr eaLnBrk="1" hangingPunct="1">
              <a:lnSpc>
                <a:spcPct val="80000"/>
              </a:lnSpc>
              <a:defRPr/>
            </a:pPr>
            <a:r>
              <a:rPr lang="en-US" sz="1200" smtClean="0"/>
              <a:t>Trivial Functional Dependencies</a:t>
            </a:r>
          </a:p>
          <a:p>
            <a:pPr eaLnBrk="1" hangingPunct="1">
              <a:lnSpc>
                <a:spcPct val="80000"/>
              </a:lnSpc>
              <a:defRPr/>
            </a:pPr>
            <a:r>
              <a:rPr lang="en-US" sz="1200" smtClean="0"/>
              <a:t>Computing the Closure of Attributes</a:t>
            </a:r>
          </a:p>
          <a:p>
            <a:pPr eaLnBrk="1" hangingPunct="1">
              <a:lnSpc>
                <a:spcPct val="80000"/>
              </a:lnSpc>
              <a:defRPr/>
            </a:pPr>
            <a:r>
              <a:rPr lang="en-US" sz="1200" smtClean="0"/>
              <a:t>Why the Closure Algorithm Works</a:t>
            </a:r>
          </a:p>
          <a:p>
            <a:pPr eaLnBrk="1" hangingPunct="1">
              <a:lnSpc>
                <a:spcPct val="80000"/>
              </a:lnSpc>
              <a:defRPr/>
            </a:pPr>
            <a:r>
              <a:rPr lang="en-US" sz="1200" smtClean="0"/>
              <a:t>The Transitive Rule</a:t>
            </a:r>
          </a:p>
          <a:p>
            <a:pPr eaLnBrk="1" hangingPunct="1">
              <a:lnSpc>
                <a:spcPct val="80000"/>
              </a:lnSpc>
              <a:defRPr/>
            </a:pPr>
            <a:r>
              <a:rPr lang="en-US" sz="1200" smtClean="0"/>
              <a:t>Closing Sets of Functional Dependencies</a:t>
            </a:r>
          </a:p>
          <a:p>
            <a:pPr eaLnBrk="1" hangingPunct="1">
              <a:lnSpc>
                <a:spcPct val="80000"/>
              </a:lnSpc>
              <a:defRPr/>
            </a:pPr>
            <a:r>
              <a:rPr lang="en-US" sz="1200" smtClean="0"/>
              <a:t>Projecting Functional Dependencies</a:t>
            </a:r>
          </a:p>
          <a:p>
            <a:pPr eaLnBrk="1" hangingPunct="1">
              <a:lnSpc>
                <a:spcPct val="80000"/>
              </a:lnSpc>
              <a:buFont typeface="Wingdings" pitchFamily="2" charset="2"/>
              <a:buNone/>
              <a:defRPr/>
            </a:pPr>
            <a:r>
              <a:rPr lang="en-US" sz="1200" smtClean="0"/>
              <a:t>Design of Relational Database Schemas</a:t>
            </a:r>
          </a:p>
          <a:p>
            <a:pPr eaLnBrk="1" hangingPunct="1">
              <a:lnSpc>
                <a:spcPct val="80000"/>
              </a:lnSpc>
              <a:defRPr/>
            </a:pPr>
            <a:r>
              <a:rPr lang="en-US" sz="1200" smtClean="0"/>
              <a:t>Anomalies</a:t>
            </a:r>
          </a:p>
          <a:p>
            <a:pPr eaLnBrk="1" hangingPunct="1">
              <a:lnSpc>
                <a:spcPct val="80000"/>
              </a:lnSpc>
              <a:defRPr/>
            </a:pPr>
            <a:r>
              <a:rPr lang="en-US" sz="1200" smtClean="0"/>
              <a:t>Decomposing Relations</a:t>
            </a:r>
          </a:p>
          <a:p>
            <a:pPr eaLnBrk="1" hangingPunct="1">
              <a:lnSpc>
                <a:spcPct val="80000"/>
              </a:lnSpc>
              <a:defRPr/>
            </a:pPr>
            <a:r>
              <a:rPr lang="en-US" sz="1200" smtClean="0"/>
              <a:t>Boyce-Codd Normal Form</a:t>
            </a:r>
          </a:p>
          <a:p>
            <a:pPr eaLnBrk="1" hangingPunct="1">
              <a:lnSpc>
                <a:spcPct val="80000"/>
              </a:lnSpc>
              <a:defRPr/>
            </a:pPr>
            <a:r>
              <a:rPr lang="en-US" sz="1200" smtClean="0"/>
              <a:t>Decomposition into BCNF</a:t>
            </a:r>
          </a:p>
          <a:p>
            <a:pPr eaLnBrk="1" hangingPunct="1">
              <a:lnSpc>
                <a:spcPct val="80000"/>
              </a:lnSpc>
              <a:defRPr/>
            </a:pPr>
            <a:r>
              <a:rPr lang="en-US" sz="1200" smtClean="0"/>
              <a:t>Recovering Information from a Decomposition</a:t>
            </a:r>
          </a:p>
          <a:p>
            <a:pPr eaLnBrk="1" hangingPunct="1">
              <a:lnSpc>
                <a:spcPct val="80000"/>
              </a:lnSpc>
              <a:defRPr/>
            </a:pPr>
            <a:r>
              <a:rPr lang="en-US" sz="1200" smtClean="0"/>
              <a:t>Third Normal Form</a:t>
            </a:r>
          </a:p>
          <a:p>
            <a:pPr eaLnBrk="1" hangingPunct="1">
              <a:lnSpc>
                <a:spcPct val="80000"/>
              </a:lnSpc>
              <a:buFont typeface="Wingdings" pitchFamily="2" charset="2"/>
              <a:buNone/>
              <a:defRPr/>
            </a:pPr>
            <a:r>
              <a:rPr lang="bg-BG" sz="1200" smtClean="0"/>
              <a:t>Multivalued Dependencies</a:t>
            </a:r>
            <a:endParaRPr lang="en-US" sz="1200" smtClean="0"/>
          </a:p>
          <a:p>
            <a:pPr eaLnBrk="1" hangingPunct="1">
              <a:lnSpc>
                <a:spcPct val="80000"/>
              </a:lnSpc>
              <a:defRPr/>
            </a:pPr>
            <a:r>
              <a:rPr lang="en-US" sz="1200" smtClean="0"/>
              <a:t>Attribute Independence and Its Consequent Redundancy</a:t>
            </a:r>
          </a:p>
          <a:p>
            <a:pPr eaLnBrk="1" hangingPunct="1">
              <a:lnSpc>
                <a:spcPct val="80000"/>
              </a:lnSpc>
              <a:defRPr/>
            </a:pPr>
            <a:r>
              <a:rPr lang="en-US" sz="1200" smtClean="0"/>
              <a:t>Definition of Multivalued Dependencies</a:t>
            </a:r>
          </a:p>
          <a:p>
            <a:pPr eaLnBrk="1" hangingPunct="1">
              <a:lnSpc>
                <a:spcPct val="80000"/>
              </a:lnSpc>
              <a:defRPr/>
            </a:pPr>
            <a:r>
              <a:rPr lang="en-US" sz="1200" smtClean="0"/>
              <a:t>Reasoning About Multivalued Dependencies</a:t>
            </a:r>
          </a:p>
          <a:p>
            <a:pPr eaLnBrk="1" hangingPunct="1">
              <a:lnSpc>
                <a:spcPct val="80000"/>
              </a:lnSpc>
              <a:defRPr/>
            </a:pPr>
            <a:r>
              <a:rPr lang="en-US" sz="1200" smtClean="0"/>
              <a:t>Fourth Normal Form</a:t>
            </a:r>
          </a:p>
          <a:p>
            <a:pPr eaLnBrk="1" hangingPunct="1">
              <a:lnSpc>
                <a:spcPct val="80000"/>
              </a:lnSpc>
              <a:defRPr/>
            </a:pPr>
            <a:r>
              <a:rPr lang="en-US" sz="1200" smtClean="0"/>
              <a:t>Decomposition into Fourth Normal Form</a:t>
            </a:r>
          </a:p>
          <a:p>
            <a:pPr eaLnBrk="1" hangingPunct="1">
              <a:lnSpc>
                <a:spcPct val="80000"/>
              </a:lnSpc>
              <a:defRPr/>
            </a:pPr>
            <a:r>
              <a:rPr lang="en-US" sz="1200" smtClean="0"/>
              <a:t>Relationships Among Normal Forms</a:t>
            </a:r>
          </a:p>
          <a:p>
            <a:pPr eaLnBrk="1" hangingPunct="1">
              <a:lnSpc>
                <a:spcPct val="80000"/>
              </a:lnSpc>
              <a:buFont typeface="Wingdings" pitchFamily="2" charset="2"/>
              <a:buNone/>
              <a:defRPr/>
            </a:pPr>
            <a:r>
              <a:rPr lang="bg-BG" sz="1200" smtClean="0"/>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bg-BG" smtClean="0"/>
              <a:t>Combining Relations</a:t>
            </a:r>
          </a:p>
        </p:txBody>
      </p:sp>
      <p:sp>
        <p:nvSpPr>
          <p:cNvPr id="37891"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1800" smtClean="0"/>
              <a:t>Sometimes, the relations that we get from converting entity sets and relationships to relations are not the best possible choice of relations for the given data. One common situation occurs when there is an entity set E with a many-one relationship R from E to F. The relations from E and R will each have the key for E in their relation schema. In addition, the relation for E will have in its schema the attributes of E that are not in the key, and the relation for R will have the key attributes of F and any attributes of R itself. Because R is many-one, all these attributes have values that are determined uniquely by the key for E, and we can combine them into one relation with a schema consisting of:</a:t>
            </a:r>
          </a:p>
          <a:p>
            <a:pPr eaLnBrk="1" hangingPunct="1">
              <a:lnSpc>
                <a:spcPct val="80000"/>
              </a:lnSpc>
              <a:buFont typeface="Wingdings" pitchFamily="2" charset="2"/>
              <a:buAutoNum type="arabicPeriod"/>
              <a:defRPr/>
            </a:pPr>
            <a:r>
              <a:rPr lang="en-US" sz="1800" smtClean="0"/>
              <a:t>All attributes of E</a:t>
            </a:r>
          </a:p>
          <a:p>
            <a:pPr eaLnBrk="1" hangingPunct="1">
              <a:lnSpc>
                <a:spcPct val="80000"/>
              </a:lnSpc>
              <a:buFont typeface="Wingdings" pitchFamily="2" charset="2"/>
              <a:buAutoNum type="arabicPeriod"/>
              <a:defRPr/>
            </a:pPr>
            <a:r>
              <a:rPr lang="en-US" sz="1800" smtClean="0"/>
              <a:t>The key attributes of F</a:t>
            </a:r>
          </a:p>
          <a:p>
            <a:pPr eaLnBrk="1" hangingPunct="1">
              <a:lnSpc>
                <a:spcPct val="80000"/>
              </a:lnSpc>
              <a:buFont typeface="Wingdings" pitchFamily="2" charset="2"/>
              <a:buAutoNum type="arabicPeriod"/>
              <a:defRPr/>
            </a:pPr>
            <a:r>
              <a:rPr lang="en-US" sz="1800" smtClean="0"/>
              <a:t>Any attributes belonging to relationship R</a:t>
            </a:r>
          </a:p>
          <a:p>
            <a:pPr eaLnBrk="1" hangingPunct="1">
              <a:lnSpc>
                <a:spcPct val="80000"/>
              </a:lnSpc>
              <a:buFont typeface="Wingdings" pitchFamily="2" charset="2"/>
              <a:buNone/>
              <a:defRPr/>
            </a:pPr>
            <a:r>
              <a:rPr lang="en-US" sz="1800" smtClean="0"/>
              <a:t>For an entity e of E that is not related to any entity of F, the attributes of types (2) and (3) will have null values in the tuple for e. Null values were introduced informally, in order to represent a situation where a value is missing or unknown. Nulls are not a formal part of the relational model, but a null value, denoted NULL, is available in SQL, and we shall use it where needed in our discussions of representing E/R designs as relational database schemas.</a:t>
            </a:r>
            <a:endParaRPr lang="bg-BG" sz="1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z="4000" smtClean="0"/>
              <a:t>Combining relation Movies with relation Owns</a:t>
            </a:r>
            <a:endParaRPr lang="bg-BG" sz="4000" smtClean="0"/>
          </a:p>
        </p:txBody>
      </p:sp>
      <p:graphicFrame>
        <p:nvGraphicFramePr>
          <p:cNvPr id="38988" name="Group 76"/>
          <p:cNvGraphicFramePr>
            <a:graphicFrameLocks noGrp="1"/>
          </p:cNvGraphicFramePr>
          <p:nvPr>
            <p:ph idx="1"/>
          </p:nvPr>
        </p:nvGraphicFramePr>
        <p:xfrm>
          <a:off x="179388" y="2997200"/>
          <a:ext cx="8713787" cy="2232025"/>
        </p:xfrm>
        <a:graphic>
          <a:graphicData uri="http://schemas.openxmlformats.org/drawingml/2006/table">
            <a:tbl>
              <a:tblPr/>
              <a:tblGrid>
                <a:gridCol w="1855787"/>
                <a:gridCol w="1214438"/>
                <a:gridCol w="1500187"/>
                <a:gridCol w="1787525"/>
                <a:gridCol w="2355850"/>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z="4000" smtClean="0"/>
              <a:t>The relation Movies with star information</a:t>
            </a:r>
            <a:endParaRPr lang="bg-BG" sz="4000" smtClean="0"/>
          </a:p>
        </p:txBody>
      </p:sp>
      <p:graphicFrame>
        <p:nvGraphicFramePr>
          <p:cNvPr id="41057" name="Group 97"/>
          <p:cNvGraphicFramePr>
            <a:graphicFrameLocks noGrp="1"/>
          </p:cNvGraphicFramePr>
          <p:nvPr>
            <p:ph idx="1"/>
          </p:nvPr>
        </p:nvGraphicFramePr>
        <p:xfrm>
          <a:off x="250825" y="1981200"/>
          <a:ext cx="8713788" cy="4471988"/>
        </p:xfrm>
        <a:graphic>
          <a:graphicData uri="http://schemas.openxmlformats.org/drawingml/2006/table">
            <a:tbl>
              <a:tblPr/>
              <a:tblGrid>
                <a:gridCol w="1873250"/>
                <a:gridCol w="863600"/>
                <a:gridCol w="1008063"/>
                <a:gridCol w="1368425"/>
                <a:gridCol w="1744662"/>
                <a:gridCol w="1855788"/>
              </a:tblGrid>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Carvey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 </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bg-BG" smtClean="0"/>
              <a:t>Handling Weak Entity Sets</a:t>
            </a:r>
          </a:p>
        </p:txBody>
      </p:sp>
      <p:sp>
        <p:nvSpPr>
          <p:cNvPr id="43011" name="Rectangle 3"/>
          <p:cNvSpPr>
            <a:spLocks noGrp="1" noChangeArrowheads="1"/>
          </p:cNvSpPr>
          <p:nvPr>
            <p:ph type="body" idx="1"/>
          </p:nvPr>
        </p:nvSpPr>
        <p:spPr>
          <a:xfrm>
            <a:off x="457200" y="1700213"/>
            <a:ext cx="8229600" cy="5157787"/>
          </a:xfrm>
        </p:spPr>
        <p:txBody>
          <a:bodyPr/>
          <a:lstStyle/>
          <a:p>
            <a:pPr marL="533400" indent="-533400" eaLnBrk="1" hangingPunct="1">
              <a:lnSpc>
                <a:spcPct val="80000"/>
              </a:lnSpc>
              <a:buFont typeface="Wingdings" pitchFamily="2" charset="2"/>
              <a:buNone/>
              <a:defRPr/>
            </a:pPr>
            <a:r>
              <a:rPr lang="en-US" sz="2000" smtClean="0"/>
              <a:t>When a weak entity set appears in an E/R diagram, we need to do three things differently.</a:t>
            </a:r>
          </a:p>
          <a:p>
            <a:pPr marL="533400" indent="-533400" eaLnBrk="1" hangingPunct="1">
              <a:lnSpc>
                <a:spcPct val="80000"/>
              </a:lnSpc>
              <a:buFont typeface="Wingdings" pitchFamily="2" charset="2"/>
              <a:buAutoNum type="arabicPeriod"/>
              <a:defRPr/>
            </a:pPr>
            <a:r>
              <a:rPr lang="en-US" sz="2000" smtClean="0"/>
              <a:t>The relation for the weak entity set W itself must include not only the attributes of W but also the key attributes of the other entity sets that help form the key of W. These helping entity sets are easily recognized because they are reached by supporting (double-diamond) relationships from W.</a:t>
            </a:r>
          </a:p>
          <a:p>
            <a:pPr marL="533400" indent="-533400" eaLnBrk="1" hangingPunct="1">
              <a:lnSpc>
                <a:spcPct val="80000"/>
              </a:lnSpc>
              <a:buFont typeface="Wingdings" pitchFamily="2" charset="2"/>
              <a:buAutoNum type="arabicPeriod"/>
              <a:defRPr/>
            </a:pPr>
            <a:r>
              <a:rPr lang="en-US" sz="2000" smtClean="0"/>
              <a:t>The relation for any relationship in which the weak entity set W appears must use as a key for W all of its key attributes, including those of other entity sets that contribute to W's key.</a:t>
            </a:r>
          </a:p>
          <a:p>
            <a:pPr marL="533400" indent="-533400" eaLnBrk="1" hangingPunct="1">
              <a:lnSpc>
                <a:spcPct val="80000"/>
              </a:lnSpc>
              <a:buFont typeface="Wingdings" pitchFamily="2" charset="2"/>
              <a:buAutoNum type="arabicPeriod"/>
              <a:defRPr/>
            </a:pPr>
            <a:r>
              <a:rPr lang="en-US" sz="2000" smtClean="0"/>
              <a:t>However, a supporting relationship R, from the weak entity set W to another entity set that helps provide the key for W, need not be converted to a relation at all. The justification is that, the attributes of many-one relationship R's relation will either be attributes of the relation for W, or (in the case of attributes on R) can be combined with the schema for W's relation.</a:t>
            </a:r>
          </a:p>
          <a:p>
            <a:pPr marL="533400" indent="-533400" eaLnBrk="1" hangingPunct="1">
              <a:lnSpc>
                <a:spcPct val="80000"/>
              </a:lnSpc>
              <a:buFont typeface="Wingdings" pitchFamily="2" charset="2"/>
              <a:buNone/>
              <a:defRPr/>
            </a:pPr>
            <a:r>
              <a:rPr lang="en-US" sz="2000" smtClean="0"/>
              <a:t>Of course, when introducing additional attributes to build the key of a weak entity set, we must be careful not to use the same name twice. If necessary, we rename some or all of these attributes.</a:t>
            </a:r>
            <a:endParaRPr lang="bg-BG"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z="4000" smtClean="0">
                <a:solidFill>
                  <a:schemeClr val="folHlink"/>
                </a:solidFill>
              </a:rPr>
              <a:t>A weak entity set for crews, and its connections</a:t>
            </a:r>
            <a:endParaRPr lang="bg-BG" sz="4000" smtClean="0">
              <a:solidFill>
                <a:schemeClr val="folHlink"/>
              </a:solidFill>
            </a:endParaRPr>
          </a:p>
        </p:txBody>
      </p:sp>
      <p:sp>
        <p:nvSpPr>
          <p:cNvPr id="45059" name="Rectangle 3"/>
          <p:cNvSpPr>
            <a:spLocks noChangeArrowheads="1"/>
          </p:cNvSpPr>
          <p:nvPr/>
        </p:nvSpPr>
        <p:spPr bwMode="auto">
          <a:xfrm>
            <a:off x="900113" y="3716338"/>
            <a:ext cx="1439862" cy="649287"/>
          </a:xfrm>
          <a:prstGeom prst="rect">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Crews</a:t>
            </a:r>
            <a:endParaRPr lang="bg-BG">
              <a:effectLst>
                <a:outerShdw blurRad="38100" dist="38100" dir="2700000" algn="tl">
                  <a:srgbClr val="000000"/>
                </a:outerShdw>
              </a:effectLst>
            </a:endParaRPr>
          </a:p>
        </p:txBody>
      </p:sp>
      <p:sp>
        <p:nvSpPr>
          <p:cNvPr id="45060" name="Rectangle 4"/>
          <p:cNvSpPr>
            <a:spLocks noChangeArrowheads="1"/>
          </p:cNvSpPr>
          <p:nvPr/>
        </p:nvSpPr>
        <p:spPr bwMode="auto">
          <a:xfrm>
            <a:off x="6084888" y="3716338"/>
            <a:ext cx="1366837" cy="649287"/>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5061" name="AutoShape 5"/>
          <p:cNvSpPr>
            <a:spLocks noChangeArrowheads="1"/>
          </p:cNvSpPr>
          <p:nvPr/>
        </p:nvSpPr>
        <p:spPr bwMode="auto">
          <a:xfrm>
            <a:off x="3563938" y="3500438"/>
            <a:ext cx="1512887" cy="1079500"/>
          </a:xfrm>
          <a:prstGeom prst="flowChartDecision">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Unit-of</a:t>
            </a:r>
            <a:endParaRPr lang="bg-BG">
              <a:effectLst>
                <a:outerShdw blurRad="38100" dist="38100" dir="2700000" algn="tl">
                  <a:srgbClr val="000000"/>
                </a:outerShdw>
              </a:effectLst>
            </a:endParaRPr>
          </a:p>
        </p:txBody>
      </p:sp>
      <p:cxnSp>
        <p:nvCxnSpPr>
          <p:cNvPr id="25606" name="AutoShape 6"/>
          <p:cNvCxnSpPr>
            <a:cxnSpLocks noChangeShapeType="1"/>
            <a:stCxn id="45059" idx="3"/>
            <a:endCxn id="45061" idx="1"/>
          </p:cNvCxnSpPr>
          <p:nvPr/>
        </p:nvCxnSpPr>
        <p:spPr bwMode="auto">
          <a:xfrm flipV="1">
            <a:off x="2378075" y="4040188"/>
            <a:ext cx="1147763" cy="1587"/>
          </a:xfrm>
          <a:prstGeom prst="bentConnector3">
            <a:avLst>
              <a:gd name="adj1" fmla="val 49931"/>
            </a:avLst>
          </a:prstGeom>
          <a:noFill/>
          <a:ln w="9525">
            <a:solidFill>
              <a:schemeClr val="tx1"/>
            </a:solidFill>
            <a:miter lim="800000"/>
            <a:headEnd/>
            <a:tailEnd/>
          </a:ln>
        </p:spPr>
      </p:cxnSp>
      <p:cxnSp>
        <p:nvCxnSpPr>
          <p:cNvPr id="25607" name="AutoShape 7"/>
          <p:cNvCxnSpPr>
            <a:cxnSpLocks noChangeShapeType="1"/>
            <a:stCxn id="45061" idx="3"/>
            <a:endCxn id="45060" idx="1"/>
          </p:cNvCxnSpPr>
          <p:nvPr/>
        </p:nvCxnSpPr>
        <p:spPr bwMode="auto">
          <a:xfrm>
            <a:off x="5114925" y="4040188"/>
            <a:ext cx="969963" cy="1587"/>
          </a:xfrm>
          <a:prstGeom prst="bentConnector3">
            <a:avLst>
              <a:gd name="adj1" fmla="val 47954"/>
            </a:avLst>
          </a:prstGeom>
          <a:noFill/>
          <a:ln w="9525">
            <a:solidFill>
              <a:schemeClr val="tx1"/>
            </a:solidFill>
            <a:miter lim="800000"/>
            <a:headEnd/>
            <a:tailEnd type="oval" w="med" len="med"/>
          </a:ln>
        </p:spPr>
      </p:cxnSp>
      <p:sp>
        <p:nvSpPr>
          <p:cNvPr id="45064" name="Oval 8"/>
          <p:cNvSpPr>
            <a:spLocks noChangeArrowheads="1"/>
          </p:cNvSpPr>
          <p:nvPr/>
        </p:nvSpPr>
        <p:spPr bwMode="auto">
          <a:xfrm>
            <a:off x="971550" y="2708275"/>
            <a:ext cx="1295400" cy="433388"/>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effectLst>
                  <a:outerShdw blurRad="38100" dist="38100" dir="2700000" algn="tl">
                    <a:srgbClr val="000000"/>
                  </a:outerShdw>
                </a:effectLst>
              </a:rPr>
              <a:t>number</a:t>
            </a:r>
            <a:endParaRPr lang="bg-BG" u="sng">
              <a:effectLst>
                <a:outerShdw blurRad="38100" dist="38100" dir="2700000" algn="tl">
                  <a:srgbClr val="000000"/>
                </a:outerShdw>
              </a:effectLst>
            </a:endParaRPr>
          </a:p>
        </p:txBody>
      </p:sp>
      <p:sp>
        <p:nvSpPr>
          <p:cNvPr id="45065" name="Oval 9"/>
          <p:cNvSpPr>
            <a:spLocks noChangeArrowheads="1"/>
          </p:cNvSpPr>
          <p:nvPr/>
        </p:nvSpPr>
        <p:spPr bwMode="auto">
          <a:xfrm>
            <a:off x="5435600" y="2636838"/>
            <a:ext cx="1150938" cy="504825"/>
          </a:xfrm>
          <a:prstGeom prst="ellipse">
            <a:avLst/>
          </a:prstGeom>
          <a:solidFill>
            <a:schemeClr val="accent1"/>
          </a:solidFill>
          <a:ln w="9525">
            <a:solidFill>
              <a:schemeClr val="tx1"/>
            </a:solidFill>
            <a:round/>
            <a:headEnd/>
            <a:tailEnd/>
          </a:ln>
          <a:effectLst/>
        </p:spPr>
        <p:txBody>
          <a:bodyPr wrap="none" anchor="ctr"/>
          <a:lstStyle/>
          <a:p>
            <a:pPr algn="ctr">
              <a:defRPr/>
            </a:pP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45066" name="Oval 10"/>
          <p:cNvSpPr>
            <a:spLocks noChangeArrowheads="1"/>
          </p:cNvSpPr>
          <p:nvPr/>
        </p:nvSpPr>
        <p:spPr bwMode="auto">
          <a:xfrm>
            <a:off x="7235825" y="2636838"/>
            <a:ext cx="1223963" cy="503237"/>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25611" name="AutoShape 11"/>
          <p:cNvCxnSpPr>
            <a:cxnSpLocks noChangeShapeType="1"/>
            <a:stCxn id="45065" idx="4"/>
            <a:endCxn id="45060" idx="0"/>
          </p:cNvCxnSpPr>
          <p:nvPr/>
        </p:nvCxnSpPr>
        <p:spPr bwMode="auto">
          <a:xfrm>
            <a:off x="6011863" y="3141663"/>
            <a:ext cx="757237" cy="574675"/>
          </a:xfrm>
          <a:prstGeom prst="straightConnector1">
            <a:avLst/>
          </a:prstGeom>
          <a:noFill/>
          <a:ln w="9525">
            <a:solidFill>
              <a:schemeClr val="tx1"/>
            </a:solidFill>
            <a:round/>
            <a:headEnd/>
            <a:tailEnd/>
          </a:ln>
        </p:spPr>
      </p:cxnSp>
      <p:cxnSp>
        <p:nvCxnSpPr>
          <p:cNvPr id="25612" name="AutoShape 12"/>
          <p:cNvCxnSpPr>
            <a:cxnSpLocks noChangeShapeType="1"/>
            <a:stCxn id="45066" idx="4"/>
            <a:endCxn id="45060" idx="0"/>
          </p:cNvCxnSpPr>
          <p:nvPr/>
        </p:nvCxnSpPr>
        <p:spPr bwMode="auto">
          <a:xfrm flipH="1">
            <a:off x="6769100" y="3140075"/>
            <a:ext cx="1079500" cy="576263"/>
          </a:xfrm>
          <a:prstGeom prst="straightConnector1">
            <a:avLst/>
          </a:prstGeom>
          <a:noFill/>
          <a:ln w="9525">
            <a:solidFill>
              <a:schemeClr val="tx1"/>
            </a:solidFill>
            <a:round/>
            <a:headEnd/>
            <a:tailEnd/>
          </a:ln>
        </p:spPr>
      </p:cxnSp>
      <p:cxnSp>
        <p:nvCxnSpPr>
          <p:cNvPr id="25613" name="AutoShape 13"/>
          <p:cNvCxnSpPr>
            <a:cxnSpLocks noChangeShapeType="1"/>
            <a:stCxn id="45064" idx="4"/>
            <a:endCxn id="45059" idx="0"/>
          </p:cNvCxnSpPr>
          <p:nvPr/>
        </p:nvCxnSpPr>
        <p:spPr bwMode="auto">
          <a:xfrm rot="16200000" flipH="1">
            <a:off x="1351756" y="3409157"/>
            <a:ext cx="536575" cy="1588"/>
          </a:xfrm>
          <a:prstGeom prst="bentConnector3">
            <a:avLst>
              <a:gd name="adj1" fmla="val 53255"/>
            </a:avLst>
          </a:prstGeom>
          <a:noFill/>
          <a:ln w="9525">
            <a:solidFill>
              <a:schemeClr val="tx1"/>
            </a:solidFill>
            <a:miter lim="800000"/>
            <a:headEnd/>
            <a:tailEnd/>
          </a:ln>
        </p:spPr>
      </p:cxnSp>
      <p:sp>
        <p:nvSpPr>
          <p:cNvPr id="25614" name="Text Box 14"/>
          <p:cNvSpPr txBox="1">
            <a:spLocks noChangeArrowheads="1"/>
          </p:cNvSpPr>
          <p:nvPr/>
        </p:nvSpPr>
        <p:spPr bwMode="auto">
          <a:xfrm>
            <a:off x="395288" y="5229225"/>
            <a:ext cx="4105275" cy="915988"/>
          </a:xfrm>
          <a:prstGeom prst="rect">
            <a:avLst/>
          </a:prstGeom>
          <a:noFill/>
          <a:ln w="9525">
            <a:noFill/>
            <a:miter lim="800000"/>
            <a:headEnd/>
            <a:tailEnd/>
          </a:ln>
        </p:spPr>
        <p:txBody>
          <a:bodyPr>
            <a:spAutoFit/>
          </a:bodyPr>
          <a:lstStyle/>
          <a:p>
            <a:r>
              <a:rPr lang="en-US"/>
              <a:t>Studios(name, addr)</a:t>
            </a:r>
          </a:p>
          <a:p>
            <a:r>
              <a:rPr lang="en-US"/>
              <a:t>Crews(number, studioName)</a:t>
            </a:r>
          </a:p>
          <a:p>
            <a:r>
              <a:rPr lang="en-US">
                <a:solidFill>
                  <a:schemeClr val="folHlink"/>
                </a:solidFill>
              </a:rPr>
              <a:t>Unit-of(number, studioName, name)</a:t>
            </a:r>
            <a:endParaRPr lang="bg-BG">
              <a:solidFill>
                <a:schemeClr val="folHlink"/>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solidFill>
                  <a:schemeClr val="folHlink"/>
                </a:solidFill>
              </a:rPr>
              <a:t>Connecting entity sets are weak</a:t>
            </a:r>
            <a:endParaRPr lang="bg-BG" smtClean="0">
              <a:solidFill>
                <a:schemeClr val="folHlink"/>
              </a:solidFill>
            </a:endParaRPr>
          </a:p>
        </p:txBody>
      </p:sp>
      <p:sp>
        <p:nvSpPr>
          <p:cNvPr id="48131" name="Rectangle 3"/>
          <p:cNvSpPr>
            <a:spLocks noChangeArrowheads="1"/>
          </p:cNvSpPr>
          <p:nvPr/>
        </p:nvSpPr>
        <p:spPr bwMode="auto">
          <a:xfrm>
            <a:off x="3419475" y="2205038"/>
            <a:ext cx="1584325" cy="503237"/>
          </a:xfrm>
          <a:prstGeom prst="rect">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48132" name="Oval 4"/>
          <p:cNvSpPr>
            <a:spLocks noChangeArrowheads="1"/>
          </p:cNvSpPr>
          <p:nvPr/>
        </p:nvSpPr>
        <p:spPr bwMode="auto">
          <a:xfrm>
            <a:off x="3419475" y="1484313"/>
            <a:ext cx="1584325" cy="3603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26629" name="AutoShape 5"/>
          <p:cNvCxnSpPr>
            <a:cxnSpLocks noChangeShapeType="1"/>
            <a:stCxn id="48132" idx="4"/>
            <a:endCxn id="48131" idx="0"/>
          </p:cNvCxnSpPr>
          <p:nvPr/>
        </p:nvCxnSpPr>
        <p:spPr bwMode="auto">
          <a:xfrm rot="5400000">
            <a:off x="4050506" y="2005807"/>
            <a:ext cx="322263" cy="0"/>
          </a:xfrm>
          <a:prstGeom prst="straightConnector1">
            <a:avLst/>
          </a:prstGeom>
          <a:noFill/>
          <a:ln w="9525">
            <a:solidFill>
              <a:schemeClr val="tx1"/>
            </a:solidFill>
            <a:round/>
            <a:headEnd/>
            <a:tailEnd/>
          </a:ln>
        </p:spPr>
      </p:cxnSp>
      <p:sp>
        <p:nvSpPr>
          <p:cNvPr id="48134" name="AutoShape 6"/>
          <p:cNvSpPr>
            <a:spLocks noChangeArrowheads="1"/>
          </p:cNvSpPr>
          <p:nvPr/>
        </p:nvSpPr>
        <p:spPr bwMode="auto">
          <a:xfrm>
            <a:off x="3419475"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Studio-of</a:t>
            </a:r>
            <a:endParaRPr lang="bg-BG">
              <a:effectLst>
                <a:outerShdw blurRad="38100" dist="38100" dir="2700000" algn="tl">
                  <a:srgbClr val="000000"/>
                </a:outerShdw>
              </a:effectLst>
            </a:endParaRPr>
          </a:p>
        </p:txBody>
      </p:sp>
      <p:sp>
        <p:nvSpPr>
          <p:cNvPr id="48135" name="AutoShape 7"/>
          <p:cNvSpPr>
            <a:spLocks noChangeArrowheads="1"/>
          </p:cNvSpPr>
          <p:nvPr/>
        </p:nvSpPr>
        <p:spPr bwMode="auto">
          <a:xfrm>
            <a:off x="900113"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48136" name="AutoShape 8"/>
          <p:cNvSpPr>
            <a:spLocks noChangeArrowheads="1"/>
          </p:cNvSpPr>
          <p:nvPr/>
        </p:nvSpPr>
        <p:spPr bwMode="auto">
          <a:xfrm>
            <a:off x="5867400"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cxnSp>
        <p:nvCxnSpPr>
          <p:cNvPr id="26633" name="AutoShape 9"/>
          <p:cNvCxnSpPr>
            <a:cxnSpLocks noChangeShapeType="1"/>
            <a:stCxn id="48131" idx="1"/>
            <a:endCxn id="48135" idx="0"/>
          </p:cNvCxnSpPr>
          <p:nvPr/>
        </p:nvCxnSpPr>
        <p:spPr bwMode="auto">
          <a:xfrm rot="10800000" flipV="1">
            <a:off x="1692275" y="2457450"/>
            <a:ext cx="1689100" cy="1004888"/>
          </a:xfrm>
          <a:prstGeom prst="bentConnector2">
            <a:avLst/>
          </a:prstGeom>
          <a:noFill/>
          <a:ln w="9525">
            <a:solidFill>
              <a:schemeClr val="tx1"/>
            </a:solidFill>
            <a:miter lim="800000"/>
            <a:headEnd/>
            <a:tailEnd/>
          </a:ln>
        </p:spPr>
      </p:cxnSp>
      <p:cxnSp>
        <p:nvCxnSpPr>
          <p:cNvPr id="26634" name="AutoShape 10"/>
          <p:cNvCxnSpPr>
            <a:cxnSpLocks noChangeShapeType="1"/>
            <a:stCxn id="48131" idx="3"/>
            <a:endCxn id="48136" idx="0"/>
          </p:cNvCxnSpPr>
          <p:nvPr/>
        </p:nvCxnSpPr>
        <p:spPr bwMode="auto">
          <a:xfrm>
            <a:off x="5041900" y="2457450"/>
            <a:ext cx="1617663" cy="1004888"/>
          </a:xfrm>
          <a:prstGeom prst="bentConnector2">
            <a:avLst/>
          </a:prstGeom>
          <a:noFill/>
          <a:ln w="9525">
            <a:solidFill>
              <a:schemeClr val="tx1"/>
            </a:solidFill>
            <a:miter lim="800000"/>
            <a:headEnd/>
            <a:tailEnd/>
          </a:ln>
        </p:spPr>
      </p:cxnSp>
      <p:cxnSp>
        <p:nvCxnSpPr>
          <p:cNvPr id="26635" name="AutoShape 11"/>
          <p:cNvCxnSpPr>
            <a:cxnSpLocks noChangeShapeType="1"/>
            <a:stCxn id="48131" idx="2"/>
            <a:endCxn id="48134" idx="0"/>
          </p:cNvCxnSpPr>
          <p:nvPr/>
        </p:nvCxnSpPr>
        <p:spPr bwMode="auto">
          <a:xfrm rot="5400000">
            <a:off x="3853656" y="3104357"/>
            <a:ext cx="715963" cy="0"/>
          </a:xfrm>
          <a:prstGeom prst="straightConnector1">
            <a:avLst/>
          </a:prstGeom>
          <a:noFill/>
          <a:ln w="9525">
            <a:solidFill>
              <a:schemeClr val="tx1"/>
            </a:solidFill>
            <a:round/>
            <a:headEnd/>
            <a:tailEnd/>
          </a:ln>
        </p:spPr>
      </p:cxnSp>
      <p:sp>
        <p:nvSpPr>
          <p:cNvPr id="48140" name="Rectangle 12"/>
          <p:cNvSpPr>
            <a:spLocks noChangeArrowheads="1"/>
          </p:cNvSpPr>
          <p:nvPr/>
        </p:nvSpPr>
        <p:spPr bwMode="auto">
          <a:xfrm>
            <a:off x="1042988" y="5084763"/>
            <a:ext cx="1296987" cy="503237"/>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cxnSp>
        <p:nvCxnSpPr>
          <p:cNvPr id="26637" name="AutoShape 13"/>
          <p:cNvCxnSpPr>
            <a:cxnSpLocks noChangeShapeType="1"/>
            <a:stCxn id="48135" idx="2"/>
            <a:endCxn id="48140" idx="0"/>
          </p:cNvCxnSpPr>
          <p:nvPr/>
        </p:nvCxnSpPr>
        <p:spPr bwMode="auto">
          <a:xfrm rot="5400000">
            <a:off x="1387475" y="4779963"/>
            <a:ext cx="609600" cy="0"/>
          </a:xfrm>
          <a:prstGeom prst="straightConnector1">
            <a:avLst/>
          </a:prstGeom>
          <a:noFill/>
          <a:ln w="9525">
            <a:solidFill>
              <a:schemeClr val="tx1"/>
            </a:solidFill>
            <a:round/>
            <a:headEnd/>
            <a:tailEnd type="oval" w="med" len="med"/>
          </a:ln>
        </p:spPr>
      </p:cxnSp>
      <p:sp>
        <p:nvSpPr>
          <p:cNvPr id="48142" name="Rectangle 14"/>
          <p:cNvSpPr>
            <a:spLocks noChangeArrowheads="1"/>
          </p:cNvSpPr>
          <p:nvPr/>
        </p:nvSpPr>
        <p:spPr bwMode="auto">
          <a:xfrm>
            <a:off x="3563938"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8143" name="Rectangle 15"/>
          <p:cNvSpPr>
            <a:spLocks noChangeArrowheads="1"/>
          </p:cNvSpPr>
          <p:nvPr/>
        </p:nvSpPr>
        <p:spPr bwMode="auto">
          <a:xfrm>
            <a:off x="6011863"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cxnSp>
        <p:nvCxnSpPr>
          <p:cNvPr id="26640" name="AutoShape 16"/>
          <p:cNvCxnSpPr>
            <a:cxnSpLocks noChangeShapeType="1"/>
            <a:stCxn id="48134" idx="2"/>
            <a:endCxn id="48142" idx="0"/>
          </p:cNvCxnSpPr>
          <p:nvPr/>
        </p:nvCxnSpPr>
        <p:spPr bwMode="auto">
          <a:xfrm rot="16200000" flipH="1">
            <a:off x="3943351" y="4743450"/>
            <a:ext cx="538162" cy="1587"/>
          </a:xfrm>
          <a:prstGeom prst="bentConnector3">
            <a:avLst>
              <a:gd name="adj1" fmla="val 46315"/>
            </a:avLst>
          </a:prstGeom>
          <a:noFill/>
          <a:ln w="9525">
            <a:solidFill>
              <a:schemeClr val="tx1"/>
            </a:solidFill>
            <a:miter lim="800000"/>
            <a:headEnd/>
            <a:tailEnd type="oval" w="med" len="med"/>
          </a:ln>
        </p:spPr>
      </p:cxnSp>
      <p:cxnSp>
        <p:nvCxnSpPr>
          <p:cNvPr id="26641" name="AutoShape 17"/>
          <p:cNvCxnSpPr>
            <a:cxnSpLocks noChangeShapeType="1"/>
            <a:stCxn id="48136" idx="2"/>
            <a:endCxn id="48143" idx="0"/>
          </p:cNvCxnSpPr>
          <p:nvPr/>
        </p:nvCxnSpPr>
        <p:spPr bwMode="auto">
          <a:xfrm rot="16200000" flipH="1">
            <a:off x="6391276" y="4743450"/>
            <a:ext cx="538162" cy="1587"/>
          </a:xfrm>
          <a:prstGeom prst="bentConnector3">
            <a:avLst>
              <a:gd name="adj1" fmla="val 46315"/>
            </a:avLst>
          </a:prstGeom>
          <a:noFill/>
          <a:ln w="9525">
            <a:solidFill>
              <a:schemeClr val="tx1"/>
            </a:solidFill>
            <a:miter lim="800000"/>
            <a:headEnd/>
            <a:tailEnd type="oval" w="med" len="med"/>
          </a:ln>
        </p:spPr>
      </p:cxnSp>
      <p:sp>
        <p:nvSpPr>
          <p:cNvPr id="48146" name="Oval 18"/>
          <p:cNvSpPr>
            <a:spLocks noChangeArrowheads="1"/>
          </p:cNvSpPr>
          <p:nvPr/>
        </p:nvSpPr>
        <p:spPr bwMode="auto">
          <a:xfrm>
            <a:off x="250825" y="6092825"/>
            <a:ext cx="1223963" cy="431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8147" name="Oval 19"/>
          <p:cNvSpPr>
            <a:spLocks noChangeArrowheads="1"/>
          </p:cNvSpPr>
          <p:nvPr/>
        </p:nvSpPr>
        <p:spPr bwMode="auto">
          <a:xfrm>
            <a:off x="1692275"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48148" name="Oval 20"/>
          <p:cNvSpPr>
            <a:spLocks noChangeArrowheads="1"/>
          </p:cNvSpPr>
          <p:nvPr/>
        </p:nvSpPr>
        <p:spPr bwMode="auto">
          <a:xfrm>
            <a:off x="3059113" y="6092825"/>
            <a:ext cx="1223962" cy="431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8149" name="Oval 21"/>
          <p:cNvSpPr>
            <a:spLocks noChangeArrowheads="1"/>
          </p:cNvSpPr>
          <p:nvPr/>
        </p:nvSpPr>
        <p:spPr bwMode="auto">
          <a:xfrm>
            <a:off x="4427538"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26646" name="AutoShape 22"/>
          <p:cNvCxnSpPr>
            <a:cxnSpLocks noChangeShapeType="1"/>
            <a:stCxn id="48140" idx="2"/>
            <a:endCxn id="48146" idx="0"/>
          </p:cNvCxnSpPr>
          <p:nvPr/>
        </p:nvCxnSpPr>
        <p:spPr bwMode="auto">
          <a:xfrm flipH="1">
            <a:off x="863600" y="5588000"/>
            <a:ext cx="828675" cy="504825"/>
          </a:xfrm>
          <a:prstGeom prst="straightConnector1">
            <a:avLst/>
          </a:prstGeom>
          <a:noFill/>
          <a:ln w="9525">
            <a:solidFill>
              <a:schemeClr val="tx1"/>
            </a:solidFill>
            <a:round/>
            <a:headEnd/>
            <a:tailEnd/>
          </a:ln>
        </p:spPr>
      </p:cxnSp>
      <p:cxnSp>
        <p:nvCxnSpPr>
          <p:cNvPr id="26647" name="AutoShape 23"/>
          <p:cNvCxnSpPr>
            <a:cxnSpLocks noChangeShapeType="1"/>
            <a:stCxn id="48140" idx="2"/>
            <a:endCxn id="48147" idx="0"/>
          </p:cNvCxnSpPr>
          <p:nvPr/>
        </p:nvCxnSpPr>
        <p:spPr bwMode="auto">
          <a:xfrm>
            <a:off x="1692275" y="5588000"/>
            <a:ext cx="576263" cy="504825"/>
          </a:xfrm>
          <a:prstGeom prst="straightConnector1">
            <a:avLst/>
          </a:prstGeom>
          <a:noFill/>
          <a:ln w="9525">
            <a:solidFill>
              <a:schemeClr val="tx1"/>
            </a:solidFill>
            <a:round/>
            <a:headEnd/>
            <a:tailEnd/>
          </a:ln>
        </p:spPr>
      </p:cxnSp>
      <p:cxnSp>
        <p:nvCxnSpPr>
          <p:cNvPr id="26648" name="AutoShape 24"/>
          <p:cNvCxnSpPr>
            <a:cxnSpLocks noChangeShapeType="1"/>
            <a:stCxn id="48142" idx="2"/>
            <a:endCxn id="48148" idx="0"/>
          </p:cNvCxnSpPr>
          <p:nvPr/>
        </p:nvCxnSpPr>
        <p:spPr bwMode="auto">
          <a:xfrm flipH="1">
            <a:off x="3671888" y="5516563"/>
            <a:ext cx="541337" cy="576262"/>
          </a:xfrm>
          <a:prstGeom prst="straightConnector1">
            <a:avLst/>
          </a:prstGeom>
          <a:noFill/>
          <a:ln w="9525">
            <a:solidFill>
              <a:schemeClr val="tx1"/>
            </a:solidFill>
            <a:round/>
            <a:headEnd/>
            <a:tailEnd/>
          </a:ln>
        </p:spPr>
      </p:cxnSp>
      <p:cxnSp>
        <p:nvCxnSpPr>
          <p:cNvPr id="26649" name="AutoShape 25"/>
          <p:cNvCxnSpPr>
            <a:cxnSpLocks noChangeShapeType="1"/>
            <a:stCxn id="48142" idx="2"/>
            <a:endCxn id="48149" idx="0"/>
          </p:cNvCxnSpPr>
          <p:nvPr/>
        </p:nvCxnSpPr>
        <p:spPr bwMode="auto">
          <a:xfrm>
            <a:off x="4213225" y="5516563"/>
            <a:ext cx="790575" cy="576262"/>
          </a:xfrm>
          <a:prstGeom prst="straightConnector1">
            <a:avLst/>
          </a:prstGeom>
          <a:noFill/>
          <a:ln w="9525">
            <a:solidFill>
              <a:schemeClr val="tx1"/>
            </a:solidFill>
            <a:round/>
            <a:headEnd/>
            <a:tailEnd/>
          </a:ln>
        </p:spPr>
      </p:cxnSp>
      <p:sp>
        <p:nvSpPr>
          <p:cNvPr id="48154" name="Oval 26"/>
          <p:cNvSpPr>
            <a:spLocks noChangeArrowheads="1"/>
          </p:cNvSpPr>
          <p:nvPr/>
        </p:nvSpPr>
        <p:spPr bwMode="auto">
          <a:xfrm>
            <a:off x="5940425" y="6092825"/>
            <a:ext cx="1008063" cy="431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48155" name="Oval 27"/>
          <p:cNvSpPr>
            <a:spLocks noChangeArrowheads="1"/>
          </p:cNvSpPr>
          <p:nvPr/>
        </p:nvSpPr>
        <p:spPr bwMode="auto">
          <a:xfrm>
            <a:off x="7235825" y="6092825"/>
            <a:ext cx="865188" cy="358775"/>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48156" name="Oval 28"/>
          <p:cNvSpPr>
            <a:spLocks noChangeArrowheads="1"/>
          </p:cNvSpPr>
          <p:nvPr/>
        </p:nvSpPr>
        <p:spPr bwMode="auto">
          <a:xfrm>
            <a:off x="7885113" y="4941888"/>
            <a:ext cx="1081087" cy="358775"/>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48157" name="Oval 29"/>
          <p:cNvSpPr>
            <a:spLocks noChangeArrowheads="1"/>
          </p:cNvSpPr>
          <p:nvPr/>
        </p:nvSpPr>
        <p:spPr bwMode="auto">
          <a:xfrm>
            <a:off x="7885113" y="5589588"/>
            <a:ext cx="1079500" cy="3603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cxnSp>
        <p:nvCxnSpPr>
          <p:cNvPr id="26654" name="AutoShape 30"/>
          <p:cNvCxnSpPr>
            <a:cxnSpLocks noChangeShapeType="1"/>
            <a:stCxn id="48143" idx="2"/>
            <a:endCxn id="48154" idx="0"/>
          </p:cNvCxnSpPr>
          <p:nvPr/>
        </p:nvCxnSpPr>
        <p:spPr bwMode="auto">
          <a:xfrm flipH="1">
            <a:off x="6445250" y="5516563"/>
            <a:ext cx="215900" cy="576262"/>
          </a:xfrm>
          <a:prstGeom prst="straightConnector1">
            <a:avLst/>
          </a:prstGeom>
          <a:noFill/>
          <a:ln w="9525">
            <a:solidFill>
              <a:schemeClr val="tx1"/>
            </a:solidFill>
            <a:round/>
            <a:headEnd/>
            <a:tailEnd/>
          </a:ln>
        </p:spPr>
      </p:cxnSp>
      <p:cxnSp>
        <p:nvCxnSpPr>
          <p:cNvPr id="26655" name="AutoShape 31"/>
          <p:cNvCxnSpPr>
            <a:cxnSpLocks noChangeShapeType="1"/>
            <a:stCxn id="48143" idx="2"/>
            <a:endCxn id="48155" idx="0"/>
          </p:cNvCxnSpPr>
          <p:nvPr/>
        </p:nvCxnSpPr>
        <p:spPr bwMode="auto">
          <a:xfrm>
            <a:off x="6661150" y="5516563"/>
            <a:ext cx="1008063" cy="576262"/>
          </a:xfrm>
          <a:prstGeom prst="straightConnector1">
            <a:avLst/>
          </a:prstGeom>
          <a:noFill/>
          <a:ln w="9525">
            <a:solidFill>
              <a:schemeClr val="tx1"/>
            </a:solidFill>
            <a:round/>
            <a:headEnd/>
            <a:tailEnd/>
          </a:ln>
        </p:spPr>
      </p:cxnSp>
      <p:cxnSp>
        <p:nvCxnSpPr>
          <p:cNvPr id="26656" name="AutoShape 32"/>
          <p:cNvCxnSpPr>
            <a:cxnSpLocks noChangeShapeType="1"/>
            <a:stCxn id="48143" idx="3"/>
            <a:endCxn id="48157" idx="0"/>
          </p:cNvCxnSpPr>
          <p:nvPr/>
        </p:nvCxnSpPr>
        <p:spPr bwMode="auto">
          <a:xfrm>
            <a:off x="7308850" y="5265738"/>
            <a:ext cx="1116013" cy="323850"/>
          </a:xfrm>
          <a:prstGeom prst="straightConnector1">
            <a:avLst/>
          </a:prstGeom>
          <a:noFill/>
          <a:ln w="9525">
            <a:solidFill>
              <a:schemeClr val="tx1"/>
            </a:solidFill>
            <a:round/>
            <a:headEnd/>
            <a:tailEnd/>
          </a:ln>
        </p:spPr>
      </p:cxnSp>
      <p:cxnSp>
        <p:nvCxnSpPr>
          <p:cNvPr id="26657" name="AutoShape 33"/>
          <p:cNvCxnSpPr>
            <a:cxnSpLocks noChangeShapeType="1"/>
            <a:stCxn id="48143" idx="3"/>
            <a:endCxn id="48156" idx="2"/>
          </p:cNvCxnSpPr>
          <p:nvPr/>
        </p:nvCxnSpPr>
        <p:spPr bwMode="auto">
          <a:xfrm flipV="1">
            <a:off x="7308850" y="5121275"/>
            <a:ext cx="576263" cy="144463"/>
          </a:xfrm>
          <a:prstGeom prst="straightConnector1">
            <a:avLst/>
          </a:prstGeom>
          <a:noFill/>
          <a:ln w="9525">
            <a:solidFill>
              <a:schemeClr val="tx1"/>
            </a:solidFill>
            <a:round/>
            <a:headEnd/>
            <a:tailEnd/>
          </a:ln>
        </p:spPr>
      </p:cxnSp>
      <p:sp>
        <p:nvSpPr>
          <p:cNvPr id="26658" name="Text Box 34"/>
          <p:cNvSpPr txBox="1">
            <a:spLocks noChangeArrowheads="1"/>
          </p:cNvSpPr>
          <p:nvPr/>
        </p:nvSpPr>
        <p:spPr bwMode="auto">
          <a:xfrm>
            <a:off x="1476375" y="2924175"/>
            <a:ext cx="5580063" cy="366713"/>
          </a:xfrm>
          <a:prstGeom prst="rect">
            <a:avLst/>
          </a:prstGeom>
          <a:noFill/>
          <a:ln w="9525">
            <a:noFill/>
            <a:miter lim="800000"/>
            <a:headEnd/>
            <a:tailEnd/>
          </a:ln>
        </p:spPr>
        <p:txBody>
          <a:bodyPr wrap="none">
            <a:spAutoFit/>
          </a:bodyPr>
          <a:lstStyle/>
          <a:p>
            <a:pPr>
              <a:spcBef>
                <a:spcPts val="1000"/>
              </a:spcBef>
            </a:pPr>
            <a:r>
              <a:rPr lang="en-US" b="1">
                <a:solidFill>
                  <a:schemeClr val="folHlink"/>
                </a:solidFill>
              </a:rPr>
              <a:t>Contract</a:t>
            </a:r>
            <a:r>
              <a:rPr lang="en-US">
                <a:solidFill>
                  <a:schemeClr val="folHlink"/>
                </a:solidFill>
              </a:rPr>
              <a:t>s(starName, studioName, title, year, salary)</a:t>
            </a:r>
            <a:endParaRPr lang="bg-BG">
              <a:solidFill>
                <a:schemeClr val="folHlink"/>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Correction</a:t>
            </a:r>
            <a:endParaRPr lang="bg-BG" smtClean="0"/>
          </a:p>
        </p:txBody>
      </p:sp>
      <p:sp>
        <p:nvSpPr>
          <p:cNvPr id="47107"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defRPr/>
            </a:pPr>
            <a:r>
              <a:rPr lang="en-US" sz="2400" smtClean="0"/>
              <a:t>The phenomenon observed in these examples — that a supporting relationship needs no relation — is universal for weak entity sets. The following is a modified rule for converting to relations entity sets that are weak.</a:t>
            </a:r>
          </a:p>
          <a:p>
            <a:pPr marL="533400" indent="-533400" eaLnBrk="1" hangingPunct="1">
              <a:lnSpc>
                <a:spcPct val="80000"/>
              </a:lnSpc>
              <a:defRPr/>
            </a:pPr>
            <a:r>
              <a:rPr lang="en-US" sz="2400" smtClean="0"/>
              <a:t>If W is a weak entity set, construct for W a relation whose schema consists of:</a:t>
            </a:r>
          </a:p>
          <a:p>
            <a:pPr marL="914400" lvl="1" indent="-457200" eaLnBrk="1" hangingPunct="1">
              <a:lnSpc>
                <a:spcPct val="80000"/>
              </a:lnSpc>
              <a:buFont typeface="Wingdings" pitchFamily="2" charset="2"/>
              <a:buAutoNum type="arabicPeriod"/>
              <a:defRPr/>
            </a:pPr>
            <a:r>
              <a:rPr lang="en-US" sz="2000" smtClean="0"/>
              <a:t>All attributes of W.</a:t>
            </a:r>
          </a:p>
          <a:p>
            <a:pPr marL="914400" lvl="1" indent="-457200" eaLnBrk="1" hangingPunct="1">
              <a:lnSpc>
                <a:spcPct val="80000"/>
              </a:lnSpc>
              <a:buFont typeface="Wingdings" pitchFamily="2" charset="2"/>
              <a:buAutoNum type="arabicPeriod"/>
              <a:defRPr/>
            </a:pPr>
            <a:r>
              <a:rPr lang="en-US" sz="2000" smtClean="0"/>
              <a:t>All attributes of supporting relationships for W.</a:t>
            </a:r>
          </a:p>
          <a:p>
            <a:pPr marL="914400" lvl="1" indent="-457200" eaLnBrk="1" hangingPunct="1">
              <a:lnSpc>
                <a:spcPct val="80000"/>
              </a:lnSpc>
              <a:buFont typeface="Wingdings" pitchFamily="2" charset="2"/>
              <a:buAutoNum type="arabicPeriod"/>
              <a:defRPr/>
            </a:pPr>
            <a:r>
              <a:rPr lang="en-US" sz="2000" smtClean="0"/>
              <a:t>For each supporting relationship for W, say a many-one relationship from W to entity set E, all the key attributes of E.</a:t>
            </a:r>
          </a:p>
          <a:p>
            <a:pPr marL="914400" lvl="1" indent="-457200" eaLnBrk="1" hangingPunct="1">
              <a:lnSpc>
                <a:spcPct val="80000"/>
              </a:lnSpc>
              <a:buFont typeface="Wingdings" pitchFamily="2" charset="2"/>
              <a:buNone/>
              <a:defRPr/>
            </a:pPr>
            <a:r>
              <a:rPr lang="en-US" sz="2000" smtClean="0"/>
              <a:t>Rename attributes, if necessary, to avoid name conflicts.</a:t>
            </a:r>
          </a:p>
          <a:p>
            <a:pPr marL="533400" indent="-533400" eaLnBrk="1" hangingPunct="1">
              <a:lnSpc>
                <a:spcPct val="80000"/>
              </a:lnSpc>
              <a:defRPr/>
            </a:pPr>
            <a:r>
              <a:rPr lang="en-US" sz="2400" smtClean="0"/>
              <a:t>Do not construct a relation for any supporting relationship for W.</a:t>
            </a:r>
          </a:p>
          <a:p>
            <a:pPr marL="533400" indent="-533400" eaLnBrk="1" hangingPunct="1">
              <a:lnSpc>
                <a:spcPct val="80000"/>
              </a:lnSpc>
              <a:buFont typeface="Wingdings" pitchFamily="2" charset="2"/>
              <a:buAutoNum type="arabicPeriod"/>
              <a:defRPr/>
            </a:pPr>
            <a:endParaRPr lang="bg-BG"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Relations With Subset Schemas</a:t>
            </a:r>
            <a:endParaRPr lang="bg-BG" smtClean="0"/>
          </a:p>
        </p:txBody>
      </p:sp>
      <p:sp>
        <p:nvSpPr>
          <p:cNvPr id="49155" name="Rectangle 3"/>
          <p:cNvSpPr>
            <a:spLocks noGrp="1" noChangeArrowheads="1"/>
          </p:cNvSpPr>
          <p:nvPr>
            <p:ph type="body" idx="1"/>
          </p:nvPr>
        </p:nvSpPr>
        <p:spPr>
          <a:xfrm>
            <a:off x="0" y="1981200"/>
            <a:ext cx="9144000" cy="4876800"/>
          </a:xfrm>
        </p:spPr>
        <p:txBody>
          <a:bodyPr/>
          <a:lstStyle/>
          <a:p>
            <a:pPr eaLnBrk="1" hangingPunct="1">
              <a:lnSpc>
                <a:spcPct val="80000"/>
              </a:lnSpc>
              <a:buFont typeface="Wingdings" pitchFamily="2" charset="2"/>
              <a:buNone/>
              <a:defRPr/>
            </a:pPr>
            <a:r>
              <a:rPr lang="en-US" sz="1800" smtClean="0"/>
              <a:t>You might imagine from examples that whenever one relation R has a set of attributes that is a subset of the attributes of another relation S, we can eliminate R. That is not exactly true. R might hold information that doesn't appear in S because the additional attributes of S do not allow us to extend a tuple from R to S.</a:t>
            </a:r>
          </a:p>
          <a:p>
            <a:pPr eaLnBrk="1" hangingPunct="1">
              <a:lnSpc>
                <a:spcPct val="80000"/>
              </a:lnSpc>
              <a:buFont typeface="Wingdings" pitchFamily="2" charset="2"/>
              <a:buNone/>
              <a:defRPr/>
            </a:pPr>
            <a:r>
              <a:rPr lang="en-US" sz="1800" smtClean="0"/>
              <a:t>For instance, the Internal Revenue Service tries to maintain a relation </a:t>
            </a:r>
            <a:r>
              <a:rPr lang="en-US" sz="1800" smtClean="0">
                <a:solidFill>
                  <a:schemeClr val="folHlink"/>
                </a:solidFill>
              </a:rPr>
              <a:t>People (name, ss#)</a:t>
            </a:r>
            <a:r>
              <a:rPr lang="en-US" sz="1800" smtClean="0"/>
              <a:t> of potential taxpayers and their social-security numbers, even if the person had no income and did not file a tax return. They might also maintain a relation </a:t>
            </a:r>
            <a:r>
              <a:rPr lang="en-US" sz="1800" smtClean="0">
                <a:solidFill>
                  <a:schemeClr val="folHlink"/>
                </a:solidFill>
              </a:rPr>
              <a:t>Taxpayers (name, ss#, amount)</a:t>
            </a:r>
            <a:r>
              <a:rPr lang="en-US" sz="1800" smtClean="0"/>
              <a:t> indicating the amount of tax paid by each person who filed a return in the current year. The schema of People is a subset of the schema of Taxpayers, yet there may be value in remembering the social-security number of those who are mentioned in People but not in Taxpayers.</a:t>
            </a:r>
          </a:p>
          <a:p>
            <a:pPr eaLnBrk="1" hangingPunct="1">
              <a:lnSpc>
                <a:spcPct val="80000"/>
              </a:lnSpc>
              <a:buFont typeface="Wingdings" pitchFamily="2" charset="2"/>
              <a:buNone/>
              <a:defRPr/>
            </a:pPr>
            <a:r>
              <a:rPr lang="en-US" sz="1800" smtClean="0"/>
              <a:t>In fact, even identical sets of attributes may have different semantics, so it is not possible to merge their tuples. An example would be two relations </a:t>
            </a:r>
            <a:r>
              <a:rPr lang="en-US" sz="1800" smtClean="0">
                <a:solidFill>
                  <a:schemeClr val="folHlink"/>
                </a:solidFill>
              </a:rPr>
              <a:t>Stars (name, addr)</a:t>
            </a:r>
            <a:r>
              <a:rPr lang="en-US" sz="1800" smtClean="0"/>
              <a:t> and </a:t>
            </a:r>
            <a:r>
              <a:rPr lang="en-US" sz="1800" smtClean="0">
                <a:solidFill>
                  <a:schemeClr val="folHlink"/>
                </a:solidFill>
              </a:rPr>
              <a:t>Studios (name, addr)</a:t>
            </a:r>
            <a:r>
              <a:rPr lang="en-US" sz="1800" smtClean="0"/>
              <a:t>. Although the schemas look alike, we cannot turn star tuples into studio tuples, or vice-versa.</a:t>
            </a:r>
          </a:p>
          <a:p>
            <a:pPr eaLnBrk="1" hangingPunct="1">
              <a:lnSpc>
                <a:spcPct val="80000"/>
              </a:lnSpc>
              <a:buFont typeface="Wingdings" pitchFamily="2" charset="2"/>
              <a:buNone/>
              <a:defRPr/>
            </a:pPr>
            <a:r>
              <a:rPr lang="en-US" sz="1800" smtClean="0"/>
              <a:t>On the other hand, when the two relations come from the weak-entity-set construction, then there can be no such additional value to the relation with the smaller set of attributes. The reason is that the tuples of the relation that comes from the supporting relationship correspond one-for-one with the tuples of the relation that comes from the weak entity set. Thus, we routinely eliminate the former relation.</a:t>
            </a:r>
            <a:endParaRPr lang="bg-BG" sz="1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4000" smtClean="0"/>
              <a:t>Converting Subclass Structures to Relations</a:t>
            </a:r>
            <a:endParaRPr lang="bg-BG" sz="4000" smtClean="0"/>
          </a:p>
        </p:txBody>
      </p:sp>
      <p:sp>
        <p:nvSpPr>
          <p:cNvPr id="50179" name="Rectangle 3"/>
          <p:cNvSpPr>
            <a:spLocks noGrp="1" noChangeArrowheads="1"/>
          </p:cNvSpPr>
          <p:nvPr>
            <p:ph type="body" idx="1"/>
          </p:nvPr>
        </p:nvSpPr>
        <p:spPr>
          <a:xfrm>
            <a:off x="457200" y="1981200"/>
            <a:ext cx="8229600" cy="4616450"/>
          </a:xfrm>
        </p:spPr>
        <p:txBody>
          <a:bodyPr/>
          <a:lstStyle/>
          <a:p>
            <a:pPr eaLnBrk="1" hangingPunct="1">
              <a:lnSpc>
                <a:spcPct val="80000"/>
              </a:lnSpc>
              <a:buFont typeface="Wingdings" pitchFamily="2" charset="2"/>
              <a:buNone/>
              <a:defRPr/>
            </a:pPr>
            <a:r>
              <a:rPr lang="en-US" sz="1800" smtClean="0"/>
              <a:t>When we have an isa-hierarchy of entity sets, we are presented with several choices of strategy for conversion to relations. Recall we assume that:</a:t>
            </a:r>
          </a:p>
          <a:p>
            <a:pPr eaLnBrk="1" hangingPunct="1">
              <a:lnSpc>
                <a:spcPct val="80000"/>
              </a:lnSpc>
              <a:defRPr/>
            </a:pPr>
            <a:r>
              <a:rPr lang="en-US" sz="1800" smtClean="0"/>
              <a:t>There is a root entity set for the hierarchy,</a:t>
            </a:r>
          </a:p>
          <a:p>
            <a:pPr eaLnBrk="1" hangingPunct="1">
              <a:lnSpc>
                <a:spcPct val="80000"/>
              </a:lnSpc>
              <a:defRPr/>
            </a:pPr>
            <a:r>
              <a:rPr lang="en-US" sz="1800" smtClean="0"/>
              <a:t>This entity set has a key that serves to identify every entity represented by the hierarchy, and</a:t>
            </a:r>
          </a:p>
          <a:p>
            <a:pPr eaLnBrk="1" hangingPunct="1">
              <a:lnSpc>
                <a:spcPct val="80000"/>
              </a:lnSpc>
              <a:defRPr/>
            </a:pPr>
            <a:r>
              <a:rPr lang="en-US" sz="1800" smtClean="0"/>
              <a:t>A given entity may have components that belong to the entity sets of any subtree of the hierarchy, as long as that subtree includes the root.</a:t>
            </a:r>
          </a:p>
          <a:p>
            <a:pPr eaLnBrk="1" hangingPunct="1">
              <a:lnSpc>
                <a:spcPct val="80000"/>
              </a:lnSpc>
              <a:buFont typeface="Wingdings" pitchFamily="2" charset="2"/>
              <a:buNone/>
              <a:defRPr/>
            </a:pPr>
            <a:r>
              <a:rPr lang="en-US" sz="1800" smtClean="0"/>
              <a:t>The principal conversion strategies are:</a:t>
            </a:r>
          </a:p>
          <a:p>
            <a:pPr eaLnBrk="1" hangingPunct="1">
              <a:lnSpc>
                <a:spcPct val="80000"/>
              </a:lnSpc>
              <a:buFont typeface="Wingdings" pitchFamily="2" charset="2"/>
              <a:buAutoNum type="arabicPeriod"/>
              <a:defRPr/>
            </a:pPr>
            <a:r>
              <a:rPr lang="en-US" sz="1800" smtClean="0">
                <a:solidFill>
                  <a:schemeClr val="folHlink"/>
                </a:solidFill>
              </a:rPr>
              <a:t>Follow the E/R viewpoint</a:t>
            </a:r>
            <a:r>
              <a:rPr lang="en-US" sz="1800" smtClean="0"/>
              <a:t>. For each entity set E in the hierarchy, create a relation that includes the key attributes from the root and any attributes belonging to E.</a:t>
            </a:r>
          </a:p>
          <a:p>
            <a:pPr eaLnBrk="1" hangingPunct="1">
              <a:lnSpc>
                <a:spcPct val="80000"/>
              </a:lnSpc>
              <a:buFont typeface="Wingdings" pitchFamily="2" charset="2"/>
              <a:buAutoNum type="arabicPeriod"/>
              <a:defRPr/>
            </a:pPr>
            <a:r>
              <a:rPr lang="en-US" sz="1800" smtClean="0">
                <a:solidFill>
                  <a:schemeClr val="folHlink"/>
                </a:solidFill>
              </a:rPr>
              <a:t>Treat entities as objects belonging to a single class</a:t>
            </a:r>
            <a:r>
              <a:rPr lang="en-US" sz="1800" smtClean="0"/>
              <a:t>. For each possible subtree including the root, create one relation, whose schema includes all the attributes of all the entity sets in the subtree.</a:t>
            </a:r>
          </a:p>
          <a:p>
            <a:pPr eaLnBrk="1" hangingPunct="1">
              <a:lnSpc>
                <a:spcPct val="80000"/>
              </a:lnSpc>
              <a:buFont typeface="Wingdings" pitchFamily="2" charset="2"/>
              <a:buAutoNum type="arabicPeriod"/>
              <a:defRPr/>
            </a:pPr>
            <a:r>
              <a:rPr lang="en-US" sz="1800" smtClean="0">
                <a:solidFill>
                  <a:schemeClr val="folHlink"/>
                </a:solidFill>
              </a:rPr>
              <a:t>Use null values</a:t>
            </a:r>
            <a:r>
              <a:rPr lang="en-US" sz="1800" smtClean="0"/>
              <a:t>. Create one relation with all the attributes of all the entity sets in the hierarchy. Each entity is represented by one tuple, and that tuple has a null value for whatever attributes the entity does not have.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E/R-Style Conversion</a:t>
            </a:r>
            <a:endParaRPr lang="bg-BG" smtClean="0"/>
          </a:p>
        </p:txBody>
      </p:sp>
      <p:sp>
        <p:nvSpPr>
          <p:cNvPr id="5120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Our first approach is to create a relation for each entity set, as usual. If the entity set E is not the root of the hierarchy, then the relation for E will include the key attributes at the root, to identify the entity represented by each tuple, plus all the attributes of E. In addition, if E is involved in a relationship, then we use these key attributes to identify entities of E in the relation corresponding to that relationship.</a:t>
            </a:r>
          </a:p>
          <a:p>
            <a:pPr eaLnBrk="1" hangingPunct="1">
              <a:lnSpc>
                <a:spcPct val="90000"/>
              </a:lnSpc>
              <a:buFont typeface="Wingdings" pitchFamily="2" charset="2"/>
              <a:buNone/>
              <a:defRPr/>
            </a:pPr>
            <a:r>
              <a:rPr lang="en-US" sz="2400" smtClean="0"/>
              <a:t>Note, however, that although we spoke of "isa" as a relationship, it is unlike other relationships, in that it connects components of a single entity, not distinct entities. Thus, we do not create a relation for "isa."</a:t>
            </a:r>
            <a:endParaRPr lang="bg-BG"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Basics of the Relational Model</a:t>
            </a:r>
            <a:endParaRPr lang="bg-BG" smtClean="0"/>
          </a:p>
        </p:txBody>
      </p:sp>
      <p:graphicFrame>
        <p:nvGraphicFramePr>
          <p:cNvPr id="13462" name="Group 150"/>
          <p:cNvGraphicFramePr>
            <a:graphicFrameLocks noGrp="1"/>
          </p:cNvGraphicFramePr>
          <p:nvPr>
            <p:ph sz="half" idx="2"/>
          </p:nvPr>
        </p:nvGraphicFramePr>
        <p:xfrm>
          <a:off x="755650" y="2420938"/>
          <a:ext cx="7920038" cy="3292476"/>
        </p:xfrm>
        <a:graphic>
          <a:graphicData uri="http://schemas.openxmlformats.org/drawingml/2006/table">
            <a:tbl>
              <a:tblPr/>
              <a:tblGrid>
                <a:gridCol w="3311525"/>
                <a:gridCol w="1296988"/>
                <a:gridCol w="1368425"/>
                <a:gridCol w="1943100"/>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3350" name="Text Box 38"/>
          <p:cNvSpPr txBox="1">
            <a:spLocks noChangeArrowheads="1"/>
          </p:cNvSpPr>
          <p:nvPr/>
        </p:nvSpPr>
        <p:spPr bwMode="auto">
          <a:xfrm>
            <a:off x="684213" y="1557338"/>
            <a:ext cx="8085137" cy="641350"/>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rPr>
              <a:t>The relational model gives us a single way to represent data: as a two-dimensional table called a </a:t>
            </a:r>
            <a:r>
              <a:rPr lang="en-US">
                <a:solidFill>
                  <a:schemeClr val="folHlink"/>
                </a:solidFill>
                <a:effectLst>
                  <a:outerShdw blurRad="38100" dist="38100" dir="2700000" algn="tl">
                    <a:srgbClr val="000000"/>
                  </a:outerShdw>
                </a:effectLst>
              </a:rPr>
              <a:t>relation</a:t>
            </a:r>
            <a:r>
              <a:rPr lang="en-US">
                <a:effectLst>
                  <a:outerShdw blurRad="38100" dist="38100" dir="2700000" algn="tl">
                    <a:srgbClr val="000000"/>
                  </a:outerShdw>
                </a:effectLst>
              </a:rPr>
              <a:t>.</a:t>
            </a:r>
            <a:endParaRPr lang="bg-BG">
              <a:effectLst>
                <a:outerShdw blurRad="38100" dist="38100" dir="2700000" algn="tl">
                  <a:srgbClr val="000000"/>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z="4000" smtClean="0">
                <a:solidFill>
                  <a:schemeClr val="folHlink"/>
                </a:solidFill>
              </a:rPr>
              <a:t>Isa relationship in an E/R diagram</a:t>
            </a:r>
            <a:endParaRPr lang="bg-BG" sz="4000" smtClean="0">
              <a:solidFill>
                <a:schemeClr val="folHlink"/>
              </a:solidFill>
            </a:endParaRPr>
          </a:p>
        </p:txBody>
      </p:sp>
      <p:sp>
        <p:nvSpPr>
          <p:cNvPr id="52227" name="Rectangle 3"/>
          <p:cNvSpPr>
            <a:spLocks noChangeArrowheads="1"/>
          </p:cNvSpPr>
          <p:nvPr/>
        </p:nvSpPr>
        <p:spPr bwMode="auto">
          <a:xfrm>
            <a:off x="4140200" y="2924175"/>
            <a:ext cx="1150938" cy="504825"/>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52228" name="Oval 4"/>
          <p:cNvSpPr>
            <a:spLocks noChangeArrowheads="1"/>
          </p:cNvSpPr>
          <p:nvPr/>
        </p:nvSpPr>
        <p:spPr bwMode="auto">
          <a:xfrm>
            <a:off x="2124075" y="2205038"/>
            <a:ext cx="1152525" cy="5762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52229" name="Oval 5"/>
          <p:cNvSpPr>
            <a:spLocks noChangeArrowheads="1"/>
          </p:cNvSpPr>
          <p:nvPr/>
        </p:nvSpPr>
        <p:spPr bwMode="auto">
          <a:xfrm>
            <a:off x="3419475" y="1844675"/>
            <a:ext cx="1223963" cy="503238"/>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52230" name="Oval 6"/>
          <p:cNvSpPr>
            <a:spLocks noChangeArrowheads="1"/>
          </p:cNvSpPr>
          <p:nvPr/>
        </p:nvSpPr>
        <p:spPr bwMode="auto">
          <a:xfrm>
            <a:off x="4859338" y="1844675"/>
            <a:ext cx="1223962" cy="504825"/>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52231" name="Oval 7"/>
          <p:cNvSpPr>
            <a:spLocks noChangeArrowheads="1"/>
          </p:cNvSpPr>
          <p:nvPr/>
        </p:nvSpPr>
        <p:spPr bwMode="auto">
          <a:xfrm>
            <a:off x="6156325" y="2205038"/>
            <a:ext cx="1368425" cy="576262"/>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52232" name="Rectangle 8"/>
          <p:cNvSpPr>
            <a:spLocks noChangeArrowheads="1"/>
          </p:cNvSpPr>
          <p:nvPr/>
        </p:nvSpPr>
        <p:spPr bwMode="auto">
          <a:xfrm>
            <a:off x="1692275" y="5084763"/>
            <a:ext cx="1368425" cy="576262"/>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Cartoons</a:t>
            </a:r>
            <a:endParaRPr lang="bg-BG">
              <a:effectLst>
                <a:outerShdw blurRad="38100" dist="38100" dir="2700000" algn="tl">
                  <a:srgbClr val="000000"/>
                </a:outerShdw>
              </a:effectLst>
            </a:endParaRPr>
          </a:p>
        </p:txBody>
      </p:sp>
      <p:sp>
        <p:nvSpPr>
          <p:cNvPr id="52233" name="Rectangle 9"/>
          <p:cNvSpPr>
            <a:spLocks noChangeArrowheads="1"/>
          </p:cNvSpPr>
          <p:nvPr/>
        </p:nvSpPr>
        <p:spPr bwMode="auto">
          <a:xfrm>
            <a:off x="6300788" y="5084763"/>
            <a:ext cx="2089150" cy="576262"/>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Murder-Mysteries</a:t>
            </a:r>
            <a:endParaRPr lang="bg-BG">
              <a:effectLst>
                <a:outerShdw blurRad="38100" dist="38100" dir="2700000" algn="tl">
                  <a:srgbClr val="000000"/>
                </a:outerShdw>
              </a:effectLst>
            </a:endParaRPr>
          </a:p>
        </p:txBody>
      </p:sp>
      <p:sp>
        <p:nvSpPr>
          <p:cNvPr id="52234" name="Oval 10"/>
          <p:cNvSpPr>
            <a:spLocks noChangeArrowheads="1"/>
          </p:cNvSpPr>
          <p:nvPr/>
        </p:nvSpPr>
        <p:spPr bwMode="auto">
          <a:xfrm>
            <a:off x="7164388" y="4076700"/>
            <a:ext cx="1296987" cy="576263"/>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rPr>
              <a:t>weapon</a:t>
            </a:r>
            <a:endParaRPr lang="bg-BG">
              <a:effectLst>
                <a:outerShdw blurRad="38100" dist="38100" dir="2700000" algn="tl">
                  <a:srgbClr val="000000"/>
                </a:outerShdw>
              </a:effectLst>
            </a:endParaRPr>
          </a:p>
        </p:txBody>
      </p:sp>
      <p:sp>
        <p:nvSpPr>
          <p:cNvPr id="52235" name="AutoShape 11"/>
          <p:cNvSpPr>
            <a:spLocks noChangeArrowheads="1"/>
          </p:cNvSpPr>
          <p:nvPr/>
        </p:nvSpPr>
        <p:spPr bwMode="auto">
          <a:xfrm>
            <a:off x="468313" y="3429000"/>
            <a:ext cx="1800225" cy="1079500"/>
          </a:xfrm>
          <a:prstGeom prst="flowChartDecision">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Voices</a:t>
            </a:r>
            <a:endParaRPr lang="bg-BG">
              <a:effectLst>
                <a:outerShdw blurRad="38100" dist="38100" dir="2700000" algn="tl">
                  <a:srgbClr val="000000"/>
                </a:outerShdw>
              </a:effectLst>
            </a:endParaRPr>
          </a:p>
        </p:txBody>
      </p:sp>
      <p:sp>
        <p:nvSpPr>
          <p:cNvPr id="52236" name="AutoShape 12"/>
          <p:cNvSpPr>
            <a:spLocks noChangeArrowheads="1"/>
          </p:cNvSpPr>
          <p:nvPr/>
        </p:nvSpPr>
        <p:spPr bwMode="auto">
          <a:xfrm>
            <a:off x="3708400" y="3933825"/>
            <a:ext cx="792163" cy="358775"/>
          </a:xfrm>
          <a:prstGeom prst="flowChartExtra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isa</a:t>
            </a:r>
            <a:endParaRPr lang="bg-BG">
              <a:effectLst>
                <a:outerShdw blurRad="38100" dist="38100" dir="2700000" algn="tl">
                  <a:srgbClr val="000000"/>
                </a:outerShdw>
              </a:effectLst>
            </a:endParaRPr>
          </a:p>
        </p:txBody>
      </p:sp>
      <p:sp>
        <p:nvSpPr>
          <p:cNvPr id="52237" name="AutoShape 13"/>
          <p:cNvSpPr>
            <a:spLocks noChangeArrowheads="1"/>
          </p:cNvSpPr>
          <p:nvPr/>
        </p:nvSpPr>
        <p:spPr bwMode="auto">
          <a:xfrm>
            <a:off x="4859338" y="3933825"/>
            <a:ext cx="792162" cy="358775"/>
          </a:xfrm>
          <a:prstGeom prst="flowChartExtract">
            <a:avLst/>
          </a:prstGeom>
          <a:solidFill>
            <a:schemeClr val="accent1"/>
          </a:solidFill>
          <a:ln w="9525">
            <a:solidFill>
              <a:schemeClr val="tx1"/>
            </a:solidFill>
            <a:miter lim="800000"/>
            <a:headEnd/>
            <a:tailEnd/>
          </a:ln>
          <a:effectLst/>
        </p:spPr>
        <p:txBody>
          <a:bodyPr wrap="none" anchor="ctr"/>
          <a:lstStyle/>
          <a:p>
            <a:pPr algn="ctr">
              <a:defRPr/>
            </a:pPr>
            <a:r>
              <a:rPr lang="en-US">
                <a:effectLst>
                  <a:outerShdw blurRad="38100" dist="38100" dir="2700000" algn="tl">
                    <a:srgbClr val="000000"/>
                  </a:outerShdw>
                </a:effectLst>
              </a:rPr>
              <a:t>isa</a:t>
            </a:r>
            <a:endParaRPr lang="bg-BG">
              <a:effectLst>
                <a:outerShdw blurRad="38100" dist="38100" dir="2700000" algn="tl">
                  <a:srgbClr val="000000"/>
                </a:outerShdw>
              </a:effectLst>
            </a:endParaRPr>
          </a:p>
        </p:txBody>
      </p:sp>
      <p:cxnSp>
        <p:nvCxnSpPr>
          <p:cNvPr id="31758" name="AutoShape 14"/>
          <p:cNvCxnSpPr>
            <a:cxnSpLocks noChangeShapeType="1"/>
            <a:stCxn id="52227" idx="1"/>
            <a:endCxn id="52228" idx="5"/>
          </p:cNvCxnSpPr>
          <p:nvPr/>
        </p:nvCxnSpPr>
        <p:spPr bwMode="auto">
          <a:xfrm flipH="1" flipV="1">
            <a:off x="3108325" y="2697163"/>
            <a:ext cx="1031875" cy="479425"/>
          </a:xfrm>
          <a:prstGeom prst="straightConnector1">
            <a:avLst/>
          </a:prstGeom>
          <a:noFill/>
          <a:ln w="9525">
            <a:solidFill>
              <a:schemeClr val="tx1"/>
            </a:solidFill>
            <a:round/>
            <a:headEnd/>
            <a:tailEnd/>
          </a:ln>
        </p:spPr>
      </p:cxnSp>
      <p:cxnSp>
        <p:nvCxnSpPr>
          <p:cNvPr id="31759" name="AutoShape 15"/>
          <p:cNvCxnSpPr>
            <a:cxnSpLocks noChangeShapeType="1"/>
            <a:stCxn id="52227" idx="3"/>
            <a:endCxn id="52231" idx="4"/>
          </p:cNvCxnSpPr>
          <p:nvPr/>
        </p:nvCxnSpPr>
        <p:spPr bwMode="auto">
          <a:xfrm flipV="1">
            <a:off x="5291138" y="2781300"/>
            <a:ext cx="1549400" cy="395288"/>
          </a:xfrm>
          <a:prstGeom prst="straightConnector1">
            <a:avLst/>
          </a:prstGeom>
          <a:noFill/>
          <a:ln w="9525">
            <a:solidFill>
              <a:schemeClr val="tx1"/>
            </a:solidFill>
            <a:round/>
            <a:headEnd/>
            <a:tailEnd/>
          </a:ln>
        </p:spPr>
      </p:cxnSp>
      <p:cxnSp>
        <p:nvCxnSpPr>
          <p:cNvPr id="31760" name="AutoShape 16"/>
          <p:cNvCxnSpPr>
            <a:cxnSpLocks noChangeShapeType="1"/>
            <a:stCxn id="52227" idx="0"/>
            <a:endCxn id="52229" idx="4"/>
          </p:cNvCxnSpPr>
          <p:nvPr/>
        </p:nvCxnSpPr>
        <p:spPr bwMode="auto">
          <a:xfrm flipH="1" flipV="1">
            <a:off x="4032250" y="2347913"/>
            <a:ext cx="684213" cy="576262"/>
          </a:xfrm>
          <a:prstGeom prst="straightConnector1">
            <a:avLst/>
          </a:prstGeom>
          <a:noFill/>
          <a:ln w="9525">
            <a:solidFill>
              <a:schemeClr val="tx1"/>
            </a:solidFill>
            <a:round/>
            <a:headEnd/>
            <a:tailEnd/>
          </a:ln>
        </p:spPr>
      </p:cxnSp>
      <p:cxnSp>
        <p:nvCxnSpPr>
          <p:cNvPr id="31761" name="AutoShape 17"/>
          <p:cNvCxnSpPr>
            <a:cxnSpLocks noChangeShapeType="1"/>
            <a:stCxn id="52227" idx="0"/>
            <a:endCxn id="52230" idx="4"/>
          </p:cNvCxnSpPr>
          <p:nvPr/>
        </p:nvCxnSpPr>
        <p:spPr bwMode="auto">
          <a:xfrm flipV="1">
            <a:off x="4716463" y="2349500"/>
            <a:ext cx="755650" cy="574675"/>
          </a:xfrm>
          <a:prstGeom prst="straightConnector1">
            <a:avLst/>
          </a:prstGeom>
          <a:noFill/>
          <a:ln w="9525">
            <a:solidFill>
              <a:schemeClr val="tx1"/>
            </a:solidFill>
            <a:round/>
            <a:headEnd/>
            <a:tailEnd/>
          </a:ln>
        </p:spPr>
      </p:cxnSp>
      <p:cxnSp>
        <p:nvCxnSpPr>
          <p:cNvPr id="31762" name="AutoShape 18"/>
          <p:cNvCxnSpPr>
            <a:cxnSpLocks noChangeShapeType="1"/>
            <a:stCxn id="52233" idx="0"/>
            <a:endCxn id="52234" idx="4"/>
          </p:cNvCxnSpPr>
          <p:nvPr/>
        </p:nvCxnSpPr>
        <p:spPr bwMode="auto">
          <a:xfrm flipV="1">
            <a:off x="7345363" y="4652963"/>
            <a:ext cx="468312" cy="431800"/>
          </a:xfrm>
          <a:prstGeom prst="straightConnector1">
            <a:avLst/>
          </a:prstGeom>
          <a:noFill/>
          <a:ln w="9525">
            <a:solidFill>
              <a:schemeClr val="tx1"/>
            </a:solidFill>
            <a:round/>
            <a:headEnd/>
            <a:tailEnd/>
          </a:ln>
        </p:spPr>
      </p:cxnSp>
      <p:cxnSp>
        <p:nvCxnSpPr>
          <p:cNvPr id="31763" name="AutoShape 19"/>
          <p:cNvCxnSpPr>
            <a:cxnSpLocks noChangeShapeType="1"/>
            <a:stCxn id="52236" idx="0"/>
            <a:endCxn id="52227" idx="2"/>
          </p:cNvCxnSpPr>
          <p:nvPr/>
        </p:nvCxnSpPr>
        <p:spPr bwMode="auto">
          <a:xfrm flipV="1">
            <a:off x="4105275" y="3429000"/>
            <a:ext cx="611188" cy="504825"/>
          </a:xfrm>
          <a:prstGeom prst="straightConnector1">
            <a:avLst/>
          </a:prstGeom>
          <a:noFill/>
          <a:ln w="9525">
            <a:solidFill>
              <a:schemeClr val="tx1"/>
            </a:solidFill>
            <a:round/>
            <a:headEnd/>
            <a:tailEnd/>
          </a:ln>
        </p:spPr>
      </p:cxnSp>
      <p:cxnSp>
        <p:nvCxnSpPr>
          <p:cNvPr id="31764" name="AutoShape 20"/>
          <p:cNvCxnSpPr>
            <a:cxnSpLocks noChangeShapeType="1"/>
            <a:stCxn id="52237" idx="0"/>
            <a:endCxn id="52227" idx="2"/>
          </p:cNvCxnSpPr>
          <p:nvPr/>
        </p:nvCxnSpPr>
        <p:spPr bwMode="auto">
          <a:xfrm flipH="1" flipV="1">
            <a:off x="4716463" y="3429000"/>
            <a:ext cx="539750" cy="504825"/>
          </a:xfrm>
          <a:prstGeom prst="straightConnector1">
            <a:avLst/>
          </a:prstGeom>
          <a:noFill/>
          <a:ln w="9525">
            <a:solidFill>
              <a:schemeClr val="tx1"/>
            </a:solidFill>
            <a:round/>
            <a:headEnd/>
            <a:tailEnd/>
          </a:ln>
        </p:spPr>
      </p:cxnSp>
      <p:cxnSp>
        <p:nvCxnSpPr>
          <p:cNvPr id="31765" name="AutoShape 21"/>
          <p:cNvCxnSpPr>
            <a:cxnSpLocks noChangeShapeType="1"/>
            <a:stCxn id="52236" idx="2"/>
            <a:endCxn id="52232" idx="3"/>
          </p:cNvCxnSpPr>
          <p:nvPr/>
        </p:nvCxnSpPr>
        <p:spPr bwMode="auto">
          <a:xfrm flipH="1">
            <a:off x="3060700" y="4292600"/>
            <a:ext cx="1044575" cy="1081088"/>
          </a:xfrm>
          <a:prstGeom prst="straightConnector1">
            <a:avLst/>
          </a:prstGeom>
          <a:noFill/>
          <a:ln w="9525">
            <a:solidFill>
              <a:schemeClr val="tx1"/>
            </a:solidFill>
            <a:round/>
            <a:headEnd/>
            <a:tailEnd/>
          </a:ln>
        </p:spPr>
      </p:cxnSp>
      <p:cxnSp>
        <p:nvCxnSpPr>
          <p:cNvPr id="31766" name="AutoShape 22"/>
          <p:cNvCxnSpPr>
            <a:cxnSpLocks noChangeShapeType="1"/>
            <a:stCxn id="52237" idx="2"/>
            <a:endCxn id="52233" idx="1"/>
          </p:cNvCxnSpPr>
          <p:nvPr/>
        </p:nvCxnSpPr>
        <p:spPr bwMode="auto">
          <a:xfrm>
            <a:off x="5256213" y="4292600"/>
            <a:ext cx="1044575" cy="1081088"/>
          </a:xfrm>
          <a:prstGeom prst="straightConnector1">
            <a:avLst/>
          </a:prstGeom>
          <a:noFill/>
          <a:ln w="9525">
            <a:solidFill>
              <a:schemeClr val="tx1"/>
            </a:solidFill>
            <a:round/>
            <a:headEnd/>
            <a:tailEnd/>
          </a:ln>
        </p:spPr>
      </p:cxnSp>
      <p:cxnSp>
        <p:nvCxnSpPr>
          <p:cNvPr id="31767" name="AutoShape 23"/>
          <p:cNvCxnSpPr>
            <a:cxnSpLocks noChangeShapeType="1"/>
            <a:stCxn id="52232" idx="0"/>
            <a:endCxn id="52235" idx="2"/>
          </p:cNvCxnSpPr>
          <p:nvPr/>
        </p:nvCxnSpPr>
        <p:spPr bwMode="auto">
          <a:xfrm flipH="1" flipV="1">
            <a:off x="1368425" y="4508500"/>
            <a:ext cx="1008063" cy="576263"/>
          </a:xfrm>
          <a:prstGeom prst="straightConnector1">
            <a:avLst/>
          </a:prstGeom>
          <a:noFill/>
          <a:ln w="9525">
            <a:solidFill>
              <a:schemeClr val="tx1"/>
            </a:solidFill>
            <a:round/>
            <a:headEnd/>
            <a:tailEnd/>
          </a:ln>
        </p:spPr>
      </p:cxnSp>
      <p:sp>
        <p:nvSpPr>
          <p:cNvPr id="52248" name="Text Box 24"/>
          <p:cNvSpPr txBox="1">
            <a:spLocks noChangeArrowheads="1"/>
          </p:cNvSpPr>
          <p:nvPr/>
        </p:nvSpPr>
        <p:spPr bwMode="auto">
          <a:xfrm>
            <a:off x="303213" y="2292350"/>
            <a:ext cx="963612" cy="366713"/>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000000"/>
                  </a:outerShdw>
                </a:effectLst>
              </a:rPr>
              <a:t>to Stars</a:t>
            </a:r>
            <a:endParaRPr lang="bg-BG">
              <a:effectLst>
                <a:outerShdw blurRad="38100" dist="38100" dir="2700000" algn="tl">
                  <a:srgbClr val="000000"/>
                </a:outerShdw>
              </a:effectLst>
            </a:endParaRPr>
          </a:p>
        </p:txBody>
      </p:sp>
      <p:cxnSp>
        <p:nvCxnSpPr>
          <p:cNvPr id="31769" name="AutoShape 25"/>
          <p:cNvCxnSpPr>
            <a:cxnSpLocks noChangeShapeType="1"/>
            <a:stCxn id="52235" idx="0"/>
            <a:endCxn id="52248" idx="2"/>
          </p:cNvCxnSpPr>
          <p:nvPr/>
        </p:nvCxnSpPr>
        <p:spPr bwMode="auto">
          <a:xfrm flipH="1" flipV="1">
            <a:off x="785813" y="2659063"/>
            <a:ext cx="582612" cy="769937"/>
          </a:xfrm>
          <a:prstGeom prst="straightConnector1">
            <a:avLst/>
          </a:prstGeom>
          <a:noFill/>
          <a:ln w="9525">
            <a:solidFill>
              <a:schemeClr val="tx1"/>
            </a:solidFill>
            <a:round/>
            <a:headEnd/>
            <a:tailEn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solidFill>
                  <a:schemeClr val="folHlink"/>
                </a:solidFill>
              </a:rPr>
              <a:t>E/R-Style Conversion</a:t>
            </a:r>
            <a:endParaRPr lang="bg-BG" smtClean="0">
              <a:solidFill>
                <a:schemeClr val="folHlink"/>
              </a:solidFill>
            </a:endParaRPr>
          </a:p>
        </p:txBody>
      </p:sp>
      <p:sp>
        <p:nvSpPr>
          <p:cNvPr id="53251" name="Rectangle 3"/>
          <p:cNvSpPr>
            <a:spLocks noGrp="1" noChangeArrowheads="1"/>
          </p:cNvSpPr>
          <p:nvPr>
            <p:ph type="body" idx="1"/>
          </p:nvPr>
        </p:nvSpPr>
        <p:spPr/>
        <p:txBody>
          <a:bodyPr/>
          <a:lstStyle/>
          <a:p>
            <a:pPr eaLnBrk="1" hangingPunct="1">
              <a:buFont typeface="Wingdings" pitchFamily="2" charset="2"/>
              <a:buNone/>
              <a:defRPr/>
            </a:pPr>
            <a:r>
              <a:rPr lang="bg-BG" smtClean="0"/>
              <a:t>Movies(title, year, length, filmType)</a:t>
            </a:r>
            <a:endParaRPr lang="en-US" smtClean="0"/>
          </a:p>
          <a:p>
            <a:pPr eaLnBrk="1" hangingPunct="1">
              <a:buFont typeface="Wingdings" pitchFamily="2" charset="2"/>
              <a:buNone/>
              <a:defRPr/>
            </a:pPr>
            <a:r>
              <a:rPr lang="bg-BG" smtClean="0"/>
              <a:t>MurderMysteries (title, year, weapon)</a:t>
            </a:r>
            <a:endParaRPr lang="en-US" smtClean="0"/>
          </a:p>
          <a:p>
            <a:pPr eaLnBrk="1" hangingPunct="1">
              <a:buFont typeface="Wingdings" pitchFamily="2" charset="2"/>
              <a:buNone/>
              <a:defRPr/>
            </a:pPr>
            <a:r>
              <a:rPr lang="bg-BG" smtClean="0"/>
              <a:t>Cartoons (title, year)</a:t>
            </a:r>
            <a:endParaRPr lang="en-US" smtClean="0"/>
          </a:p>
          <a:p>
            <a:pPr eaLnBrk="1" hangingPunct="1">
              <a:buFont typeface="Wingdings" pitchFamily="2" charset="2"/>
              <a:buNone/>
              <a:defRPr/>
            </a:pPr>
            <a:r>
              <a:rPr lang="en-US" smtClean="0">
                <a:solidFill>
                  <a:schemeClr val="folHlink"/>
                </a:solidFill>
              </a:rPr>
              <a:t>Voices (title, year, starName)</a:t>
            </a:r>
          </a:p>
          <a:p>
            <a:pPr eaLnBrk="1" hangingPunct="1">
              <a:buFont typeface="Wingdings" pitchFamily="2" charset="2"/>
              <a:buNone/>
              <a:defRPr/>
            </a:pPr>
            <a:endParaRPr lang="en-US" smtClean="0">
              <a:solidFill>
                <a:schemeClr val="folHlink"/>
              </a:solidFill>
            </a:endParaRPr>
          </a:p>
          <a:p>
            <a:pPr eaLnBrk="1" hangingPunct="1">
              <a:buFont typeface="Wingdings" pitchFamily="2" charset="2"/>
              <a:buNone/>
              <a:defRPr/>
            </a:pPr>
            <a:r>
              <a:rPr lang="bg-BG" smtClean="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t>An Object-Oriented Approach</a:t>
            </a:r>
            <a:endParaRPr lang="bg-BG" smtClean="0"/>
          </a:p>
        </p:txBody>
      </p:sp>
      <p:sp>
        <p:nvSpPr>
          <p:cNvPr id="54275"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smtClean="0"/>
              <a:t>An alternative strategy for converting isa-hierarchies to relations is to enumerate all the possible subtrees of the hierarchy. For each, create one relation that represents entities that have components in exactly those subtrees; the schema for this relation has all the attributes of any entity set in the subtree. We refer to this approach as "object-oriented," since it is motivated by the assumption that entities are "objects" that belong to one and only one class.</a:t>
            </a:r>
            <a:endParaRPr lang="bg-BG"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solidFill>
                  <a:schemeClr val="folHlink"/>
                </a:solidFill>
              </a:rPr>
              <a:t>An Object-Oriented Approach</a:t>
            </a:r>
            <a:endParaRPr lang="bg-BG" smtClean="0">
              <a:solidFill>
                <a:schemeClr val="folHlink"/>
              </a:solidFill>
            </a:endParaRPr>
          </a:p>
        </p:txBody>
      </p:sp>
      <p:sp>
        <p:nvSpPr>
          <p:cNvPr id="55299" name="Rectangle 3"/>
          <p:cNvSpPr>
            <a:spLocks noGrp="1" noChangeArrowheads="1"/>
          </p:cNvSpPr>
          <p:nvPr>
            <p:ph type="body" idx="1"/>
          </p:nvPr>
        </p:nvSpPr>
        <p:spPr>
          <a:xfrm>
            <a:off x="457200" y="1981200"/>
            <a:ext cx="8229600" cy="4471988"/>
          </a:xfrm>
        </p:spPr>
        <p:txBody>
          <a:bodyPr/>
          <a:lstStyle/>
          <a:p>
            <a:pPr marL="609600" indent="-609600" eaLnBrk="1" hangingPunct="1">
              <a:lnSpc>
                <a:spcPct val="80000"/>
              </a:lnSpc>
              <a:buFont typeface="Wingdings" pitchFamily="2" charset="2"/>
              <a:buAutoNum type="arabicPeriod"/>
              <a:defRPr/>
            </a:pPr>
            <a:r>
              <a:rPr lang="en-US" sz="2800" smtClean="0">
                <a:solidFill>
                  <a:schemeClr val="folHlink"/>
                </a:solidFill>
              </a:rPr>
              <a:t>Movies</a:t>
            </a:r>
            <a:r>
              <a:rPr lang="en-US" sz="2800" smtClean="0"/>
              <a:t> alone</a:t>
            </a:r>
          </a:p>
          <a:p>
            <a:pPr marL="609600" indent="-609600" eaLnBrk="1" hangingPunct="1">
              <a:lnSpc>
                <a:spcPct val="80000"/>
              </a:lnSpc>
              <a:buFont typeface="Wingdings" pitchFamily="2" charset="2"/>
              <a:buAutoNum type="arabicPeriod"/>
              <a:defRPr/>
            </a:pPr>
            <a:r>
              <a:rPr lang="en-US" sz="2800" smtClean="0">
                <a:solidFill>
                  <a:schemeClr val="folHlink"/>
                </a:solidFill>
              </a:rPr>
              <a:t>Movies</a:t>
            </a:r>
            <a:r>
              <a:rPr lang="en-US" sz="2800" smtClean="0"/>
              <a:t> and </a:t>
            </a:r>
            <a:r>
              <a:rPr lang="en-US" sz="2800" smtClean="0">
                <a:solidFill>
                  <a:schemeClr val="folHlink"/>
                </a:solidFill>
              </a:rPr>
              <a:t>Cartoons</a:t>
            </a:r>
            <a:r>
              <a:rPr lang="en-US" sz="2800" smtClean="0"/>
              <a:t> only</a:t>
            </a:r>
          </a:p>
          <a:p>
            <a:pPr marL="609600" indent="-609600" eaLnBrk="1" hangingPunct="1">
              <a:lnSpc>
                <a:spcPct val="80000"/>
              </a:lnSpc>
              <a:buFont typeface="Wingdings" pitchFamily="2" charset="2"/>
              <a:buAutoNum type="arabicPeriod"/>
              <a:defRPr/>
            </a:pPr>
            <a:r>
              <a:rPr lang="en-US" sz="2800" smtClean="0">
                <a:solidFill>
                  <a:schemeClr val="folHlink"/>
                </a:solidFill>
              </a:rPr>
              <a:t>Movies</a:t>
            </a:r>
            <a:r>
              <a:rPr lang="en-US" sz="2800" smtClean="0"/>
              <a:t> and </a:t>
            </a:r>
            <a:r>
              <a:rPr lang="en-US" sz="2800" smtClean="0">
                <a:solidFill>
                  <a:schemeClr val="folHlink"/>
                </a:solidFill>
              </a:rPr>
              <a:t>Murder-Mysteries</a:t>
            </a:r>
            <a:r>
              <a:rPr lang="en-US" sz="2800" smtClean="0"/>
              <a:t> only</a:t>
            </a:r>
          </a:p>
          <a:p>
            <a:pPr marL="609600" indent="-609600" eaLnBrk="1" hangingPunct="1">
              <a:lnSpc>
                <a:spcPct val="80000"/>
              </a:lnSpc>
              <a:buFont typeface="Wingdings" pitchFamily="2" charset="2"/>
              <a:buAutoNum type="arabicPeriod"/>
              <a:defRPr/>
            </a:pPr>
            <a:r>
              <a:rPr lang="en-US" sz="2800" smtClean="0"/>
              <a:t>All three entity sets</a:t>
            </a:r>
          </a:p>
          <a:p>
            <a:pPr marL="609600" indent="-609600" eaLnBrk="1" hangingPunct="1">
              <a:lnSpc>
                <a:spcPct val="80000"/>
              </a:lnSpc>
              <a:buFont typeface="Wingdings" pitchFamily="2" charset="2"/>
              <a:buNone/>
              <a:defRPr/>
            </a:pPr>
            <a:endParaRPr lang="en-US" sz="2800" smtClean="0"/>
          </a:p>
          <a:p>
            <a:pPr marL="609600" indent="-609600" eaLnBrk="1" hangingPunct="1">
              <a:lnSpc>
                <a:spcPct val="80000"/>
              </a:lnSpc>
              <a:buFont typeface="Wingdings" pitchFamily="2" charset="2"/>
              <a:buNone/>
              <a:defRPr/>
            </a:pPr>
            <a:r>
              <a:rPr lang="en-US" sz="2800" smtClean="0"/>
              <a:t>Movies(title, year, length, filmType)</a:t>
            </a:r>
          </a:p>
          <a:p>
            <a:pPr marL="609600" indent="-609600" eaLnBrk="1" hangingPunct="1">
              <a:lnSpc>
                <a:spcPct val="80000"/>
              </a:lnSpc>
              <a:buFont typeface="Wingdings" pitchFamily="2" charset="2"/>
              <a:buNone/>
              <a:defRPr/>
            </a:pPr>
            <a:r>
              <a:rPr lang="en-US" sz="2800" smtClean="0"/>
              <a:t>MoviesC(title, year, length, filmType)</a:t>
            </a:r>
          </a:p>
          <a:p>
            <a:pPr marL="609600" indent="-609600" eaLnBrk="1" hangingPunct="1">
              <a:lnSpc>
                <a:spcPct val="80000"/>
              </a:lnSpc>
              <a:buFont typeface="Wingdings" pitchFamily="2" charset="2"/>
              <a:buNone/>
              <a:defRPr/>
            </a:pPr>
            <a:r>
              <a:rPr lang="en-US" sz="2800" smtClean="0"/>
              <a:t>MoviesMM(title, year, length, filmType, weapon)</a:t>
            </a:r>
          </a:p>
          <a:p>
            <a:pPr marL="609600" indent="-609600" eaLnBrk="1" hangingPunct="1">
              <a:lnSpc>
                <a:spcPct val="80000"/>
              </a:lnSpc>
              <a:buFont typeface="Wingdings" pitchFamily="2" charset="2"/>
              <a:buNone/>
              <a:defRPr/>
            </a:pPr>
            <a:r>
              <a:rPr lang="en-US" sz="2800" smtClean="0"/>
              <a:t>MoviesCMM(title, year, length, filmType, weapon)</a:t>
            </a:r>
          </a:p>
          <a:p>
            <a:pPr marL="609600" indent="-609600" eaLnBrk="1" hangingPunct="1">
              <a:lnSpc>
                <a:spcPct val="80000"/>
              </a:lnSpc>
              <a:buFont typeface="Wingdings" pitchFamily="2" charset="2"/>
              <a:buNone/>
              <a:defRPr/>
            </a:pPr>
            <a:r>
              <a:rPr lang="en-US" sz="2800" smtClean="0">
                <a:solidFill>
                  <a:schemeClr val="folHlink"/>
                </a:solidFill>
              </a:rPr>
              <a:t>Voices (title, year, starName)</a:t>
            </a:r>
            <a:endParaRPr lang="bg-BG" sz="2800" smtClean="0">
              <a:solidFill>
                <a:schemeClr val="folHlink"/>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z="4000" smtClean="0"/>
              <a:t>Using Null Values to Combine Relations</a:t>
            </a:r>
            <a:endParaRPr lang="bg-BG" sz="4000" smtClean="0"/>
          </a:p>
        </p:txBody>
      </p:sp>
      <p:sp>
        <p:nvSpPr>
          <p:cNvPr id="56323" name="Rectangle 3"/>
          <p:cNvSpPr>
            <a:spLocks noGrp="1" noChangeArrowheads="1"/>
          </p:cNvSpPr>
          <p:nvPr>
            <p:ph type="body" idx="1"/>
          </p:nvPr>
        </p:nvSpPr>
        <p:spPr>
          <a:xfrm>
            <a:off x="457200" y="1981200"/>
            <a:ext cx="8229600" cy="4616450"/>
          </a:xfrm>
        </p:spPr>
        <p:txBody>
          <a:bodyPr/>
          <a:lstStyle/>
          <a:p>
            <a:pPr eaLnBrk="1" hangingPunct="1">
              <a:lnSpc>
                <a:spcPct val="90000"/>
              </a:lnSpc>
              <a:buFont typeface="Wingdings" pitchFamily="2" charset="2"/>
              <a:buNone/>
              <a:defRPr/>
            </a:pPr>
            <a:r>
              <a:rPr lang="en-US" sz="2800" smtClean="0"/>
              <a:t>There is one more approach to representing information about a hierarchy of entity sets. If we are allowed to use NULL (the null value as in SQL) as a value in tuples, we can handle a hierarchy of entity sets with a single relation. This relation has all the attributes belonging to any entity set of the hierarchy. An entity is then represented by a single tuple. This tuple has NULL in each attribute that is not defined for that entity.</a:t>
            </a:r>
          </a:p>
          <a:p>
            <a:pPr eaLnBrk="1" hangingPunct="1">
              <a:lnSpc>
                <a:spcPct val="90000"/>
              </a:lnSpc>
              <a:spcBef>
                <a:spcPts val="900"/>
              </a:spcBef>
              <a:buFont typeface="Wingdings" pitchFamily="2" charset="2"/>
              <a:buNone/>
              <a:defRPr/>
            </a:pPr>
            <a:r>
              <a:rPr lang="en-US" sz="2800" smtClean="0">
                <a:solidFill>
                  <a:schemeClr val="folHlink"/>
                </a:solidFill>
              </a:rPr>
              <a:t>Movie(title, year, length, filmType, weapon)</a:t>
            </a:r>
            <a:endParaRPr lang="bg-BG" sz="2800" smtClean="0">
              <a:solidFill>
                <a:schemeClr val="folHlink"/>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bg-BG" smtClean="0"/>
              <a:t>Comparison of Approaches</a:t>
            </a:r>
          </a:p>
        </p:txBody>
      </p:sp>
      <p:sp>
        <p:nvSpPr>
          <p:cNvPr id="57347" name="Rectangle 3"/>
          <p:cNvSpPr>
            <a:spLocks noGrp="1" noChangeArrowheads="1"/>
          </p:cNvSpPr>
          <p:nvPr>
            <p:ph type="body" idx="1"/>
          </p:nvPr>
        </p:nvSpPr>
        <p:spPr>
          <a:xfrm>
            <a:off x="179388" y="1981200"/>
            <a:ext cx="8507412" cy="4687888"/>
          </a:xfrm>
        </p:spPr>
        <p:txBody>
          <a:bodyPr/>
          <a:lstStyle/>
          <a:p>
            <a:pPr marL="457200" indent="-457200" eaLnBrk="1" hangingPunct="1">
              <a:lnSpc>
                <a:spcPct val="80000"/>
              </a:lnSpc>
              <a:buFont typeface="Wingdings" pitchFamily="2" charset="2"/>
              <a:buNone/>
              <a:defRPr/>
            </a:pPr>
            <a:r>
              <a:rPr lang="en-US" sz="1800" smtClean="0"/>
              <a:t>Each of the three approaches, which we shall refer to as "straight-E/R," "object-oriented," and "nulls," respectively, have advantages and disadvantages. Here is a list of the principal issues.</a:t>
            </a:r>
          </a:p>
          <a:p>
            <a:pPr marL="457200" indent="-457200" eaLnBrk="1" hangingPunct="1">
              <a:lnSpc>
                <a:spcPct val="80000"/>
              </a:lnSpc>
              <a:buFont typeface="Wingdings" pitchFamily="2" charset="2"/>
              <a:buAutoNum type="arabicPeriod"/>
              <a:defRPr/>
            </a:pPr>
            <a:r>
              <a:rPr lang="en-US" sz="1800" smtClean="0"/>
              <a:t>It is expensive to answer queries involving several relations, so we would prefer to find all the attributes we needed to answer a query in one relation. The nulls approach uses only one relation for all the attributes, so it has an advantage in this regard. The other two approaches have advantages for different kinds of queries. For instance:</a:t>
            </a:r>
          </a:p>
          <a:p>
            <a:pPr marL="838200" lvl="1" indent="-381000" eaLnBrk="1" hangingPunct="1">
              <a:lnSpc>
                <a:spcPct val="80000"/>
              </a:lnSpc>
              <a:buFont typeface="Wingdings" pitchFamily="2" charset="2"/>
              <a:buAutoNum type="alphaLcParenR"/>
              <a:defRPr/>
            </a:pPr>
            <a:r>
              <a:rPr lang="en-US" sz="1600" smtClean="0"/>
              <a:t>A query like "what films of 1999 were longer than 150 minutes?" can be answered directly from the relation </a:t>
            </a:r>
            <a:r>
              <a:rPr lang="en-US" sz="1600" smtClean="0">
                <a:solidFill>
                  <a:schemeClr val="folHlink"/>
                </a:solidFill>
              </a:rPr>
              <a:t>Movies</a:t>
            </a:r>
            <a:r>
              <a:rPr lang="en-US" sz="1600" smtClean="0"/>
              <a:t> in the straight-E/R approach. However, in the object-oriented approach, we need to examine </a:t>
            </a:r>
            <a:r>
              <a:rPr lang="en-US" sz="1600" smtClean="0">
                <a:solidFill>
                  <a:schemeClr val="folHlink"/>
                </a:solidFill>
              </a:rPr>
              <a:t>Movies</a:t>
            </a:r>
            <a:r>
              <a:rPr lang="en-US" sz="1600" smtClean="0"/>
              <a:t>, </a:t>
            </a:r>
            <a:r>
              <a:rPr lang="en-US" sz="1600" smtClean="0">
                <a:solidFill>
                  <a:schemeClr val="folHlink"/>
                </a:solidFill>
              </a:rPr>
              <a:t>MoviesC</a:t>
            </a:r>
            <a:r>
              <a:rPr lang="en-US" sz="1600" smtClean="0"/>
              <a:t>, </a:t>
            </a:r>
            <a:r>
              <a:rPr lang="en-US" sz="1600" smtClean="0">
                <a:solidFill>
                  <a:schemeClr val="folHlink"/>
                </a:solidFill>
              </a:rPr>
              <a:t>MoviesMM</a:t>
            </a:r>
            <a:r>
              <a:rPr lang="en-US" sz="1600" smtClean="0"/>
              <a:t>, and </a:t>
            </a:r>
            <a:r>
              <a:rPr lang="en-US" sz="1600" smtClean="0">
                <a:solidFill>
                  <a:schemeClr val="folHlink"/>
                </a:solidFill>
              </a:rPr>
              <a:t>MoviesCMM</a:t>
            </a:r>
            <a:r>
              <a:rPr lang="en-US" sz="1600" smtClean="0"/>
              <a:t>, since a long movie may be in any of these four relations.</a:t>
            </a:r>
          </a:p>
          <a:p>
            <a:pPr marL="838200" lvl="1" indent="-381000" eaLnBrk="1" hangingPunct="1">
              <a:lnSpc>
                <a:spcPct val="80000"/>
              </a:lnSpc>
              <a:buFont typeface="Wingdings" pitchFamily="2" charset="2"/>
              <a:buAutoNum type="alphaLcParenR"/>
              <a:defRPr/>
            </a:pPr>
            <a:r>
              <a:rPr lang="en-US" sz="1600" smtClean="0"/>
              <a:t>On the other hand, a query like "what weapons were used in cartoons of over 150 minutes in length?" gives us trouble in the straight-E/R approach. We must access </a:t>
            </a:r>
            <a:r>
              <a:rPr lang="en-US" sz="1600" smtClean="0">
                <a:solidFill>
                  <a:schemeClr val="folHlink"/>
                </a:solidFill>
              </a:rPr>
              <a:t>Movies</a:t>
            </a:r>
            <a:r>
              <a:rPr lang="en-US" sz="1600" smtClean="0"/>
              <a:t> to find those movies of over 150 minutes. We must access </a:t>
            </a:r>
            <a:r>
              <a:rPr lang="en-US" sz="1600" smtClean="0">
                <a:solidFill>
                  <a:schemeClr val="folHlink"/>
                </a:solidFill>
              </a:rPr>
              <a:t>Cartoons</a:t>
            </a:r>
            <a:r>
              <a:rPr lang="en-US" sz="1600" smtClean="0"/>
              <a:t> to verify that a movie is a cartoon, and we must access </a:t>
            </a:r>
            <a:r>
              <a:rPr lang="en-US" sz="1600" smtClean="0">
                <a:solidFill>
                  <a:schemeClr val="folHlink"/>
                </a:solidFill>
              </a:rPr>
              <a:t>MurderMysteries</a:t>
            </a:r>
            <a:r>
              <a:rPr lang="en-US" sz="1600" smtClean="0"/>
              <a:t> to find the murder weapon. In the object-oriented approach, we have only to access the relation </a:t>
            </a:r>
            <a:r>
              <a:rPr lang="en-US" sz="1600" smtClean="0">
                <a:solidFill>
                  <a:schemeClr val="folHlink"/>
                </a:solidFill>
              </a:rPr>
              <a:t>MoviesCMM</a:t>
            </a:r>
            <a:r>
              <a:rPr lang="en-US" sz="1600" smtClean="0"/>
              <a:t>, where all the information we need will be found.</a:t>
            </a:r>
            <a:endParaRPr lang="bg-BG" sz="16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bg-BG" smtClean="0"/>
              <a:t>Comparison of Approaches</a:t>
            </a:r>
          </a:p>
        </p:txBody>
      </p:sp>
      <p:sp>
        <p:nvSpPr>
          <p:cNvPr id="58371" name="Rectangle 3"/>
          <p:cNvSpPr>
            <a:spLocks noGrp="1" noChangeArrowheads="1"/>
          </p:cNvSpPr>
          <p:nvPr>
            <p:ph type="body" idx="1"/>
          </p:nvPr>
        </p:nvSpPr>
        <p:spPr/>
        <p:txBody>
          <a:bodyPr/>
          <a:lstStyle/>
          <a:p>
            <a:pPr eaLnBrk="1" hangingPunct="1">
              <a:lnSpc>
                <a:spcPct val="80000"/>
              </a:lnSpc>
              <a:buFont typeface="Wingdings" pitchFamily="2" charset="2"/>
              <a:buAutoNum type="arabicPeriod" startAt="2"/>
              <a:defRPr/>
            </a:pPr>
            <a:r>
              <a:rPr lang="en-US" sz="1800" smtClean="0"/>
              <a:t>We would like not to use too many relations. Here again, the nulls method shines, since it requires only one relation. However, there is a difference between the other two methods, since in the straight-E/R approach, we use only one relation per entity set in the hierarchy. In the object-oriented approach, if we have a root and n children (n + 1 entity sets in all), then there are 2" different classes of entities, and we need that many relations.</a:t>
            </a:r>
          </a:p>
          <a:p>
            <a:pPr eaLnBrk="1" hangingPunct="1">
              <a:lnSpc>
                <a:spcPct val="80000"/>
              </a:lnSpc>
              <a:buFont typeface="Wingdings" pitchFamily="2" charset="2"/>
              <a:buAutoNum type="arabicPeriod" startAt="2"/>
              <a:defRPr/>
            </a:pPr>
            <a:r>
              <a:rPr lang="en-US" sz="1800" smtClean="0"/>
              <a:t>We would like to minimize space and avoid repeating information. Since the object-oriented method uses only one tuple per entity, and that tuple has components for only those attributes that make sense for the entity, this approach offers the minimum possible space usage. The nulls approach also has only one tuple per entity, but these tuples are "long": i.e., they have components for all attributes, whether or not they are appropriate for a given entity. If there are many entity sets in the hierarchy, and there are many attributes among those entity sets, then a large fraction of the space could wind up not being used in the nulls approach. The straight-E/R method has several tuples for each entity, but only the key attributes are repeated. Thus, this method could use either more or less space than the nulls method.</a:t>
            </a:r>
            <a:endParaRPr lang="bg-BG" sz="18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Functional Dependencies</a:t>
            </a:r>
            <a:endParaRPr lang="bg-BG" smtClean="0"/>
          </a:p>
        </p:txBody>
      </p:sp>
      <p:sp>
        <p:nvSpPr>
          <p:cNvPr id="59395" name="Rectangle 3"/>
          <p:cNvSpPr>
            <a:spLocks noGrp="1" noChangeArrowheads="1"/>
          </p:cNvSpPr>
          <p:nvPr>
            <p:ph type="body" idx="1"/>
          </p:nvPr>
        </p:nvSpPr>
        <p:spPr>
          <a:xfrm>
            <a:off x="457200" y="1981200"/>
            <a:ext cx="8229600" cy="3752850"/>
          </a:xfrm>
        </p:spPr>
        <p:txBody>
          <a:bodyPr/>
          <a:lstStyle/>
          <a:p>
            <a:pPr eaLnBrk="1" hangingPunct="1">
              <a:lnSpc>
                <a:spcPct val="80000"/>
              </a:lnSpc>
              <a:buFont typeface="Wingdings" pitchFamily="2" charset="2"/>
              <a:buNone/>
              <a:defRPr/>
            </a:pPr>
            <a:r>
              <a:rPr lang="en-US" sz="2000" smtClean="0"/>
              <a:t>We showed how to convert E/R designs into relational schemas. It is also possible for database designers to produce relational schemas directly from application requirements, although doing so can be difficult. Regardless of how relational designs are produced, we shall see that frequently it is possible to improve designs systematically based on certain types of constraints.</a:t>
            </a:r>
          </a:p>
          <a:p>
            <a:pPr eaLnBrk="1" hangingPunct="1">
              <a:lnSpc>
                <a:spcPct val="80000"/>
              </a:lnSpc>
              <a:buFont typeface="Wingdings" pitchFamily="2" charset="2"/>
              <a:buNone/>
              <a:defRPr/>
            </a:pPr>
            <a:r>
              <a:rPr lang="en-US" sz="2000" smtClean="0"/>
              <a:t>The most important type of constraint we use for relational schema design is a unique-value constraint called a "functional dependency" (often abbreviated FD). Knowledge of this type of constraint is vital for the redesign of database schemas to eliminate redundancy, as we shall see. There are also some other kinds of constraints that help us design good databases schemas. For instance, multivalued dependencies are covered latter, and referential-integrity constraints are mentioned too.</a:t>
            </a:r>
            <a:endParaRPr lang="bg-BG" sz="20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z="4000" smtClean="0"/>
              <a:t>Definition of Functional Dependency</a:t>
            </a:r>
            <a:endParaRPr lang="bg-BG" sz="4000" smtClean="0"/>
          </a:p>
        </p:txBody>
      </p:sp>
      <p:sp>
        <p:nvSpPr>
          <p:cNvPr id="60419" name="Rectangle 3"/>
          <p:cNvSpPr>
            <a:spLocks noGrp="1" noChangeArrowheads="1"/>
          </p:cNvSpPr>
          <p:nvPr>
            <p:ph type="body" idx="1"/>
          </p:nvPr>
        </p:nvSpPr>
        <p:spPr>
          <a:xfrm>
            <a:off x="457200" y="1981200"/>
            <a:ext cx="8229600" cy="4616450"/>
          </a:xfrm>
        </p:spPr>
        <p:txBody>
          <a:bodyPr/>
          <a:lstStyle/>
          <a:p>
            <a:pPr eaLnBrk="1" hangingPunct="1">
              <a:lnSpc>
                <a:spcPct val="90000"/>
              </a:lnSpc>
              <a:buFont typeface="Wingdings" pitchFamily="2" charset="2"/>
              <a:buNone/>
              <a:defRPr/>
            </a:pPr>
            <a:r>
              <a:rPr lang="en-US" smtClean="0"/>
              <a:t>A </a:t>
            </a:r>
            <a:r>
              <a:rPr lang="en-US" smtClean="0">
                <a:solidFill>
                  <a:schemeClr val="folHlink"/>
                </a:solidFill>
              </a:rPr>
              <a:t>functional dependency</a:t>
            </a:r>
            <a:r>
              <a:rPr lang="en-US" smtClean="0"/>
              <a:t> (FD) on a relation R is a statement of the form "If two tuples of R agree on attributes A</a:t>
            </a:r>
            <a:r>
              <a:rPr lang="en-US" baseline="-25000" smtClean="0"/>
              <a:t>1</a:t>
            </a:r>
            <a:r>
              <a:rPr lang="en-US" smtClean="0"/>
              <a:t>, A</a:t>
            </a:r>
            <a:r>
              <a:rPr lang="en-US" baseline="-25000" smtClean="0"/>
              <a:t>2</a:t>
            </a:r>
            <a:r>
              <a:rPr lang="en-US" smtClean="0"/>
              <a:t>, ..., A</a:t>
            </a:r>
            <a:r>
              <a:rPr lang="en-US" baseline="-25000" smtClean="0"/>
              <a:t>n</a:t>
            </a:r>
            <a:br>
              <a:rPr lang="en-US" baseline="-25000" smtClean="0"/>
            </a:br>
            <a:r>
              <a:rPr lang="en-US" smtClean="0"/>
              <a:t>(i.e., the tuples have the same values in their respective components for each of these attributes), then they must also agree on another attribute, B." We write this FD formally as A</a:t>
            </a:r>
            <a:r>
              <a:rPr lang="en-US" baseline="-25000" smtClean="0"/>
              <a:t>1</a:t>
            </a:r>
            <a:r>
              <a:rPr lang="en-US" smtClean="0"/>
              <a:t> A</a:t>
            </a:r>
            <a:r>
              <a:rPr lang="en-US" baseline="-25000" smtClean="0"/>
              <a:t>2</a:t>
            </a:r>
            <a:r>
              <a:rPr lang="en-US" smtClean="0"/>
              <a:t> ... A</a:t>
            </a:r>
            <a:r>
              <a:rPr lang="en-US" baseline="-25000" smtClean="0"/>
              <a:t>n</a:t>
            </a:r>
            <a:r>
              <a:rPr lang="en-US" smtClean="0"/>
              <a:t> —&gt; B and say that "A</a:t>
            </a:r>
            <a:r>
              <a:rPr lang="en-US" baseline="-25000" smtClean="0"/>
              <a:t>1</a:t>
            </a:r>
            <a:r>
              <a:rPr lang="en-US" smtClean="0"/>
              <a:t>, A</a:t>
            </a:r>
            <a:r>
              <a:rPr lang="en-US" baseline="-25000" smtClean="0"/>
              <a:t>2</a:t>
            </a:r>
            <a:r>
              <a:rPr lang="en-US" smtClean="0"/>
              <a:t>, ..., A</a:t>
            </a:r>
            <a:r>
              <a:rPr lang="en-US" baseline="-25000" smtClean="0"/>
              <a:t>n</a:t>
            </a:r>
            <a:r>
              <a:rPr lang="en-US" smtClean="0"/>
              <a:t> functionally determine B."</a:t>
            </a:r>
            <a:endParaRPr lang="bg-BG"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z="4000" smtClean="0"/>
              <a:t>Definition of Functional Dependency</a:t>
            </a:r>
            <a:endParaRPr lang="bg-BG" sz="4000" smtClean="0"/>
          </a:p>
        </p:txBody>
      </p:sp>
      <p:sp>
        <p:nvSpPr>
          <p:cNvPr id="61443" name="Rectangle 3"/>
          <p:cNvSpPr>
            <a:spLocks noGrp="1" noChangeArrowheads="1"/>
          </p:cNvSpPr>
          <p:nvPr>
            <p:ph type="body" idx="1"/>
          </p:nvPr>
        </p:nvSpPr>
        <p:spPr>
          <a:xfrm>
            <a:off x="457200" y="1981200"/>
            <a:ext cx="8686800" cy="4687888"/>
          </a:xfrm>
        </p:spPr>
        <p:txBody>
          <a:bodyPr/>
          <a:lstStyle/>
          <a:p>
            <a:pPr eaLnBrk="1" hangingPunct="1">
              <a:lnSpc>
                <a:spcPct val="80000"/>
              </a:lnSpc>
              <a:buFont typeface="Wingdings" pitchFamily="2" charset="2"/>
              <a:buNone/>
              <a:defRPr/>
            </a:pPr>
            <a:r>
              <a:rPr lang="en-US" sz="2800" smtClean="0"/>
              <a:t>If a set of attributes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functionally determines more than one attribute, say</a:t>
            </a:r>
          </a:p>
          <a:p>
            <a:pPr eaLnBrk="1" hangingPunct="1">
              <a:lnSpc>
                <a:spcPct val="80000"/>
              </a:lnSpc>
              <a:buFont typeface="Wingdings" pitchFamily="2" charset="2"/>
              <a:buNone/>
              <a:defRPr/>
            </a:pPr>
            <a:endParaRPr lang="en-US" sz="2800" smtClean="0"/>
          </a:p>
          <a:p>
            <a:pPr eaLnBrk="1" hangingPunct="1">
              <a:lnSpc>
                <a:spcPct val="80000"/>
              </a:lnSpc>
              <a:buFont typeface="Wingdings" pitchFamily="2" charset="2"/>
              <a:buNone/>
              <a:defRPr/>
            </a:pP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a:t>
            </a:r>
            <a:r>
              <a:rPr lang="en-US" sz="2800" baseline="-25000" smtClean="0"/>
              <a:t>1</a:t>
            </a:r>
          </a:p>
          <a:p>
            <a:pPr eaLnBrk="1" hangingPunct="1">
              <a:lnSpc>
                <a:spcPct val="80000"/>
              </a:lnSpc>
              <a:buFont typeface="Wingdings" pitchFamily="2" charset="2"/>
              <a:buNone/>
              <a:defRPr/>
            </a:pP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a:t>
            </a:r>
            <a:r>
              <a:rPr lang="en-US" sz="2800" baseline="-25000" smtClean="0"/>
              <a:t>2</a:t>
            </a:r>
          </a:p>
          <a:p>
            <a:pPr eaLnBrk="1" hangingPunct="1">
              <a:lnSpc>
                <a:spcPct val="80000"/>
              </a:lnSpc>
              <a:buFont typeface="Wingdings" pitchFamily="2" charset="2"/>
              <a:buNone/>
              <a:defRPr/>
            </a:pPr>
            <a:r>
              <a:rPr lang="en-US" sz="2800" smtClean="0"/>
              <a:t>…</a:t>
            </a:r>
          </a:p>
          <a:p>
            <a:pPr eaLnBrk="1" hangingPunct="1">
              <a:lnSpc>
                <a:spcPct val="80000"/>
              </a:lnSpc>
              <a:buFont typeface="Wingdings" pitchFamily="2" charset="2"/>
              <a:buNone/>
              <a:defRPr/>
            </a:pP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a:t>
            </a:r>
            <a:r>
              <a:rPr lang="en-US" sz="2800" baseline="-25000" smtClean="0"/>
              <a:t>m</a:t>
            </a:r>
          </a:p>
          <a:p>
            <a:pPr eaLnBrk="1" hangingPunct="1">
              <a:lnSpc>
                <a:spcPct val="80000"/>
              </a:lnSpc>
              <a:buFont typeface="Wingdings" pitchFamily="2" charset="2"/>
              <a:buNone/>
              <a:defRPr/>
            </a:pPr>
            <a:endParaRPr lang="en-US" sz="2800" smtClean="0"/>
          </a:p>
          <a:p>
            <a:pPr eaLnBrk="1" hangingPunct="1">
              <a:lnSpc>
                <a:spcPct val="80000"/>
              </a:lnSpc>
              <a:buFont typeface="Wingdings" pitchFamily="2" charset="2"/>
              <a:buNone/>
              <a:defRPr/>
            </a:pPr>
            <a:r>
              <a:rPr lang="en-US" sz="2800" smtClean="0"/>
              <a:t>then we can, as a shorthand, write this set of FD's as</a:t>
            </a:r>
          </a:p>
          <a:p>
            <a:pPr eaLnBrk="1" hangingPunct="1">
              <a:lnSpc>
                <a:spcPct val="80000"/>
              </a:lnSpc>
              <a:buFont typeface="Wingdings" pitchFamily="2" charset="2"/>
              <a:buNone/>
              <a:defRPr/>
            </a:pPr>
            <a:endParaRPr lang="en-US" sz="2800" smtClean="0"/>
          </a:p>
          <a:p>
            <a:pPr eaLnBrk="1" hangingPunct="1">
              <a:lnSpc>
                <a:spcPct val="80000"/>
              </a:lnSpc>
              <a:buFont typeface="Wingdings" pitchFamily="2" charset="2"/>
              <a:buNone/>
              <a:defRPr/>
            </a:pP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 </a:t>
            </a:r>
            <a:r>
              <a:rPr lang="en-US" sz="2800" smtClean="0"/>
              <a:t>—&gt; B</a:t>
            </a:r>
            <a:r>
              <a:rPr lang="en-US" sz="2800" baseline="-25000" smtClean="0"/>
              <a:t>1 </a:t>
            </a:r>
            <a:r>
              <a:rPr lang="en-US" sz="2800" smtClean="0"/>
              <a:t>B</a:t>
            </a:r>
            <a:r>
              <a:rPr lang="en-US" sz="2800" baseline="-25000" smtClean="0"/>
              <a:t>2 </a:t>
            </a:r>
            <a:r>
              <a:rPr lang="en-US" sz="2800" smtClean="0"/>
              <a:t>… B</a:t>
            </a:r>
            <a:r>
              <a:rPr lang="en-US" sz="2800" baseline="-25000" smtClean="0"/>
              <a:t>m</a:t>
            </a:r>
            <a:endParaRPr lang="bg-BG"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b="1" smtClean="0"/>
              <a:t>Attributes</a:t>
            </a:r>
            <a:endParaRPr lang="bg-BG" b="1" smtClean="0"/>
          </a:p>
        </p:txBody>
      </p:sp>
      <p:sp>
        <p:nvSpPr>
          <p:cNvPr id="15363" name="Rectangle 3"/>
          <p:cNvSpPr>
            <a:spLocks noGrp="1" noChangeArrowheads="1"/>
          </p:cNvSpPr>
          <p:nvPr>
            <p:ph type="body" idx="1"/>
          </p:nvPr>
        </p:nvSpPr>
        <p:spPr>
          <a:xfrm>
            <a:off x="457200" y="1981200"/>
            <a:ext cx="8229600" cy="4471988"/>
          </a:xfrm>
        </p:spPr>
        <p:txBody>
          <a:bodyPr/>
          <a:lstStyle/>
          <a:p>
            <a:pPr eaLnBrk="1" hangingPunct="1">
              <a:lnSpc>
                <a:spcPct val="90000"/>
              </a:lnSpc>
              <a:buFont typeface="Wingdings" pitchFamily="2" charset="2"/>
              <a:buNone/>
              <a:defRPr/>
            </a:pPr>
            <a:r>
              <a:rPr lang="en-US" sz="2800" smtClean="0"/>
              <a:t>Across the top of a relation we see </a:t>
            </a:r>
            <a:r>
              <a:rPr lang="en-US" sz="2800" smtClean="0">
                <a:solidFill>
                  <a:schemeClr val="folHlink"/>
                </a:solidFill>
              </a:rPr>
              <a:t>attributes</a:t>
            </a:r>
            <a:r>
              <a:rPr lang="en-US" sz="2800" smtClean="0"/>
              <a:t>. Attributes of a relation serve as names for the columns of the relation. Usually, an attribute describes the meaning of entries in the column below.</a:t>
            </a:r>
          </a:p>
          <a:p>
            <a:pPr eaLnBrk="1" hangingPunct="1">
              <a:lnSpc>
                <a:spcPct val="90000"/>
              </a:lnSpc>
              <a:buFont typeface="Wingdings" pitchFamily="2" charset="2"/>
              <a:buNone/>
              <a:defRPr/>
            </a:pPr>
            <a:r>
              <a:rPr lang="en-US" sz="2800" smtClean="0"/>
              <a:t>We shall see that turning one entity set into a relation with the same set of attributes is a common step. However, in general there is no requirement that attributes of a relation correspond to any particular components of an E/R description of data.</a:t>
            </a:r>
            <a:endParaRPr lang="bg-BG" sz="28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smtClean="0"/>
              <a:t>The effect of a functional dependency on two tuples</a:t>
            </a:r>
            <a:endParaRPr lang="bg-BG" sz="4000" smtClean="0"/>
          </a:p>
        </p:txBody>
      </p:sp>
      <p:sp>
        <p:nvSpPr>
          <p:cNvPr id="41987" name="Rectangle 4"/>
          <p:cNvSpPr>
            <a:spLocks noChangeArrowheads="1"/>
          </p:cNvSpPr>
          <p:nvPr/>
        </p:nvSpPr>
        <p:spPr bwMode="auto">
          <a:xfrm>
            <a:off x="1547813" y="3429000"/>
            <a:ext cx="6119812" cy="647700"/>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41988" name="Rectangle 5"/>
          <p:cNvSpPr>
            <a:spLocks noChangeArrowheads="1"/>
          </p:cNvSpPr>
          <p:nvPr/>
        </p:nvSpPr>
        <p:spPr bwMode="auto">
          <a:xfrm>
            <a:off x="1547813" y="4797425"/>
            <a:ext cx="6119812" cy="647700"/>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41989" name="Text Box 7"/>
          <p:cNvSpPr txBox="1">
            <a:spLocks noChangeArrowheads="1"/>
          </p:cNvSpPr>
          <p:nvPr/>
        </p:nvSpPr>
        <p:spPr bwMode="auto">
          <a:xfrm>
            <a:off x="900113" y="4941888"/>
            <a:ext cx="311150" cy="366712"/>
          </a:xfrm>
          <a:prstGeom prst="rect">
            <a:avLst/>
          </a:prstGeom>
          <a:noFill/>
          <a:ln w="9525">
            <a:noFill/>
            <a:miter lim="800000"/>
            <a:headEnd/>
            <a:tailEnd/>
          </a:ln>
        </p:spPr>
        <p:txBody>
          <a:bodyPr wrap="none">
            <a:spAutoFit/>
          </a:bodyPr>
          <a:lstStyle/>
          <a:p>
            <a:r>
              <a:rPr lang="en-US"/>
              <a:t>u</a:t>
            </a:r>
            <a:endParaRPr lang="bg-BG"/>
          </a:p>
        </p:txBody>
      </p:sp>
      <p:sp>
        <p:nvSpPr>
          <p:cNvPr id="41990" name="Text Box 8"/>
          <p:cNvSpPr txBox="1">
            <a:spLocks noChangeArrowheads="1"/>
          </p:cNvSpPr>
          <p:nvPr/>
        </p:nvSpPr>
        <p:spPr bwMode="auto">
          <a:xfrm>
            <a:off x="900113" y="3573463"/>
            <a:ext cx="287337" cy="366712"/>
          </a:xfrm>
          <a:prstGeom prst="rect">
            <a:avLst/>
          </a:prstGeom>
          <a:noFill/>
          <a:ln w="9525">
            <a:noFill/>
            <a:miter lim="800000"/>
            <a:headEnd/>
            <a:tailEnd/>
          </a:ln>
        </p:spPr>
        <p:txBody>
          <a:bodyPr>
            <a:spAutoFit/>
          </a:bodyPr>
          <a:lstStyle/>
          <a:p>
            <a:pPr>
              <a:spcBef>
                <a:spcPct val="50000"/>
              </a:spcBef>
            </a:pPr>
            <a:r>
              <a:rPr lang="en-US"/>
              <a:t>t</a:t>
            </a:r>
            <a:endParaRPr lang="bg-BG"/>
          </a:p>
        </p:txBody>
      </p:sp>
      <p:sp>
        <p:nvSpPr>
          <p:cNvPr id="41991" name="Line 9"/>
          <p:cNvSpPr>
            <a:spLocks noChangeShapeType="1"/>
          </p:cNvSpPr>
          <p:nvPr/>
        </p:nvSpPr>
        <p:spPr bwMode="auto">
          <a:xfrm>
            <a:off x="1547813" y="2636838"/>
            <a:ext cx="0" cy="3240087"/>
          </a:xfrm>
          <a:prstGeom prst="line">
            <a:avLst/>
          </a:prstGeom>
          <a:noFill/>
          <a:ln w="9525">
            <a:solidFill>
              <a:schemeClr val="tx1"/>
            </a:solidFill>
            <a:prstDash val="dash"/>
            <a:round/>
            <a:headEnd/>
            <a:tailEnd/>
          </a:ln>
        </p:spPr>
        <p:txBody>
          <a:bodyPr/>
          <a:lstStyle/>
          <a:p>
            <a:endParaRPr lang="bg-BG"/>
          </a:p>
        </p:txBody>
      </p:sp>
      <p:sp>
        <p:nvSpPr>
          <p:cNvPr id="41992" name="Line 10"/>
          <p:cNvSpPr>
            <a:spLocks noChangeShapeType="1"/>
          </p:cNvSpPr>
          <p:nvPr/>
        </p:nvSpPr>
        <p:spPr bwMode="auto">
          <a:xfrm>
            <a:off x="3419475" y="2636838"/>
            <a:ext cx="0" cy="3240087"/>
          </a:xfrm>
          <a:prstGeom prst="line">
            <a:avLst/>
          </a:prstGeom>
          <a:noFill/>
          <a:ln w="9525">
            <a:solidFill>
              <a:schemeClr val="tx1"/>
            </a:solidFill>
            <a:prstDash val="dash"/>
            <a:round/>
            <a:headEnd/>
            <a:tailEnd/>
          </a:ln>
        </p:spPr>
        <p:txBody>
          <a:bodyPr/>
          <a:lstStyle/>
          <a:p>
            <a:endParaRPr lang="bg-BG"/>
          </a:p>
        </p:txBody>
      </p:sp>
      <p:sp>
        <p:nvSpPr>
          <p:cNvPr id="41993" name="Line 11"/>
          <p:cNvSpPr>
            <a:spLocks noChangeShapeType="1"/>
          </p:cNvSpPr>
          <p:nvPr/>
        </p:nvSpPr>
        <p:spPr bwMode="auto">
          <a:xfrm>
            <a:off x="5651500" y="2636838"/>
            <a:ext cx="0" cy="3240087"/>
          </a:xfrm>
          <a:prstGeom prst="line">
            <a:avLst/>
          </a:prstGeom>
          <a:noFill/>
          <a:ln w="9525">
            <a:solidFill>
              <a:schemeClr val="tx1"/>
            </a:solidFill>
            <a:prstDash val="dash"/>
            <a:round/>
            <a:headEnd/>
            <a:tailEnd/>
          </a:ln>
        </p:spPr>
        <p:txBody>
          <a:bodyPr/>
          <a:lstStyle/>
          <a:p>
            <a:endParaRPr lang="bg-BG"/>
          </a:p>
        </p:txBody>
      </p:sp>
      <p:sp>
        <p:nvSpPr>
          <p:cNvPr id="41994" name="Line 12"/>
          <p:cNvSpPr>
            <a:spLocks noChangeShapeType="1"/>
          </p:cNvSpPr>
          <p:nvPr/>
        </p:nvSpPr>
        <p:spPr bwMode="auto">
          <a:xfrm>
            <a:off x="1547813" y="2852738"/>
            <a:ext cx="1871662" cy="0"/>
          </a:xfrm>
          <a:prstGeom prst="line">
            <a:avLst/>
          </a:prstGeom>
          <a:noFill/>
          <a:ln w="9525">
            <a:solidFill>
              <a:schemeClr val="tx1"/>
            </a:solidFill>
            <a:round/>
            <a:headEnd type="triangle" w="med" len="med"/>
            <a:tailEnd type="triangle" w="med" len="med"/>
          </a:ln>
        </p:spPr>
        <p:txBody>
          <a:bodyPr/>
          <a:lstStyle/>
          <a:p>
            <a:endParaRPr lang="bg-BG"/>
          </a:p>
        </p:txBody>
      </p:sp>
      <p:sp>
        <p:nvSpPr>
          <p:cNvPr id="41995" name="Text Box 13"/>
          <p:cNvSpPr txBox="1">
            <a:spLocks noChangeArrowheads="1"/>
          </p:cNvSpPr>
          <p:nvPr/>
        </p:nvSpPr>
        <p:spPr bwMode="auto">
          <a:xfrm>
            <a:off x="2268538" y="2492375"/>
            <a:ext cx="469900" cy="366713"/>
          </a:xfrm>
          <a:prstGeom prst="rect">
            <a:avLst/>
          </a:prstGeom>
          <a:noFill/>
          <a:ln w="9525">
            <a:noFill/>
            <a:miter lim="800000"/>
            <a:headEnd/>
            <a:tailEnd/>
          </a:ln>
        </p:spPr>
        <p:txBody>
          <a:bodyPr wrap="none">
            <a:spAutoFit/>
          </a:bodyPr>
          <a:lstStyle/>
          <a:p>
            <a:r>
              <a:rPr lang="en-US"/>
              <a:t>A’s</a:t>
            </a:r>
            <a:endParaRPr lang="bg-BG"/>
          </a:p>
        </p:txBody>
      </p:sp>
      <p:sp>
        <p:nvSpPr>
          <p:cNvPr id="41996" name="Line 14"/>
          <p:cNvSpPr>
            <a:spLocks noChangeShapeType="1"/>
          </p:cNvSpPr>
          <p:nvPr/>
        </p:nvSpPr>
        <p:spPr bwMode="auto">
          <a:xfrm>
            <a:off x="3419475" y="2852738"/>
            <a:ext cx="2232025" cy="0"/>
          </a:xfrm>
          <a:prstGeom prst="line">
            <a:avLst/>
          </a:prstGeom>
          <a:noFill/>
          <a:ln w="9525">
            <a:solidFill>
              <a:schemeClr val="tx1"/>
            </a:solidFill>
            <a:round/>
            <a:headEnd type="triangle" w="med" len="med"/>
            <a:tailEnd type="triangle" w="med" len="med"/>
          </a:ln>
        </p:spPr>
        <p:txBody>
          <a:bodyPr/>
          <a:lstStyle/>
          <a:p>
            <a:endParaRPr lang="bg-BG"/>
          </a:p>
        </p:txBody>
      </p:sp>
      <p:sp>
        <p:nvSpPr>
          <p:cNvPr id="41997" name="Text Box 15"/>
          <p:cNvSpPr txBox="1">
            <a:spLocks noChangeArrowheads="1"/>
          </p:cNvSpPr>
          <p:nvPr/>
        </p:nvSpPr>
        <p:spPr bwMode="auto">
          <a:xfrm>
            <a:off x="4356100" y="2492375"/>
            <a:ext cx="468313" cy="366713"/>
          </a:xfrm>
          <a:prstGeom prst="rect">
            <a:avLst/>
          </a:prstGeom>
          <a:noFill/>
          <a:ln w="9525">
            <a:noFill/>
            <a:miter lim="800000"/>
            <a:headEnd/>
            <a:tailEnd/>
          </a:ln>
        </p:spPr>
        <p:txBody>
          <a:bodyPr wrap="none">
            <a:spAutoFit/>
          </a:bodyPr>
          <a:lstStyle/>
          <a:p>
            <a:r>
              <a:rPr lang="en-US"/>
              <a:t>B’s</a:t>
            </a:r>
            <a:endParaRPr lang="bg-BG"/>
          </a:p>
        </p:txBody>
      </p:sp>
      <p:sp>
        <p:nvSpPr>
          <p:cNvPr id="41998" name="Text Box 16"/>
          <p:cNvSpPr txBox="1">
            <a:spLocks noChangeArrowheads="1"/>
          </p:cNvSpPr>
          <p:nvPr/>
        </p:nvSpPr>
        <p:spPr bwMode="auto">
          <a:xfrm>
            <a:off x="1600200" y="5461000"/>
            <a:ext cx="1778000" cy="641350"/>
          </a:xfrm>
          <a:prstGeom prst="rect">
            <a:avLst/>
          </a:prstGeom>
          <a:noFill/>
          <a:ln w="9525">
            <a:noFill/>
            <a:miter lim="800000"/>
            <a:headEnd/>
            <a:tailEnd/>
          </a:ln>
        </p:spPr>
        <p:txBody>
          <a:bodyPr wrap="none">
            <a:spAutoFit/>
          </a:bodyPr>
          <a:lstStyle/>
          <a:p>
            <a:r>
              <a:rPr lang="en-US"/>
              <a:t>If t and u agree</a:t>
            </a:r>
            <a:br>
              <a:rPr lang="en-US"/>
            </a:br>
            <a:r>
              <a:rPr lang="en-US"/>
              <a:t>here,</a:t>
            </a:r>
            <a:endParaRPr lang="bg-BG"/>
          </a:p>
        </p:txBody>
      </p:sp>
      <p:sp>
        <p:nvSpPr>
          <p:cNvPr id="41999" name="Text Box 17"/>
          <p:cNvSpPr txBox="1">
            <a:spLocks noChangeArrowheads="1"/>
          </p:cNvSpPr>
          <p:nvPr/>
        </p:nvSpPr>
        <p:spPr bwMode="auto">
          <a:xfrm>
            <a:off x="3400425" y="5461000"/>
            <a:ext cx="1770063" cy="641350"/>
          </a:xfrm>
          <a:prstGeom prst="rect">
            <a:avLst/>
          </a:prstGeom>
          <a:noFill/>
          <a:ln w="9525">
            <a:noFill/>
            <a:miter lim="800000"/>
            <a:headEnd/>
            <a:tailEnd/>
          </a:ln>
        </p:spPr>
        <p:txBody>
          <a:bodyPr wrap="none">
            <a:spAutoFit/>
          </a:bodyPr>
          <a:lstStyle/>
          <a:p>
            <a:r>
              <a:rPr lang="en-US"/>
              <a:t>Then they must</a:t>
            </a:r>
            <a:br>
              <a:rPr lang="en-US"/>
            </a:br>
            <a:r>
              <a:rPr lang="en-US"/>
              <a:t>agree here</a:t>
            </a:r>
            <a:endParaRPr lang="bg-BG"/>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z="4000" smtClean="0">
                <a:solidFill>
                  <a:schemeClr val="folHlink"/>
                </a:solidFill>
              </a:rPr>
              <a:t>The relation Movies with star information</a:t>
            </a:r>
            <a:endParaRPr lang="bg-BG" sz="4000" smtClean="0">
              <a:solidFill>
                <a:schemeClr val="folHlink"/>
              </a:solidFill>
            </a:endParaRPr>
          </a:p>
        </p:txBody>
      </p:sp>
      <p:graphicFrame>
        <p:nvGraphicFramePr>
          <p:cNvPr id="63560" name="Group 72"/>
          <p:cNvGraphicFramePr>
            <a:graphicFrameLocks noGrp="1"/>
          </p:cNvGraphicFramePr>
          <p:nvPr>
            <p:ph idx="1"/>
          </p:nvPr>
        </p:nvGraphicFramePr>
        <p:xfrm>
          <a:off x="250825" y="1773238"/>
          <a:ext cx="8713788" cy="2773362"/>
        </p:xfrm>
        <a:graphic>
          <a:graphicData uri="http://schemas.openxmlformats.org/drawingml/2006/table">
            <a:tbl>
              <a:tblPr/>
              <a:tblGrid>
                <a:gridCol w="1873250"/>
                <a:gridCol w="863600"/>
                <a:gridCol w="1008063"/>
                <a:gridCol w="1368425"/>
                <a:gridCol w="1744662"/>
                <a:gridCol w="1855788"/>
              </a:tblGrid>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Carvey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 </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43060" name="Text Box 70"/>
          <p:cNvSpPr txBox="1">
            <a:spLocks noChangeArrowheads="1"/>
          </p:cNvSpPr>
          <p:nvPr/>
        </p:nvSpPr>
        <p:spPr bwMode="auto">
          <a:xfrm>
            <a:off x="250825" y="4652963"/>
            <a:ext cx="7129463" cy="2197100"/>
          </a:xfrm>
          <a:prstGeom prst="rect">
            <a:avLst/>
          </a:prstGeom>
          <a:noFill/>
          <a:ln w="9525">
            <a:noFill/>
            <a:miter lim="800000"/>
            <a:headEnd/>
            <a:tailEnd/>
          </a:ln>
        </p:spPr>
        <p:txBody>
          <a:bodyPr>
            <a:spAutoFit/>
          </a:bodyPr>
          <a:lstStyle/>
          <a:p>
            <a:pPr>
              <a:spcBef>
                <a:spcPts val="1200"/>
              </a:spcBef>
            </a:pPr>
            <a:r>
              <a:rPr lang="en-US"/>
              <a:t>Movies(title, year, length, filmType, studioName, starName)</a:t>
            </a:r>
          </a:p>
          <a:p>
            <a:pPr>
              <a:spcBef>
                <a:spcPts val="1200"/>
              </a:spcBef>
            </a:pPr>
            <a:r>
              <a:rPr lang="en-US"/>
              <a:t>title year —&gt; length</a:t>
            </a:r>
            <a:br>
              <a:rPr lang="en-US"/>
            </a:br>
            <a:r>
              <a:rPr lang="en-US"/>
              <a:t>title year —&gt; filmType</a:t>
            </a:r>
            <a:br>
              <a:rPr lang="en-US"/>
            </a:br>
            <a:r>
              <a:rPr lang="en-US"/>
              <a:t>title year —&gt; studioName</a:t>
            </a:r>
          </a:p>
          <a:p>
            <a:pPr>
              <a:spcBef>
                <a:spcPts val="1200"/>
              </a:spcBef>
            </a:pPr>
            <a:r>
              <a:rPr lang="en-US">
                <a:solidFill>
                  <a:schemeClr val="folHlink"/>
                </a:solidFill>
              </a:rPr>
              <a:t>title year —&gt; length filmType studioName</a:t>
            </a:r>
          </a:p>
          <a:p>
            <a:pPr>
              <a:spcBef>
                <a:spcPts val="1200"/>
              </a:spcBef>
            </a:pPr>
            <a:r>
              <a:rPr lang="en-US">
                <a:solidFill>
                  <a:schemeClr val="folHlink"/>
                </a:solidFill>
              </a:rPr>
              <a:t>title year —&gt; starName</a:t>
            </a:r>
            <a:endParaRPr lang="bg-BG">
              <a:solidFill>
                <a:schemeClr val="folHlink"/>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smtClean="0"/>
              <a:t>Functional Dependencies Tell Us About the Schema</a:t>
            </a:r>
            <a:endParaRPr lang="bg-BG" sz="4000" smtClean="0"/>
          </a:p>
        </p:txBody>
      </p:sp>
      <p:sp>
        <p:nvSpPr>
          <p:cNvPr id="645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smtClean="0"/>
              <a:t>Remember that a FD, like any constraint, is an assertion about the schema of a relation, not about a particular instance. If we look at an instance, we cannot tell for certain that a FD holds. For example, looking at our example we might suppose that a FD like</a:t>
            </a:r>
            <a:br>
              <a:rPr lang="en-US" sz="2400" smtClean="0"/>
            </a:br>
            <a:r>
              <a:rPr lang="en-US" sz="2400" smtClean="0">
                <a:solidFill>
                  <a:schemeClr val="folHlink"/>
                </a:solidFill>
              </a:rPr>
              <a:t>title —&gt; filmType</a:t>
            </a:r>
            <a:r>
              <a:rPr lang="en-US" sz="2400" smtClean="0"/>
              <a:t> holds, because for every tuple in this particular instance of the relation </a:t>
            </a:r>
            <a:r>
              <a:rPr lang="en-US" sz="2400" smtClean="0">
                <a:solidFill>
                  <a:schemeClr val="folHlink"/>
                </a:solidFill>
              </a:rPr>
              <a:t>Movies</a:t>
            </a:r>
            <a:r>
              <a:rPr lang="en-US" sz="2400" smtClean="0"/>
              <a:t> it happens that any two tuples agreeing on </a:t>
            </a:r>
            <a:r>
              <a:rPr lang="en-US" sz="2400" smtClean="0">
                <a:solidFill>
                  <a:schemeClr val="folHlink"/>
                </a:solidFill>
              </a:rPr>
              <a:t>title</a:t>
            </a:r>
            <a:r>
              <a:rPr lang="en-US" sz="2400" smtClean="0"/>
              <a:t> also agree on </a:t>
            </a:r>
            <a:r>
              <a:rPr lang="en-US" sz="2400" smtClean="0">
                <a:solidFill>
                  <a:schemeClr val="folHlink"/>
                </a:solidFill>
              </a:rPr>
              <a:t>filmType</a:t>
            </a:r>
            <a:r>
              <a:rPr lang="en-US" sz="2400" smtClean="0"/>
              <a:t>.</a:t>
            </a:r>
          </a:p>
          <a:p>
            <a:pPr eaLnBrk="1" hangingPunct="1">
              <a:lnSpc>
                <a:spcPct val="80000"/>
              </a:lnSpc>
              <a:buFont typeface="Wingdings" pitchFamily="2" charset="2"/>
              <a:buNone/>
              <a:defRPr/>
            </a:pPr>
            <a:r>
              <a:rPr lang="en-US" sz="2400" smtClean="0"/>
              <a:t>However, we cannot claim this FD for the relation </a:t>
            </a:r>
            <a:r>
              <a:rPr lang="en-US" sz="2400" smtClean="0">
                <a:solidFill>
                  <a:schemeClr val="folHlink"/>
                </a:solidFill>
              </a:rPr>
              <a:t>Movies</a:t>
            </a:r>
            <a:r>
              <a:rPr lang="en-US" sz="2400" smtClean="0"/>
              <a:t>. Were our instance to include, for example, tuples for the two versions of </a:t>
            </a:r>
            <a:r>
              <a:rPr lang="en-US" sz="2400" smtClean="0">
                <a:solidFill>
                  <a:schemeClr val="folHlink"/>
                </a:solidFill>
              </a:rPr>
              <a:t>King Kong</a:t>
            </a:r>
            <a:r>
              <a:rPr lang="en-US" sz="2400" smtClean="0"/>
              <a:t>, one of which was in color and the other in black-and-white, then the proposed FD would not hold.</a:t>
            </a:r>
            <a:endParaRPr lang="bg-BG" sz="24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bg-BG" smtClean="0"/>
              <a:t>Keys of Relations</a:t>
            </a:r>
          </a:p>
        </p:txBody>
      </p:sp>
      <p:sp>
        <p:nvSpPr>
          <p:cNvPr id="65539" name="Rectangle 3"/>
          <p:cNvSpPr>
            <a:spLocks noGrp="1" noChangeArrowheads="1"/>
          </p:cNvSpPr>
          <p:nvPr>
            <p:ph type="body" idx="1"/>
          </p:nvPr>
        </p:nvSpPr>
        <p:spPr>
          <a:xfrm>
            <a:off x="250825" y="1981200"/>
            <a:ext cx="8713788" cy="4687888"/>
          </a:xfrm>
        </p:spPr>
        <p:txBody>
          <a:bodyPr/>
          <a:lstStyle/>
          <a:p>
            <a:pPr marL="533400" indent="-533400" eaLnBrk="1" hangingPunct="1">
              <a:lnSpc>
                <a:spcPct val="80000"/>
              </a:lnSpc>
              <a:buFont typeface="Wingdings" pitchFamily="2" charset="2"/>
              <a:buNone/>
              <a:defRPr/>
            </a:pPr>
            <a:r>
              <a:rPr lang="en-US" sz="2000" smtClean="0"/>
              <a:t>We say a set of one or more attributes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is a </a:t>
            </a:r>
            <a:r>
              <a:rPr lang="en-US" sz="2000" smtClean="0">
                <a:solidFill>
                  <a:schemeClr val="folHlink"/>
                </a:solidFill>
              </a:rPr>
              <a:t>key</a:t>
            </a:r>
            <a:r>
              <a:rPr lang="en-US" sz="2000" smtClean="0"/>
              <a:t> for a relation R if:</a:t>
            </a:r>
          </a:p>
          <a:p>
            <a:pPr marL="533400" indent="-533400" eaLnBrk="1" hangingPunct="1">
              <a:lnSpc>
                <a:spcPct val="80000"/>
              </a:lnSpc>
              <a:buFont typeface="Wingdings" pitchFamily="2" charset="2"/>
              <a:buAutoNum type="arabicPeriod"/>
              <a:defRPr/>
            </a:pPr>
            <a:r>
              <a:rPr lang="en-US" sz="2000" smtClean="0"/>
              <a:t>Those attributes functionally determine all other attributes of the relation. That is, because relations are sets, it is impossible for two distinct tuples of R to agree on all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p>
          <a:p>
            <a:pPr marL="533400" indent="-533400" eaLnBrk="1" hangingPunct="1">
              <a:lnSpc>
                <a:spcPct val="80000"/>
              </a:lnSpc>
              <a:buFont typeface="Wingdings" pitchFamily="2" charset="2"/>
              <a:buAutoNum type="arabicPeriod"/>
              <a:defRPr/>
            </a:pPr>
            <a:r>
              <a:rPr lang="en-US" sz="2000" smtClean="0"/>
              <a:t>No proper subset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functionally determines all other attributes of R; i.e., a key must be </a:t>
            </a:r>
            <a:r>
              <a:rPr lang="en-US" sz="2000" smtClean="0">
                <a:solidFill>
                  <a:schemeClr val="folHlink"/>
                </a:solidFill>
              </a:rPr>
              <a:t>minimal</a:t>
            </a:r>
            <a:r>
              <a:rPr lang="en-US" sz="2000" smtClean="0"/>
              <a:t>.</a:t>
            </a:r>
          </a:p>
          <a:p>
            <a:pPr marL="533400" indent="-533400" eaLnBrk="1" hangingPunct="1">
              <a:lnSpc>
                <a:spcPct val="80000"/>
              </a:lnSpc>
              <a:buFont typeface="Wingdings" pitchFamily="2" charset="2"/>
              <a:buNone/>
              <a:defRPr/>
            </a:pPr>
            <a:r>
              <a:rPr lang="en-US" sz="2000" smtClean="0"/>
              <a:t>When a key consists of a single attribute A, we often say that A (rather than {A}) is a key.</a:t>
            </a:r>
          </a:p>
          <a:p>
            <a:pPr marL="533400" indent="-533400" eaLnBrk="1" hangingPunct="1">
              <a:lnSpc>
                <a:spcPct val="80000"/>
              </a:lnSpc>
              <a:buFont typeface="Wingdings" pitchFamily="2" charset="2"/>
              <a:buNone/>
              <a:defRPr/>
            </a:pPr>
            <a:r>
              <a:rPr lang="en-US" sz="2000" smtClean="0"/>
              <a:t>Sometimes a relation has more than one key. If so, it is common to designate one of the keys as the </a:t>
            </a:r>
            <a:r>
              <a:rPr lang="en-US" sz="2000" smtClean="0">
                <a:solidFill>
                  <a:schemeClr val="folHlink"/>
                </a:solidFill>
              </a:rPr>
              <a:t>primary key</a:t>
            </a:r>
            <a:r>
              <a:rPr lang="en-US" sz="2000" smtClean="0"/>
              <a:t>. In commercial database systems, the choice of primary key can influence some implementation issues such as how the relation is stored on disk. A useful convention we shall follow is:</a:t>
            </a:r>
          </a:p>
          <a:p>
            <a:pPr marL="533400" indent="-533400" eaLnBrk="1" hangingPunct="1">
              <a:lnSpc>
                <a:spcPct val="80000"/>
              </a:lnSpc>
              <a:defRPr/>
            </a:pPr>
            <a:r>
              <a:rPr lang="en-US" sz="2000" smtClean="0"/>
              <a:t>Underline the attributes of the primary key when displaying its relation schema.</a:t>
            </a:r>
            <a:endParaRPr lang="bg-BG" sz="20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Key in Movies</a:t>
            </a:r>
            <a:endParaRPr lang="bg-BG" smtClean="0"/>
          </a:p>
        </p:txBody>
      </p:sp>
      <p:sp>
        <p:nvSpPr>
          <p:cNvPr id="66563" name="Rectangle 3"/>
          <p:cNvSpPr>
            <a:spLocks noGrp="1" noChangeArrowheads="1"/>
          </p:cNvSpPr>
          <p:nvPr>
            <p:ph type="body" idx="1"/>
          </p:nvPr>
        </p:nvSpPr>
        <p:spPr/>
        <p:txBody>
          <a:bodyPr/>
          <a:lstStyle/>
          <a:p>
            <a:pPr eaLnBrk="1" hangingPunct="1">
              <a:buFont typeface="Wingdings" pitchFamily="2" charset="2"/>
              <a:buNone/>
              <a:defRPr/>
            </a:pPr>
            <a:r>
              <a:rPr lang="en-US" sz="2400" smtClean="0"/>
              <a:t>Movies(</a:t>
            </a:r>
            <a:r>
              <a:rPr lang="en-US" sz="2400" u="sng" smtClean="0"/>
              <a:t>title</a:t>
            </a:r>
            <a:r>
              <a:rPr lang="en-US" sz="2400" smtClean="0"/>
              <a:t>, </a:t>
            </a:r>
            <a:r>
              <a:rPr lang="en-US" sz="2400" u="sng" smtClean="0"/>
              <a:t>year</a:t>
            </a:r>
            <a:r>
              <a:rPr lang="en-US" sz="2400" smtClean="0"/>
              <a:t>, length, filmType, studioName, </a:t>
            </a:r>
            <a:r>
              <a:rPr lang="en-US" sz="2400" u="sng" smtClean="0"/>
              <a:t>starName</a:t>
            </a:r>
            <a:r>
              <a:rPr lang="en-US" sz="2400" smtClean="0"/>
              <a:t>)</a:t>
            </a:r>
          </a:p>
          <a:p>
            <a:pPr eaLnBrk="1" hangingPunct="1">
              <a:buFont typeface="Wingdings" pitchFamily="2" charset="2"/>
              <a:buNone/>
              <a:defRPr/>
            </a:pPr>
            <a:endParaRPr lang="en-US" sz="2400" smtClean="0"/>
          </a:p>
          <a:p>
            <a:pPr eaLnBrk="1" hangingPunct="1">
              <a:buFont typeface="Wingdings" pitchFamily="2" charset="2"/>
              <a:buNone/>
              <a:defRPr/>
            </a:pPr>
            <a:r>
              <a:rPr lang="bg-BG" sz="2800" smtClean="0"/>
              <a:t>{title, year</a:t>
            </a:r>
            <a:r>
              <a:rPr lang="en-US" sz="2800" smtClean="0"/>
              <a:t>,</a:t>
            </a:r>
            <a:r>
              <a:rPr lang="bg-BG" sz="2800" smtClean="0"/>
              <a:t> starName} </a:t>
            </a: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r>
              <a:rPr lang="bg-BG" sz="2800" smtClean="0">
                <a:solidFill>
                  <a:schemeClr val="folHlink"/>
                </a:solidFill>
              </a:rPr>
              <a:t>{title, year} </a:t>
            </a:r>
            <a:endParaRPr lang="en-US" sz="2800" smtClean="0">
              <a:solidFill>
                <a:schemeClr val="folHlink"/>
              </a:solidFill>
            </a:endParaRPr>
          </a:p>
          <a:p>
            <a:pPr eaLnBrk="1" hangingPunct="1">
              <a:buFont typeface="Wingdings" pitchFamily="2" charset="2"/>
              <a:buNone/>
              <a:defRPr/>
            </a:pPr>
            <a:r>
              <a:rPr lang="bg-BG" sz="2800" smtClean="0">
                <a:solidFill>
                  <a:schemeClr val="folHlink"/>
                </a:solidFill>
              </a:rPr>
              <a:t>{year</a:t>
            </a:r>
            <a:r>
              <a:rPr lang="en-US" sz="2800" smtClean="0">
                <a:solidFill>
                  <a:schemeClr val="folHlink"/>
                </a:solidFill>
              </a:rPr>
              <a:t>,</a:t>
            </a:r>
            <a:r>
              <a:rPr lang="bg-BG" sz="2800" smtClean="0">
                <a:solidFill>
                  <a:schemeClr val="folHlink"/>
                </a:solidFill>
              </a:rPr>
              <a:t> starName}</a:t>
            </a:r>
            <a:endParaRPr lang="en-US" sz="2800" smtClean="0">
              <a:solidFill>
                <a:schemeClr val="folHlink"/>
              </a:solidFill>
            </a:endParaRPr>
          </a:p>
          <a:p>
            <a:pPr eaLnBrk="1" hangingPunct="1">
              <a:buFont typeface="Wingdings" pitchFamily="2" charset="2"/>
              <a:buNone/>
              <a:defRPr/>
            </a:pPr>
            <a:r>
              <a:rPr lang="bg-BG" sz="2800" smtClean="0">
                <a:solidFill>
                  <a:schemeClr val="folHlink"/>
                </a:solidFill>
              </a:rPr>
              <a:t>year starName  —&gt;  title</a:t>
            </a:r>
            <a:endParaRPr lang="en-US" sz="2800" smtClean="0">
              <a:solidFill>
                <a:schemeClr val="folHlink"/>
              </a:solidFill>
            </a:endParaRPr>
          </a:p>
          <a:p>
            <a:pPr eaLnBrk="1" hangingPunct="1">
              <a:buFont typeface="Wingdings" pitchFamily="2" charset="2"/>
              <a:buNone/>
              <a:defRPr/>
            </a:pPr>
            <a:r>
              <a:rPr lang="en-US" sz="2800" smtClean="0">
                <a:solidFill>
                  <a:schemeClr val="folHlink"/>
                </a:solidFill>
              </a:rPr>
              <a:t>{</a:t>
            </a:r>
            <a:r>
              <a:rPr lang="bg-BG" sz="2800" smtClean="0">
                <a:solidFill>
                  <a:schemeClr val="folHlink"/>
                </a:solidFill>
              </a:rPr>
              <a:t>title, starName</a:t>
            </a:r>
            <a:r>
              <a:rPr lang="en-US" sz="2800" smtClean="0">
                <a:solidFill>
                  <a:schemeClr val="folHlink"/>
                </a:solidFill>
              </a:rPr>
              <a:t>}</a:t>
            </a:r>
            <a:endParaRPr lang="bg-BG" sz="2800" smtClean="0">
              <a:solidFill>
                <a:schemeClr val="fo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bg-BG" smtClean="0"/>
              <a:t>Minimality of Keys</a:t>
            </a:r>
          </a:p>
        </p:txBody>
      </p:sp>
      <p:sp>
        <p:nvSpPr>
          <p:cNvPr id="67587"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2400" smtClean="0"/>
              <a:t>The requirement that a key be minimal was not present in the E/R model, although in the relational model, we do require keys to be minimal. While we suppose designers using the E/R model would not add unnecessary attributes to the keys they declare, we have no way of knowing whether an E/R key is minimal or not. Only when we have a formal representation such as FD's can we even ask the question whether a set of attributes is a minimal set that can serve as a key for some relation.</a:t>
            </a:r>
          </a:p>
          <a:p>
            <a:pPr eaLnBrk="1" hangingPunct="1">
              <a:lnSpc>
                <a:spcPct val="80000"/>
              </a:lnSpc>
              <a:buFont typeface="Wingdings" pitchFamily="2" charset="2"/>
              <a:buNone/>
              <a:defRPr/>
            </a:pPr>
            <a:r>
              <a:rPr lang="en-US" sz="2400" smtClean="0"/>
              <a:t>Incidentally, remember the difference between "minimal" — you can't throw anything out — and "minimum" — smallest of all possible. A minimal key may not have the minimum number of attributes of any key for the given relation. For example, we might find that ABC and DE are both keys (i.e., minimal), while only DE is of the minimum possible size for any key.</a:t>
            </a:r>
            <a:endParaRPr lang="bg-BG"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bg-BG" smtClean="0"/>
              <a:t>Superkeys</a:t>
            </a:r>
          </a:p>
        </p:txBody>
      </p:sp>
      <p:sp>
        <p:nvSpPr>
          <p:cNvPr id="68611" name="Rectangle 3"/>
          <p:cNvSpPr>
            <a:spLocks noGrp="1" noChangeArrowheads="1"/>
          </p:cNvSpPr>
          <p:nvPr>
            <p:ph type="body" idx="1"/>
          </p:nvPr>
        </p:nvSpPr>
        <p:spPr>
          <a:xfrm>
            <a:off x="457200" y="1981200"/>
            <a:ext cx="8229600" cy="4471988"/>
          </a:xfrm>
        </p:spPr>
        <p:txBody>
          <a:bodyPr/>
          <a:lstStyle/>
          <a:p>
            <a:pPr eaLnBrk="1" hangingPunct="1">
              <a:lnSpc>
                <a:spcPct val="80000"/>
              </a:lnSpc>
              <a:buFont typeface="Wingdings" pitchFamily="2" charset="2"/>
              <a:buNone/>
              <a:defRPr/>
            </a:pPr>
            <a:r>
              <a:rPr lang="en-US" sz="2800" smtClean="0"/>
              <a:t>A set of attributes that contains a key is called a </a:t>
            </a:r>
            <a:r>
              <a:rPr lang="en-US" sz="2800" smtClean="0">
                <a:solidFill>
                  <a:schemeClr val="folHlink"/>
                </a:solidFill>
              </a:rPr>
              <a:t>superkey</a:t>
            </a:r>
            <a:r>
              <a:rPr lang="en-US" sz="2800" smtClean="0"/>
              <a:t>, short for "superset of a key." Thus, every key is a superkey. However, some superkeys are not (minimal) keys. Note that every superkey satisfies the first condition of a key: it functionally determines all other attributes of the relation. However, a superkey need not satisfy the second condition: minimality.</a:t>
            </a:r>
          </a:p>
          <a:p>
            <a:pPr eaLnBrk="1" hangingPunct="1">
              <a:lnSpc>
                <a:spcPct val="80000"/>
              </a:lnSpc>
              <a:buFont typeface="Wingdings" pitchFamily="2" charset="2"/>
              <a:buNone/>
              <a:defRPr/>
            </a:pPr>
            <a:endParaRPr lang="en-US" sz="2800" smtClean="0"/>
          </a:p>
          <a:p>
            <a:pPr eaLnBrk="1" hangingPunct="1">
              <a:lnSpc>
                <a:spcPct val="80000"/>
              </a:lnSpc>
              <a:buFont typeface="Wingdings" pitchFamily="2" charset="2"/>
              <a:buNone/>
              <a:defRPr/>
            </a:pPr>
            <a:r>
              <a:rPr lang="bg-BG" sz="2800" smtClean="0"/>
              <a:t>{title, year,</a:t>
            </a:r>
            <a:r>
              <a:rPr lang="en-US" sz="2800" smtClean="0"/>
              <a:t> </a:t>
            </a:r>
            <a:r>
              <a:rPr lang="bg-BG" sz="2800" smtClean="0"/>
              <a:t>starName}</a:t>
            </a:r>
            <a:endParaRPr lang="en-US" sz="2800" smtClean="0"/>
          </a:p>
          <a:p>
            <a:pPr eaLnBrk="1" hangingPunct="1">
              <a:lnSpc>
                <a:spcPct val="80000"/>
              </a:lnSpc>
              <a:buFont typeface="Wingdings" pitchFamily="2" charset="2"/>
              <a:buNone/>
              <a:defRPr/>
            </a:pPr>
            <a:r>
              <a:rPr lang="bg-BG" sz="2800" smtClean="0">
                <a:solidFill>
                  <a:schemeClr val="folHlink"/>
                </a:solidFill>
              </a:rPr>
              <a:t>{title, year,</a:t>
            </a:r>
            <a:r>
              <a:rPr lang="en-US" sz="2800" smtClean="0">
                <a:solidFill>
                  <a:schemeClr val="folHlink"/>
                </a:solidFill>
              </a:rPr>
              <a:t> </a:t>
            </a:r>
            <a:r>
              <a:rPr lang="bg-BG" sz="2800" smtClean="0">
                <a:solidFill>
                  <a:schemeClr val="folHlink"/>
                </a:solidFill>
              </a:rPr>
              <a:t>starName,</a:t>
            </a:r>
            <a:r>
              <a:rPr lang="en-US" sz="2800" smtClean="0">
                <a:solidFill>
                  <a:schemeClr val="folHlink"/>
                </a:solidFill>
              </a:rPr>
              <a:t> </a:t>
            </a:r>
            <a:r>
              <a:rPr lang="bg-BG" sz="2800" smtClean="0">
                <a:solidFill>
                  <a:schemeClr val="folHlink"/>
                </a:solidFill>
              </a:rPr>
              <a:t>length,</a:t>
            </a:r>
            <a:r>
              <a:rPr lang="en-US" sz="2800" smtClean="0">
                <a:solidFill>
                  <a:schemeClr val="folHlink"/>
                </a:solidFill>
              </a:rPr>
              <a:t> </a:t>
            </a:r>
            <a:r>
              <a:rPr lang="bg-BG" sz="2800" smtClean="0">
                <a:solidFill>
                  <a:schemeClr val="folHlink"/>
                </a:solidFill>
              </a:rPr>
              <a:t>studioName}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z="4000" smtClean="0"/>
              <a:t>What Is "Functional" About Functional Dependencies?</a:t>
            </a:r>
            <a:endParaRPr lang="bg-BG" sz="4000" smtClean="0"/>
          </a:p>
        </p:txBody>
      </p:sp>
      <p:sp>
        <p:nvSpPr>
          <p:cNvPr id="69635"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2400" smtClean="0"/>
              <a:t>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—&gt; B is called a "functional" dependency because in principle there is a function that takes a list of values, one for each of attributes A</a:t>
            </a:r>
            <a:r>
              <a:rPr lang="en-US" sz="2400" baseline="-25000" smtClean="0"/>
              <a:t>1</a:t>
            </a:r>
            <a:r>
              <a:rPr lang="en-US" sz="2400" smtClean="0"/>
              <a:t>, A</a:t>
            </a:r>
            <a:r>
              <a:rPr lang="en-US" sz="2400" baseline="-25000" smtClean="0"/>
              <a:t>2 </a:t>
            </a:r>
            <a:r>
              <a:rPr lang="en-US" sz="2400" smtClean="0"/>
              <a:t>, ..., A</a:t>
            </a:r>
            <a:r>
              <a:rPr lang="en-US" sz="2400" baseline="-25000" smtClean="0"/>
              <a:t>n</a:t>
            </a:r>
            <a:r>
              <a:rPr lang="en-US" sz="2400" smtClean="0"/>
              <a:t> and produces a unique value (or no value at all) for B. For example, in the </a:t>
            </a:r>
            <a:r>
              <a:rPr lang="en-US" sz="2400" smtClean="0">
                <a:solidFill>
                  <a:schemeClr val="folHlink"/>
                </a:solidFill>
              </a:rPr>
              <a:t>Movies</a:t>
            </a:r>
            <a:r>
              <a:rPr lang="en-US" sz="2400" smtClean="0"/>
              <a:t> relation, we can imagine a function that takes a string like "Star Wars" and an integer like 1977 and produces the unique value of length, namely 124, that appears in the relation </a:t>
            </a:r>
            <a:r>
              <a:rPr lang="en-US" sz="2400" smtClean="0">
                <a:solidFill>
                  <a:schemeClr val="folHlink"/>
                </a:solidFill>
              </a:rPr>
              <a:t>Movies</a:t>
            </a:r>
            <a:r>
              <a:rPr lang="en-US" sz="2400" smtClean="0"/>
              <a:t>. However, this function is not the usual sort of function that we meet in mathematics, because there is no way to compute it from first principles. That is, we cannot perform some operations on strings like "Star Wars" and integers like 1977 and come up with the correct length. Rather, the function is only computed by lookup in the relation. We look for a tuple with the given </a:t>
            </a:r>
            <a:r>
              <a:rPr lang="en-US" sz="2400" smtClean="0">
                <a:solidFill>
                  <a:schemeClr val="folHlink"/>
                </a:solidFill>
              </a:rPr>
              <a:t>title</a:t>
            </a:r>
            <a:r>
              <a:rPr lang="en-US" sz="2400" smtClean="0"/>
              <a:t> and </a:t>
            </a:r>
            <a:r>
              <a:rPr lang="en-US" sz="2400" smtClean="0">
                <a:solidFill>
                  <a:schemeClr val="folHlink"/>
                </a:solidFill>
              </a:rPr>
              <a:t>year</a:t>
            </a:r>
            <a:r>
              <a:rPr lang="en-US" sz="2400" smtClean="0"/>
              <a:t> values and see what value that tuple has for </a:t>
            </a:r>
            <a:r>
              <a:rPr lang="en-US" sz="2400" smtClean="0">
                <a:solidFill>
                  <a:schemeClr val="folHlink"/>
                </a:solidFill>
              </a:rPr>
              <a:t>length</a:t>
            </a:r>
            <a:r>
              <a:rPr lang="en-US" sz="2400" smtClean="0"/>
              <a:t>.</a:t>
            </a:r>
            <a:endParaRPr lang="bg-BG" sz="2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bg-BG" smtClean="0"/>
              <a:t>Discovering Keys for Relations</a:t>
            </a:r>
          </a:p>
        </p:txBody>
      </p:sp>
      <p:sp>
        <p:nvSpPr>
          <p:cNvPr id="70659"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800" smtClean="0"/>
              <a:t>When a relation schema was developed by converting an E/R design to relations, we can often predict the key of the relation. Our first rule about inferring keys is:</a:t>
            </a:r>
          </a:p>
          <a:p>
            <a:pPr eaLnBrk="1" hangingPunct="1">
              <a:lnSpc>
                <a:spcPct val="80000"/>
              </a:lnSpc>
              <a:defRPr/>
            </a:pPr>
            <a:r>
              <a:rPr lang="en-US" sz="2800" smtClean="0"/>
              <a:t>If the relation comes from an entity set then the key for the relation is the key attributes of this entity set.</a:t>
            </a:r>
          </a:p>
          <a:p>
            <a:pPr eaLnBrk="1" hangingPunct="1">
              <a:lnSpc>
                <a:spcPct val="80000"/>
              </a:lnSpc>
              <a:buFont typeface="Wingdings" pitchFamily="2" charset="2"/>
              <a:buNone/>
              <a:defRPr/>
            </a:pPr>
            <a:endParaRPr lang="en-US" sz="2800" smtClean="0"/>
          </a:p>
          <a:p>
            <a:pPr eaLnBrk="1" hangingPunct="1">
              <a:lnSpc>
                <a:spcPct val="80000"/>
              </a:lnSpc>
              <a:buFont typeface="Wingdings" pitchFamily="2" charset="2"/>
              <a:buNone/>
              <a:defRPr/>
            </a:pPr>
            <a:r>
              <a:rPr lang="en-US" sz="2800" smtClean="0"/>
              <a:t>Movies(</a:t>
            </a:r>
            <a:r>
              <a:rPr lang="en-US" sz="2800" u="sng" smtClean="0"/>
              <a:t>title</a:t>
            </a:r>
            <a:r>
              <a:rPr lang="en-US" sz="2800" smtClean="0"/>
              <a:t>, </a:t>
            </a:r>
            <a:r>
              <a:rPr lang="en-US" sz="2800" u="sng" smtClean="0"/>
              <a:t>year</a:t>
            </a:r>
            <a:r>
              <a:rPr lang="en-US" sz="2800" smtClean="0"/>
              <a:t>, length, filmType)</a:t>
            </a:r>
          </a:p>
          <a:p>
            <a:pPr eaLnBrk="1" hangingPunct="1">
              <a:lnSpc>
                <a:spcPct val="80000"/>
              </a:lnSpc>
              <a:buFont typeface="Wingdings" pitchFamily="2" charset="2"/>
              <a:buNone/>
              <a:defRPr/>
            </a:pPr>
            <a:r>
              <a:rPr lang="en-US" sz="2800" smtClean="0"/>
              <a:t>Stars(</a:t>
            </a:r>
            <a:r>
              <a:rPr lang="en-US" sz="2800" u="sng" smtClean="0"/>
              <a:t>name</a:t>
            </a:r>
            <a:r>
              <a:rPr lang="en-US" sz="2800" smtClean="0"/>
              <a:t>, address)</a:t>
            </a:r>
            <a:endParaRPr lang="bg-BG" sz="28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bg-BG" smtClean="0"/>
              <a:t>Discovering Keys for Relations</a:t>
            </a:r>
          </a:p>
        </p:txBody>
      </p:sp>
      <p:sp>
        <p:nvSpPr>
          <p:cNvPr id="71683" name="Rectangle 3"/>
          <p:cNvSpPr>
            <a:spLocks noGrp="1" noChangeArrowheads="1"/>
          </p:cNvSpPr>
          <p:nvPr>
            <p:ph type="body" idx="1"/>
          </p:nvPr>
        </p:nvSpPr>
        <p:spPr>
          <a:xfrm>
            <a:off x="457200" y="1981200"/>
            <a:ext cx="8229600" cy="4111625"/>
          </a:xfrm>
        </p:spPr>
        <p:txBody>
          <a:bodyPr/>
          <a:lstStyle/>
          <a:p>
            <a:pPr eaLnBrk="1" hangingPunct="1">
              <a:lnSpc>
                <a:spcPct val="80000"/>
              </a:lnSpc>
              <a:buFont typeface="Wingdings" pitchFamily="2" charset="2"/>
              <a:buNone/>
              <a:defRPr/>
            </a:pPr>
            <a:r>
              <a:rPr lang="en-US" sz="2000" smtClean="0"/>
              <a:t>Our second rule concerns binary relationships. If a relation R is constructed from a relationship, then the multiplicity of the relationship affects the key for R. There are three cases:</a:t>
            </a:r>
          </a:p>
          <a:p>
            <a:pPr eaLnBrk="1" hangingPunct="1">
              <a:lnSpc>
                <a:spcPct val="80000"/>
              </a:lnSpc>
              <a:defRPr/>
            </a:pPr>
            <a:r>
              <a:rPr lang="en-US" sz="2000" smtClean="0"/>
              <a:t>If the relationship is many-many, then the keys of both connected entity sets are the key attributes for R.</a:t>
            </a:r>
          </a:p>
          <a:p>
            <a:pPr eaLnBrk="1" hangingPunct="1">
              <a:lnSpc>
                <a:spcPct val="80000"/>
              </a:lnSpc>
              <a:defRPr/>
            </a:pPr>
            <a:r>
              <a:rPr lang="en-US" sz="2000" smtClean="0"/>
              <a:t>If the relationship is many-one from entity set E</a:t>
            </a:r>
            <a:r>
              <a:rPr lang="en-US" sz="2000" baseline="-25000" smtClean="0"/>
              <a:t>1</a:t>
            </a:r>
            <a:r>
              <a:rPr lang="en-US" sz="2000" smtClean="0"/>
              <a:t> to entity set E</a:t>
            </a:r>
            <a:r>
              <a:rPr lang="en-US" sz="2000" baseline="-25000" smtClean="0"/>
              <a:t>2</a:t>
            </a:r>
            <a:r>
              <a:rPr lang="en-US" sz="2000" smtClean="0"/>
              <a:t>, then the key attributes of E</a:t>
            </a:r>
            <a:r>
              <a:rPr lang="en-US" sz="2000" baseline="-25000" smtClean="0"/>
              <a:t>1</a:t>
            </a:r>
            <a:r>
              <a:rPr lang="en-US" sz="2000" smtClean="0"/>
              <a:t> are key attributes of R, but those of E</a:t>
            </a:r>
            <a:r>
              <a:rPr lang="en-US" sz="2000" baseline="-25000" smtClean="0"/>
              <a:t>2</a:t>
            </a:r>
            <a:r>
              <a:rPr lang="en-US" sz="2000" smtClean="0"/>
              <a:t> are not.</a:t>
            </a:r>
          </a:p>
          <a:p>
            <a:pPr eaLnBrk="1" hangingPunct="1">
              <a:lnSpc>
                <a:spcPct val="80000"/>
              </a:lnSpc>
              <a:defRPr/>
            </a:pPr>
            <a:r>
              <a:rPr lang="en-US" sz="2000" smtClean="0"/>
              <a:t>If the relationship is one-one, then the key attributes for either of the connected entity sets are key attributes of R. Thus, there is not a unique key for R.</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bg-BG" sz="2000" smtClean="0"/>
              <a:t>Owns(</a:t>
            </a:r>
            <a:r>
              <a:rPr lang="bg-BG" sz="2000" u="sng" smtClean="0"/>
              <a:t>title</a:t>
            </a:r>
            <a:r>
              <a:rPr lang="bg-BG" sz="2000" smtClean="0"/>
              <a:t>, </a:t>
            </a:r>
            <a:r>
              <a:rPr lang="bg-BG" sz="2000" u="sng" smtClean="0"/>
              <a:t>year</a:t>
            </a:r>
            <a:r>
              <a:rPr lang="en-US" sz="2000" smtClean="0"/>
              <a:t>,</a:t>
            </a:r>
            <a:r>
              <a:rPr lang="bg-BG" sz="2000" smtClean="0"/>
              <a:t> studioName)</a:t>
            </a:r>
          </a:p>
          <a:p>
            <a:pPr eaLnBrk="1" hangingPunct="1">
              <a:lnSpc>
                <a:spcPct val="80000"/>
              </a:lnSpc>
              <a:buFont typeface="Wingdings" pitchFamily="2" charset="2"/>
              <a:buNone/>
              <a:defRPr/>
            </a:pPr>
            <a:r>
              <a:rPr lang="bg-BG" sz="2000" smtClean="0"/>
              <a:t>Stars-in(</a:t>
            </a:r>
            <a:r>
              <a:rPr lang="bg-BG" sz="2000" u="sng" smtClean="0"/>
              <a:t>title</a:t>
            </a:r>
            <a:r>
              <a:rPr lang="bg-BG" sz="2000" smtClean="0"/>
              <a:t>, </a:t>
            </a:r>
            <a:r>
              <a:rPr lang="bg-BG" sz="2000" u="sng" smtClean="0"/>
              <a:t>year</a:t>
            </a:r>
            <a:r>
              <a:rPr lang="en-US" sz="2000" smtClean="0"/>
              <a:t>,</a:t>
            </a:r>
            <a:r>
              <a:rPr lang="bg-BG" sz="2000" smtClean="0"/>
              <a:t> </a:t>
            </a:r>
            <a:r>
              <a:rPr lang="bg-BG" sz="2000" u="sng" smtClean="0"/>
              <a:t>starName</a:t>
            </a:r>
            <a:r>
              <a:rPr lang="bg-BG" sz="200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Schemas</a:t>
            </a:r>
            <a:endParaRPr lang="bg-BG" smtClean="0"/>
          </a:p>
        </p:txBody>
      </p:sp>
      <p:sp>
        <p:nvSpPr>
          <p:cNvPr id="16387" name="Rectangle 3"/>
          <p:cNvSpPr>
            <a:spLocks noGrp="1" noChangeArrowheads="1"/>
          </p:cNvSpPr>
          <p:nvPr>
            <p:ph type="body" idx="1"/>
          </p:nvPr>
        </p:nvSpPr>
        <p:spPr>
          <a:xfrm>
            <a:off x="395288" y="1981200"/>
            <a:ext cx="8353425" cy="4616450"/>
          </a:xfrm>
        </p:spPr>
        <p:txBody>
          <a:bodyPr/>
          <a:lstStyle/>
          <a:p>
            <a:pPr eaLnBrk="1" hangingPunct="1">
              <a:lnSpc>
                <a:spcPct val="80000"/>
              </a:lnSpc>
              <a:buFont typeface="Wingdings" pitchFamily="2" charset="2"/>
              <a:buNone/>
              <a:defRPr/>
            </a:pPr>
            <a:r>
              <a:rPr lang="en-US" sz="2000" smtClean="0"/>
              <a:t>The name of a relation and the set of attributes for a relation is called the </a:t>
            </a:r>
            <a:r>
              <a:rPr lang="en-US" sz="2000" smtClean="0">
                <a:solidFill>
                  <a:schemeClr val="folHlink"/>
                </a:solidFill>
              </a:rPr>
              <a:t>schema</a:t>
            </a:r>
            <a:r>
              <a:rPr lang="en-US" sz="2000" smtClean="0"/>
              <a:t> for that relation. We show the schema for the relation with the relation name followed by a parenthesized list of its attributes. Thus, the schema for relation </a:t>
            </a:r>
            <a:r>
              <a:rPr lang="en-US" sz="2000" smtClean="0">
                <a:solidFill>
                  <a:schemeClr val="folHlink"/>
                </a:solidFill>
              </a:rPr>
              <a:t>Movies</a:t>
            </a:r>
            <a:r>
              <a:rPr lang="en-US" sz="2000" smtClean="0"/>
              <a:t> is</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Movies(title, year, length, filmType)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The attributes in a relation schema are a set, not a list. However, in order to talk about relations we often must specify a "standard" order for the attributes. Thus, whenever we introduce a relation schema with a list of attributes, as above, we shall take this ordering to be the standard order whenever we display the relation or any of its rows.</a:t>
            </a:r>
          </a:p>
          <a:p>
            <a:pPr eaLnBrk="1" hangingPunct="1">
              <a:lnSpc>
                <a:spcPct val="80000"/>
              </a:lnSpc>
              <a:buFont typeface="Wingdings" pitchFamily="2" charset="2"/>
              <a:buNone/>
              <a:defRPr/>
            </a:pPr>
            <a:r>
              <a:rPr lang="en-US" sz="2000" smtClean="0"/>
              <a:t>In the relational model, a design consists of one or more relation schemas. The set of schemas for the relations in a design is called a </a:t>
            </a:r>
            <a:r>
              <a:rPr lang="en-US" sz="2000" smtClean="0">
                <a:solidFill>
                  <a:schemeClr val="folHlink"/>
                </a:solidFill>
              </a:rPr>
              <a:t>relational database schema</a:t>
            </a:r>
            <a:r>
              <a:rPr lang="en-US" sz="2000" smtClean="0"/>
              <a:t>, or just a </a:t>
            </a:r>
            <a:r>
              <a:rPr lang="en-US" sz="2000" smtClean="0">
                <a:solidFill>
                  <a:schemeClr val="folHlink"/>
                </a:solidFill>
              </a:rPr>
              <a:t>database schema</a:t>
            </a:r>
            <a:r>
              <a:rPr lang="en-US" sz="2000" smtClean="0"/>
              <a:t>.</a:t>
            </a:r>
            <a:endParaRPr lang="bg-BG" sz="20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bg-BG" smtClean="0"/>
              <a:t>Discovering Keys for Relations</a:t>
            </a:r>
          </a:p>
        </p:txBody>
      </p:sp>
      <p:sp>
        <p:nvSpPr>
          <p:cNvPr id="72707" name="Rectangle 3"/>
          <p:cNvSpPr>
            <a:spLocks noGrp="1" noChangeArrowheads="1"/>
          </p:cNvSpPr>
          <p:nvPr>
            <p:ph type="body" idx="1"/>
          </p:nvPr>
        </p:nvSpPr>
        <p:spPr>
          <a:xfrm>
            <a:off x="457200" y="1981200"/>
            <a:ext cx="8229600" cy="4876800"/>
          </a:xfrm>
        </p:spPr>
        <p:txBody>
          <a:bodyPr/>
          <a:lstStyle/>
          <a:p>
            <a:pPr eaLnBrk="1" hangingPunct="1">
              <a:lnSpc>
                <a:spcPct val="90000"/>
              </a:lnSpc>
              <a:buFont typeface="Wingdings" pitchFamily="2" charset="2"/>
              <a:buNone/>
              <a:defRPr/>
            </a:pPr>
            <a:r>
              <a:rPr lang="en-US" sz="2800" smtClean="0"/>
              <a:t>Finally, let us consider multiway relationships. Since we cannot describe all possible dependencies by the arrows coming out of the relationship, there are situations where the key or keys will not be obvious without thinking in detail about which sets of entity sets functionally determine which other entity sets.</a:t>
            </a:r>
          </a:p>
          <a:p>
            <a:pPr eaLnBrk="1" hangingPunct="1">
              <a:lnSpc>
                <a:spcPct val="90000"/>
              </a:lnSpc>
              <a:buFont typeface="Wingdings" pitchFamily="2" charset="2"/>
              <a:buNone/>
              <a:defRPr/>
            </a:pPr>
            <a:r>
              <a:rPr lang="en-US" sz="2800" smtClean="0"/>
              <a:t>One guarantee we can make, however, is</a:t>
            </a:r>
          </a:p>
          <a:p>
            <a:pPr eaLnBrk="1" hangingPunct="1">
              <a:lnSpc>
                <a:spcPct val="90000"/>
              </a:lnSpc>
              <a:defRPr/>
            </a:pPr>
            <a:r>
              <a:rPr lang="en-US" sz="2800" smtClean="0"/>
              <a:t>If a multiway relationship R has an arrow to entity set E, then there is at least one key for the corresponding relation that excludes the key of E.</a:t>
            </a:r>
            <a:endParaRPr lang="bg-BG" sz="28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bg-BG" smtClean="0"/>
              <a:t>Other Key Terminology</a:t>
            </a:r>
          </a:p>
        </p:txBody>
      </p:sp>
      <p:sp>
        <p:nvSpPr>
          <p:cNvPr id="73731" name="Rectangle 3"/>
          <p:cNvSpPr>
            <a:spLocks noGrp="1" noChangeArrowheads="1"/>
          </p:cNvSpPr>
          <p:nvPr>
            <p:ph type="body" idx="1"/>
          </p:nvPr>
        </p:nvSpPr>
        <p:spPr/>
        <p:txBody>
          <a:bodyPr/>
          <a:lstStyle/>
          <a:p>
            <a:pPr eaLnBrk="1" hangingPunct="1">
              <a:buFont typeface="Wingdings" pitchFamily="2" charset="2"/>
              <a:buNone/>
              <a:defRPr/>
            </a:pPr>
            <a:r>
              <a:rPr lang="en-US" sz="2800" smtClean="0"/>
              <a:t>In some books and articles one finds different terminology regarding keys. One can find the term "key" used the way we have used the term "superkey," that is, a set of attributes that functionally determine all the attributes, with no requirement of minimality. These sources typically use the term "candidate key" for a key that is minimal — that is, a "key" in the sense we use the term.</a:t>
            </a:r>
            <a:endParaRPr lang="bg-BG" sz="28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z="4000" smtClean="0"/>
              <a:t>Other Notions of Functional Dependencies</a:t>
            </a:r>
            <a:endParaRPr lang="bg-BG" sz="4000" smtClean="0"/>
          </a:p>
        </p:txBody>
      </p:sp>
      <p:sp>
        <p:nvSpPr>
          <p:cNvPr id="74755"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2400" smtClean="0"/>
              <a:t>We take the position that a FD can have several attributes on the left but only a single attribute on the right. Moreover, the attribute on the right may not appear also on the left. However, we allow several FD's with a common left side to be combined as a shorthand, giving us a set of attributes on the right. We shall also find it occasionally convenient to allow a "trivial" FD whose right side is one of the attributes on the left.</a:t>
            </a:r>
          </a:p>
          <a:p>
            <a:pPr eaLnBrk="1" hangingPunct="1">
              <a:lnSpc>
                <a:spcPct val="80000"/>
              </a:lnSpc>
              <a:buFont typeface="Wingdings" pitchFamily="2" charset="2"/>
              <a:buNone/>
              <a:defRPr/>
            </a:pPr>
            <a:r>
              <a:rPr lang="en-US" sz="2400" smtClean="0"/>
              <a:t>Other works on the subject often start from the point of view that both left and right side are arbitrary sets of attributes, and attributes may appear on both left and right. There is no important difference between the two approaches, but we shall maintain the position that, unless stated otherwise, there is no attribute on both left and right of a FD.</a:t>
            </a:r>
            <a:endParaRPr lang="bg-BG" sz="24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bg-BG" sz="4000" smtClean="0"/>
              <a:t>Rules About Functional Dependencies</a:t>
            </a:r>
          </a:p>
        </p:txBody>
      </p:sp>
      <p:sp>
        <p:nvSpPr>
          <p:cNvPr id="75779" name="Rectangle 3"/>
          <p:cNvSpPr>
            <a:spLocks noGrp="1" noChangeArrowheads="1"/>
          </p:cNvSpPr>
          <p:nvPr>
            <p:ph type="body" idx="1"/>
          </p:nvPr>
        </p:nvSpPr>
        <p:spPr/>
        <p:txBody>
          <a:bodyPr/>
          <a:lstStyle/>
          <a:p>
            <a:pPr eaLnBrk="1" hangingPunct="1">
              <a:buFont typeface="Wingdings" pitchFamily="2" charset="2"/>
              <a:buNone/>
              <a:defRPr/>
            </a:pPr>
            <a:r>
              <a:rPr lang="en-US" smtClean="0"/>
              <a:t>We shall learn how to </a:t>
            </a:r>
            <a:r>
              <a:rPr lang="en-US" smtClean="0">
                <a:solidFill>
                  <a:schemeClr val="folHlink"/>
                </a:solidFill>
              </a:rPr>
              <a:t>reason</a:t>
            </a:r>
            <a:r>
              <a:rPr lang="en-US" smtClean="0"/>
              <a:t> about FD's. That is, suppose we are told of a set of FD's that a relation satisfies. Often, we can deduce that the relation must satisfy certain other FD's. This ability to discover additional FD's is essential when we discuss the design of good relation schemas.</a:t>
            </a:r>
            <a:endParaRPr lang="bg-BG"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76803" name="Rectangle 3"/>
          <p:cNvSpPr>
            <a:spLocks noGrp="1" noChangeArrowheads="1"/>
          </p:cNvSpPr>
          <p:nvPr>
            <p:ph type="body" idx="1"/>
          </p:nvPr>
        </p:nvSpPr>
        <p:spPr>
          <a:xfrm>
            <a:off x="0" y="1981200"/>
            <a:ext cx="9144000" cy="4876800"/>
          </a:xfrm>
        </p:spPr>
        <p:txBody>
          <a:bodyPr/>
          <a:lstStyle/>
          <a:p>
            <a:pPr eaLnBrk="1" hangingPunct="1">
              <a:lnSpc>
                <a:spcPct val="90000"/>
              </a:lnSpc>
              <a:buFont typeface="Wingdings" pitchFamily="2" charset="2"/>
              <a:buNone/>
              <a:defRPr/>
            </a:pPr>
            <a:r>
              <a:rPr lang="en-US" sz="2400" smtClean="0"/>
              <a:t>If we are told that a relation R with attributes A, B, and C, satisfies the FD's A —&gt; B and B —&gt; C, then we can deduce that R also satisfies the FD A —&gt; C. How does that reasoning go? To prove that A —&gt; C, we must consider two tuples of R that agree on A and prove they also agree on C.</a:t>
            </a:r>
          </a:p>
          <a:p>
            <a:pPr eaLnBrk="1" hangingPunct="1">
              <a:lnSpc>
                <a:spcPct val="90000"/>
              </a:lnSpc>
              <a:buFont typeface="Wingdings" pitchFamily="2" charset="2"/>
              <a:buNone/>
              <a:defRPr/>
            </a:pPr>
            <a:r>
              <a:rPr lang="en-US" sz="2400" smtClean="0"/>
              <a:t>Let the tuples agreeing on attribute A be (a, b</a:t>
            </a:r>
            <a:r>
              <a:rPr lang="en-US" sz="2400" baseline="-25000" smtClean="0"/>
              <a:t>1</a:t>
            </a:r>
            <a:r>
              <a:rPr lang="en-US" sz="2400" smtClean="0"/>
              <a:t>, c</a:t>
            </a:r>
            <a:r>
              <a:rPr lang="en-US" sz="2400" baseline="-25000" smtClean="0"/>
              <a:t>1</a:t>
            </a:r>
            <a:r>
              <a:rPr lang="en-US" sz="2400" smtClean="0"/>
              <a:t>) and (a, b</a:t>
            </a:r>
            <a:r>
              <a:rPr lang="en-US" sz="2400" baseline="-25000" smtClean="0"/>
              <a:t>2</a:t>
            </a:r>
            <a:r>
              <a:rPr lang="en-US" sz="2400" smtClean="0"/>
              <a:t>, c</a:t>
            </a:r>
            <a:r>
              <a:rPr lang="en-US" sz="2400" baseline="-25000" smtClean="0"/>
              <a:t>2</a:t>
            </a:r>
            <a:r>
              <a:rPr lang="en-US" sz="2400" smtClean="0"/>
              <a:t>). We assume the order of attributes in tuples is A, B, C. Since R satisfies A —&gt; B, and these tuples agree on A, they must also agree on B. That is, b</a:t>
            </a:r>
            <a:r>
              <a:rPr lang="en-US" sz="2400" baseline="-25000" smtClean="0"/>
              <a:t>1</a:t>
            </a:r>
            <a:r>
              <a:rPr lang="en-US" sz="2400" smtClean="0"/>
              <a:t> = b</a:t>
            </a:r>
            <a:r>
              <a:rPr lang="en-US" sz="2400" baseline="-25000" smtClean="0"/>
              <a:t>2</a:t>
            </a:r>
            <a:r>
              <a:rPr lang="en-US" sz="2400" smtClean="0"/>
              <a:t>, and the tuples are really (a, b, c</a:t>
            </a:r>
            <a:r>
              <a:rPr lang="en-US" sz="2400" baseline="-25000" smtClean="0"/>
              <a:t>1</a:t>
            </a:r>
            <a:r>
              <a:rPr lang="en-US" sz="2400" smtClean="0"/>
              <a:t>) and (a, b, c</a:t>
            </a:r>
            <a:r>
              <a:rPr lang="en-US" sz="2400" baseline="-25000" smtClean="0"/>
              <a:t>2</a:t>
            </a:r>
            <a:r>
              <a:rPr lang="en-US" sz="2400" smtClean="0"/>
              <a:t>) where b is both b</a:t>
            </a:r>
            <a:r>
              <a:rPr lang="en-US" sz="2400" baseline="-25000" smtClean="0"/>
              <a:t>1</a:t>
            </a:r>
            <a:r>
              <a:rPr lang="en-US" sz="2400" smtClean="0"/>
              <a:t> and b</a:t>
            </a:r>
            <a:r>
              <a:rPr lang="en-US" sz="2400" baseline="-25000" smtClean="0"/>
              <a:t>2</a:t>
            </a:r>
            <a:r>
              <a:rPr lang="en-US" sz="2400" smtClean="0"/>
              <a:t>. Similarly, since R satisfies B —&gt; C, and the tuples agree on B, they agree on C. Thus, c</a:t>
            </a:r>
            <a:r>
              <a:rPr lang="en-US" sz="2400" baseline="-25000" smtClean="0"/>
              <a:t>1</a:t>
            </a:r>
            <a:r>
              <a:rPr lang="en-US" sz="2400" smtClean="0"/>
              <a:t> = c</a:t>
            </a:r>
            <a:r>
              <a:rPr lang="en-US" sz="2400" baseline="-25000" smtClean="0"/>
              <a:t>2</a:t>
            </a:r>
            <a:r>
              <a:rPr lang="en-US" sz="2400" smtClean="0"/>
              <a:t>; i.e., the tuples do agree on C. We have proved that any two tuples of R that agree on A also agree on C, and that is the FD A —&gt; C. </a:t>
            </a:r>
            <a:endParaRPr lang="bg-BG" sz="24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bg-BG" sz="4000" smtClean="0"/>
              <a:t>Rules About Functional Dependencies</a:t>
            </a:r>
          </a:p>
        </p:txBody>
      </p:sp>
      <p:sp>
        <p:nvSpPr>
          <p:cNvPr id="77827" name="Rectangle 3"/>
          <p:cNvSpPr>
            <a:spLocks noGrp="1" noChangeArrowheads="1"/>
          </p:cNvSpPr>
          <p:nvPr>
            <p:ph type="body" idx="1"/>
          </p:nvPr>
        </p:nvSpPr>
        <p:spPr>
          <a:xfrm>
            <a:off x="457200" y="1981200"/>
            <a:ext cx="8229600" cy="4400550"/>
          </a:xfrm>
        </p:spPr>
        <p:txBody>
          <a:bodyPr/>
          <a:lstStyle/>
          <a:p>
            <a:pPr eaLnBrk="1" hangingPunct="1">
              <a:lnSpc>
                <a:spcPct val="80000"/>
              </a:lnSpc>
              <a:buFont typeface="Wingdings" pitchFamily="2" charset="2"/>
              <a:buNone/>
              <a:defRPr/>
            </a:pPr>
            <a:r>
              <a:rPr lang="en-US" sz="2000" smtClean="0"/>
              <a:t>FD's often can be presented in several different ways, without changing the set of legal instances of the relation. We say:</a:t>
            </a:r>
          </a:p>
          <a:p>
            <a:pPr eaLnBrk="1" hangingPunct="1">
              <a:lnSpc>
                <a:spcPct val="80000"/>
              </a:lnSpc>
              <a:defRPr/>
            </a:pPr>
            <a:r>
              <a:rPr lang="en-US" sz="2000" smtClean="0"/>
              <a:t>Two sets of FD's S and T are equivalent if the set of relation instances satisfying S is exactly the same as the set of relation instances satisfying T.</a:t>
            </a:r>
          </a:p>
          <a:p>
            <a:pPr eaLnBrk="1" hangingPunct="1">
              <a:lnSpc>
                <a:spcPct val="80000"/>
              </a:lnSpc>
              <a:defRPr/>
            </a:pPr>
            <a:r>
              <a:rPr lang="en-US" sz="2000" smtClean="0"/>
              <a:t>More generally, a set of FD's S follows from a set of FD's T if every relation instance that satisfies all the FD's in T also satisfies all the FD's in S.</a:t>
            </a:r>
          </a:p>
          <a:p>
            <a:pPr eaLnBrk="1" hangingPunct="1">
              <a:lnSpc>
                <a:spcPct val="80000"/>
              </a:lnSpc>
              <a:buFont typeface="Wingdings" pitchFamily="2" charset="2"/>
              <a:buNone/>
              <a:defRPr/>
            </a:pPr>
            <a:r>
              <a:rPr lang="en-US" sz="2000" smtClean="0"/>
              <a:t>Note then that two sets of FD's S and T are equivalent if and only if S follows from T, and T follows from S.</a:t>
            </a:r>
          </a:p>
          <a:p>
            <a:pPr eaLnBrk="1" hangingPunct="1">
              <a:lnSpc>
                <a:spcPct val="80000"/>
              </a:lnSpc>
              <a:buFont typeface="Wingdings" pitchFamily="2" charset="2"/>
              <a:buNone/>
              <a:defRPr/>
            </a:pPr>
            <a:r>
              <a:rPr lang="en-US" sz="2000" smtClean="0"/>
              <a:t>We shall see several useful rules about FD's. In general, these rules let us replace one set of FD's by an equivalent set, or to add to a set of FD's others that follow from the original set. An example is the transitive rule that lets us follow chains of FD's, as in Example. We shall also give an algorithm for answering the general question of whether one FD follows  from one or more other FD's.</a:t>
            </a:r>
            <a:endParaRPr lang="bg-BG" sz="20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bg-BG" smtClean="0"/>
              <a:t>The Splitting/Combining Rule</a:t>
            </a:r>
          </a:p>
        </p:txBody>
      </p:sp>
      <p:sp>
        <p:nvSpPr>
          <p:cNvPr id="78851" name="Rectangle 3"/>
          <p:cNvSpPr>
            <a:spLocks noGrp="1" noChangeArrowheads="1"/>
          </p:cNvSpPr>
          <p:nvPr>
            <p:ph type="body" idx="1"/>
          </p:nvPr>
        </p:nvSpPr>
        <p:spPr>
          <a:xfrm>
            <a:off x="179388" y="1557338"/>
            <a:ext cx="8785225" cy="5111750"/>
          </a:xfrm>
        </p:spPr>
        <p:txBody>
          <a:bodyPr/>
          <a:lstStyle/>
          <a:p>
            <a:pPr eaLnBrk="1" hangingPunct="1">
              <a:lnSpc>
                <a:spcPct val="80000"/>
              </a:lnSpc>
              <a:buFont typeface="Wingdings" pitchFamily="2" charset="2"/>
              <a:buNone/>
              <a:defRPr/>
            </a:pPr>
            <a:r>
              <a:rPr lang="en-US" sz="1800" smtClean="0"/>
              <a:t>Recall that we defined the FD:</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1 </a:t>
            </a:r>
            <a:r>
              <a:rPr lang="en-US" sz="1800" smtClean="0"/>
              <a:t>B</a:t>
            </a:r>
            <a:r>
              <a:rPr lang="en-US" sz="1800" baseline="-25000" smtClean="0"/>
              <a:t>2 </a:t>
            </a:r>
            <a:r>
              <a:rPr lang="en-US" sz="1800" smtClean="0"/>
              <a:t>… B</a:t>
            </a:r>
            <a:r>
              <a:rPr lang="en-US" sz="1800" baseline="-25000" smtClean="0"/>
              <a:t>m</a:t>
            </a:r>
          </a:p>
          <a:p>
            <a:pPr eaLnBrk="1" hangingPunct="1">
              <a:lnSpc>
                <a:spcPct val="80000"/>
              </a:lnSpc>
              <a:buFont typeface="Wingdings" pitchFamily="2" charset="2"/>
              <a:buNone/>
              <a:defRPr/>
            </a:pPr>
            <a:endParaRPr lang="en-US" sz="1800" baseline="-25000" smtClean="0"/>
          </a:p>
          <a:p>
            <a:pPr eaLnBrk="1" hangingPunct="1">
              <a:lnSpc>
                <a:spcPct val="80000"/>
              </a:lnSpc>
              <a:buFont typeface="Wingdings" pitchFamily="2" charset="2"/>
              <a:buNone/>
              <a:defRPr/>
            </a:pPr>
            <a:r>
              <a:rPr lang="en-US" sz="1800" smtClean="0"/>
              <a:t>to be a shorthand for the set of FD's:</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—&gt; B</a:t>
            </a:r>
            <a:r>
              <a:rPr lang="en-US" sz="1800" baseline="-25000" smtClean="0"/>
              <a:t>1</a:t>
            </a:r>
          </a:p>
          <a:p>
            <a:pPr eaLnBrk="1" hangingPunct="1">
              <a:lnSpc>
                <a:spcPct val="80000"/>
              </a:lnSpc>
              <a:buFont typeface="Wingdings" pitchFamily="2" charset="2"/>
              <a:buNone/>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—&gt; B</a:t>
            </a:r>
            <a:r>
              <a:rPr lang="en-US" sz="1800" baseline="-25000" smtClean="0"/>
              <a:t>2</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—&gt; B</a:t>
            </a:r>
            <a:r>
              <a:rPr lang="en-US" sz="1800" baseline="-25000" smtClean="0"/>
              <a:t>m</a:t>
            </a:r>
          </a:p>
          <a:p>
            <a:pPr eaLnBrk="1" hangingPunct="1">
              <a:lnSpc>
                <a:spcPct val="80000"/>
              </a:lnSpc>
              <a:buFont typeface="Wingdings" pitchFamily="2" charset="2"/>
              <a:buNone/>
              <a:defRPr/>
            </a:pPr>
            <a:endParaRPr lang="en-US" sz="1800" baseline="-25000" smtClean="0"/>
          </a:p>
          <a:p>
            <a:pPr eaLnBrk="1" hangingPunct="1">
              <a:lnSpc>
                <a:spcPct val="80000"/>
              </a:lnSpc>
              <a:buFont typeface="Wingdings" pitchFamily="2" charset="2"/>
              <a:buNone/>
              <a:defRPr/>
            </a:pPr>
            <a:r>
              <a:rPr lang="en-US" sz="1800" smtClean="0"/>
              <a:t>That is, we may split attributes on the right side so that only one attribute appears on the right of each FD. Likewise, we can replace a collection of FD's with a common left side by a single FD with the same left side and all the right sides combined into one set of attributes. In either event, the new set of FD's is equivalent to the old. The equivalence noted above can be used in two ways.</a:t>
            </a:r>
          </a:p>
          <a:p>
            <a:pPr eaLnBrk="1" hangingPunct="1">
              <a:lnSpc>
                <a:spcPct val="80000"/>
              </a:lnSpc>
              <a:defRPr/>
            </a:pPr>
            <a:r>
              <a:rPr lang="en-US" sz="1800" smtClean="0"/>
              <a:t>We can replace a FD 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1 </a:t>
            </a:r>
            <a:r>
              <a:rPr lang="en-US" sz="1800" smtClean="0"/>
              <a:t>B</a:t>
            </a:r>
            <a:r>
              <a:rPr lang="en-US" sz="1800" baseline="-25000" smtClean="0"/>
              <a:t>2 </a:t>
            </a:r>
            <a:r>
              <a:rPr lang="en-US" sz="1800" smtClean="0"/>
              <a:t>… B</a:t>
            </a:r>
            <a:r>
              <a:rPr lang="en-US" sz="1800" baseline="-25000" smtClean="0"/>
              <a:t>m </a:t>
            </a:r>
            <a:r>
              <a:rPr lang="en-US" sz="1800" smtClean="0"/>
              <a:t>by a set of FD's 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i </a:t>
            </a:r>
            <a:r>
              <a:rPr lang="en-US" sz="1800" smtClean="0"/>
              <a:t>for i = 1, 2, ..., m. This transformation we call the </a:t>
            </a:r>
            <a:r>
              <a:rPr lang="en-US" sz="1800" smtClean="0">
                <a:solidFill>
                  <a:schemeClr val="folHlink"/>
                </a:solidFill>
              </a:rPr>
              <a:t>splitting rule</a:t>
            </a:r>
            <a:r>
              <a:rPr lang="en-US" sz="1800" smtClean="0"/>
              <a:t>.</a:t>
            </a:r>
          </a:p>
          <a:p>
            <a:pPr eaLnBrk="1" hangingPunct="1">
              <a:lnSpc>
                <a:spcPct val="80000"/>
              </a:lnSpc>
              <a:defRPr/>
            </a:pPr>
            <a:r>
              <a:rPr lang="en-US" sz="1800" smtClean="0"/>
              <a:t>We can replace a set of FD's 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i </a:t>
            </a:r>
            <a:r>
              <a:rPr lang="en-US" sz="1800" smtClean="0"/>
              <a:t>for i = 1, 2, ..., m by the single FD 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1 </a:t>
            </a:r>
            <a:r>
              <a:rPr lang="en-US" sz="1800" smtClean="0"/>
              <a:t>B</a:t>
            </a:r>
            <a:r>
              <a:rPr lang="en-US" sz="1800" baseline="-25000" smtClean="0"/>
              <a:t>2 </a:t>
            </a:r>
            <a:r>
              <a:rPr lang="en-US" sz="1800" smtClean="0"/>
              <a:t>… B</a:t>
            </a:r>
            <a:r>
              <a:rPr lang="en-US" sz="1800" baseline="-25000" smtClean="0"/>
              <a:t>m</a:t>
            </a:r>
            <a:r>
              <a:rPr lang="en-US" sz="1800" smtClean="0"/>
              <a:t>.</a:t>
            </a:r>
            <a:r>
              <a:rPr lang="en-US" sz="1800" baseline="-25000" smtClean="0"/>
              <a:t> </a:t>
            </a:r>
            <a:r>
              <a:rPr lang="en-US" sz="1800" smtClean="0"/>
              <a:t>We call this transformation the </a:t>
            </a:r>
            <a:r>
              <a:rPr lang="en-US" sz="1800" smtClean="0">
                <a:solidFill>
                  <a:schemeClr val="folHlink"/>
                </a:solidFill>
              </a:rPr>
              <a:t>combining rule</a:t>
            </a:r>
            <a:r>
              <a:rPr lang="en-US" sz="1800" smtClean="0"/>
              <a:t>.</a:t>
            </a:r>
            <a:endParaRPr lang="bg-BG" sz="18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79875" name="Rectangle 3"/>
          <p:cNvSpPr>
            <a:spLocks noGrp="1" noChangeArrowheads="1"/>
          </p:cNvSpPr>
          <p:nvPr>
            <p:ph type="body" idx="1"/>
          </p:nvPr>
        </p:nvSpPr>
        <p:spPr>
          <a:xfrm>
            <a:off x="457200" y="1628775"/>
            <a:ext cx="8229600" cy="4968875"/>
          </a:xfrm>
        </p:spPr>
        <p:txBody>
          <a:bodyPr/>
          <a:lstStyle/>
          <a:p>
            <a:pPr eaLnBrk="1" hangingPunct="1">
              <a:lnSpc>
                <a:spcPct val="80000"/>
              </a:lnSpc>
              <a:buFont typeface="Wingdings" pitchFamily="2" charset="2"/>
              <a:buNone/>
              <a:defRPr/>
            </a:pPr>
            <a:r>
              <a:rPr lang="en-US" sz="1800" smtClean="0"/>
              <a:t>For instance, we mentioned how the set of FD's:</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title year —&gt; length</a:t>
            </a:r>
          </a:p>
          <a:p>
            <a:pPr eaLnBrk="1" hangingPunct="1">
              <a:lnSpc>
                <a:spcPct val="80000"/>
              </a:lnSpc>
              <a:buFont typeface="Wingdings" pitchFamily="2" charset="2"/>
              <a:buNone/>
              <a:defRPr/>
            </a:pPr>
            <a:r>
              <a:rPr lang="en-US" sz="1800" smtClean="0"/>
              <a:t>title year —&gt; filmType</a:t>
            </a:r>
          </a:p>
          <a:p>
            <a:pPr eaLnBrk="1" hangingPunct="1">
              <a:lnSpc>
                <a:spcPct val="80000"/>
              </a:lnSpc>
              <a:buFont typeface="Wingdings" pitchFamily="2" charset="2"/>
              <a:buNone/>
              <a:defRPr/>
            </a:pPr>
            <a:r>
              <a:rPr lang="en-US" sz="1800" smtClean="0"/>
              <a:t>title year —&gt; studioName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is equivalent to the single FD:</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title year —&gt; length filmType studioName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One might imagine that splitting could be applied to the left sides of FD's as well as to right sides. However, there is no splitting rule for left sides, as the following example shows.</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title year —&gt; length</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solidFill>
                  <a:schemeClr val="folHlink"/>
                </a:solidFill>
              </a:rPr>
              <a:t>title —&gt; length</a:t>
            </a:r>
          </a:p>
          <a:p>
            <a:pPr eaLnBrk="1" hangingPunct="1">
              <a:lnSpc>
                <a:spcPct val="80000"/>
              </a:lnSpc>
              <a:buFont typeface="Wingdings" pitchFamily="2" charset="2"/>
              <a:buNone/>
              <a:defRPr/>
            </a:pPr>
            <a:r>
              <a:rPr lang="en-US" sz="1800" smtClean="0">
                <a:solidFill>
                  <a:schemeClr val="folHlink"/>
                </a:solidFill>
              </a:rPr>
              <a:t>year —&gt; length</a:t>
            </a:r>
            <a:endParaRPr lang="bg-BG" sz="1800" smtClean="0">
              <a:solidFill>
                <a:schemeClr val="folHlink"/>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bg-BG" smtClean="0"/>
              <a:t>Trivial Functional Dependencies</a:t>
            </a:r>
          </a:p>
        </p:txBody>
      </p:sp>
      <p:sp>
        <p:nvSpPr>
          <p:cNvPr id="81923" name="Rectangle 3"/>
          <p:cNvSpPr>
            <a:spLocks noGrp="1" noChangeArrowheads="1"/>
          </p:cNvSpPr>
          <p:nvPr>
            <p:ph type="body" idx="1"/>
          </p:nvPr>
        </p:nvSpPr>
        <p:spPr>
          <a:xfrm>
            <a:off x="457200" y="1981200"/>
            <a:ext cx="8362950" cy="4687888"/>
          </a:xfrm>
        </p:spPr>
        <p:txBody>
          <a:bodyPr/>
          <a:lstStyle/>
          <a:p>
            <a:pPr eaLnBrk="1" hangingPunct="1">
              <a:lnSpc>
                <a:spcPct val="80000"/>
              </a:lnSpc>
              <a:buFont typeface="Wingdings" pitchFamily="2" charset="2"/>
              <a:buNone/>
              <a:defRPr/>
            </a:pPr>
            <a:r>
              <a:rPr lang="en-US" sz="1800" smtClean="0"/>
              <a:t>A FD 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—&gt; B is said to be </a:t>
            </a:r>
            <a:r>
              <a:rPr lang="en-US" sz="1800" smtClean="0">
                <a:solidFill>
                  <a:schemeClr val="folHlink"/>
                </a:solidFill>
              </a:rPr>
              <a:t>trivial</a:t>
            </a:r>
            <a:r>
              <a:rPr lang="en-US" sz="1800" smtClean="0"/>
              <a:t> if B is one of the A's. For example,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title year —&gt; title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is a trivial FD.</a:t>
            </a:r>
          </a:p>
          <a:p>
            <a:pPr eaLnBrk="1" hangingPunct="1">
              <a:lnSpc>
                <a:spcPct val="80000"/>
              </a:lnSpc>
              <a:buFont typeface="Wingdings" pitchFamily="2" charset="2"/>
              <a:buNone/>
              <a:defRPr/>
            </a:pPr>
            <a:r>
              <a:rPr lang="en-US" sz="1800" smtClean="0"/>
              <a:t>Every trivial FD holds in every relation, since it says that "two tuples that agree in all of 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agree in one of them." Thus, we may assume any trivial FD, without having to justify it on the basis of what FD's are asserted for the relation.</a:t>
            </a:r>
          </a:p>
          <a:p>
            <a:pPr eaLnBrk="1" hangingPunct="1">
              <a:lnSpc>
                <a:spcPct val="80000"/>
              </a:lnSpc>
              <a:buFont typeface="Wingdings" pitchFamily="2" charset="2"/>
              <a:buNone/>
              <a:defRPr/>
            </a:pPr>
            <a:r>
              <a:rPr lang="en-US" sz="1800" smtClean="0"/>
              <a:t>In our original definition of FD's, we did not allow a FD to be trivial. However, there is no harm in including them, since they are always true, and they sometimes simplify the statement of rules.</a:t>
            </a:r>
          </a:p>
          <a:p>
            <a:pPr eaLnBrk="1" hangingPunct="1">
              <a:lnSpc>
                <a:spcPct val="80000"/>
              </a:lnSpc>
              <a:buFont typeface="Wingdings" pitchFamily="2" charset="2"/>
              <a:buNone/>
              <a:defRPr/>
            </a:pPr>
            <a:r>
              <a:rPr lang="en-US" sz="1800" smtClean="0"/>
              <a:t>When we allow trivial FD's. then we also allow (as shorthands) FD's in which some of the attributes on the right are also on the left. We say that a FD</a:t>
            </a:r>
            <a:br>
              <a:rPr lang="en-US" sz="1800" smtClean="0"/>
            </a:b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 </a:t>
            </a:r>
            <a:r>
              <a:rPr lang="en-US" sz="1800" smtClean="0"/>
              <a:t>—&gt; B</a:t>
            </a:r>
            <a:r>
              <a:rPr lang="en-US" sz="1800" baseline="-25000" smtClean="0"/>
              <a:t>1 </a:t>
            </a:r>
            <a:r>
              <a:rPr lang="en-US" sz="1800" smtClean="0"/>
              <a:t>B</a:t>
            </a:r>
            <a:r>
              <a:rPr lang="en-US" sz="1800" baseline="-25000" smtClean="0"/>
              <a:t>2 </a:t>
            </a:r>
            <a:r>
              <a:rPr lang="en-US" sz="1800" smtClean="0"/>
              <a:t>… B</a:t>
            </a:r>
            <a:r>
              <a:rPr lang="en-US" sz="1800" baseline="-25000" smtClean="0"/>
              <a:t>m</a:t>
            </a:r>
            <a:r>
              <a:rPr lang="en-US" sz="1800" smtClean="0"/>
              <a:t> is</a:t>
            </a:r>
          </a:p>
          <a:p>
            <a:pPr eaLnBrk="1" hangingPunct="1">
              <a:lnSpc>
                <a:spcPct val="80000"/>
              </a:lnSpc>
              <a:defRPr/>
            </a:pPr>
            <a:r>
              <a:rPr lang="en-US" sz="1800" smtClean="0">
                <a:solidFill>
                  <a:schemeClr val="folHlink"/>
                </a:solidFill>
              </a:rPr>
              <a:t>Trivial</a:t>
            </a:r>
            <a:r>
              <a:rPr lang="en-US" sz="1800" smtClean="0"/>
              <a:t> if the B's are a subset of the A's.</a:t>
            </a:r>
          </a:p>
          <a:p>
            <a:pPr eaLnBrk="1" hangingPunct="1">
              <a:lnSpc>
                <a:spcPct val="80000"/>
              </a:lnSpc>
              <a:defRPr/>
            </a:pPr>
            <a:r>
              <a:rPr lang="en-US" sz="1800" smtClean="0">
                <a:solidFill>
                  <a:schemeClr val="folHlink"/>
                </a:solidFill>
              </a:rPr>
              <a:t>Nontrivial</a:t>
            </a:r>
            <a:r>
              <a:rPr lang="en-US" sz="1800" smtClean="0"/>
              <a:t> if at least one of the B's is not among the A's.</a:t>
            </a:r>
          </a:p>
          <a:p>
            <a:pPr eaLnBrk="1" hangingPunct="1">
              <a:lnSpc>
                <a:spcPct val="80000"/>
              </a:lnSpc>
              <a:defRPr/>
            </a:pPr>
            <a:r>
              <a:rPr lang="en-US" sz="1800" smtClean="0">
                <a:solidFill>
                  <a:schemeClr val="folHlink"/>
                </a:solidFill>
              </a:rPr>
              <a:t>Completely nontrivial</a:t>
            </a:r>
            <a:r>
              <a:rPr lang="en-US" sz="1800" smtClean="0"/>
              <a:t> if none of the B's is also one of the A's.</a:t>
            </a:r>
            <a:endParaRPr lang="bg-BG" sz="18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bg-BG" smtClean="0"/>
              <a:t>Trivial Functional Dependencies</a:t>
            </a:r>
          </a:p>
        </p:txBody>
      </p:sp>
      <p:sp>
        <p:nvSpPr>
          <p:cNvPr id="8294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smtClean="0"/>
              <a:t>Thus</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title year —&gt; year length</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is nontrivial, but not completely nontrivial. By eliminating year from the right side we would get a completely nontrivial FD.</a:t>
            </a:r>
          </a:p>
          <a:p>
            <a:pPr eaLnBrk="1" hangingPunct="1">
              <a:lnSpc>
                <a:spcPct val="80000"/>
              </a:lnSpc>
              <a:buFont typeface="Wingdings" pitchFamily="2" charset="2"/>
              <a:buNone/>
              <a:defRPr/>
            </a:pPr>
            <a:r>
              <a:rPr lang="en-US" sz="2000" smtClean="0"/>
              <a:t>We can always remove from the right side of a FD those attributes that appear on the left. That is:</a:t>
            </a:r>
          </a:p>
          <a:p>
            <a:pPr eaLnBrk="1" hangingPunct="1">
              <a:lnSpc>
                <a:spcPct val="80000"/>
              </a:lnSpc>
              <a:defRPr/>
            </a:pPr>
            <a:r>
              <a:rPr lang="en-US" sz="2000" smtClean="0"/>
              <a:t>The FD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is equivalent to</a:t>
            </a:r>
          </a:p>
          <a:p>
            <a:pPr eaLnBrk="1" hangingPunct="1">
              <a:lnSpc>
                <a:spcPct val="80000"/>
              </a:lnSpc>
              <a:buFont typeface="Wingdings" pitchFamily="2" charset="2"/>
              <a:buNone/>
              <a:defRPr/>
            </a:pP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endParaRPr lang="en-US" sz="2000" smtClean="0"/>
          </a:p>
          <a:p>
            <a:pPr eaLnBrk="1" hangingPunct="1">
              <a:lnSpc>
                <a:spcPct val="80000"/>
              </a:lnSpc>
              <a:buFont typeface="Wingdings" pitchFamily="2" charset="2"/>
              <a:buNone/>
              <a:defRPr/>
            </a:pPr>
            <a:r>
              <a:rPr lang="en-US" sz="2000" smtClean="0"/>
              <a:t>where the C’s are all those B's that are not also A's.</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We call this rule, the </a:t>
            </a:r>
            <a:r>
              <a:rPr lang="en-US" sz="2000" smtClean="0">
                <a:solidFill>
                  <a:schemeClr val="folHlink"/>
                </a:solidFill>
              </a:rPr>
              <a:t>trivial-dependency rule</a:t>
            </a:r>
            <a:r>
              <a:rPr lang="en-US" sz="2000" smtClean="0"/>
              <a:t>.</a:t>
            </a:r>
            <a:endParaRPr lang="bg-BG" sz="2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Tuples</a:t>
            </a:r>
            <a:endParaRPr lang="bg-BG" smtClean="0"/>
          </a:p>
        </p:txBody>
      </p:sp>
      <p:sp>
        <p:nvSpPr>
          <p:cNvPr id="17411" name="Rectangle 3"/>
          <p:cNvSpPr>
            <a:spLocks noGrp="1" noChangeArrowheads="1"/>
          </p:cNvSpPr>
          <p:nvPr>
            <p:ph type="body" idx="1"/>
          </p:nvPr>
        </p:nvSpPr>
        <p:spPr>
          <a:xfrm>
            <a:off x="457200" y="1981200"/>
            <a:ext cx="8229600" cy="4400550"/>
          </a:xfrm>
        </p:spPr>
        <p:txBody>
          <a:bodyPr/>
          <a:lstStyle/>
          <a:p>
            <a:pPr eaLnBrk="1" hangingPunct="1">
              <a:lnSpc>
                <a:spcPct val="80000"/>
              </a:lnSpc>
              <a:buFont typeface="Wingdings" pitchFamily="2" charset="2"/>
              <a:buNone/>
              <a:defRPr/>
            </a:pPr>
            <a:r>
              <a:rPr lang="en-US" sz="2000" smtClean="0"/>
              <a:t>The rows of a relation, other than the header row containing the attribute names, are called </a:t>
            </a:r>
            <a:r>
              <a:rPr lang="en-US" sz="2000" smtClean="0">
                <a:solidFill>
                  <a:schemeClr val="folHlink"/>
                </a:solidFill>
              </a:rPr>
              <a:t>tuples</a:t>
            </a:r>
            <a:r>
              <a:rPr lang="en-US" sz="2000" smtClean="0"/>
              <a:t>. A tuple has one </a:t>
            </a:r>
            <a:r>
              <a:rPr lang="en-US" sz="2000" smtClean="0">
                <a:solidFill>
                  <a:schemeClr val="folHlink"/>
                </a:solidFill>
              </a:rPr>
              <a:t>component</a:t>
            </a:r>
            <a:r>
              <a:rPr lang="en-US" sz="2000" smtClean="0"/>
              <a:t> for each attribute of the relation. For instance, the first of the three tuples in our example has the four components </a:t>
            </a:r>
            <a:r>
              <a:rPr lang="en-US" sz="2000" smtClean="0">
                <a:solidFill>
                  <a:schemeClr val="folHlink"/>
                </a:solidFill>
              </a:rPr>
              <a:t>Star Wars</a:t>
            </a:r>
            <a:r>
              <a:rPr lang="en-US" sz="2000" smtClean="0"/>
              <a:t>, </a:t>
            </a:r>
            <a:r>
              <a:rPr lang="en-US" sz="2000" smtClean="0">
                <a:solidFill>
                  <a:schemeClr val="folHlink"/>
                </a:solidFill>
              </a:rPr>
              <a:t>1977</a:t>
            </a:r>
            <a:r>
              <a:rPr lang="en-US" sz="2000" smtClean="0"/>
              <a:t>, </a:t>
            </a:r>
            <a:r>
              <a:rPr lang="en-US" sz="2000" smtClean="0">
                <a:solidFill>
                  <a:schemeClr val="folHlink"/>
                </a:solidFill>
              </a:rPr>
              <a:t>124</a:t>
            </a:r>
            <a:r>
              <a:rPr lang="en-US" sz="2000" smtClean="0"/>
              <a:t>, and </a:t>
            </a:r>
            <a:r>
              <a:rPr lang="en-US" sz="2000" smtClean="0">
                <a:solidFill>
                  <a:schemeClr val="folHlink"/>
                </a:solidFill>
              </a:rPr>
              <a:t>color</a:t>
            </a:r>
            <a:r>
              <a:rPr lang="en-US" sz="2000" smtClean="0"/>
              <a:t> for attributes </a:t>
            </a:r>
            <a:r>
              <a:rPr lang="en-US" sz="2000" smtClean="0">
                <a:solidFill>
                  <a:schemeClr val="folHlink"/>
                </a:solidFill>
              </a:rPr>
              <a:t>title</a:t>
            </a:r>
            <a:r>
              <a:rPr lang="en-US" sz="2000" smtClean="0"/>
              <a:t>, </a:t>
            </a:r>
            <a:r>
              <a:rPr lang="en-US" sz="2000" smtClean="0">
                <a:solidFill>
                  <a:schemeClr val="folHlink"/>
                </a:solidFill>
              </a:rPr>
              <a:t>year</a:t>
            </a:r>
            <a:r>
              <a:rPr lang="en-US" sz="2000" smtClean="0"/>
              <a:t>, </a:t>
            </a:r>
            <a:r>
              <a:rPr lang="en-US" sz="2000" smtClean="0">
                <a:solidFill>
                  <a:schemeClr val="folHlink"/>
                </a:solidFill>
              </a:rPr>
              <a:t>length</a:t>
            </a:r>
            <a:r>
              <a:rPr lang="en-US" sz="2000" smtClean="0"/>
              <a:t>, and </a:t>
            </a:r>
            <a:r>
              <a:rPr lang="en-US" sz="2000" smtClean="0">
                <a:solidFill>
                  <a:schemeClr val="folHlink"/>
                </a:solidFill>
              </a:rPr>
              <a:t>filmType,</a:t>
            </a:r>
            <a:r>
              <a:rPr lang="en-US" sz="2000" smtClean="0"/>
              <a:t> respectively. When we wish to write a tuple in isolation, not as part of a relation, we normally use commas to separate components, and we use parentheses to surround the tuple. For example,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(Star Wars, 1977, 124, color)</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is the first tuple of our example. Notice that when a tuple appears in isolation, the attributes do not appear, so some indication of the relation to which the tuple belongs must be given. We shall always use the order in which the attributes were listed in the relation schema.</a:t>
            </a:r>
            <a:endParaRPr lang="bg-BG" sz="20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t>The trivial dependency rule</a:t>
            </a:r>
            <a:endParaRPr lang="bg-BG" smtClean="0"/>
          </a:p>
        </p:txBody>
      </p:sp>
      <p:sp>
        <p:nvSpPr>
          <p:cNvPr id="62467" name="Rectangle 3"/>
          <p:cNvSpPr>
            <a:spLocks noChangeArrowheads="1"/>
          </p:cNvSpPr>
          <p:nvPr/>
        </p:nvSpPr>
        <p:spPr bwMode="auto">
          <a:xfrm>
            <a:off x="1547813" y="2925763"/>
            <a:ext cx="6119812" cy="647700"/>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62468" name="Rectangle 4"/>
          <p:cNvSpPr>
            <a:spLocks noChangeArrowheads="1"/>
          </p:cNvSpPr>
          <p:nvPr/>
        </p:nvSpPr>
        <p:spPr bwMode="auto">
          <a:xfrm>
            <a:off x="1547813" y="4294188"/>
            <a:ext cx="6119812" cy="647700"/>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62469" name="Text Box 5"/>
          <p:cNvSpPr txBox="1">
            <a:spLocks noChangeArrowheads="1"/>
          </p:cNvSpPr>
          <p:nvPr/>
        </p:nvSpPr>
        <p:spPr bwMode="auto">
          <a:xfrm>
            <a:off x="900113" y="4438650"/>
            <a:ext cx="311150" cy="366713"/>
          </a:xfrm>
          <a:prstGeom prst="rect">
            <a:avLst/>
          </a:prstGeom>
          <a:noFill/>
          <a:ln w="9525">
            <a:noFill/>
            <a:miter lim="800000"/>
            <a:headEnd/>
            <a:tailEnd/>
          </a:ln>
        </p:spPr>
        <p:txBody>
          <a:bodyPr wrap="none">
            <a:spAutoFit/>
          </a:bodyPr>
          <a:lstStyle/>
          <a:p>
            <a:r>
              <a:rPr lang="en-US"/>
              <a:t>u</a:t>
            </a:r>
            <a:endParaRPr lang="bg-BG"/>
          </a:p>
        </p:txBody>
      </p:sp>
      <p:sp>
        <p:nvSpPr>
          <p:cNvPr id="62470" name="Text Box 6"/>
          <p:cNvSpPr txBox="1">
            <a:spLocks noChangeArrowheads="1"/>
          </p:cNvSpPr>
          <p:nvPr/>
        </p:nvSpPr>
        <p:spPr bwMode="auto">
          <a:xfrm>
            <a:off x="900113" y="3070225"/>
            <a:ext cx="287337" cy="366713"/>
          </a:xfrm>
          <a:prstGeom prst="rect">
            <a:avLst/>
          </a:prstGeom>
          <a:noFill/>
          <a:ln w="9525">
            <a:noFill/>
            <a:miter lim="800000"/>
            <a:headEnd/>
            <a:tailEnd/>
          </a:ln>
        </p:spPr>
        <p:txBody>
          <a:bodyPr>
            <a:spAutoFit/>
          </a:bodyPr>
          <a:lstStyle/>
          <a:p>
            <a:pPr>
              <a:spcBef>
                <a:spcPct val="50000"/>
              </a:spcBef>
            </a:pPr>
            <a:r>
              <a:rPr lang="en-US"/>
              <a:t>t</a:t>
            </a:r>
            <a:endParaRPr lang="bg-BG"/>
          </a:p>
        </p:txBody>
      </p:sp>
      <p:sp>
        <p:nvSpPr>
          <p:cNvPr id="62471" name="Line 7"/>
          <p:cNvSpPr>
            <a:spLocks noChangeShapeType="1"/>
          </p:cNvSpPr>
          <p:nvPr/>
        </p:nvSpPr>
        <p:spPr bwMode="auto">
          <a:xfrm>
            <a:off x="1547813" y="2133600"/>
            <a:ext cx="0" cy="3240088"/>
          </a:xfrm>
          <a:prstGeom prst="line">
            <a:avLst/>
          </a:prstGeom>
          <a:noFill/>
          <a:ln w="9525">
            <a:solidFill>
              <a:schemeClr val="tx1"/>
            </a:solidFill>
            <a:prstDash val="dash"/>
            <a:round/>
            <a:headEnd/>
            <a:tailEnd/>
          </a:ln>
        </p:spPr>
        <p:txBody>
          <a:bodyPr/>
          <a:lstStyle/>
          <a:p>
            <a:endParaRPr lang="bg-BG"/>
          </a:p>
        </p:txBody>
      </p:sp>
      <p:sp>
        <p:nvSpPr>
          <p:cNvPr id="62472" name="Line 8"/>
          <p:cNvSpPr>
            <a:spLocks noChangeShapeType="1"/>
          </p:cNvSpPr>
          <p:nvPr/>
        </p:nvSpPr>
        <p:spPr bwMode="auto">
          <a:xfrm>
            <a:off x="3419475" y="2133600"/>
            <a:ext cx="0" cy="3240088"/>
          </a:xfrm>
          <a:prstGeom prst="line">
            <a:avLst/>
          </a:prstGeom>
          <a:noFill/>
          <a:ln w="9525">
            <a:solidFill>
              <a:schemeClr val="tx1"/>
            </a:solidFill>
            <a:prstDash val="dash"/>
            <a:round/>
            <a:headEnd/>
            <a:tailEnd/>
          </a:ln>
        </p:spPr>
        <p:txBody>
          <a:bodyPr/>
          <a:lstStyle/>
          <a:p>
            <a:endParaRPr lang="bg-BG"/>
          </a:p>
        </p:txBody>
      </p:sp>
      <p:sp>
        <p:nvSpPr>
          <p:cNvPr id="62473" name="Line 9"/>
          <p:cNvSpPr>
            <a:spLocks noChangeShapeType="1"/>
          </p:cNvSpPr>
          <p:nvPr/>
        </p:nvSpPr>
        <p:spPr bwMode="auto">
          <a:xfrm>
            <a:off x="5651500" y="2133600"/>
            <a:ext cx="0" cy="3240088"/>
          </a:xfrm>
          <a:prstGeom prst="line">
            <a:avLst/>
          </a:prstGeom>
          <a:noFill/>
          <a:ln w="9525">
            <a:solidFill>
              <a:schemeClr val="tx1"/>
            </a:solidFill>
            <a:prstDash val="dash"/>
            <a:round/>
            <a:headEnd/>
            <a:tailEnd/>
          </a:ln>
        </p:spPr>
        <p:txBody>
          <a:bodyPr/>
          <a:lstStyle/>
          <a:p>
            <a:endParaRPr lang="bg-BG"/>
          </a:p>
        </p:txBody>
      </p:sp>
      <p:sp>
        <p:nvSpPr>
          <p:cNvPr id="62474" name="Line 10"/>
          <p:cNvSpPr>
            <a:spLocks noChangeShapeType="1"/>
          </p:cNvSpPr>
          <p:nvPr/>
        </p:nvSpPr>
        <p:spPr bwMode="auto">
          <a:xfrm>
            <a:off x="1547813" y="2349500"/>
            <a:ext cx="2303462" cy="0"/>
          </a:xfrm>
          <a:prstGeom prst="line">
            <a:avLst/>
          </a:prstGeom>
          <a:noFill/>
          <a:ln w="9525">
            <a:solidFill>
              <a:schemeClr val="tx1"/>
            </a:solidFill>
            <a:round/>
            <a:headEnd type="triangle" w="med" len="med"/>
            <a:tailEnd type="triangle" w="med" len="med"/>
          </a:ln>
        </p:spPr>
        <p:txBody>
          <a:bodyPr/>
          <a:lstStyle/>
          <a:p>
            <a:endParaRPr lang="bg-BG"/>
          </a:p>
        </p:txBody>
      </p:sp>
      <p:sp>
        <p:nvSpPr>
          <p:cNvPr id="62475" name="Text Box 11"/>
          <p:cNvSpPr txBox="1">
            <a:spLocks noChangeArrowheads="1"/>
          </p:cNvSpPr>
          <p:nvPr/>
        </p:nvSpPr>
        <p:spPr bwMode="auto">
          <a:xfrm>
            <a:off x="2268538" y="1989138"/>
            <a:ext cx="469900" cy="366712"/>
          </a:xfrm>
          <a:prstGeom prst="rect">
            <a:avLst/>
          </a:prstGeom>
          <a:noFill/>
          <a:ln w="9525">
            <a:noFill/>
            <a:miter lim="800000"/>
            <a:headEnd/>
            <a:tailEnd/>
          </a:ln>
        </p:spPr>
        <p:txBody>
          <a:bodyPr wrap="none">
            <a:spAutoFit/>
          </a:bodyPr>
          <a:lstStyle/>
          <a:p>
            <a:r>
              <a:rPr lang="en-US"/>
              <a:t>A’s</a:t>
            </a:r>
            <a:endParaRPr lang="bg-BG"/>
          </a:p>
        </p:txBody>
      </p:sp>
      <p:sp>
        <p:nvSpPr>
          <p:cNvPr id="62476" name="Line 12"/>
          <p:cNvSpPr>
            <a:spLocks noChangeShapeType="1"/>
          </p:cNvSpPr>
          <p:nvPr/>
        </p:nvSpPr>
        <p:spPr bwMode="auto">
          <a:xfrm>
            <a:off x="3851275" y="2133600"/>
            <a:ext cx="1800225" cy="0"/>
          </a:xfrm>
          <a:prstGeom prst="line">
            <a:avLst/>
          </a:prstGeom>
          <a:noFill/>
          <a:ln w="9525">
            <a:solidFill>
              <a:schemeClr val="tx1"/>
            </a:solidFill>
            <a:round/>
            <a:headEnd type="triangle" w="med" len="med"/>
            <a:tailEnd type="triangle" w="med" len="med"/>
          </a:ln>
        </p:spPr>
        <p:txBody>
          <a:bodyPr/>
          <a:lstStyle/>
          <a:p>
            <a:endParaRPr lang="bg-BG"/>
          </a:p>
        </p:txBody>
      </p:sp>
      <p:sp>
        <p:nvSpPr>
          <p:cNvPr id="62477" name="Text Box 13"/>
          <p:cNvSpPr txBox="1">
            <a:spLocks noChangeArrowheads="1"/>
          </p:cNvSpPr>
          <p:nvPr/>
        </p:nvSpPr>
        <p:spPr bwMode="auto">
          <a:xfrm>
            <a:off x="4500563" y="1701800"/>
            <a:ext cx="469900" cy="366713"/>
          </a:xfrm>
          <a:prstGeom prst="rect">
            <a:avLst/>
          </a:prstGeom>
          <a:noFill/>
          <a:ln w="9525">
            <a:noFill/>
            <a:miter lim="800000"/>
            <a:headEnd/>
            <a:tailEnd/>
          </a:ln>
        </p:spPr>
        <p:txBody>
          <a:bodyPr wrap="none">
            <a:spAutoFit/>
          </a:bodyPr>
          <a:lstStyle/>
          <a:p>
            <a:r>
              <a:rPr lang="en-US"/>
              <a:t>C’s</a:t>
            </a:r>
            <a:endParaRPr lang="bg-BG"/>
          </a:p>
        </p:txBody>
      </p:sp>
      <p:sp>
        <p:nvSpPr>
          <p:cNvPr id="62478" name="Text Box 14"/>
          <p:cNvSpPr txBox="1">
            <a:spLocks noChangeArrowheads="1"/>
          </p:cNvSpPr>
          <p:nvPr/>
        </p:nvSpPr>
        <p:spPr bwMode="auto">
          <a:xfrm>
            <a:off x="1619250" y="5373688"/>
            <a:ext cx="1778000" cy="641350"/>
          </a:xfrm>
          <a:prstGeom prst="rect">
            <a:avLst/>
          </a:prstGeom>
          <a:noFill/>
          <a:ln w="9525">
            <a:noFill/>
            <a:miter lim="800000"/>
            <a:headEnd/>
            <a:tailEnd/>
          </a:ln>
        </p:spPr>
        <p:txBody>
          <a:bodyPr wrap="none">
            <a:spAutoFit/>
          </a:bodyPr>
          <a:lstStyle/>
          <a:p>
            <a:r>
              <a:rPr lang="en-US"/>
              <a:t>If t and u agree</a:t>
            </a:r>
            <a:br>
              <a:rPr lang="en-US"/>
            </a:br>
            <a:r>
              <a:rPr lang="en-US"/>
              <a:t>on A’s</a:t>
            </a:r>
            <a:endParaRPr lang="bg-BG"/>
          </a:p>
        </p:txBody>
      </p:sp>
      <p:sp>
        <p:nvSpPr>
          <p:cNvPr id="62479" name="Text Box 15"/>
          <p:cNvSpPr txBox="1">
            <a:spLocks noChangeArrowheads="1"/>
          </p:cNvSpPr>
          <p:nvPr/>
        </p:nvSpPr>
        <p:spPr bwMode="auto">
          <a:xfrm>
            <a:off x="3419475" y="5373688"/>
            <a:ext cx="1770063" cy="641350"/>
          </a:xfrm>
          <a:prstGeom prst="rect">
            <a:avLst/>
          </a:prstGeom>
          <a:noFill/>
          <a:ln w="9525">
            <a:noFill/>
            <a:miter lim="800000"/>
            <a:headEnd/>
            <a:tailEnd/>
          </a:ln>
        </p:spPr>
        <p:txBody>
          <a:bodyPr wrap="none">
            <a:spAutoFit/>
          </a:bodyPr>
          <a:lstStyle/>
          <a:p>
            <a:r>
              <a:rPr lang="en-US"/>
              <a:t>Then they must</a:t>
            </a:r>
            <a:br>
              <a:rPr lang="en-US"/>
            </a:br>
            <a:r>
              <a:rPr lang="en-US"/>
              <a:t>agree B’s</a:t>
            </a:r>
            <a:endParaRPr lang="bg-BG"/>
          </a:p>
        </p:txBody>
      </p:sp>
      <p:sp>
        <p:nvSpPr>
          <p:cNvPr id="62480" name="Line 16"/>
          <p:cNvSpPr>
            <a:spLocks noChangeShapeType="1"/>
          </p:cNvSpPr>
          <p:nvPr/>
        </p:nvSpPr>
        <p:spPr bwMode="auto">
          <a:xfrm>
            <a:off x="3851275" y="2133600"/>
            <a:ext cx="0" cy="3240088"/>
          </a:xfrm>
          <a:prstGeom prst="line">
            <a:avLst/>
          </a:prstGeom>
          <a:noFill/>
          <a:ln w="9525">
            <a:solidFill>
              <a:schemeClr val="tx1"/>
            </a:solidFill>
            <a:prstDash val="dash"/>
            <a:round/>
            <a:headEnd/>
            <a:tailEnd/>
          </a:ln>
        </p:spPr>
        <p:txBody>
          <a:bodyPr/>
          <a:lstStyle/>
          <a:p>
            <a:endParaRPr lang="bg-BG"/>
          </a:p>
        </p:txBody>
      </p:sp>
      <p:sp>
        <p:nvSpPr>
          <p:cNvPr id="62481" name="Line 17"/>
          <p:cNvSpPr>
            <a:spLocks noChangeShapeType="1"/>
          </p:cNvSpPr>
          <p:nvPr/>
        </p:nvSpPr>
        <p:spPr bwMode="auto">
          <a:xfrm>
            <a:off x="3419475" y="2638425"/>
            <a:ext cx="2232025" cy="0"/>
          </a:xfrm>
          <a:prstGeom prst="line">
            <a:avLst/>
          </a:prstGeom>
          <a:noFill/>
          <a:ln w="9525">
            <a:solidFill>
              <a:schemeClr val="tx1"/>
            </a:solidFill>
            <a:round/>
            <a:headEnd type="triangle" w="med" len="med"/>
            <a:tailEnd type="triangle" w="med" len="med"/>
          </a:ln>
        </p:spPr>
        <p:txBody>
          <a:bodyPr/>
          <a:lstStyle/>
          <a:p>
            <a:endParaRPr lang="bg-BG"/>
          </a:p>
        </p:txBody>
      </p:sp>
      <p:sp>
        <p:nvSpPr>
          <p:cNvPr id="62482" name="Text Box 18"/>
          <p:cNvSpPr txBox="1">
            <a:spLocks noChangeArrowheads="1"/>
          </p:cNvSpPr>
          <p:nvPr/>
        </p:nvSpPr>
        <p:spPr bwMode="auto">
          <a:xfrm>
            <a:off x="4284663" y="2205038"/>
            <a:ext cx="468312" cy="366712"/>
          </a:xfrm>
          <a:prstGeom prst="rect">
            <a:avLst/>
          </a:prstGeom>
          <a:noFill/>
          <a:ln w="9525">
            <a:noFill/>
            <a:miter lim="800000"/>
            <a:headEnd/>
            <a:tailEnd/>
          </a:ln>
        </p:spPr>
        <p:txBody>
          <a:bodyPr wrap="none">
            <a:spAutoFit/>
          </a:bodyPr>
          <a:lstStyle/>
          <a:p>
            <a:r>
              <a:rPr lang="en-US"/>
              <a:t>B’s</a:t>
            </a:r>
            <a:endParaRPr lang="bg-BG"/>
          </a:p>
        </p:txBody>
      </p:sp>
      <p:sp>
        <p:nvSpPr>
          <p:cNvPr id="62483" name="Text Box 19"/>
          <p:cNvSpPr txBox="1">
            <a:spLocks noChangeArrowheads="1"/>
          </p:cNvSpPr>
          <p:nvPr/>
        </p:nvSpPr>
        <p:spPr bwMode="auto">
          <a:xfrm>
            <a:off x="3994150" y="6021388"/>
            <a:ext cx="1614488" cy="641350"/>
          </a:xfrm>
          <a:prstGeom prst="rect">
            <a:avLst/>
          </a:prstGeom>
          <a:noFill/>
          <a:ln w="9525">
            <a:noFill/>
            <a:miter lim="800000"/>
            <a:headEnd/>
            <a:tailEnd/>
          </a:ln>
        </p:spPr>
        <p:txBody>
          <a:bodyPr wrap="none">
            <a:spAutoFit/>
          </a:bodyPr>
          <a:lstStyle/>
          <a:p>
            <a:r>
              <a:rPr lang="en-US"/>
              <a:t>So surely they</a:t>
            </a:r>
            <a:br>
              <a:rPr lang="en-US"/>
            </a:br>
            <a:r>
              <a:rPr lang="en-US"/>
              <a:t>agree on C’s</a:t>
            </a:r>
            <a:endParaRPr lang="bg-BG"/>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sz="4000" smtClean="0"/>
              <a:t>Computing the Closure of Attributes</a:t>
            </a:r>
            <a:endParaRPr lang="bg-BG" sz="4000" smtClean="0"/>
          </a:p>
        </p:txBody>
      </p:sp>
      <p:sp>
        <p:nvSpPr>
          <p:cNvPr id="83971" name="Rectangle 3"/>
          <p:cNvSpPr>
            <a:spLocks noGrp="1" noChangeArrowheads="1"/>
          </p:cNvSpPr>
          <p:nvPr>
            <p:ph type="body" idx="1"/>
          </p:nvPr>
        </p:nvSpPr>
        <p:spPr>
          <a:xfrm>
            <a:off x="250825" y="1981200"/>
            <a:ext cx="8569325" cy="4400550"/>
          </a:xfrm>
        </p:spPr>
        <p:txBody>
          <a:bodyPr/>
          <a:lstStyle/>
          <a:p>
            <a:pPr eaLnBrk="1" hangingPunct="1">
              <a:lnSpc>
                <a:spcPct val="80000"/>
              </a:lnSpc>
              <a:buFont typeface="Wingdings" pitchFamily="2" charset="2"/>
              <a:buNone/>
              <a:defRPr/>
            </a:pPr>
            <a:r>
              <a:rPr lang="en-US" sz="2800" smtClean="0"/>
              <a:t>Before proceeding to other rules, we shall give a general principle from which all rules follow. Suppose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is a set of attributes and S is a set of FD's. The </a:t>
            </a:r>
            <a:r>
              <a:rPr lang="en-US" sz="2800" smtClean="0">
                <a:solidFill>
                  <a:schemeClr val="folHlink"/>
                </a:solidFill>
              </a:rPr>
              <a:t>closure</a:t>
            </a:r>
            <a:r>
              <a:rPr lang="en-US" sz="2800" smtClean="0"/>
              <a:t> of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under the FD's in S is the set of attributes B such that every relation that satisfies all the FD's in set S also satisfies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That is,</a:t>
            </a:r>
            <a:br>
              <a:rPr lang="en-US" sz="2800" smtClean="0"/>
            </a:b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follows from the FD's of S. We denote the closure of a set of attributes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by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 To simplify the discussion of computing closures, we shall allow trivial FD's, so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are always in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a:t>
            </a:r>
            <a:endParaRPr lang="bg-BG" sz="280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z="4000" smtClean="0"/>
              <a:t>Computing the closure of a set of attributes</a:t>
            </a:r>
            <a:endParaRPr lang="bg-BG" sz="4000" smtClean="0"/>
          </a:p>
        </p:txBody>
      </p:sp>
      <p:sp>
        <p:nvSpPr>
          <p:cNvPr id="64515" name="Oval 4"/>
          <p:cNvSpPr>
            <a:spLocks noChangeArrowheads="1"/>
          </p:cNvSpPr>
          <p:nvPr/>
        </p:nvSpPr>
        <p:spPr bwMode="auto">
          <a:xfrm>
            <a:off x="1547813" y="2205038"/>
            <a:ext cx="6048375" cy="3384550"/>
          </a:xfrm>
          <a:prstGeom prst="ellipse">
            <a:avLst/>
          </a:prstGeom>
          <a:solidFill>
            <a:schemeClr val="accent1"/>
          </a:solidFill>
          <a:ln w="9525">
            <a:solidFill>
              <a:schemeClr val="tx1"/>
            </a:solidFill>
            <a:round/>
            <a:headEnd/>
            <a:tailEnd/>
          </a:ln>
        </p:spPr>
        <p:txBody>
          <a:bodyPr wrap="none" anchor="ctr"/>
          <a:lstStyle/>
          <a:p>
            <a:pPr algn="r"/>
            <a:r>
              <a:rPr lang="en-US"/>
              <a:t>Closure</a:t>
            </a:r>
            <a:endParaRPr lang="bg-BG"/>
          </a:p>
        </p:txBody>
      </p:sp>
      <p:sp>
        <p:nvSpPr>
          <p:cNvPr id="64516" name="Oval 6"/>
          <p:cNvSpPr>
            <a:spLocks noChangeArrowheads="1"/>
          </p:cNvSpPr>
          <p:nvPr/>
        </p:nvSpPr>
        <p:spPr bwMode="auto">
          <a:xfrm>
            <a:off x="3276600" y="4076700"/>
            <a:ext cx="1943100" cy="1296988"/>
          </a:xfrm>
          <a:prstGeom prst="ellipse">
            <a:avLst/>
          </a:prstGeom>
          <a:solidFill>
            <a:schemeClr val="accent1"/>
          </a:solidFill>
          <a:ln w="9525">
            <a:solidFill>
              <a:schemeClr val="tx1"/>
            </a:solidFill>
            <a:round/>
            <a:headEnd/>
            <a:tailEnd/>
          </a:ln>
        </p:spPr>
        <p:txBody>
          <a:bodyPr wrap="none" anchor="ctr"/>
          <a:lstStyle/>
          <a:p>
            <a:endParaRPr lang="bg-BG"/>
          </a:p>
        </p:txBody>
      </p:sp>
      <p:sp>
        <p:nvSpPr>
          <p:cNvPr id="64517" name="Oval 7"/>
          <p:cNvSpPr>
            <a:spLocks noChangeArrowheads="1"/>
          </p:cNvSpPr>
          <p:nvPr/>
        </p:nvSpPr>
        <p:spPr bwMode="auto">
          <a:xfrm>
            <a:off x="3203575" y="2420938"/>
            <a:ext cx="2592388" cy="1871662"/>
          </a:xfrm>
          <a:prstGeom prst="ellipse">
            <a:avLst/>
          </a:prstGeom>
          <a:solidFill>
            <a:schemeClr val="accent1"/>
          </a:solidFill>
          <a:ln w="9525">
            <a:solidFill>
              <a:schemeClr val="tx1"/>
            </a:solidFill>
            <a:round/>
            <a:headEnd/>
            <a:tailEnd/>
          </a:ln>
        </p:spPr>
        <p:txBody>
          <a:bodyPr wrap="none" anchor="ctr"/>
          <a:lstStyle/>
          <a:p>
            <a:pPr algn="ctr"/>
            <a:r>
              <a:rPr lang="en-US"/>
              <a:t>Pushing out</a:t>
            </a:r>
            <a:endParaRPr lang="bg-BG"/>
          </a:p>
        </p:txBody>
      </p:sp>
      <p:sp>
        <p:nvSpPr>
          <p:cNvPr id="64518" name="Oval 5"/>
          <p:cNvSpPr>
            <a:spLocks noChangeArrowheads="1"/>
          </p:cNvSpPr>
          <p:nvPr/>
        </p:nvSpPr>
        <p:spPr bwMode="auto">
          <a:xfrm>
            <a:off x="2124075" y="3357563"/>
            <a:ext cx="1800225" cy="1655762"/>
          </a:xfrm>
          <a:prstGeom prst="ellipse">
            <a:avLst/>
          </a:prstGeom>
          <a:solidFill>
            <a:schemeClr val="accent1"/>
          </a:solidFill>
          <a:ln w="9525">
            <a:solidFill>
              <a:schemeClr val="tx1"/>
            </a:solidFill>
            <a:round/>
            <a:headEnd/>
            <a:tailEnd/>
          </a:ln>
        </p:spPr>
        <p:txBody>
          <a:bodyPr anchor="ctr"/>
          <a:lstStyle/>
          <a:p>
            <a:pPr algn="ctr"/>
            <a:r>
              <a:rPr lang="en-US"/>
              <a:t>Initial set of attributes</a:t>
            </a:r>
            <a:endParaRPr lang="bg-BG"/>
          </a:p>
        </p:txBody>
      </p:sp>
      <p:sp>
        <p:nvSpPr>
          <p:cNvPr id="64519" name="AutoShape 10"/>
          <p:cNvSpPr>
            <a:spLocks noChangeArrowheads="1"/>
          </p:cNvSpPr>
          <p:nvPr/>
        </p:nvSpPr>
        <p:spPr bwMode="auto">
          <a:xfrm rot="-2911287">
            <a:off x="3428207" y="4283868"/>
            <a:ext cx="863600" cy="646113"/>
          </a:xfrm>
          <a:prstGeom prst="downArrow">
            <a:avLst>
              <a:gd name="adj1" fmla="val 50000"/>
              <a:gd name="adj2" fmla="val 25000"/>
            </a:avLst>
          </a:prstGeom>
          <a:solidFill>
            <a:schemeClr val="folHlink"/>
          </a:solidFill>
          <a:ln w="9525">
            <a:solidFill>
              <a:schemeClr val="tx1"/>
            </a:solidFill>
            <a:miter lim="800000"/>
            <a:headEnd/>
            <a:tailEnd/>
          </a:ln>
        </p:spPr>
        <p:txBody>
          <a:bodyPr vert="eaVert" wrap="none" anchor="ctr"/>
          <a:lstStyle/>
          <a:p>
            <a:endParaRPr lang="bg-BG"/>
          </a:p>
        </p:txBody>
      </p:sp>
      <p:sp>
        <p:nvSpPr>
          <p:cNvPr id="64520" name="AutoShape 11"/>
          <p:cNvSpPr>
            <a:spLocks noChangeArrowheads="1"/>
          </p:cNvSpPr>
          <p:nvPr/>
        </p:nvSpPr>
        <p:spPr bwMode="auto">
          <a:xfrm rot="-8053120">
            <a:off x="3671094" y="3682207"/>
            <a:ext cx="863600" cy="646112"/>
          </a:xfrm>
          <a:prstGeom prst="downArrow">
            <a:avLst>
              <a:gd name="adj1" fmla="val 50000"/>
              <a:gd name="adj2" fmla="val 25000"/>
            </a:avLst>
          </a:prstGeom>
          <a:solidFill>
            <a:schemeClr val="folHlink"/>
          </a:solidFill>
          <a:ln w="9525">
            <a:solidFill>
              <a:schemeClr val="tx1"/>
            </a:solidFill>
            <a:miter lim="800000"/>
            <a:headEnd/>
            <a:tailEnd/>
          </a:ln>
        </p:spPr>
        <p:txBody>
          <a:bodyPr vert="eaVert" wrap="none" anchor="ctr"/>
          <a:lstStyle/>
          <a:p>
            <a:endParaRPr lang="bg-BG"/>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z="4000" smtClean="0"/>
              <a:t>Computing the Closure of Attributes</a:t>
            </a:r>
            <a:endParaRPr lang="bg-BG" sz="4000" smtClean="0"/>
          </a:p>
        </p:txBody>
      </p:sp>
      <p:sp>
        <p:nvSpPr>
          <p:cNvPr id="87043" name="Rectangle 3"/>
          <p:cNvSpPr>
            <a:spLocks noGrp="1" noChangeArrowheads="1"/>
          </p:cNvSpPr>
          <p:nvPr>
            <p:ph type="body" idx="1"/>
          </p:nvPr>
        </p:nvSpPr>
        <p:spPr>
          <a:xfrm>
            <a:off x="457200" y="1981200"/>
            <a:ext cx="8229600" cy="4616450"/>
          </a:xfrm>
        </p:spPr>
        <p:txBody>
          <a:bodyPr/>
          <a:lstStyle/>
          <a:p>
            <a:pPr eaLnBrk="1" hangingPunct="1">
              <a:lnSpc>
                <a:spcPct val="80000"/>
              </a:lnSpc>
              <a:buFont typeface="Wingdings" pitchFamily="2" charset="2"/>
              <a:buNone/>
              <a:defRPr/>
            </a:pPr>
            <a:r>
              <a:rPr lang="en-US" sz="2000" smtClean="0"/>
              <a:t>Starting with the given set of attributes, we repeatedly expand the set by adding the right sides of FD's as soon as we have included their left sides. Eventually, we cannot expand the set any more, and the resulting set is the closure. The following steps are a more detailed rendition of the algorithm for computing the closure of a set of attributes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with respect to a set of FD's.</a:t>
            </a:r>
          </a:p>
          <a:p>
            <a:pPr eaLnBrk="1" hangingPunct="1">
              <a:lnSpc>
                <a:spcPct val="80000"/>
              </a:lnSpc>
              <a:buFont typeface="Wingdings" pitchFamily="2" charset="2"/>
              <a:buAutoNum type="arabicPeriod"/>
              <a:defRPr/>
            </a:pPr>
            <a:r>
              <a:rPr lang="en-US" sz="2000" smtClean="0"/>
              <a:t>Let X be a set of attributes that eventually will become the closure. First, we initialize X to be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p>
          <a:p>
            <a:pPr eaLnBrk="1" hangingPunct="1">
              <a:lnSpc>
                <a:spcPct val="80000"/>
              </a:lnSpc>
              <a:buFont typeface="Wingdings" pitchFamily="2" charset="2"/>
              <a:buAutoNum type="arabicPeriod"/>
              <a:defRPr/>
            </a:pPr>
            <a:r>
              <a:rPr lang="en-US" sz="2000" smtClean="0"/>
              <a:t>Now, we repeatedly search for some FD B</a:t>
            </a:r>
            <a:r>
              <a:rPr lang="en-US" sz="2000" baseline="-25000" smtClean="0"/>
              <a:t>1</a:t>
            </a:r>
            <a:r>
              <a:rPr lang="en-US" sz="2000" smtClean="0"/>
              <a:t> B</a:t>
            </a:r>
            <a:r>
              <a:rPr lang="en-US" sz="2000" baseline="-25000" smtClean="0"/>
              <a:t>2</a:t>
            </a:r>
            <a:r>
              <a:rPr lang="en-US" sz="2000" smtClean="0"/>
              <a:t> … B</a:t>
            </a:r>
            <a:r>
              <a:rPr lang="en-US" sz="2000" baseline="-25000" smtClean="0"/>
              <a:t>m</a:t>
            </a:r>
            <a:r>
              <a:rPr lang="en-US" sz="2000" smtClean="0"/>
              <a:t> —&gt; C such that all of B</a:t>
            </a:r>
            <a:r>
              <a:rPr lang="en-US" sz="2000" baseline="-25000" smtClean="0"/>
              <a:t>1</a:t>
            </a:r>
            <a:r>
              <a:rPr lang="en-US" sz="2000" smtClean="0"/>
              <a:t> B</a:t>
            </a:r>
            <a:r>
              <a:rPr lang="en-US" sz="2000" baseline="-25000" smtClean="0"/>
              <a:t>2</a:t>
            </a:r>
            <a:r>
              <a:rPr lang="en-US" sz="2000" smtClean="0"/>
              <a:t> … B</a:t>
            </a:r>
            <a:r>
              <a:rPr lang="en-US" sz="2000" baseline="-25000" smtClean="0"/>
              <a:t>m</a:t>
            </a:r>
            <a:r>
              <a:rPr lang="en-US" sz="2000" smtClean="0"/>
              <a:t> are in the set of attributes X, but C is not. We then add C to the set X.</a:t>
            </a:r>
          </a:p>
          <a:p>
            <a:pPr eaLnBrk="1" hangingPunct="1">
              <a:lnSpc>
                <a:spcPct val="80000"/>
              </a:lnSpc>
              <a:buFont typeface="Wingdings" pitchFamily="2" charset="2"/>
              <a:buAutoNum type="arabicPeriod"/>
              <a:defRPr/>
            </a:pPr>
            <a:r>
              <a:rPr lang="en-US" sz="2000" smtClean="0"/>
              <a:t>Repeat step 2 as many times as necessary until no more attributes can be added to X. Since X can only grow, and the number of attributes of any relation schema must be finite, eventually nothing more can be added to X.</a:t>
            </a:r>
          </a:p>
          <a:p>
            <a:pPr eaLnBrk="1" hangingPunct="1">
              <a:lnSpc>
                <a:spcPct val="80000"/>
              </a:lnSpc>
              <a:buFont typeface="Wingdings" pitchFamily="2" charset="2"/>
              <a:buAutoNum type="arabicPeriod"/>
              <a:defRPr/>
            </a:pPr>
            <a:r>
              <a:rPr lang="en-US" sz="2000" smtClean="0"/>
              <a:t>The set X, after no more attributes can be added to it, is the correct value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a:t>
            </a:r>
            <a:endParaRPr lang="bg-BG" sz="20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88067" name="Rectangle 3"/>
          <p:cNvSpPr>
            <a:spLocks noGrp="1" noChangeArrowheads="1"/>
          </p:cNvSpPr>
          <p:nvPr>
            <p:ph type="body" idx="1"/>
          </p:nvPr>
        </p:nvSpPr>
        <p:spPr/>
        <p:txBody>
          <a:bodyPr/>
          <a:lstStyle/>
          <a:p>
            <a:pPr marL="533400" indent="-533400" eaLnBrk="1" hangingPunct="1">
              <a:lnSpc>
                <a:spcPct val="90000"/>
              </a:lnSpc>
              <a:buFont typeface="Wingdings" pitchFamily="2" charset="2"/>
              <a:buNone/>
              <a:defRPr/>
            </a:pPr>
            <a:r>
              <a:rPr lang="en-US" sz="2400" smtClean="0"/>
              <a:t>R(A, B, C, D, E, F)</a:t>
            </a:r>
          </a:p>
          <a:p>
            <a:pPr marL="533400" indent="-533400" eaLnBrk="1" hangingPunct="1">
              <a:lnSpc>
                <a:spcPct val="90000"/>
              </a:lnSpc>
              <a:buFont typeface="Wingdings" pitchFamily="2" charset="2"/>
              <a:buNone/>
              <a:defRPr/>
            </a:pPr>
            <a:r>
              <a:rPr lang="en-US" sz="2400" smtClean="0"/>
              <a:t>AB —&gt; C</a:t>
            </a:r>
          </a:p>
          <a:p>
            <a:pPr marL="533400" indent="-533400" eaLnBrk="1" hangingPunct="1">
              <a:lnSpc>
                <a:spcPct val="90000"/>
              </a:lnSpc>
              <a:buFont typeface="Wingdings" pitchFamily="2" charset="2"/>
              <a:buNone/>
              <a:defRPr/>
            </a:pPr>
            <a:r>
              <a:rPr lang="en-US" sz="2400" smtClean="0"/>
              <a:t>BC —&gt; AD</a:t>
            </a:r>
          </a:p>
          <a:p>
            <a:pPr marL="533400" indent="-533400" eaLnBrk="1" hangingPunct="1">
              <a:lnSpc>
                <a:spcPct val="90000"/>
              </a:lnSpc>
              <a:buFont typeface="Wingdings" pitchFamily="2" charset="2"/>
              <a:buNone/>
              <a:defRPr/>
            </a:pPr>
            <a:r>
              <a:rPr lang="en-US" sz="2400" smtClean="0"/>
              <a:t>D —&gt; E</a:t>
            </a:r>
          </a:p>
          <a:p>
            <a:pPr marL="533400" indent="-533400" eaLnBrk="1" hangingPunct="1">
              <a:lnSpc>
                <a:spcPct val="90000"/>
              </a:lnSpc>
              <a:buFont typeface="Wingdings" pitchFamily="2" charset="2"/>
              <a:buNone/>
              <a:defRPr/>
            </a:pPr>
            <a:r>
              <a:rPr lang="en-US" sz="2400" smtClean="0">
                <a:solidFill>
                  <a:schemeClr val="folHlink"/>
                </a:solidFill>
              </a:rPr>
              <a:t>CF —&gt; B</a:t>
            </a:r>
          </a:p>
          <a:p>
            <a:pPr marL="533400" indent="-533400" eaLnBrk="1" hangingPunct="1">
              <a:lnSpc>
                <a:spcPct val="90000"/>
              </a:lnSpc>
              <a:buFont typeface="Wingdings" pitchFamily="2" charset="2"/>
              <a:buNone/>
              <a:defRPr/>
            </a:pPr>
            <a:r>
              <a:rPr lang="en-US" sz="2400" smtClean="0">
                <a:solidFill>
                  <a:schemeClr val="folHlink"/>
                </a:solidFill>
              </a:rPr>
              <a:t>? {A, B}</a:t>
            </a:r>
            <a:r>
              <a:rPr lang="en-US" sz="2400" baseline="30000" smtClean="0">
                <a:solidFill>
                  <a:schemeClr val="folHlink"/>
                </a:solidFill>
              </a:rPr>
              <a:t>+</a:t>
            </a:r>
          </a:p>
          <a:p>
            <a:pPr marL="533400" indent="-533400" eaLnBrk="1" hangingPunct="1">
              <a:lnSpc>
                <a:spcPct val="90000"/>
              </a:lnSpc>
              <a:buFont typeface="Wingdings" pitchFamily="2" charset="2"/>
              <a:buAutoNum type="arabicPeriod"/>
              <a:defRPr/>
            </a:pPr>
            <a:r>
              <a:rPr lang="en-US" sz="2400" smtClean="0"/>
              <a:t>X = {A, B} &amp; AB —&gt; C =&gt; X = {A, B, C}</a:t>
            </a:r>
          </a:p>
          <a:p>
            <a:pPr marL="533400" indent="-533400" eaLnBrk="1" hangingPunct="1">
              <a:lnSpc>
                <a:spcPct val="90000"/>
              </a:lnSpc>
              <a:buFont typeface="Wingdings" pitchFamily="2" charset="2"/>
              <a:buAutoNum type="arabicPeriod"/>
              <a:defRPr/>
            </a:pPr>
            <a:r>
              <a:rPr lang="en-US" sz="2400" smtClean="0"/>
              <a:t>X = {A, B, C} &amp; BC —&gt; AD =&gt; X = {A, B, C, D}</a:t>
            </a:r>
          </a:p>
          <a:p>
            <a:pPr marL="533400" indent="-533400" eaLnBrk="1" hangingPunct="1">
              <a:lnSpc>
                <a:spcPct val="90000"/>
              </a:lnSpc>
              <a:buFont typeface="Wingdings" pitchFamily="2" charset="2"/>
              <a:buAutoNum type="arabicPeriod"/>
              <a:defRPr/>
            </a:pPr>
            <a:r>
              <a:rPr lang="en-US" sz="2400" smtClean="0"/>
              <a:t>X = {A, B, C, D} &amp; D —&gt; E =&gt; X = {A, B, C, D, E}</a:t>
            </a:r>
          </a:p>
          <a:p>
            <a:pPr marL="533400" indent="-533400" eaLnBrk="1" hangingPunct="1">
              <a:lnSpc>
                <a:spcPct val="90000"/>
              </a:lnSpc>
              <a:buFont typeface="Wingdings" pitchFamily="2" charset="2"/>
              <a:buNone/>
              <a:defRPr/>
            </a:pPr>
            <a:r>
              <a:rPr lang="en-US" sz="2400" smtClean="0">
                <a:solidFill>
                  <a:schemeClr val="folHlink"/>
                </a:solidFill>
              </a:rPr>
              <a:t>{A, B}</a:t>
            </a:r>
            <a:r>
              <a:rPr lang="en-US" sz="2400" baseline="30000" smtClean="0">
                <a:solidFill>
                  <a:schemeClr val="folHlink"/>
                </a:solidFill>
              </a:rPr>
              <a:t>+ </a:t>
            </a:r>
            <a:r>
              <a:rPr lang="en-US" sz="2400" smtClean="0"/>
              <a:t>= {A, B, C, D, E}</a:t>
            </a:r>
            <a:endParaRPr lang="bg-BG" sz="24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z="4000" smtClean="0"/>
              <a:t>Computing the Closure of Attributes</a:t>
            </a:r>
            <a:endParaRPr lang="bg-BG" sz="4000" smtClean="0"/>
          </a:p>
        </p:txBody>
      </p:sp>
      <p:sp>
        <p:nvSpPr>
          <p:cNvPr id="89091" name="Rectangle 3"/>
          <p:cNvSpPr>
            <a:spLocks noGrp="1" noChangeArrowheads="1"/>
          </p:cNvSpPr>
          <p:nvPr>
            <p:ph type="body" idx="1"/>
          </p:nvPr>
        </p:nvSpPr>
        <p:spPr>
          <a:xfrm>
            <a:off x="0" y="1981200"/>
            <a:ext cx="9144000" cy="4876800"/>
          </a:xfrm>
        </p:spPr>
        <p:txBody>
          <a:bodyPr/>
          <a:lstStyle/>
          <a:p>
            <a:pPr eaLnBrk="1" hangingPunct="1">
              <a:lnSpc>
                <a:spcPct val="90000"/>
              </a:lnSpc>
              <a:buFont typeface="Wingdings" pitchFamily="2" charset="2"/>
              <a:buNone/>
              <a:defRPr/>
            </a:pPr>
            <a:r>
              <a:rPr lang="en-US" sz="2800" smtClean="0"/>
              <a:t>If we know how to compute the closure of any set of attributes, then we can test whether any given FD</a:t>
            </a:r>
            <a:br>
              <a:rPr lang="en-US" sz="2800" smtClean="0"/>
            </a:b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follows from a set of FD's S. First compute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 </a:t>
            </a:r>
            <a:r>
              <a:rPr lang="en-US" sz="2800" smtClean="0"/>
              <a:t>using the set of FD's S. If B is in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 then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does follow from S, and if B is not in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 then this FD does not follow from S. More generally, a FD with a set of attributes on the right can be tested if we remember that this FD is a shorthand for a set of FD's. Thus, A</a:t>
            </a:r>
            <a:r>
              <a:rPr lang="en-US" sz="2800" baseline="-25000" smtClean="0"/>
              <a:t>1</a:t>
            </a:r>
            <a:r>
              <a:rPr lang="en-US" sz="2800" smtClean="0"/>
              <a:t> A</a:t>
            </a:r>
            <a:r>
              <a:rPr lang="en-US" sz="2800" baseline="-25000" smtClean="0"/>
              <a:t>2</a:t>
            </a:r>
            <a:r>
              <a:rPr lang="en-US" sz="2800" smtClean="0"/>
              <a:t> ... A</a:t>
            </a:r>
            <a:r>
              <a:rPr lang="en-US" sz="2800" baseline="-25000" smtClean="0"/>
              <a:t>n </a:t>
            </a:r>
            <a:r>
              <a:rPr lang="en-US" sz="2800" smtClean="0"/>
              <a:t>—&gt; B</a:t>
            </a:r>
            <a:r>
              <a:rPr lang="en-US" sz="2800" baseline="-25000" smtClean="0"/>
              <a:t>1 </a:t>
            </a:r>
            <a:r>
              <a:rPr lang="en-US" sz="2800" smtClean="0"/>
              <a:t>B</a:t>
            </a:r>
            <a:r>
              <a:rPr lang="en-US" sz="2800" baseline="-25000" smtClean="0"/>
              <a:t>2 </a:t>
            </a:r>
            <a:r>
              <a:rPr lang="en-US" sz="2800" smtClean="0"/>
              <a:t>… B</a:t>
            </a:r>
            <a:r>
              <a:rPr lang="en-US" sz="2800" baseline="-25000" smtClean="0"/>
              <a:t>m</a:t>
            </a:r>
            <a:r>
              <a:rPr lang="en-US" sz="2800" smtClean="0"/>
              <a:t> follows from set of FD's S if and only if all of B</a:t>
            </a:r>
            <a:r>
              <a:rPr lang="en-US" sz="2800" baseline="-25000" smtClean="0"/>
              <a:t>1</a:t>
            </a:r>
            <a:r>
              <a:rPr lang="en-US" sz="2800" smtClean="0"/>
              <a:t>, B</a:t>
            </a:r>
            <a:r>
              <a:rPr lang="en-US" sz="2800" baseline="-25000" smtClean="0"/>
              <a:t>2</a:t>
            </a:r>
            <a:r>
              <a:rPr lang="en-US" sz="2800" smtClean="0"/>
              <a:t>, …, B</a:t>
            </a:r>
            <a:r>
              <a:rPr lang="en-US" sz="2800" baseline="-25000" smtClean="0"/>
              <a:t>m</a:t>
            </a:r>
            <a:r>
              <a:rPr lang="en-US" sz="2800" smtClean="0"/>
              <a:t> are in</a:t>
            </a:r>
            <a:br>
              <a:rPr lang="en-US" sz="2800" smtClean="0"/>
            </a:b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a:t>
            </a:r>
            <a:endParaRPr lang="bg-BG" sz="280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901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bg-BG" sz="2000" smtClean="0"/>
              <a:t>R(A, B, C, D, E, F)</a:t>
            </a:r>
          </a:p>
          <a:p>
            <a:pPr eaLnBrk="1" hangingPunct="1">
              <a:lnSpc>
                <a:spcPct val="80000"/>
              </a:lnSpc>
              <a:buFont typeface="Wingdings" pitchFamily="2" charset="2"/>
              <a:buNone/>
              <a:defRPr/>
            </a:pPr>
            <a:r>
              <a:rPr lang="bg-BG" sz="2000" smtClean="0"/>
              <a:t>AB —&gt; C</a:t>
            </a:r>
          </a:p>
          <a:p>
            <a:pPr eaLnBrk="1" hangingPunct="1">
              <a:lnSpc>
                <a:spcPct val="80000"/>
              </a:lnSpc>
              <a:buFont typeface="Wingdings" pitchFamily="2" charset="2"/>
              <a:buNone/>
              <a:defRPr/>
            </a:pPr>
            <a:r>
              <a:rPr lang="bg-BG" sz="2000" smtClean="0"/>
              <a:t>BC —&gt; AD</a:t>
            </a:r>
          </a:p>
          <a:p>
            <a:pPr eaLnBrk="1" hangingPunct="1">
              <a:lnSpc>
                <a:spcPct val="80000"/>
              </a:lnSpc>
              <a:buFont typeface="Wingdings" pitchFamily="2" charset="2"/>
              <a:buNone/>
              <a:defRPr/>
            </a:pPr>
            <a:r>
              <a:rPr lang="bg-BG" sz="2000" smtClean="0"/>
              <a:t>D —&gt; E</a:t>
            </a:r>
          </a:p>
          <a:p>
            <a:pPr eaLnBrk="1" hangingPunct="1">
              <a:lnSpc>
                <a:spcPct val="80000"/>
              </a:lnSpc>
              <a:buFont typeface="Wingdings" pitchFamily="2" charset="2"/>
              <a:buNone/>
              <a:defRPr/>
            </a:pPr>
            <a:r>
              <a:rPr lang="bg-BG" sz="2000" smtClean="0"/>
              <a:t>CF —&gt; B</a:t>
            </a:r>
          </a:p>
          <a:p>
            <a:pPr eaLnBrk="1" hangingPunct="1">
              <a:lnSpc>
                <a:spcPct val="80000"/>
              </a:lnSpc>
              <a:buFont typeface="Wingdings" pitchFamily="2" charset="2"/>
              <a:buNone/>
              <a:defRPr/>
            </a:pPr>
            <a:r>
              <a:rPr lang="en-US" sz="2000" smtClean="0"/>
              <a:t>{A, B}</a:t>
            </a:r>
            <a:r>
              <a:rPr lang="en-US" sz="2000" baseline="30000" smtClean="0"/>
              <a:t>+</a:t>
            </a:r>
            <a:r>
              <a:rPr lang="en-US" sz="2000" baseline="30000" smtClean="0">
                <a:solidFill>
                  <a:schemeClr val="folHlink"/>
                </a:solidFill>
              </a:rPr>
              <a:t> </a:t>
            </a:r>
            <a:r>
              <a:rPr lang="en-US" sz="2000" smtClean="0"/>
              <a:t>= {A, B, C, D, E}</a:t>
            </a:r>
          </a:p>
          <a:p>
            <a:pPr eaLnBrk="1" hangingPunct="1">
              <a:lnSpc>
                <a:spcPct val="80000"/>
              </a:lnSpc>
              <a:buFont typeface="Wingdings" pitchFamily="2" charset="2"/>
              <a:buNone/>
              <a:defRPr/>
            </a:pPr>
            <a:r>
              <a:rPr lang="en-US" sz="2000" smtClean="0">
                <a:solidFill>
                  <a:schemeClr val="folHlink"/>
                </a:solidFill>
              </a:rPr>
              <a:t>? AB </a:t>
            </a:r>
            <a:r>
              <a:rPr lang="bg-BG" sz="2000" smtClean="0">
                <a:solidFill>
                  <a:schemeClr val="folHlink"/>
                </a:solidFill>
              </a:rPr>
              <a:t>—&gt;</a:t>
            </a:r>
            <a:r>
              <a:rPr lang="en-US" sz="2000" smtClean="0">
                <a:solidFill>
                  <a:schemeClr val="folHlink"/>
                </a:solidFill>
              </a:rPr>
              <a:t> D</a:t>
            </a:r>
          </a:p>
          <a:p>
            <a:pPr eaLnBrk="1" hangingPunct="1">
              <a:lnSpc>
                <a:spcPct val="80000"/>
              </a:lnSpc>
              <a:buFont typeface="Wingdings" pitchFamily="2" charset="2"/>
              <a:buNone/>
              <a:defRPr/>
            </a:pPr>
            <a:r>
              <a:rPr lang="en-US" sz="2000" smtClean="0"/>
              <a:t>D </a:t>
            </a:r>
            <a:r>
              <a:rPr lang="en-US" sz="2000" smtClean="0">
                <a:cs typeface="Tahoma" pitchFamily="34" charset="0"/>
              </a:rPr>
              <a:t>in </a:t>
            </a:r>
            <a:r>
              <a:rPr lang="en-US" sz="2000" smtClean="0"/>
              <a:t>{A, B}</a:t>
            </a:r>
            <a:r>
              <a:rPr lang="en-US" sz="2000" baseline="30000" smtClean="0"/>
              <a:t>+ </a:t>
            </a:r>
            <a:r>
              <a:rPr lang="en-US" sz="2000" smtClean="0"/>
              <a:t>=&gt; AB </a:t>
            </a:r>
            <a:r>
              <a:rPr lang="bg-BG" sz="2000" smtClean="0"/>
              <a:t>—&gt;</a:t>
            </a:r>
            <a:r>
              <a:rPr lang="en-US" sz="2000" smtClean="0"/>
              <a:t> D</a:t>
            </a:r>
          </a:p>
          <a:p>
            <a:pPr eaLnBrk="1" hangingPunct="1">
              <a:lnSpc>
                <a:spcPct val="80000"/>
              </a:lnSpc>
              <a:buFont typeface="Wingdings" pitchFamily="2" charset="2"/>
              <a:buNone/>
              <a:defRPr/>
            </a:pPr>
            <a:r>
              <a:rPr lang="en-US" sz="2000" smtClean="0">
                <a:solidFill>
                  <a:schemeClr val="folHlink"/>
                </a:solidFill>
              </a:rPr>
              <a:t>? D </a:t>
            </a:r>
            <a:r>
              <a:rPr lang="bg-BG" sz="2000" smtClean="0">
                <a:solidFill>
                  <a:schemeClr val="folHlink"/>
                </a:solidFill>
              </a:rPr>
              <a:t>—&gt; A</a:t>
            </a:r>
            <a:endParaRPr lang="en-US" sz="2000" smtClean="0">
              <a:solidFill>
                <a:schemeClr val="folHlink"/>
              </a:solidFill>
            </a:endParaRPr>
          </a:p>
          <a:p>
            <a:pPr eaLnBrk="1" hangingPunct="1">
              <a:lnSpc>
                <a:spcPct val="80000"/>
              </a:lnSpc>
              <a:buFont typeface="Wingdings" pitchFamily="2" charset="2"/>
              <a:buNone/>
              <a:defRPr/>
            </a:pPr>
            <a:r>
              <a:rPr lang="en-US" sz="2000" smtClean="0">
                <a:solidFill>
                  <a:schemeClr val="folHlink"/>
                </a:solidFill>
              </a:rPr>
              <a:t>? {D}</a:t>
            </a:r>
            <a:r>
              <a:rPr lang="en-US" sz="2000" baseline="30000" smtClean="0">
                <a:solidFill>
                  <a:schemeClr val="folHlink"/>
                </a:solidFill>
              </a:rPr>
              <a:t>+</a:t>
            </a:r>
            <a:r>
              <a:rPr lang="en-US" sz="2000" smtClean="0"/>
              <a:t> </a:t>
            </a:r>
            <a:endParaRPr lang="en-US" sz="2000" smtClean="0">
              <a:solidFill>
                <a:schemeClr val="folHlink"/>
              </a:solidFill>
            </a:endParaRPr>
          </a:p>
          <a:p>
            <a:pPr eaLnBrk="1" hangingPunct="1">
              <a:lnSpc>
                <a:spcPct val="80000"/>
              </a:lnSpc>
              <a:buFont typeface="Wingdings" pitchFamily="2" charset="2"/>
              <a:buNone/>
              <a:defRPr/>
            </a:pPr>
            <a:r>
              <a:rPr lang="en-US" sz="2000" smtClean="0"/>
              <a:t>X = {D} &amp; </a:t>
            </a:r>
            <a:r>
              <a:rPr lang="bg-BG" sz="2000" smtClean="0"/>
              <a:t>D —&gt; E</a:t>
            </a:r>
            <a:r>
              <a:rPr lang="en-US" sz="2000" smtClean="0"/>
              <a:t> =&gt; X = {D, E}</a:t>
            </a:r>
          </a:p>
          <a:p>
            <a:pPr eaLnBrk="1" hangingPunct="1">
              <a:lnSpc>
                <a:spcPct val="80000"/>
              </a:lnSpc>
              <a:buFont typeface="Wingdings" pitchFamily="2" charset="2"/>
              <a:buNone/>
              <a:defRPr/>
            </a:pPr>
            <a:r>
              <a:rPr lang="en-US" sz="2000" smtClean="0"/>
              <a:t>{D}</a:t>
            </a:r>
            <a:r>
              <a:rPr lang="en-US" sz="2000" baseline="30000" smtClean="0"/>
              <a:t>+</a:t>
            </a:r>
            <a:r>
              <a:rPr lang="en-US" sz="2000" smtClean="0"/>
              <a:t> = {D, E}</a:t>
            </a:r>
          </a:p>
          <a:p>
            <a:pPr eaLnBrk="1" hangingPunct="1">
              <a:lnSpc>
                <a:spcPct val="80000"/>
              </a:lnSpc>
              <a:buFont typeface="Wingdings" pitchFamily="2" charset="2"/>
              <a:buNone/>
              <a:defRPr/>
            </a:pPr>
            <a:r>
              <a:rPr lang="en-US" sz="2000" smtClean="0"/>
              <a:t>A not in {D}</a:t>
            </a:r>
            <a:r>
              <a:rPr lang="en-US" sz="2000" baseline="30000" smtClean="0"/>
              <a:t>+</a:t>
            </a:r>
            <a:r>
              <a:rPr lang="en-US" sz="2000" smtClean="0"/>
              <a:t> =&gt; D </a:t>
            </a:r>
            <a:r>
              <a:rPr lang="bg-BG" sz="2000" smtClean="0"/>
              <a:t>—&gt; A</a:t>
            </a:r>
            <a:r>
              <a:rPr lang="en-US" sz="2000" smtClean="0"/>
              <a:t> does not follow</a:t>
            </a:r>
            <a:endParaRPr lang="ru-RU" sz="200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z="4000" smtClean="0"/>
              <a:t>Why the Closure Algorithm Works?</a:t>
            </a:r>
            <a:endParaRPr lang="bg-BG" sz="4000" smtClean="0"/>
          </a:p>
        </p:txBody>
      </p:sp>
      <p:sp>
        <p:nvSpPr>
          <p:cNvPr id="91139" name="Rectangle 3"/>
          <p:cNvSpPr>
            <a:spLocks noGrp="1" noChangeArrowheads="1"/>
          </p:cNvSpPr>
          <p:nvPr>
            <p:ph type="body" idx="1"/>
          </p:nvPr>
        </p:nvSpPr>
        <p:spPr>
          <a:xfrm>
            <a:off x="457200" y="1981200"/>
            <a:ext cx="8229600" cy="4876800"/>
          </a:xfrm>
        </p:spPr>
        <p:txBody>
          <a:bodyPr/>
          <a:lstStyle/>
          <a:p>
            <a:pPr marL="457200" indent="-457200" eaLnBrk="1" hangingPunct="1">
              <a:lnSpc>
                <a:spcPct val="80000"/>
              </a:lnSpc>
              <a:buFont typeface="Wingdings" pitchFamily="2" charset="2"/>
              <a:buNone/>
              <a:defRPr/>
            </a:pPr>
            <a:r>
              <a:rPr lang="en-US" sz="2800" smtClean="0"/>
              <a:t>We shall show why the closure algorithm correctly decides whether or not a FD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follows from a given set of FD's S.</a:t>
            </a:r>
          </a:p>
          <a:p>
            <a:pPr marL="457200" indent="-457200" eaLnBrk="1" hangingPunct="1">
              <a:lnSpc>
                <a:spcPct val="80000"/>
              </a:lnSpc>
              <a:buFont typeface="Wingdings" pitchFamily="2" charset="2"/>
              <a:buNone/>
              <a:defRPr/>
            </a:pPr>
            <a:r>
              <a:rPr lang="en-US" sz="2800" smtClean="0"/>
              <a:t>There are two parts to the proof:</a:t>
            </a:r>
          </a:p>
          <a:p>
            <a:pPr marL="457200" indent="-457200" eaLnBrk="1" hangingPunct="1">
              <a:lnSpc>
                <a:spcPct val="80000"/>
              </a:lnSpc>
              <a:buFont typeface="Wingdings" pitchFamily="2" charset="2"/>
              <a:buAutoNum type="arabicPeriod"/>
              <a:defRPr/>
            </a:pPr>
            <a:r>
              <a:rPr lang="en-US" sz="2800" smtClean="0"/>
              <a:t>We must prove that the closure algorithm does not claim too much. That is, we must show that if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is asserted by the closure test (i.e., B is in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a:t>
            </a:r>
            <a:r>
              <a:rPr lang="en-US" sz="2800" smtClean="0"/>
              <a:t>), then</a:t>
            </a:r>
            <a:br>
              <a:rPr lang="en-US" sz="2800" smtClean="0"/>
            </a:b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—&gt; B holds in any relation that satisfies all the FD's in S.</a:t>
            </a:r>
          </a:p>
          <a:p>
            <a:pPr marL="457200" indent="-457200" eaLnBrk="1" hangingPunct="1">
              <a:lnSpc>
                <a:spcPct val="80000"/>
              </a:lnSpc>
              <a:buFont typeface="Wingdings" pitchFamily="2" charset="2"/>
              <a:buAutoNum type="arabicPeriod"/>
              <a:defRPr/>
            </a:pPr>
            <a:r>
              <a:rPr lang="en-US" sz="2800" smtClean="0"/>
              <a:t>We must prove that the closure algorithm does not fail to discover a FD that truly follows from the set of FD's S.</a:t>
            </a:r>
            <a:endParaRPr lang="bg-BG" sz="280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z="4000" smtClean="0"/>
              <a:t>Why the Closure Algorithm Claims only True FD's?</a:t>
            </a:r>
            <a:endParaRPr lang="bg-BG" sz="4000" smtClean="0"/>
          </a:p>
        </p:txBody>
      </p:sp>
      <p:sp>
        <p:nvSpPr>
          <p:cNvPr id="92163" name="Rectangle 3"/>
          <p:cNvSpPr>
            <a:spLocks noGrp="1" noChangeArrowheads="1"/>
          </p:cNvSpPr>
          <p:nvPr>
            <p:ph type="body" idx="1"/>
          </p:nvPr>
        </p:nvSpPr>
        <p:spPr>
          <a:xfrm>
            <a:off x="457200" y="1981200"/>
            <a:ext cx="8229600" cy="4111625"/>
          </a:xfrm>
        </p:spPr>
        <p:txBody>
          <a:bodyPr/>
          <a:lstStyle/>
          <a:p>
            <a:pPr eaLnBrk="1" hangingPunct="1">
              <a:lnSpc>
                <a:spcPct val="80000"/>
              </a:lnSpc>
              <a:buFont typeface="Wingdings" pitchFamily="2" charset="2"/>
              <a:buNone/>
              <a:defRPr/>
            </a:pPr>
            <a:r>
              <a:rPr lang="en-US" sz="2000" smtClean="0"/>
              <a:t>We can prove by induction on the number of times that we apply the growing operation of step 2 that for every attribute D in X, the FD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D holds (in the special case where D is among the A's, this FD is trivial). That is, every relation R satisfying all of the FD's in S also satisfies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D .</a:t>
            </a:r>
          </a:p>
          <a:p>
            <a:pPr eaLnBrk="1" hangingPunct="1">
              <a:lnSpc>
                <a:spcPct val="80000"/>
              </a:lnSpc>
              <a:buFont typeface="Wingdings" pitchFamily="2" charset="2"/>
              <a:buNone/>
              <a:defRPr/>
            </a:pPr>
            <a:r>
              <a:rPr lang="en-US" sz="2000" smtClean="0"/>
              <a:t>BASIS: The basis case is when there are zero steps. Then D must be one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and surely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D holds in any relation, because it is a trivial FD.</a:t>
            </a:r>
          </a:p>
          <a:p>
            <a:pPr eaLnBrk="1" hangingPunct="1">
              <a:lnSpc>
                <a:spcPct val="80000"/>
              </a:lnSpc>
              <a:buFont typeface="Wingdings" pitchFamily="2" charset="2"/>
              <a:buNone/>
              <a:defRPr/>
            </a:pPr>
            <a:r>
              <a:rPr lang="en-US" sz="2000" smtClean="0"/>
              <a:t>INDUCTION: For the induction, suppose D was added when we used the FD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—&gt; D. We know by the inductive hypothesis that R satisfies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B</a:t>
            </a:r>
            <a:r>
              <a:rPr lang="en-US" sz="2000" baseline="-25000" smtClean="0"/>
              <a:t>i</a:t>
            </a:r>
            <a:r>
              <a:rPr lang="en-US" sz="2000" smtClean="0"/>
              <a:t> for all i = 1, 2,.... m. Put another way, any two tuples of R that agree on all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also agree on all of B</a:t>
            </a:r>
            <a:r>
              <a:rPr lang="en-US" sz="2000" baseline="-25000" smtClean="0"/>
              <a:t>1</a:t>
            </a:r>
            <a:r>
              <a:rPr lang="en-US" sz="2000" smtClean="0"/>
              <a:t>, </a:t>
            </a:r>
            <a:r>
              <a:rPr lang="en-US" sz="2000" baseline="-25000" smtClean="0"/>
              <a:t> </a:t>
            </a:r>
            <a:r>
              <a:rPr lang="en-US" sz="2000" smtClean="0"/>
              <a:t>B</a:t>
            </a:r>
            <a:r>
              <a:rPr lang="en-US" sz="2000" baseline="-25000" smtClean="0"/>
              <a:t>2</a:t>
            </a:r>
            <a:r>
              <a:rPr lang="en-US" sz="2000" smtClean="0"/>
              <a:t>,</a:t>
            </a:r>
            <a:r>
              <a:rPr lang="en-US" sz="2000" baseline="-25000" smtClean="0"/>
              <a:t> </a:t>
            </a:r>
            <a:r>
              <a:rPr lang="en-US" sz="2000" smtClean="0"/>
              <a:t>…, B</a:t>
            </a:r>
            <a:r>
              <a:rPr lang="en-US" sz="2000" baseline="-25000" smtClean="0"/>
              <a:t>m</a:t>
            </a:r>
            <a:r>
              <a:rPr lang="en-US" sz="2000" smtClean="0"/>
              <a:t>. Since R satisfies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—&gt; D, we also know that these two tuples agree on D. Thus, R satisfies</a:t>
            </a:r>
            <a:br>
              <a:rPr lang="en-US" sz="2000" smtClean="0"/>
            </a:b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D .</a:t>
            </a:r>
            <a:endParaRPr lang="bg-BG" sz="20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z="4000" smtClean="0"/>
              <a:t>Why the Closure Algorithm Discovers All True FD's?</a:t>
            </a:r>
            <a:endParaRPr lang="bg-BG" sz="4000" smtClean="0"/>
          </a:p>
        </p:txBody>
      </p:sp>
      <p:sp>
        <p:nvSpPr>
          <p:cNvPr id="93187" name="Rectangle 3"/>
          <p:cNvSpPr>
            <a:spLocks noGrp="1" noChangeArrowheads="1"/>
          </p:cNvSpPr>
          <p:nvPr>
            <p:ph type="body" idx="1"/>
          </p:nvPr>
        </p:nvSpPr>
        <p:spPr>
          <a:xfrm>
            <a:off x="457200" y="1981200"/>
            <a:ext cx="8229600" cy="4616450"/>
          </a:xfrm>
        </p:spPr>
        <p:txBody>
          <a:bodyPr/>
          <a:lstStyle/>
          <a:p>
            <a:pPr eaLnBrk="1" hangingPunct="1">
              <a:lnSpc>
                <a:spcPct val="90000"/>
              </a:lnSpc>
              <a:buFont typeface="Wingdings" pitchFamily="2" charset="2"/>
              <a:buNone/>
              <a:defRPr/>
            </a:pPr>
            <a:r>
              <a:rPr lang="en-US" sz="2400" smtClean="0"/>
              <a:t>Suppose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—&gt; B were a FD that the closure algorithm says does not follow from set S. That is, the closure of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using set of FD's S does not include B. We must show that FD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—&gt; B really doesn't follow from S. That is, we must show that there is at least one relation instance that satisfies all the FD's in S, and yet does not satisfy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—&gt; B.</a:t>
            </a:r>
          </a:p>
          <a:p>
            <a:pPr eaLnBrk="1" hangingPunct="1">
              <a:lnSpc>
                <a:spcPct val="90000"/>
              </a:lnSpc>
              <a:buFont typeface="Wingdings" pitchFamily="2" charset="2"/>
              <a:buNone/>
              <a:defRPr/>
            </a:pPr>
            <a:r>
              <a:rPr lang="en-US" sz="2400" smtClean="0"/>
              <a:t>This instance I is actually quite simple to construct; I has only two tuples t and s. The two tuples agree in all the attributes of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a:t>
            </a:r>
            <a:r>
              <a:rPr lang="en-US" sz="2400" baseline="30000" smtClean="0"/>
              <a:t>+</a:t>
            </a:r>
            <a:r>
              <a:rPr lang="en-US" sz="2400" smtClean="0"/>
              <a:t>, and they disagree in all the other attributes. We must show first that I satisfies all the FD's of S, and then that it does not satisfy</a:t>
            </a:r>
            <a:br>
              <a:rPr lang="en-US" sz="2400" smtClean="0"/>
            </a:br>
            <a:r>
              <a:rPr lang="en-US" sz="2400" smtClean="0"/>
              <a:t>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—&gt; B.</a:t>
            </a:r>
            <a:endParaRPr lang="bg-BG"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bg-BG" smtClean="0"/>
              <a:t>Domains</a:t>
            </a:r>
          </a:p>
        </p:txBody>
      </p:sp>
      <p:sp>
        <p:nvSpPr>
          <p:cNvPr id="1843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smtClean="0"/>
              <a:t>The relational model requires that each component of each tuple be atomic; that is, it must be of some elementary type such as integer or string. It is not permitted for a value to be a record structure, set, list, array, or any other type that can reasonably have its values broken into smaller components.</a:t>
            </a:r>
          </a:p>
          <a:p>
            <a:pPr eaLnBrk="1" hangingPunct="1">
              <a:lnSpc>
                <a:spcPct val="80000"/>
              </a:lnSpc>
              <a:buFont typeface="Wingdings" pitchFamily="2" charset="2"/>
              <a:buNone/>
              <a:defRPr/>
            </a:pPr>
            <a:r>
              <a:rPr lang="en-US" sz="2000" smtClean="0"/>
              <a:t>It is further assumed that associated with each attribute of a relation is a </a:t>
            </a:r>
            <a:r>
              <a:rPr lang="en-US" sz="2000" smtClean="0">
                <a:solidFill>
                  <a:schemeClr val="folHlink"/>
                </a:solidFill>
              </a:rPr>
              <a:t>domain</a:t>
            </a:r>
            <a:r>
              <a:rPr lang="en-US" sz="2000" smtClean="0"/>
              <a:t>, that is, a particular elementary type. The components of any tuple of the relation must have, in each component, a value that belongs to the domain of the corresponding column. For example, tuples of the </a:t>
            </a:r>
            <a:r>
              <a:rPr lang="en-US" sz="2000" smtClean="0">
                <a:solidFill>
                  <a:schemeClr val="folHlink"/>
                </a:solidFill>
              </a:rPr>
              <a:t>Movies</a:t>
            </a:r>
            <a:r>
              <a:rPr lang="en-US" sz="2000" smtClean="0"/>
              <a:t> relation must have a first component that is a string, second and third components that are integers, and a fourth component whose value is one of the constants </a:t>
            </a:r>
            <a:r>
              <a:rPr lang="en-US" sz="2000" smtClean="0">
                <a:solidFill>
                  <a:schemeClr val="folHlink"/>
                </a:solidFill>
              </a:rPr>
              <a:t>color</a:t>
            </a:r>
            <a:r>
              <a:rPr lang="en-US" sz="2000" smtClean="0"/>
              <a:t> and </a:t>
            </a:r>
            <a:r>
              <a:rPr lang="en-US" sz="2000" smtClean="0">
                <a:solidFill>
                  <a:schemeClr val="folHlink"/>
                </a:solidFill>
              </a:rPr>
              <a:t>blackAndWhite</a:t>
            </a:r>
            <a:r>
              <a:rPr lang="en-US" sz="2000" smtClean="0"/>
              <a:t>. Domains are part of a relation's schema, although we shall not develop a notation for specifying domains.</a:t>
            </a:r>
            <a:endParaRPr lang="bg-BG" sz="200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z="4000" smtClean="0"/>
              <a:t>An instance I satisfying S but not</a:t>
            </a:r>
            <a:br>
              <a:rPr lang="en-US" sz="4000" smtClean="0"/>
            </a:br>
            <a:r>
              <a:rPr lang="en-US" sz="4000" smtClean="0"/>
              <a:t> A</a:t>
            </a:r>
            <a:r>
              <a:rPr lang="en-US" sz="4000" baseline="-25000" smtClean="0"/>
              <a:t>1</a:t>
            </a:r>
            <a:r>
              <a:rPr lang="en-US" sz="4000" smtClean="0"/>
              <a:t> A</a:t>
            </a:r>
            <a:r>
              <a:rPr lang="en-US" sz="4000" baseline="-25000" smtClean="0"/>
              <a:t>2</a:t>
            </a:r>
            <a:r>
              <a:rPr lang="en-US" sz="4000" smtClean="0"/>
              <a:t> ... A</a:t>
            </a:r>
            <a:r>
              <a:rPr lang="en-US" sz="4000" baseline="-25000" smtClean="0"/>
              <a:t>n</a:t>
            </a:r>
            <a:r>
              <a:rPr lang="en-US" sz="4000" smtClean="0"/>
              <a:t> —&gt; B</a:t>
            </a:r>
            <a:endParaRPr lang="bg-BG" sz="4000" smtClean="0"/>
          </a:p>
        </p:txBody>
      </p:sp>
      <p:graphicFrame>
        <p:nvGraphicFramePr>
          <p:cNvPr id="94403" name="Group 195"/>
          <p:cNvGraphicFramePr>
            <a:graphicFrameLocks noGrp="1"/>
          </p:cNvGraphicFramePr>
          <p:nvPr>
            <p:ph idx="1"/>
          </p:nvPr>
        </p:nvGraphicFramePr>
        <p:xfrm>
          <a:off x="457200" y="2781300"/>
          <a:ext cx="8229600" cy="1943100"/>
        </p:xfrm>
        <a:graphic>
          <a:graphicData uri="http://schemas.openxmlformats.org/drawingml/2006/table">
            <a:tbl>
              <a:tblPr/>
              <a:tblGrid>
                <a:gridCol w="549275"/>
                <a:gridCol w="547688"/>
                <a:gridCol w="549275"/>
                <a:gridCol w="547687"/>
                <a:gridCol w="549275"/>
                <a:gridCol w="549275"/>
                <a:gridCol w="547688"/>
                <a:gridCol w="549275"/>
                <a:gridCol w="547687"/>
                <a:gridCol w="549275"/>
                <a:gridCol w="549275"/>
                <a:gridCol w="547688"/>
                <a:gridCol w="549275"/>
                <a:gridCol w="547687"/>
                <a:gridCol w="549275"/>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{A1, A2, ..., An}</a:t>
                      </a:r>
                      <a:r>
                        <a:rPr kumimoji="0" lang="bg-BG" sz="2800" b="0" i="0" u="none" strike="noStrike" cap="none" normalizeH="0" baseline="30000" smtClean="0">
                          <a:ln>
                            <a:noFill/>
                          </a:ln>
                          <a:solidFill>
                            <a:schemeClr val="tx1"/>
                          </a:solidFill>
                          <a:effectLst>
                            <a:outerShdw blurRad="38100" dist="38100" dir="2700000" algn="tl">
                              <a:srgbClr val="000000"/>
                            </a:outerShdw>
                          </a:effectLst>
                          <a:latin typeface="Tahoma" pitchFamily="34" charset="0"/>
                        </a:rPr>
                        <a:t>+</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Other Attributes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sz="4000" smtClean="0"/>
              <a:t>Why the Closure Algorithm Discovers All True FD's?</a:t>
            </a:r>
            <a:endParaRPr lang="bg-BG" sz="4000" smtClean="0"/>
          </a:p>
        </p:txBody>
      </p:sp>
      <p:sp>
        <p:nvSpPr>
          <p:cNvPr id="96259" name="Rectangle 3"/>
          <p:cNvSpPr>
            <a:spLocks noGrp="1" noChangeArrowheads="1"/>
          </p:cNvSpPr>
          <p:nvPr>
            <p:ph type="body" idx="1"/>
          </p:nvPr>
        </p:nvSpPr>
        <p:spPr>
          <a:xfrm>
            <a:off x="0" y="1981200"/>
            <a:ext cx="9144000" cy="4616450"/>
          </a:xfrm>
        </p:spPr>
        <p:txBody>
          <a:bodyPr/>
          <a:lstStyle/>
          <a:p>
            <a:pPr eaLnBrk="1" hangingPunct="1">
              <a:lnSpc>
                <a:spcPct val="80000"/>
              </a:lnSpc>
              <a:buFont typeface="Wingdings" pitchFamily="2" charset="2"/>
              <a:buNone/>
              <a:defRPr/>
            </a:pPr>
            <a:r>
              <a:rPr lang="en-US" sz="2000" smtClean="0"/>
              <a:t>Suppose there were some FD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—&gt; D in set S that instance I does not satisfy. Since I has only two tuples, t and s, those must be the two tuples that violate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—&gt; D. That is, t and s agree in all the attributes of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yet disagree on D. If we examine the figure we see that all of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must be among the attributes of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  because those are the only attributes on which t and s agree. Likewise, D must be among the other attributes, because only on those attributes do t and s disagree.</a:t>
            </a:r>
          </a:p>
          <a:p>
            <a:pPr eaLnBrk="1" hangingPunct="1">
              <a:lnSpc>
                <a:spcPct val="80000"/>
              </a:lnSpc>
              <a:buFont typeface="Wingdings" pitchFamily="2" charset="2"/>
              <a:buNone/>
              <a:defRPr/>
            </a:pPr>
            <a:r>
              <a:rPr lang="en-US" sz="2000" smtClean="0"/>
              <a:t>But then we did not compute the closure correctly.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—&gt; D should have been applied when X was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to add D to X. We conclude that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—&gt; D cannot exist; i.e., instance I satisfies S.</a:t>
            </a:r>
          </a:p>
          <a:p>
            <a:pPr eaLnBrk="1" hangingPunct="1">
              <a:lnSpc>
                <a:spcPct val="80000"/>
              </a:lnSpc>
              <a:buFont typeface="Wingdings" pitchFamily="2" charset="2"/>
              <a:buNone/>
              <a:defRPr/>
            </a:pPr>
            <a:r>
              <a:rPr lang="en-US" sz="2000" smtClean="0"/>
              <a:t>Second, we must show that I does not satisfy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B. However, this part is easy. Surely,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are among the attributes on which t and s agree. Also, we know that B is not in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 so B is one of the attributes on which t and s disagree. Thus, I does not satisfy</a:t>
            </a:r>
            <a:br>
              <a:rPr lang="en-US" sz="2000" smtClean="0"/>
            </a:b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—&gt; B. We conclude that the closure algorithm asserts neither too few nor too many FD's; it asserts exactly those FD's that do follow from S.</a:t>
            </a:r>
            <a:endParaRPr lang="bg-BG" sz="20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bg-BG" smtClean="0"/>
              <a:t>The Transitive Rule</a:t>
            </a:r>
          </a:p>
        </p:txBody>
      </p:sp>
      <p:sp>
        <p:nvSpPr>
          <p:cNvPr id="97283" name="Rectangle 3"/>
          <p:cNvSpPr>
            <a:spLocks noGrp="1" noChangeArrowheads="1"/>
          </p:cNvSpPr>
          <p:nvPr>
            <p:ph type="body" idx="1"/>
          </p:nvPr>
        </p:nvSpPr>
        <p:spPr>
          <a:xfrm>
            <a:off x="457200" y="1981200"/>
            <a:ext cx="8686800" cy="4543425"/>
          </a:xfrm>
        </p:spPr>
        <p:txBody>
          <a:bodyPr/>
          <a:lstStyle/>
          <a:p>
            <a:pPr eaLnBrk="1" hangingPunct="1">
              <a:lnSpc>
                <a:spcPct val="80000"/>
              </a:lnSpc>
              <a:buFont typeface="Wingdings" pitchFamily="2" charset="2"/>
              <a:buNone/>
              <a:defRPr/>
            </a:pPr>
            <a:r>
              <a:rPr lang="en-US" sz="2000" smtClean="0"/>
              <a:t>The transitive rule lets us cascade two FD's.</a:t>
            </a:r>
          </a:p>
          <a:p>
            <a:pPr eaLnBrk="1" hangingPunct="1">
              <a:lnSpc>
                <a:spcPct val="80000"/>
              </a:lnSpc>
              <a:buFont typeface="Wingdings" pitchFamily="2" charset="2"/>
              <a:buNone/>
              <a:defRPr/>
            </a:pPr>
            <a:endParaRPr lang="en-US" sz="2000" smtClean="0"/>
          </a:p>
          <a:p>
            <a:pPr eaLnBrk="1" hangingPunct="1">
              <a:lnSpc>
                <a:spcPct val="80000"/>
              </a:lnSpc>
              <a:defRPr/>
            </a:pPr>
            <a:r>
              <a:rPr lang="en-US" sz="2000" smtClean="0"/>
              <a:t>If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and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hold in relation R, then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also holds in R.</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If some of the C's are among the A's, we may eliminate them from the right side by the trivial-dependencies rule.</a:t>
            </a:r>
          </a:p>
          <a:p>
            <a:pPr eaLnBrk="1" hangingPunct="1">
              <a:lnSpc>
                <a:spcPct val="80000"/>
              </a:lnSpc>
              <a:buFont typeface="Wingdings" pitchFamily="2" charset="2"/>
              <a:buNone/>
              <a:defRPr/>
            </a:pPr>
            <a:r>
              <a:rPr lang="en-US" sz="2000" smtClean="0"/>
              <a:t>To see why the transitive rule holds, apply the test. To test whether</a:t>
            </a:r>
            <a:br>
              <a:rPr lang="en-US" sz="2000" smtClean="0"/>
            </a:b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holds, we need to compute the closure</a:t>
            </a:r>
            <a:br>
              <a:rPr lang="en-US" sz="2000" smtClean="0"/>
            </a:b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 with respect to the two given FD's.</a:t>
            </a:r>
          </a:p>
          <a:p>
            <a:pPr eaLnBrk="1" hangingPunct="1">
              <a:lnSpc>
                <a:spcPct val="80000"/>
              </a:lnSpc>
              <a:buFont typeface="Wingdings" pitchFamily="2" charset="2"/>
              <a:buNone/>
              <a:defRPr/>
            </a:pPr>
            <a:r>
              <a:rPr lang="en-US" sz="2000" smtClean="0"/>
              <a:t>The FD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tells us that all of B</a:t>
            </a:r>
            <a:r>
              <a:rPr lang="en-US" sz="2000" baseline="-25000" smtClean="0"/>
              <a:t>1</a:t>
            </a:r>
            <a:r>
              <a:rPr lang="en-US" sz="2000" smtClean="0"/>
              <a:t>, B</a:t>
            </a:r>
            <a:r>
              <a:rPr lang="en-US" sz="2000" baseline="-25000" smtClean="0"/>
              <a:t>2</a:t>
            </a:r>
            <a:r>
              <a:rPr lang="en-US" sz="2000" smtClean="0"/>
              <a:t>, ..., B</a:t>
            </a:r>
            <a:r>
              <a:rPr lang="en-US" sz="2000" baseline="-25000" smtClean="0"/>
              <a:t>m</a:t>
            </a:r>
            <a:r>
              <a:rPr lang="en-US" sz="2000" smtClean="0"/>
              <a:t> are in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 Then, we can use the FD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to add C</a:t>
            </a:r>
            <a:r>
              <a:rPr lang="en-US" sz="2000" baseline="-25000" smtClean="0"/>
              <a:t>1</a:t>
            </a:r>
            <a:r>
              <a:rPr lang="en-US" sz="2000" smtClean="0"/>
              <a:t>, C</a:t>
            </a:r>
            <a:r>
              <a:rPr lang="en-US" sz="2000" baseline="-25000" smtClean="0"/>
              <a:t>2</a:t>
            </a:r>
            <a:r>
              <a:rPr lang="en-US" sz="2000" smtClean="0"/>
              <a:t>, ..., C</a:t>
            </a:r>
            <a:r>
              <a:rPr lang="en-US" sz="2000" baseline="-25000" smtClean="0"/>
              <a:t>k</a:t>
            </a:r>
            <a:r>
              <a:rPr lang="en-US" sz="2000" smtClean="0"/>
              <a:t> to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a:t>
            </a:r>
            <a:r>
              <a:rPr lang="en-US" sz="2000" smtClean="0"/>
              <a:t>. Since all the C's are in</a:t>
            </a:r>
            <a:br>
              <a:rPr lang="en-US" sz="2000" smtClean="0"/>
            </a:br>
            <a:r>
              <a:rPr lang="en-US" sz="2000" smtClean="0"/>
              <a:t>{A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a:t>
            </a:r>
            <a:r>
              <a:rPr lang="en-US" sz="2000" baseline="30000" smtClean="0"/>
              <a:t>+ </a:t>
            </a:r>
            <a:r>
              <a:rPr lang="en-US" sz="2000" smtClean="0"/>
              <a:t>we conclude that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 holds for any relation that satisfies both A</a:t>
            </a:r>
            <a:r>
              <a:rPr lang="en-US" sz="2000" baseline="-25000" smtClean="0"/>
              <a:t>1</a:t>
            </a:r>
            <a:r>
              <a:rPr lang="en-US" sz="2000" smtClean="0"/>
              <a:t> A</a:t>
            </a:r>
            <a:r>
              <a:rPr lang="en-US" sz="2000" baseline="-25000" smtClean="0"/>
              <a:t>2</a:t>
            </a:r>
            <a:r>
              <a:rPr lang="en-US" sz="2000" smtClean="0"/>
              <a:t> ... A</a:t>
            </a:r>
            <a:r>
              <a:rPr lang="en-US" sz="2000" baseline="-25000" smtClean="0"/>
              <a:t>n </a:t>
            </a:r>
            <a:r>
              <a:rPr lang="en-US" sz="2000" smtClean="0"/>
              <a:t>—&gt; 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 and</a:t>
            </a:r>
            <a:br>
              <a:rPr lang="en-US" sz="2000" smtClean="0"/>
            </a:br>
            <a:r>
              <a:rPr lang="en-US" sz="2000" smtClean="0"/>
              <a:t>B</a:t>
            </a:r>
            <a:r>
              <a:rPr lang="en-US" sz="2000" baseline="-25000" smtClean="0"/>
              <a:t>1 </a:t>
            </a:r>
            <a:r>
              <a:rPr lang="en-US" sz="2000" smtClean="0"/>
              <a:t>B</a:t>
            </a:r>
            <a:r>
              <a:rPr lang="en-US" sz="2000" baseline="-25000" smtClean="0"/>
              <a:t>2 </a:t>
            </a:r>
            <a:r>
              <a:rPr lang="en-US" sz="2000" smtClean="0"/>
              <a:t>… B</a:t>
            </a:r>
            <a:r>
              <a:rPr lang="en-US" sz="2000" baseline="-25000" smtClean="0"/>
              <a:t>m</a:t>
            </a:r>
            <a:r>
              <a:rPr lang="en-US" sz="2000" smtClean="0"/>
              <a:t>—&gt; C</a:t>
            </a:r>
            <a:r>
              <a:rPr lang="en-US" sz="2000" baseline="-25000" smtClean="0"/>
              <a:t>1 </a:t>
            </a:r>
            <a:r>
              <a:rPr lang="en-US" sz="2000" smtClean="0"/>
              <a:t>C</a:t>
            </a:r>
            <a:r>
              <a:rPr lang="en-US" sz="2000" baseline="-25000" smtClean="0"/>
              <a:t>2 </a:t>
            </a:r>
            <a:r>
              <a:rPr lang="en-US" sz="2000" smtClean="0"/>
              <a:t>… C</a:t>
            </a:r>
            <a:r>
              <a:rPr lang="en-US" sz="2000" baseline="-25000" smtClean="0"/>
              <a:t>k</a:t>
            </a:r>
            <a:r>
              <a:rPr lang="en-US" sz="2000" smtClean="0"/>
              <a:t>.</a:t>
            </a:r>
            <a:endParaRPr lang="bg-BG" sz="20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z="4000" smtClean="0">
                <a:solidFill>
                  <a:schemeClr val="folHlink"/>
                </a:solidFill>
              </a:rPr>
              <a:t>Combining relation Movies with relation Owns</a:t>
            </a:r>
            <a:endParaRPr lang="bg-BG" sz="4000" smtClean="0">
              <a:solidFill>
                <a:schemeClr val="folHlink"/>
              </a:solidFill>
            </a:endParaRPr>
          </a:p>
        </p:txBody>
      </p:sp>
      <p:graphicFrame>
        <p:nvGraphicFramePr>
          <p:cNvPr id="99331" name="Group 3"/>
          <p:cNvGraphicFramePr>
            <a:graphicFrameLocks noGrp="1"/>
          </p:cNvGraphicFramePr>
          <p:nvPr>
            <p:ph idx="1"/>
          </p:nvPr>
        </p:nvGraphicFramePr>
        <p:xfrm>
          <a:off x="179388" y="2997200"/>
          <a:ext cx="8713787" cy="2232025"/>
        </p:xfrm>
        <a:graphic>
          <a:graphicData uri="http://schemas.openxmlformats.org/drawingml/2006/table">
            <a:tbl>
              <a:tblPr/>
              <a:tblGrid>
                <a:gridCol w="1855787"/>
                <a:gridCol w="1214438"/>
                <a:gridCol w="1500187"/>
                <a:gridCol w="1787525"/>
                <a:gridCol w="2355850"/>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z="4000" smtClean="0"/>
              <a:t>Combining relation Movies with relation Owns</a:t>
            </a:r>
            <a:endParaRPr lang="bg-BG" sz="4000" smtClean="0"/>
          </a:p>
        </p:txBody>
      </p:sp>
      <p:graphicFrame>
        <p:nvGraphicFramePr>
          <p:cNvPr id="100426" name="Group 74"/>
          <p:cNvGraphicFramePr>
            <a:graphicFrameLocks noGrp="1"/>
          </p:cNvGraphicFramePr>
          <p:nvPr>
            <p:ph idx="1"/>
          </p:nvPr>
        </p:nvGraphicFramePr>
        <p:xfrm>
          <a:off x="179388" y="1916113"/>
          <a:ext cx="8713787" cy="1800225"/>
        </p:xfrm>
        <a:graphic>
          <a:graphicData uri="http://schemas.openxmlformats.org/drawingml/2006/table">
            <a:tbl>
              <a:tblPr/>
              <a:tblGrid>
                <a:gridCol w="2305050"/>
                <a:gridCol w="1008062"/>
                <a:gridCol w="1079500"/>
                <a:gridCol w="1295400"/>
                <a:gridCol w="1584325"/>
                <a:gridCol w="1441450"/>
              </a:tblGrid>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studioAddr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Buena Vista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76834" name="Text Box 75"/>
          <p:cNvSpPr txBox="1">
            <a:spLocks noChangeArrowheads="1"/>
          </p:cNvSpPr>
          <p:nvPr/>
        </p:nvSpPr>
        <p:spPr bwMode="auto">
          <a:xfrm>
            <a:off x="250825" y="4437063"/>
            <a:ext cx="2976563" cy="1604962"/>
          </a:xfrm>
          <a:prstGeom prst="rect">
            <a:avLst/>
          </a:prstGeom>
          <a:noFill/>
          <a:ln w="9525">
            <a:noFill/>
            <a:miter lim="800000"/>
            <a:headEnd/>
            <a:tailEnd/>
          </a:ln>
        </p:spPr>
        <p:txBody>
          <a:bodyPr wrap="none">
            <a:spAutoFit/>
          </a:bodyPr>
          <a:lstStyle/>
          <a:p>
            <a:pPr>
              <a:spcBef>
                <a:spcPct val="50000"/>
              </a:spcBef>
            </a:pPr>
            <a:r>
              <a:rPr lang="en-US"/>
              <a:t>title year —&gt; studioName</a:t>
            </a:r>
          </a:p>
          <a:p>
            <a:pPr>
              <a:spcBef>
                <a:spcPct val="50000"/>
              </a:spcBef>
            </a:pPr>
            <a:r>
              <a:rPr lang="en-US"/>
              <a:t>studioName —&gt; studioAddr</a:t>
            </a:r>
          </a:p>
          <a:p>
            <a:pPr>
              <a:spcBef>
                <a:spcPct val="50000"/>
              </a:spcBef>
            </a:pPr>
            <a:r>
              <a:rPr lang="en-US"/>
              <a:t>=&gt;</a:t>
            </a:r>
          </a:p>
          <a:p>
            <a:pPr>
              <a:spcBef>
                <a:spcPct val="50000"/>
              </a:spcBef>
            </a:pPr>
            <a:r>
              <a:rPr lang="en-US"/>
              <a:t>title year —&gt; studioAddr</a:t>
            </a:r>
            <a:endParaRPr lang="bg-BG"/>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smtClean="0"/>
              <a:t>Closures and Keys</a:t>
            </a:r>
            <a:endParaRPr lang="bg-BG" smtClean="0"/>
          </a:p>
        </p:txBody>
      </p:sp>
      <p:sp>
        <p:nvSpPr>
          <p:cNvPr id="101379" name="Rectangle 3"/>
          <p:cNvSpPr>
            <a:spLocks noGrp="1" noChangeArrowheads="1"/>
          </p:cNvSpPr>
          <p:nvPr>
            <p:ph type="body" idx="1"/>
          </p:nvPr>
        </p:nvSpPr>
        <p:spPr>
          <a:xfrm>
            <a:off x="457200" y="1981200"/>
            <a:ext cx="8435975" cy="4327525"/>
          </a:xfrm>
        </p:spPr>
        <p:txBody>
          <a:bodyPr/>
          <a:lstStyle/>
          <a:p>
            <a:pPr eaLnBrk="1" hangingPunct="1">
              <a:buFont typeface="Wingdings" pitchFamily="2" charset="2"/>
              <a:buNone/>
              <a:defRPr/>
            </a:pPr>
            <a:r>
              <a:rPr lang="en-US" sz="2800" smtClean="0"/>
              <a:t>Notice that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 </a:t>
            </a:r>
            <a:r>
              <a:rPr lang="en-US" sz="2800" smtClean="0"/>
              <a:t>is the set of all attributes of a relation if and only if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is a superkey for the relation. For only then does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functionally determine all the other attributes. We can test if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is a key for a relation by checking first that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a:t>
            </a:r>
            <a:r>
              <a:rPr lang="en-US" sz="2800" baseline="30000" smtClean="0"/>
              <a:t>+ </a:t>
            </a:r>
            <a:r>
              <a:rPr lang="en-US" sz="2800" smtClean="0"/>
              <a:t>is all attributes, and then checking that, for no set X formed by removing one attribute from</a:t>
            </a:r>
            <a:br>
              <a:rPr lang="en-US" sz="2800" smtClean="0"/>
            </a:br>
            <a:r>
              <a:rPr lang="en-US" sz="2800" smtClean="0"/>
              <a:t>{A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is X</a:t>
            </a:r>
            <a:r>
              <a:rPr lang="en-US" sz="2800" baseline="30000" smtClean="0"/>
              <a:t>+</a:t>
            </a:r>
            <a:r>
              <a:rPr lang="en-US" sz="2800" smtClean="0"/>
              <a:t> the set of all attributes.</a:t>
            </a:r>
            <a:endParaRPr lang="bg-BG" sz="28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sz="4000" smtClean="0"/>
              <a:t>Closing Sets of Functional Dependencies</a:t>
            </a:r>
            <a:endParaRPr lang="bg-BG" sz="4000" smtClean="0"/>
          </a:p>
        </p:txBody>
      </p:sp>
      <p:sp>
        <p:nvSpPr>
          <p:cNvPr id="9830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smtClean="0"/>
              <a:t>As we have seen, given a set of FD's, we can often infer some other FD's, including both trivial and nontrivial FD's. We shall, in later sections, want to distinguish between </a:t>
            </a:r>
            <a:r>
              <a:rPr lang="en-US" sz="2400" smtClean="0">
                <a:solidFill>
                  <a:schemeClr val="folHlink"/>
                </a:solidFill>
              </a:rPr>
              <a:t>given</a:t>
            </a:r>
            <a:r>
              <a:rPr lang="en-US" sz="2400" smtClean="0"/>
              <a:t> FD's that are stated initially for a relation and </a:t>
            </a:r>
            <a:r>
              <a:rPr lang="en-US" sz="2400" smtClean="0">
                <a:solidFill>
                  <a:schemeClr val="folHlink"/>
                </a:solidFill>
              </a:rPr>
              <a:t>derived</a:t>
            </a:r>
            <a:r>
              <a:rPr lang="en-US" sz="2400" smtClean="0"/>
              <a:t> FD's that are inferred using one of the rules of this section or by using the algorithm for closing a set of attributes.</a:t>
            </a:r>
          </a:p>
          <a:p>
            <a:pPr eaLnBrk="1" hangingPunct="1">
              <a:lnSpc>
                <a:spcPct val="80000"/>
              </a:lnSpc>
              <a:buFont typeface="Wingdings" pitchFamily="2" charset="2"/>
              <a:buNone/>
              <a:defRPr/>
            </a:pPr>
            <a:r>
              <a:rPr lang="en-US" sz="2400" smtClean="0"/>
              <a:t>Moreover, we sometimes have a choice of which FD's we use to represent the full set of FD's for a relation. Any set of given FD's from which we can infer all the FD's for a relation will be called a basis for that relation. If no proper subset of the FD's in a basis can also derive the complete set of FD's, then we say the basis is </a:t>
            </a:r>
            <a:r>
              <a:rPr lang="en-US" sz="2400" smtClean="0">
                <a:solidFill>
                  <a:schemeClr val="folHlink"/>
                </a:solidFill>
              </a:rPr>
              <a:t>minimal</a:t>
            </a:r>
            <a:r>
              <a:rPr lang="en-US" sz="2400" smtClean="0"/>
              <a:t>.</a:t>
            </a:r>
            <a:endParaRPr lang="bg-BG" sz="240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0240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R(A, B, C) each attribute functionally determines the other two attributes. The full set of derived FD’s:</a:t>
            </a:r>
          </a:p>
          <a:p>
            <a:pPr eaLnBrk="1" hangingPunct="1">
              <a:lnSpc>
                <a:spcPct val="90000"/>
              </a:lnSpc>
              <a:buFont typeface="Wingdings" pitchFamily="2" charset="2"/>
              <a:buNone/>
              <a:defRPr/>
            </a:pPr>
            <a:r>
              <a:rPr lang="en-US" sz="2400" smtClean="0"/>
              <a:t>A —&gt; B		A —&gt; C		B —&gt; A</a:t>
            </a:r>
          </a:p>
          <a:p>
            <a:pPr eaLnBrk="1" hangingPunct="1">
              <a:lnSpc>
                <a:spcPct val="90000"/>
              </a:lnSpc>
              <a:buFont typeface="Wingdings" pitchFamily="2" charset="2"/>
              <a:buNone/>
              <a:defRPr/>
            </a:pPr>
            <a:r>
              <a:rPr lang="en-US" sz="2400" smtClean="0"/>
              <a:t>B —&gt; C		C —&gt; A 		C —&gt; B</a:t>
            </a:r>
          </a:p>
          <a:p>
            <a:pPr eaLnBrk="1" hangingPunct="1">
              <a:lnSpc>
                <a:spcPct val="90000"/>
              </a:lnSpc>
              <a:buFont typeface="Wingdings" pitchFamily="2" charset="2"/>
              <a:buNone/>
              <a:defRPr/>
            </a:pPr>
            <a:r>
              <a:rPr lang="en-US" sz="2400" smtClean="0"/>
              <a:t>AB —&gt; C		AC —&gt; B		BC —&gt; A</a:t>
            </a:r>
          </a:p>
          <a:p>
            <a:pPr eaLnBrk="1" hangingPunct="1">
              <a:lnSpc>
                <a:spcPct val="90000"/>
              </a:lnSpc>
              <a:buFont typeface="Wingdings" pitchFamily="2" charset="2"/>
              <a:buNone/>
              <a:defRPr/>
            </a:pPr>
            <a:r>
              <a:rPr lang="en-US" sz="2400" smtClean="0"/>
              <a:t>…</a:t>
            </a:r>
          </a:p>
          <a:p>
            <a:pPr eaLnBrk="1" hangingPunct="1">
              <a:lnSpc>
                <a:spcPct val="90000"/>
              </a:lnSpc>
              <a:buFont typeface="Wingdings" pitchFamily="2" charset="2"/>
              <a:buNone/>
              <a:defRPr/>
            </a:pPr>
            <a:r>
              <a:rPr lang="en-US" sz="2400" smtClean="0"/>
              <a:t>Minimal bases:</a:t>
            </a:r>
          </a:p>
          <a:p>
            <a:pPr eaLnBrk="1" hangingPunct="1">
              <a:lnSpc>
                <a:spcPct val="90000"/>
              </a:lnSpc>
              <a:buFont typeface="Wingdings" pitchFamily="2" charset="2"/>
              <a:buNone/>
              <a:defRPr/>
            </a:pPr>
            <a:r>
              <a:rPr lang="en-US" sz="2400" smtClean="0"/>
              <a:t>{A —&gt; B, B —&gt; A, B —&gt; C, C —&gt; B}</a:t>
            </a:r>
          </a:p>
          <a:p>
            <a:pPr eaLnBrk="1" hangingPunct="1">
              <a:lnSpc>
                <a:spcPct val="90000"/>
              </a:lnSpc>
              <a:buFont typeface="Wingdings" pitchFamily="2" charset="2"/>
              <a:buNone/>
              <a:defRPr/>
            </a:pPr>
            <a:r>
              <a:rPr lang="en-US" sz="2400" smtClean="0"/>
              <a:t>{A —&gt; B, B —&gt; C, C —&gt; A}</a:t>
            </a:r>
          </a:p>
          <a:p>
            <a:pPr eaLnBrk="1" hangingPunct="1">
              <a:lnSpc>
                <a:spcPct val="90000"/>
              </a:lnSpc>
              <a:buFont typeface="Wingdings" pitchFamily="2" charset="2"/>
              <a:buNone/>
              <a:defRPr/>
            </a:pPr>
            <a:r>
              <a:rPr lang="en-US" sz="2400" smtClean="0"/>
              <a:t>…</a:t>
            </a:r>
            <a:endParaRPr lang="bg-BG" sz="24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bg-BG" sz="4000" smtClean="0"/>
              <a:t>Projecting Functional Dependencies</a:t>
            </a:r>
          </a:p>
        </p:txBody>
      </p:sp>
      <p:sp>
        <p:nvSpPr>
          <p:cNvPr id="104451" name="Rectangle 3"/>
          <p:cNvSpPr>
            <a:spLocks noGrp="1" noChangeArrowheads="1"/>
          </p:cNvSpPr>
          <p:nvPr>
            <p:ph type="body" idx="1"/>
          </p:nvPr>
        </p:nvSpPr>
        <p:spPr/>
        <p:txBody>
          <a:bodyPr/>
          <a:lstStyle/>
          <a:p>
            <a:pPr marL="457200" indent="-457200" eaLnBrk="1" hangingPunct="1">
              <a:lnSpc>
                <a:spcPct val="80000"/>
              </a:lnSpc>
              <a:buFont typeface="Wingdings" pitchFamily="2" charset="2"/>
              <a:buNone/>
              <a:defRPr/>
            </a:pPr>
            <a:r>
              <a:rPr lang="en-US" sz="2000" smtClean="0"/>
              <a:t>When we study design of relation schemas, we shall also have need to answer the following question about FD's. Suppose we have a relation R with some FD's F, and we "project" R by eliminating certain attributes from the schema. Suppose S is the relation that results from R if we eliminate the components corresponding to the dropped attributes, in all R's tuples. Since S is a set, duplicate tuples are replaced by one copy. What FD's hold in S?</a:t>
            </a:r>
          </a:p>
          <a:p>
            <a:pPr marL="457200" indent="-457200" eaLnBrk="1" hangingPunct="1">
              <a:lnSpc>
                <a:spcPct val="80000"/>
              </a:lnSpc>
              <a:buFont typeface="Wingdings" pitchFamily="2" charset="2"/>
              <a:buNone/>
              <a:defRPr/>
            </a:pPr>
            <a:r>
              <a:rPr lang="en-US" sz="2000" smtClean="0"/>
              <a:t>The answer is obtained in principle by computing all FDs that:</a:t>
            </a:r>
          </a:p>
          <a:p>
            <a:pPr marL="457200" indent="-457200" eaLnBrk="1" hangingPunct="1">
              <a:lnSpc>
                <a:spcPct val="80000"/>
              </a:lnSpc>
              <a:buFont typeface="Wingdings" pitchFamily="2" charset="2"/>
              <a:buAutoNum type="alphaLcParenR"/>
              <a:defRPr/>
            </a:pPr>
            <a:r>
              <a:rPr lang="en-US" sz="2000" smtClean="0"/>
              <a:t>Follow from F, and</a:t>
            </a:r>
          </a:p>
          <a:p>
            <a:pPr marL="457200" indent="-457200" eaLnBrk="1" hangingPunct="1">
              <a:lnSpc>
                <a:spcPct val="80000"/>
              </a:lnSpc>
              <a:buFont typeface="Wingdings" pitchFamily="2" charset="2"/>
              <a:buAutoNum type="alphaLcParenR"/>
              <a:defRPr/>
            </a:pPr>
            <a:r>
              <a:rPr lang="en-US" sz="2000" smtClean="0"/>
              <a:t>Involve only attributes of S.</a:t>
            </a:r>
          </a:p>
          <a:p>
            <a:pPr marL="457200" indent="-457200" eaLnBrk="1" hangingPunct="1">
              <a:lnSpc>
                <a:spcPct val="80000"/>
              </a:lnSpc>
              <a:buFont typeface="Wingdings" pitchFamily="2" charset="2"/>
              <a:buNone/>
              <a:defRPr/>
            </a:pPr>
            <a:r>
              <a:rPr lang="en-US" sz="2000" smtClean="0"/>
              <a:t>Since there may be a large number of such FD's, and many of them may be redundant (i.e., they follow from other such FD's), we are free to simplify that set of FD's if we wish. However, in general, the calculation of the FD's for S is in the worst case exponential in the number of attributes of S.</a:t>
            </a:r>
            <a:endParaRPr lang="bg-BG" sz="20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05475" name="Rectangle 3"/>
          <p:cNvSpPr>
            <a:spLocks noGrp="1" noChangeArrowheads="1"/>
          </p:cNvSpPr>
          <p:nvPr>
            <p:ph type="body" idx="1"/>
          </p:nvPr>
        </p:nvSpPr>
        <p:spPr>
          <a:xfrm>
            <a:off x="457200" y="1981200"/>
            <a:ext cx="8507413" cy="4327525"/>
          </a:xfrm>
        </p:spPr>
        <p:txBody>
          <a:bodyPr/>
          <a:lstStyle/>
          <a:p>
            <a:pPr eaLnBrk="1" hangingPunct="1">
              <a:lnSpc>
                <a:spcPct val="80000"/>
              </a:lnSpc>
              <a:buFont typeface="Wingdings" pitchFamily="2" charset="2"/>
              <a:buNone/>
              <a:defRPr/>
            </a:pPr>
            <a:r>
              <a:rPr lang="en-US" sz="1400" smtClean="0"/>
              <a:t>Suppose R(A, B, C, D) has FD's A —&gt; B, B —&gt; C, and C —&gt; D. Suppose also that we wish to project out the attribute B, leaving a relation S(A, C, D). In principle, to find the FD's for S, we need to take the closure of all eight subsets of {A, C, D}, using the full set of FD's, including those involving B. However, there are some obvious simplifications we can make.</a:t>
            </a:r>
          </a:p>
          <a:p>
            <a:pPr eaLnBrk="1" hangingPunct="1">
              <a:lnSpc>
                <a:spcPct val="80000"/>
              </a:lnSpc>
              <a:defRPr/>
            </a:pPr>
            <a:r>
              <a:rPr lang="en-US" sz="1400" smtClean="0"/>
              <a:t>Closing the empty set and the set of all attributes cannot yield a nontrivial FD.</a:t>
            </a:r>
          </a:p>
          <a:p>
            <a:pPr eaLnBrk="1" hangingPunct="1">
              <a:lnSpc>
                <a:spcPct val="80000"/>
              </a:lnSpc>
              <a:defRPr/>
            </a:pPr>
            <a:r>
              <a:rPr lang="en-US" sz="1400" smtClean="0"/>
              <a:t>If we already know that the closure of some set X is all attributes, then we cannot discover any new FD's by closing supersets of X.</a:t>
            </a:r>
          </a:p>
          <a:p>
            <a:pPr eaLnBrk="1" hangingPunct="1">
              <a:lnSpc>
                <a:spcPct val="80000"/>
              </a:lnSpc>
              <a:buFont typeface="Wingdings" pitchFamily="2" charset="2"/>
              <a:buNone/>
              <a:defRPr/>
            </a:pPr>
            <a:r>
              <a:rPr lang="en-US" sz="1400" smtClean="0"/>
              <a:t>Thus, we may start with the closures of the singleton sets, and then move on to the doubleton sets if necessary. For each closure of a set X, we add the FD X —&gt; E for each attribute E that is in X</a:t>
            </a:r>
            <a:r>
              <a:rPr lang="en-US" sz="1400" baseline="30000" smtClean="0"/>
              <a:t>+</a:t>
            </a:r>
            <a:r>
              <a:rPr lang="en-US" sz="1400" smtClean="0"/>
              <a:t> and in the schema of S, but not in X.</a:t>
            </a:r>
          </a:p>
          <a:p>
            <a:pPr eaLnBrk="1" hangingPunct="1">
              <a:lnSpc>
                <a:spcPct val="80000"/>
              </a:lnSpc>
              <a:buFont typeface="Wingdings" pitchFamily="2" charset="2"/>
              <a:buNone/>
              <a:defRPr/>
            </a:pPr>
            <a:r>
              <a:rPr lang="en-US" sz="1400" smtClean="0"/>
              <a:t>First, {A}</a:t>
            </a:r>
            <a:r>
              <a:rPr lang="en-US" sz="1400" baseline="30000" smtClean="0"/>
              <a:t>+</a:t>
            </a:r>
            <a:r>
              <a:rPr lang="en-US" sz="1400" smtClean="0"/>
              <a:t> = {A, B, C, D}. Thus, A —&gt; C and A —&gt; D hold in S. Note that A —&gt; B is true in A, but makes no sense in S because B is not an attribute of S.</a:t>
            </a:r>
          </a:p>
          <a:p>
            <a:pPr eaLnBrk="1" hangingPunct="1">
              <a:lnSpc>
                <a:spcPct val="80000"/>
              </a:lnSpc>
              <a:buFont typeface="Wingdings" pitchFamily="2" charset="2"/>
              <a:buNone/>
              <a:defRPr/>
            </a:pPr>
            <a:r>
              <a:rPr lang="en-US" sz="1400" smtClean="0"/>
              <a:t>Next, we consider {C}</a:t>
            </a:r>
            <a:r>
              <a:rPr lang="en-US" sz="1400" baseline="30000" smtClean="0"/>
              <a:t>+</a:t>
            </a:r>
            <a:r>
              <a:rPr lang="en-US" sz="1400" smtClean="0"/>
              <a:t> = {C, D}, from which we get the additional FD C —&gt; D for S. Since {D}</a:t>
            </a:r>
            <a:r>
              <a:rPr lang="en-US" sz="1400" baseline="30000" smtClean="0"/>
              <a:t>+</a:t>
            </a:r>
            <a:r>
              <a:rPr lang="en-US" sz="1400" smtClean="0"/>
              <a:t> = {D}, we can add no more FD's, and are done with the singletons.</a:t>
            </a:r>
          </a:p>
          <a:p>
            <a:pPr eaLnBrk="1" hangingPunct="1">
              <a:lnSpc>
                <a:spcPct val="80000"/>
              </a:lnSpc>
              <a:buFont typeface="Wingdings" pitchFamily="2" charset="2"/>
              <a:buNone/>
              <a:defRPr/>
            </a:pPr>
            <a:r>
              <a:rPr lang="en-US" sz="1400" smtClean="0"/>
              <a:t>Since {A}</a:t>
            </a:r>
            <a:r>
              <a:rPr lang="en-US" sz="1400" baseline="30000" smtClean="0"/>
              <a:t>+</a:t>
            </a:r>
            <a:r>
              <a:rPr lang="en-US" sz="1400" smtClean="0"/>
              <a:t> includes all attributes of S, there is no point in considering any superset of {A}. The reason is that whatever FD we could discover, for instance AC —&gt; D, follows by the rule for augmenting left sides from one of the FD's we already discovered for S by considering A alone as the left side. Thus, the only doubleton whose closure we need to take is {C,D}</a:t>
            </a:r>
            <a:r>
              <a:rPr lang="en-US" sz="1400" baseline="30000" smtClean="0"/>
              <a:t>+</a:t>
            </a:r>
            <a:r>
              <a:rPr lang="en-US" sz="1400" smtClean="0"/>
              <a:t> = {C, D}. This observation allows us to add nothing. We are done with the closures, and the FD's we have discovered are A —&gt; C, A —&gt; D, and C —&gt; D.</a:t>
            </a:r>
          </a:p>
          <a:p>
            <a:pPr eaLnBrk="1" hangingPunct="1">
              <a:lnSpc>
                <a:spcPct val="80000"/>
              </a:lnSpc>
              <a:buFont typeface="Wingdings" pitchFamily="2" charset="2"/>
              <a:buNone/>
              <a:defRPr/>
            </a:pPr>
            <a:r>
              <a:rPr lang="en-US" sz="1400" smtClean="0"/>
              <a:t>If we wish, we can observe that A —&gt; D follows from the other two by transitivity. Therefore a simpler, equivalent set of FD's for S is A —&gt; C and C —&gt; D. </a:t>
            </a:r>
            <a:endParaRPr lang="bg-BG" sz="1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z="4000" smtClean="0"/>
              <a:t>Equivalent Representations of a Relation</a:t>
            </a:r>
            <a:endParaRPr lang="bg-BG" sz="4000" smtClean="0"/>
          </a:p>
        </p:txBody>
      </p:sp>
      <p:sp>
        <p:nvSpPr>
          <p:cNvPr id="19459"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2400" smtClean="0"/>
              <a:t>Relations are sets of tuples, not lists of tuples. Thus the order in which the tuples of a relation are presented is immaterial. For example, we can list the three tuples of our example in any of their six possible orders, and the relation is "the same".</a:t>
            </a:r>
          </a:p>
          <a:p>
            <a:pPr eaLnBrk="1" hangingPunct="1">
              <a:lnSpc>
                <a:spcPct val="80000"/>
              </a:lnSpc>
              <a:buFont typeface="Wingdings" pitchFamily="2" charset="2"/>
              <a:buNone/>
              <a:defRPr/>
            </a:pPr>
            <a:r>
              <a:rPr lang="en-US" sz="2400" smtClean="0"/>
              <a:t>Moreover, we can reorder the attributes of the relation as we choose, without changing the relation. However, when we reorder the relation schema, we must be careful to remember that the attributes are column headers. Thus, when we change the order of the attributes, we also change the order of their columns. When the columns move, the components of tuples change their order as well. The result is that each tuple has its components permuted in the same way as the attributes are permuted.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sz="4000" smtClean="0"/>
              <a:t>A Complete Set of Inference Rules</a:t>
            </a:r>
            <a:endParaRPr lang="bg-BG" sz="4000" smtClean="0"/>
          </a:p>
        </p:txBody>
      </p:sp>
      <p:sp>
        <p:nvSpPr>
          <p:cNvPr id="106499" name="Rectangle 3"/>
          <p:cNvSpPr>
            <a:spLocks noGrp="1" noChangeArrowheads="1"/>
          </p:cNvSpPr>
          <p:nvPr>
            <p:ph type="body" idx="1"/>
          </p:nvPr>
        </p:nvSpPr>
        <p:spPr>
          <a:xfrm>
            <a:off x="457200" y="1981200"/>
            <a:ext cx="8686800" cy="4616450"/>
          </a:xfrm>
        </p:spPr>
        <p:txBody>
          <a:bodyPr/>
          <a:lstStyle/>
          <a:p>
            <a:pPr eaLnBrk="1" hangingPunct="1">
              <a:lnSpc>
                <a:spcPct val="80000"/>
              </a:lnSpc>
              <a:buFont typeface="Wingdings" pitchFamily="2" charset="2"/>
              <a:buNone/>
              <a:defRPr/>
            </a:pPr>
            <a:r>
              <a:rPr lang="en-US" sz="2400" smtClean="0"/>
              <a:t>If we want to know whether one FD follows from some given FD's, the closure computation will always serve. However, it is interesting to know that there is a set of rules, called </a:t>
            </a:r>
            <a:r>
              <a:rPr lang="en-US" sz="2400" smtClean="0">
                <a:solidFill>
                  <a:schemeClr val="folHlink"/>
                </a:solidFill>
              </a:rPr>
              <a:t>Armstrong's axioms</a:t>
            </a:r>
            <a:r>
              <a:rPr lang="en-US" sz="2400" smtClean="0"/>
              <a:t>, from which it is possible to derive any FD that follows from a given set.</a:t>
            </a:r>
          </a:p>
          <a:p>
            <a:pPr eaLnBrk="1" hangingPunct="1">
              <a:lnSpc>
                <a:spcPct val="80000"/>
              </a:lnSpc>
              <a:buFont typeface="Wingdings" pitchFamily="2" charset="2"/>
              <a:buNone/>
              <a:defRPr/>
            </a:pPr>
            <a:r>
              <a:rPr lang="en-US" sz="2400" smtClean="0"/>
              <a:t>These axioms are:</a:t>
            </a:r>
          </a:p>
          <a:p>
            <a:pPr eaLnBrk="1" hangingPunct="1">
              <a:lnSpc>
                <a:spcPct val="80000"/>
              </a:lnSpc>
              <a:buFont typeface="Wingdings" pitchFamily="2" charset="2"/>
              <a:buAutoNum type="arabicPeriod"/>
              <a:defRPr/>
            </a:pPr>
            <a:r>
              <a:rPr lang="en-US" sz="2400" smtClean="0">
                <a:solidFill>
                  <a:schemeClr val="folHlink"/>
                </a:solidFill>
              </a:rPr>
              <a:t>Reflexivity</a:t>
            </a:r>
            <a:r>
              <a:rPr lang="en-US" sz="2400" smtClean="0"/>
              <a:t>.    If {B</a:t>
            </a:r>
            <a:r>
              <a:rPr lang="en-US" sz="2400" baseline="-25000" smtClean="0"/>
              <a:t>1</a:t>
            </a:r>
            <a:r>
              <a:rPr lang="en-US" sz="2400" smtClean="0"/>
              <a:t>, B</a:t>
            </a:r>
            <a:r>
              <a:rPr lang="en-US" sz="2400" baseline="-25000" smtClean="0"/>
              <a:t>2</a:t>
            </a:r>
            <a:r>
              <a:rPr lang="en-US" sz="2400" smtClean="0"/>
              <a:t>, …, B</a:t>
            </a:r>
            <a:r>
              <a:rPr lang="en-US" sz="2400" baseline="-25000" smtClean="0"/>
              <a:t>m</a:t>
            </a:r>
            <a:r>
              <a:rPr lang="en-US" sz="2400" smtClean="0"/>
              <a:t>} is subset of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then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 These are what we have called trivial FD's.</a:t>
            </a:r>
          </a:p>
          <a:p>
            <a:pPr eaLnBrk="1" hangingPunct="1">
              <a:lnSpc>
                <a:spcPct val="80000"/>
              </a:lnSpc>
              <a:buFont typeface="Wingdings" pitchFamily="2" charset="2"/>
              <a:buAutoNum type="arabicPeriod"/>
              <a:defRPr/>
            </a:pPr>
            <a:r>
              <a:rPr lang="en-US" sz="2400" smtClean="0">
                <a:solidFill>
                  <a:schemeClr val="folHlink"/>
                </a:solidFill>
              </a:rPr>
              <a:t>Augmentation</a:t>
            </a:r>
            <a:r>
              <a:rPr lang="en-US" sz="2400" smtClean="0"/>
              <a:t>. If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 then</a:t>
            </a:r>
            <a:br>
              <a:rPr lang="en-US" sz="2400" smtClean="0"/>
            </a:br>
            <a:r>
              <a:rPr lang="en-US" sz="2400" smtClean="0"/>
              <a:t>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C</a:t>
            </a:r>
            <a:r>
              <a:rPr lang="en-US" sz="2400" baseline="-25000" smtClean="0"/>
              <a:t>1</a:t>
            </a:r>
            <a:r>
              <a:rPr lang="en-US" sz="2400" smtClean="0"/>
              <a:t> C</a:t>
            </a:r>
            <a:r>
              <a:rPr lang="en-US" sz="2400" baseline="-25000" smtClean="0"/>
              <a:t>2</a:t>
            </a:r>
            <a:r>
              <a:rPr lang="en-US" sz="2400" smtClean="0"/>
              <a:t> … C</a:t>
            </a:r>
            <a:r>
              <a:rPr lang="en-US" sz="2400" baseline="-25000" smtClean="0"/>
              <a:t>k</a:t>
            </a:r>
            <a:r>
              <a:rPr lang="en-US" sz="2400" smtClean="0"/>
              <a:t> —&gt; B</a:t>
            </a:r>
            <a:r>
              <a:rPr lang="en-US" sz="2400" baseline="-25000" smtClean="0"/>
              <a:t>1 </a:t>
            </a:r>
            <a:r>
              <a:rPr lang="en-US" sz="2400" smtClean="0"/>
              <a:t>B</a:t>
            </a:r>
            <a:r>
              <a:rPr lang="en-US" sz="2400" baseline="-25000" smtClean="0"/>
              <a:t>2 </a:t>
            </a:r>
            <a:r>
              <a:rPr lang="en-US" sz="2400" smtClean="0"/>
              <a:t>… B</a:t>
            </a:r>
            <a:r>
              <a:rPr lang="en-US" sz="2400" baseline="-25000" smtClean="0"/>
              <a:t>m </a:t>
            </a:r>
            <a:r>
              <a:rPr lang="en-US" sz="2400" smtClean="0"/>
              <a:t>C</a:t>
            </a:r>
            <a:r>
              <a:rPr lang="en-US" sz="2400" baseline="-25000" smtClean="0"/>
              <a:t>1</a:t>
            </a:r>
            <a:r>
              <a:rPr lang="en-US" sz="2400" smtClean="0"/>
              <a:t> C</a:t>
            </a:r>
            <a:r>
              <a:rPr lang="en-US" sz="2400" baseline="-25000" smtClean="0"/>
              <a:t>2</a:t>
            </a:r>
            <a:r>
              <a:rPr lang="en-US" sz="2400" smtClean="0"/>
              <a:t> … C</a:t>
            </a:r>
            <a:r>
              <a:rPr lang="en-US" sz="2400" baseline="-25000" smtClean="0"/>
              <a:t>k</a:t>
            </a:r>
            <a:r>
              <a:rPr lang="en-US" sz="2400" smtClean="0"/>
              <a:t> for any set of attributes C</a:t>
            </a:r>
            <a:r>
              <a:rPr lang="en-US" sz="2400" baseline="-25000" smtClean="0"/>
              <a:t>1</a:t>
            </a:r>
            <a:r>
              <a:rPr lang="en-US" sz="2400" smtClean="0"/>
              <a:t>, C</a:t>
            </a:r>
            <a:r>
              <a:rPr lang="en-US" sz="2400" baseline="-25000" smtClean="0"/>
              <a:t>2</a:t>
            </a:r>
            <a:r>
              <a:rPr lang="en-US" sz="2400" smtClean="0"/>
              <a:t>, …, C</a:t>
            </a:r>
            <a:r>
              <a:rPr lang="en-US" sz="2400" baseline="-25000" smtClean="0"/>
              <a:t>k</a:t>
            </a:r>
            <a:r>
              <a:rPr lang="en-US" sz="2400" smtClean="0"/>
              <a:t>.</a:t>
            </a:r>
          </a:p>
          <a:p>
            <a:pPr eaLnBrk="1" hangingPunct="1">
              <a:lnSpc>
                <a:spcPct val="80000"/>
              </a:lnSpc>
              <a:buFont typeface="Wingdings" pitchFamily="2" charset="2"/>
              <a:buAutoNum type="arabicPeriod"/>
              <a:defRPr/>
            </a:pPr>
            <a:r>
              <a:rPr lang="en-US" sz="2400" smtClean="0">
                <a:solidFill>
                  <a:schemeClr val="folHlink"/>
                </a:solidFill>
              </a:rPr>
              <a:t>Transitivity</a:t>
            </a:r>
            <a:r>
              <a:rPr lang="en-US" sz="2400" smtClean="0"/>
              <a:t>. If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 and</a:t>
            </a:r>
            <a:br>
              <a:rPr lang="en-US" sz="2400" smtClean="0"/>
            </a:br>
            <a:r>
              <a:rPr lang="en-US" sz="2400" smtClean="0"/>
              <a:t>B</a:t>
            </a:r>
            <a:r>
              <a:rPr lang="en-US" sz="2400" baseline="-25000" smtClean="0"/>
              <a:t>1 </a:t>
            </a:r>
            <a:r>
              <a:rPr lang="en-US" sz="2400" smtClean="0"/>
              <a:t>B</a:t>
            </a:r>
            <a:r>
              <a:rPr lang="en-US" sz="2400" baseline="-25000" smtClean="0"/>
              <a:t>2 </a:t>
            </a:r>
            <a:r>
              <a:rPr lang="en-US" sz="2400" smtClean="0"/>
              <a:t>… B</a:t>
            </a:r>
            <a:r>
              <a:rPr lang="en-US" sz="2400" baseline="-25000" smtClean="0"/>
              <a:t>m</a:t>
            </a:r>
            <a:r>
              <a:rPr lang="en-US" sz="2400" smtClean="0"/>
              <a:t>—&gt; C</a:t>
            </a:r>
            <a:r>
              <a:rPr lang="en-US" sz="2400" baseline="-25000" smtClean="0"/>
              <a:t>1 </a:t>
            </a:r>
            <a:r>
              <a:rPr lang="en-US" sz="2400" smtClean="0"/>
              <a:t>C</a:t>
            </a:r>
            <a:r>
              <a:rPr lang="en-US" sz="2400" baseline="-25000" smtClean="0"/>
              <a:t>2 </a:t>
            </a:r>
            <a:r>
              <a:rPr lang="en-US" sz="2400" smtClean="0"/>
              <a:t>… C</a:t>
            </a:r>
            <a:r>
              <a:rPr lang="en-US" sz="2400" baseline="-25000" smtClean="0"/>
              <a:t>k</a:t>
            </a:r>
            <a:r>
              <a:rPr lang="en-US" sz="2400" smtClean="0"/>
              <a:t> then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C</a:t>
            </a:r>
            <a:r>
              <a:rPr lang="en-US" sz="2400" baseline="-25000" smtClean="0"/>
              <a:t>1 </a:t>
            </a:r>
            <a:r>
              <a:rPr lang="en-US" sz="2400" smtClean="0"/>
              <a:t>C</a:t>
            </a:r>
            <a:r>
              <a:rPr lang="en-US" sz="2400" baseline="-25000" smtClean="0"/>
              <a:t>2 </a:t>
            </a:r>
            <a:r>
              <a:rPr lang="en-US" sz="2400" smtClean="0"/>
              <a:t>… C</a:t>
            </a:r>
            <a:r>
              <a:rPr lang="en-US" sz="2400" baseline="-25000" smtClean="0"/>
              <a:t>k</a:t>
            </a:r>
            <a:r>
              <a:rPr lang="en-US" sz="2400" smtClean="0"/>
              <a:t>.</a:t>
            </a:r>
            <a:endParaRPr lang="bg-BG" sz="240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z="4000" smtClean="0"/>
              <a:t>Design of Relational Database Schemas</a:t>
            </a:r>
            <a:endParaRPr lang="bg-BG" sz="4000" smtClean="0"/>
          </a:p>
        </p:txBody>
      </p:sp>
      <p:sp>
        <p:nvSpPr>
          <p:cNvPr id="107523" name="Rectangle 3"/>
          <p:cNvSpPr>
            <a:spLocks noGrp="1" noChangeArrowheads="1"/>
          </p:cNvSpPr>
          <p:nvPr>
            <p:ph type="body" idx="1"/>
          </p:nvPr>
        </p:nvSpPr>
        <p:spPr>
          <a:xfrm>
            <a:off x="457200" y="1981200"/>
            <a:ext cx="8229600" cy="4876800"/>
          </a:xfrm>
        </p:spPr>
        <p:txBody>
          <a:bodyPr/>
          <a:lstStyle/>
          <a:p>
            <a:pPr eaLnBrk="1" hangingPunct="1">
              <a:lnSpc>
                <a:spcPct val="80000"/>
              </a:lnSpc>
              <a:buFont typeface="Wingdings" pitchFamily="2" charset="2"/>
              <a:buNone/>
              <a:defRPr/>
            </a:pPr>
            <a:r>
              <a:rPr lang="en-US" sz="2000" smtClean="0"/>
              <a:t>Careless selection of a relational database schema can lead to problems. For instance, our example showed what happens if we try to combine the relation for a many-many relationship with the relation for one of its entity sets. The principal problem we identified is redundancy, where a fact is repeated in more than one tuple. This problem is seen in the relation instance; the length and film-type for </a:t>
            </a:r>
            <a:r>
              <a:rPr lang="en-US" sz="2000" smtClean="0">
                <a:solidFill>
                  <a:schemeClr val="folHlink"/>
                </a:solidFill>
              </a:rPr>
              <a:t>Star Wars</a:t>
            </a:r>
            <a:r>
              <a:rPr lang="en-US" sz="2000" smtClean="0"/>
              <a:t> and </a:t>
            </a:r>
            <a:r>
              <a:rPr lang="en-US" sz="2000" smtClean="0">
                <a:solidFill>
                  <a:schemeClr val="folHlink"/>
                </a:solidFill>
              </a:rPr>
              <a:t>Wayne's World</a:t>
            </a:r>
            <a:r>
              <a:rPr lang="en-US" sz="2000" smtClean="0"/>
              <a:t> are each repeated, once for each star of the movie.</a:t>
            </a:r>
          </a:p>
          <a:p>
            <a:pPr eaLnBrk="1" hangingPunct="1">
              <a:lnSpc>
                <a:spcPct val="80000"/>
              </a:lnSpc>
              <a:buFont typeface="Wingdings" pitchFamily="2" charset="2"/>
              <a:buNone/>
              <a:defRPr/>
            </a:pPr>
            <a:r>
              <a:rPr lang="en-US" sz="2000" smtClean="0"/>
              <a:t>In this section, we shall tackle the problem of design of good relation schemas in the following stages:</a:t>
            </a:r>
          </a:p>
          <a:p>
            <a:pPr eaLnBrk="1" hangingPunct="1">
              <a:lnSpc>
                <a:spcPct val="80000"/>
              </a:lnSpc>
              <a:buFont typeface="Wingdings" pitchFamily="2" charset="2"/>
              <a:buAutoNum type="arabicPeriod"/>
              <a:defRPr/>
            </a:pPr>
            <a:r>
              <a:rPr lang="en-US" sz="2000" smtClean="0"/>
              <a:t>We first explore in more detail the problems that arise when our schema is flawed.</a:t>
            </a:r>
          </a:p>
          <a:p>
            <a:pPr eaLnBrk="1" hangingPunct="1">
              <a:lnSpc>
                <a:spcPct val="80000"/>
              </a:lnSpc>
              <a:buFont typeface="Wingdings" pitchFamily="2" charset="2"/>
              <a:buAutoNum type="arabicPeriod"/>
              <a:defRPr/>
            </a:pPr>
            <a:r>
              <a:rPr lang="en-US" sz="2000" smtClean="0"/>
              <a:t>Then, we introduce the idea of "decomposition," breaking a relation schema (set of attributes) into two smaller schemas.</a:t>
            </a:r>
          </a:p>
          <a:p>
            <a:pPr eaLnBrk="1" hangingPunct="1">
              <a:lnSpc>
                <a:spcPct val="80000"/>
              </a:lnSpc>
              <a:buFont typeface="Wingdings" pitchFamily="2" charset="2"/>
              <a:buAutoNum type="arabicPeriod"/>
              <a:defRPr/>
            </a:pPr>
            <a:r>
              <a:rPr lang="en-US" sz="2000" smtClean="0"/>
              <a:t>Next, we introduce "Boyce-Codd normal form," or "BCNF," a condition on a relation schema that eliminates these problems.</a:t>
            </a:r>
          </a:p>
          <a:p>
            <a:pPr eaLnBrk="1" hangingPunct="1">
              <a:lnSpc>
                <a:spcPct val="80000"/>
              </a:lnSpc>
              <a:buFont typeface="Wingdings" pitchFamily="2" charset="2"/>
              <a:buAutoNum type="arabicPeriod"/>
              <a:defRPr/>
            </a:pPr>
            <a:r>
              <a:rPr lang="en-US" sz="2000" smtClean="0"/>
              <a:t>These points are tied together when we explain how to assure the BCNF condition by decomposing relation schemas.</a:t>
            </a:r>
            <a:endParaRPr lang="bg-BG" sz="20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sz="4000" smtClean="0"/>
              <a:t>The relation Movies exhibiting anomalies</a:t>
            </a:r>
            <a:endParaRPr lang="bg-BG" sz="4000" smtClean="0"/>
          </a:p>
        </p:txBody>
      </p:sp>
      <p:graphicFrame>
        <p:nvGraphicFramePr>
          <p:cNvPr id="108547" name="Group 3"/>
          <p:cNvGraphicFramePr>
            <a:graphicFrameLocks noGrp="1"/>
          </p:cNvGraphicFramePr>
          <p:nvPr>
            <p:ph idx="1"/>
          </p:nvPr>
        </p:nvGraphicFramePr>
        <p:xfrm>
          <a:off x="250825" y="1981200"/>
          <a:ext cx="8713788" cy="4471988"/>
        </p:xfrm>
        <a:graphic>
          <a:graphicData uri="http://schemas.openxmlformats.org/drawingml/2006/table">
            <a:tbl>
              <a:tblPr/>
              <a:tblGrid>
                <a:gridCol w="1873250"/>
                <a:gridCol w="863600"/>
                <a:gridCol w="1008063"/>
                <a:gridCol w="1368425"/>
                <a:gridCol w="1744662"/>
                <a:gridCol w="1855788"/>
              </a:tblGrid>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Carvey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 </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bg-BG" smtClean="0"/>
              <a:t>Anomalies</a:t>
            </a:r>
          </a:p>
        </p:txBody>
      </p:sp>
      <p:sp>
        <p:nvSpPr>
          <p:cNvPr id="10957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1800" smtClean="0"/>
              <a:t>Problems such as redundancy that occur when we try to cram too much into a single relation are called </a:t>
            </a:r>
            <a:r>
              <a:rPr lang="en-US" sz="1800" smtClean="0">
                <a:solidFill>
                  <a:schemeClr val="folHlink"/>
                </a:solidFill>
              </a:rPr>
              <a:t>anomalies</a:t>
            </a:r>
            <a:r>
              <a:rPr lang="en-US" sz="1800" smtClean="0"/>
              <a:t>. The principal kinds of anomalies that we encounter are:</a:t>
            </a:r>
          </a:p>
          <a:p>
            <a:pPr eaLnBrk="1" hangingPunct="1">
              <a:lnSpc>
                <a:spcPct val="80000"/>
              </a:lnSpc>
              <a:buFont typeface="Wingdings" pitchFamily="2" charset="2"/>
              <a:buAutoNum type="arabicPeriod"/>
              <a:defRPr/>
            </a:pPr>
            <a:r>
              <a:rPr lang="en-US" sz="1800" smtClean="0">
                <a:solidFill>
                  <a:schemeClr val="folHlink"/>
                </a:solidFill>
              </a:rPr>
              <a:t>Redundancy</a:t>
            </a:r>
            <a:r>
              <a:rPr lang="en-US" sz="1800" smtClean="0"/>
              <a:t>. Information may be repeated unnecessarily in several tuples. Examples are the length and film type for movies.</a:t>
            </a:r>
          </a:p>
          <a:p>
            <a:pPr eaLnBrk="1" hangingPunct="1">
              <a:lnSpc>
                <a:spcPct val="80000"/>
              </a:lnSpc>
              <a:buFont typeface="Wingdings" pitchFamily="2" charset="2"/>
              <a:buAutoNum type="arabicPeriod"/>
              <a:defRPr/>
            </a:pPr>
            <a:r>
              <a:rPr lang="en-US" sz="1800" smtClean="0">
                <a:solidFill>
                  <a:schemeClr val="folHlink"/>
                </a:solidFill>
              </a:rPr>
              <a:t>Update Anomalies</a:t>
            </a:r>
            <a:r>
              <a:rPr lang="en-US" sz="1800" smtClean="0"/>
              <a:t>. We may change information in one tuple but leave the same information unchanged in another. For example, if we found that </a:t>
            </a:r>
            <a:r>
              <a:rPr lang="en-US" sz="1800" smtClean="0">
                <a:solidFill>
                  <a:schemeClr val="folHlink"/>
                </a:solidFill>
              </a:rPr>
              <a:t>Star Wars</a:t>
            </a:r>
            <a:r>
              <a:rPr lang="en-US" sz="1800" smtClean="0"/>
              <a:t> was really 125 minutes long, we might carelessly change the length in the first tuple but not in the second or third tuples. True, we might argue that one should never be so careless. But we shall see that it is possible to redesign relation </a:t>
            </a:r>
            <a:r>
              <a:rPr lang="en-US" sz="1800" smtClean="0">
                <a:solidFill>
                  <a:schemeClr val="folHlink"/>
                </a:solidFill>
              </a:rPr>
              <a:t>Movies</a:t>
            </a:r>
            <a:r>
              <a:rPr lang="en-US" sz="1800" smtClean="0"/>
              <a:t> so that the risk of such mistakes does not exist.</a:t>
            </a:r>
          </a:p>
          <a:p>
            <a:pPr eaLnBrk="1" hangingPunct="1">
              <a:lnSpc>
                <a:spcPct val="80000"/>
              </a:lnSpc>
              <a:buFont typeface="Wingdings" pitchFamily="2" charset="2"/>
              <a:buAutoNum type="arabicPeriod"/>
              <a:defRPr/>
            </a:pPr>
            <a:r>
              <a:rPr lang="en-US" sz="1800" smtClean="0">
                <a:solidFill>
                  <a:schemeClr val="folHlink"/>
                </a:solidFill>
              </a:rPr>
              <a:t>Deletion Anomalies</a:t>
            </a:r>
            <a:r>
              <a:rPr lang="en-US" sz="1800" smtClean="0"/>
              <a:t>. If a set of values becomes empty, we may lose other information as a side effect. For example, should we delete Emilio Estevez from the set of stars of </a:t>
            </a:r>
            <a:r>
              <a:rPr lang="en-US" sz="1800" smtClean="0">
                <a:solidFill>
                  <a:schemeClr val="folHlink"/>
                </a:solidFill>
              </a:rPr>
              <a:t>Mighty Ducks</a:t>
            </a:r>
            <a:r>
              <a:rPr lang="en-US" sz="1800" smtClean="0"/>
              <a:t>, then we have no more stars for that movie in the database. The last tuple for </a:t>
            </a:r>
            <a:r>
              <a:rPr lang="en-US" sz="1800" smtClean="0">
                <a:solidFill>
                  <a:schemeClr val="folHlink"/>
                </a:solidFill>
              </a:rPr>
              <a:t>Mighty Ducks</a:t>
            </a:r>
            <a:r>
              <a:rPr lang="en-US" sz="1800" smtClean="0"/>
              <a:t> in the relation Movies would disappear, and with it information that it is 104 minutes long and in color.</a:t>
            </a:r>
            <a:endParaRPr lang="bg-BG" sz="18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bg-BG" smtClean="0"/>
              <a:t>Decomposing Relations</a:t>
            </a:r>
          </a:p>
        </p:txBody>
      </p:sp>
      <p:sp>
        <p:nvSpPr>
          <p:cNvPr id="110595"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1800" smtClean="0"/>
              <a:t>The accepted way to eliminate these anomalies is to </a:t>
            </a:r>
            <a:r>
              <a:rPr lang="en-US" sz="1800" smtClean="0">
                <a:solidFill>
                  <a:schemeClr val="folHlink"/>
                </a:solidFill>
              </a:rPr>
              <a:t>decompose</a:t>
            </a:r>
            <a:r>
              <a:rPr lang="en-US" sz="1800" smtClean="0"/>
              <a:t> relations. Decomposition of R involves splitting the attributes of R to make the schemas of two new relations. Our decomposition rule also involves a way of populating those relations with tuples by "projecting" the tuples of R. After describing the decomposition process, we shall show how to pick a decomposition that eliminates anomalies.</a:t>
            </a:r>
          </a:p>
          <a:p>
            <a:pPr eaLnBrk="1" hangingPunct="1">
              <a:lnSpc>
                <a:spcPct val="80000"/>
              </a:lnSpc>
              <a:buFont typeface="Wingdings" pitchFamily="2" charset="2"/>
              <a:buNone/>
              <a:defRPr/>
            </a:pPr>
            <a:r>
              <a:rPr lang="en-US" sz="1800" smtClean="0"/>
              <a:t>Given a relation R with schema {A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we may decompose R into two relations S and T with schemas {B</a:t>
            </a:r>
            <a:r>
              <a:rPr lang="en-US" sz="1800" baseline="-25000" smtClean="0"/>
              <a:t>1</a:t>
            </a:r>
            <a:r>
              <a:rPr lang="en-US" sz="1800" smtClean="0"/>
              <a:t>, B</a:t>
            </a:r>
            <a:r>
              <a:rPr lang="en-US" sz="1800" baseline="-25000" smtClean="0"/>
              <a:t>2</a:t>
            </a:r>
            <a:r>
              <a:rPr lang="en-US" sz="1800" smtClean="0"/>
              <a:t>, ..., B</a:t>
            </a:r>
            <a:r>
              <a:rPr lang="en-US" sz="1800" baseline="-25000" smtClean="0"/>
              <a:t>m</a:t>
            </a:r>
            <a:r>
              <a:rPr lang="en-US" sz="1800" smtClean="0"/>
              <a:t>} and {C</a:t>
            </a:r>
            <a:r>
              <a:rPr lang="en-US" sz="1800" baseline="-25000" smtClean="0"/>
              <a:t>1</a:t>
            </a:r>
            <a:r>
              <a:rPr lang="en-US" sz="1800" smtClean="0"/>
              <a:t>, C</a:t>
            </a:r>
            <a:r>
              <a:rPr lang="en-US" sz="1800" baseline="-25000" smtClean="0"/>
              <a:t>2</a:t>
            </a:r>
            <a:r>
              <a:rPr lang="en-US" sz="1800" smtClean="0"/>
              <a:t>, ..., C</a:t>
            </a:r>
            <a:r>
              <a:rPr lang="en-US" sz="1800" baseline="-25000" smtClean="0"/>
              <a:t>k</a:t>
            </a:r>
            <a:r>
              <a:rPr lang="en-US" sz="1800" smtClean="0"/>
              <a:t>}, respectively, such that</a:t>
            </a:r>
          </a:p>
          <a:p>
            <a:pPr eaLnBrk="1" hangingPunct="1">
              <a:lnSpc>
                <a:spcPct val="80000"/>
              </a:lnSpc>
              <a:buFont typeface="Wingdings" pitchFamily="2" charset="2"/>
              <a:buAutoNum type="arabicPeriod"/>
              <a:defRPr/>
            </a:pPr>
            <a:r>
              <a:rPr lang="en-US" sz="1800" smtClean="0"/>
              <a:t>{A</a:t>
            </a:r>
            <a:r>
              <a:rPr lang="en-US" sz="1800" baseline="-25000" smtClean="0"/>
              <a:t>1</a:t>
            </a:r>
            <a:r>
              <a:rPr lang="en-US" sz="1800" smtClean="0"/>
              <a:t>, A</a:t>
            </a:r>
            <a:r>
              <a:rPr lang="en-US" sz="1800" baseline="-25000" smtClean="0"/>
              <a:t>2</a:t>
            </a:r>
            <a:r>
              <a:rPr lang="en-US" sz="1800" smtClean="0"/>
              <a:t>, ..., A</a:t>
            </a:r>
            <a:r>
              <a:rPr lang="en-US" sz="1800" baseline="-25000" smtClean="0"/>
              <a:t>n</a:t>
            </a:r>
            <a:r>
              <a:rPr lang="en-US" sz="1800" smtClean="0"/>
              <a:t>} = {B</a:t>
            </a:r>
            <a:r>
              <a:rPr lang="en-US" sz="1800" baseline="-25000" smtClean="0"/>
              <a:t>1</a:t>
            </a:r>
            <a:r>
              <a:rPr lang="en-US" sz="1800" smtClean="0"/>
              <a:t>, B</a:t>
            </a:r>
            <a:r>
              <a:rPr lang="en-US" sz="1800" baseline="-25000" smtClean="0"/>
              <a:t>2</a:t>
            </a:r>
            <a:r>
              <a:rPr lang="en-US" sz="1800" smtClean="0"/>
              <a:t>, ..., B</a:t>
            </a:r>
            <a:r>
              <a:rPr lang="en-US" sz="1800" baseline="-25000" smtClean="0"/>
              <a:t>m</a:t>
            </a:r>
            <a:r>
              <a:rPr lang="en-US" sz="1800" smtClean="0"/>
              <a:t>} U {C</a:t>
            </a:r>
            <a:r>
              <a:rPr lang="en-US" sz="1800" baseline="-25000" smtClean="0"/>
              <a:t>1</a:t>
            </a:r>
            <a:r>
              <a:rPr lang="en-US" sz="1800" smtClean="0"/>
              <a:t>, C</a:t>
            </a:r>
            <a:r>
              <a:rPr lang="en-US" sz="1800" baseline="-25000" smtClean="0"/>
              <a:t>2</a:t>
            </a:r>
            <a:r>
              <a:rPr lang="en-US" sz="1800" smtClean="0"/>
              <a:t>, ..., C</a:t>
            </a:r>
            <a:r>
              <a:rPr lang="en-US" sz="1800" baseline="-25000" smtClean="0"/>
              <a:t>k</a:t>
            </a:r>
            <a:r>
              <a:rPr lang="en-US" sz="1800" smtClean="0"/>
              <a:t>}.</a:t>
            </a:r>
          </a:p>
          <a:p>
            <a:pPr eaLnBrk="1" hangingPunct="1">
              <a:lnSpc>
                <a:spcPct val="80000"/>
              </a:lnSpc>
              <a:buFont typeface="Wingdings" pitchFamily="2" charset="2"/>
              <a:buAutoNum type="arabicPeriod"/>
              <a:defRPr/>
            </a:pPr>
            <a:r>
              <a:rPr lang="en-US" sz="1800" smtClean="0"/>
              <a:t>The tuples in relation S are the </a:t>
            </a:r>
            <a:r>
              <a:rPr lang="en-US" sz="1800" smtClean="0">
                <a:solidFill>
                  <a:schemeClr val="folHlink"/>
                </a:solidFill>
              </a:rPr>
              <a:t>projections</a:t>
            </a:r>
            <a:r>
              <a:rPr lang="en-US" sz="1800" smtClean="0"/>
              <a:t> onto {B</a:t>
            </a:r>
            <a:r>
              <a:rPr lang="en-US" sz="1800" baseline="-25000" smtClean="0"/>
              <a:t>1</a:t>
            </a:r>
            <a:r>
              <a:rPr lang="en-US" sz="1800" smtClean="0"/>
              <a:t>, B</a:t>
            </a:r>
            <a:r>
              <a:rPr lang="en-US" sz="1800" baseline="-25000" smtClean="0"/>
              <a:t>2</a:t>
            </a:r>
            <a:r>
              <a:rPr lang="en-US" sz="1800" smtClean="0"/>
              <a:t>, ..., B</a:t>
            </a:r>
            <a:r>
              <a:rPr lang="en-US" sz="1800" baseline="-25000" smtClean="0"/>
              <a:t>m</a:t>
            </a:r>
            <a:r>
              <a:rPr lang="en-US" sz="1800" smtClean="0"/>
              <a:t>} of all the tuples in R. That is, for each tuple (in the current instance of R. take the components of t in the attributes B</a:t>
            </a:r>
            <a:r>
              <a:rPr lang="en-US" sz="1800" baseline="-25000" smtClean="0"/>
              <a:t>1</a:t>
            </a:r>
            <a:r>
              <a:rPr lang="en-US" sz="1800" smtClean="0"/>
              <a:t>, B</a:t>
            </a:r>
            <a:r>
              <a:rPr lang="en-US" sz="1800" baseline="-25000" smtClean="0"/>
              <a:t>2</a:t>
            </a:r>
            <a:r>
              <a:rPr lang="en-US" sz="1800" smtClean="0"/>
              <a:t>, ..., B</a:t>
            </a:r>
            <a:r>
              <a:rPr lang="en-US" sz="1800" baseline="-25000" smtClean="0"/>
              <a:t>m</a:t>
            </a:r>
            <a:r>
              <a:rPr lang="en-US" sz="1800" smtClean="0"/>
              <a:t>. These components form a tuple, and this tuple belongs in the current instance of S. However, relations are sets, and the same tuple of S could result from projecting two different tuples of R. If so, we put into the current instance of S only one copy of each tuple.</a:t>
            </a:r>
          </a:p>
          <a:p>
            <a:pPr eaLnBrk="1" hangingPunct="1">
              <a:lnSpc>
                <a:spcPct val="80000"/>
              </a:lnSpc>
              <a:buFont typeface="Wingdings" pitchFamily="2" charset="2"/>
              <a:buAutoNum type="arabicPeriod"/>
              <a:defRPr/>
            </a:pPr>
            <a:r>
              <a:rPr lang="en-US" sz="1800" smtClean="0"/>
              <a:t>Similarly, the tuples in relation T are the projections, onto set of attributes {C</a:t>
            </a:r>
            <a:r>
              <a:rPr lang="en-US" sz="1800" baseline="-25000" smtClean="0"/>
              <a:t>1</a:t>
            </a:r>
            <a:r>
              <a:rPr lang="en-US" sz="1800" smtClean="0"/>
              <a:t>, C</a:t>
            </a:r>
            <a:r>
              <a:rPr lang="en-US" sz="1800" baseline="-25000" smtClean="0"/>
              <a:t>2</a:t>
            </a:r>
            <a:r>
              <a:rPr lang="en-US" sz="1800" smtClean="0"/>
              <a:t>, ..., C</a:t>
            </a:r>
            <a:r>
              <a:rPr lang="en-US" sz="1800" baseline="-25000" smtClean="0"/>
              <a:t>k</a:t>
            </a:r>
            <a:r>
              <a:rPr lang="en-US" sz="1800" smtClean="0"/>
              <a:t>}, of the tuples in the current instance of R.</a:t>
            </a:r>
            <a:endParaRPr lang="bg-BG" sz="18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sz="4000" smtClean="0"/>
              <a:t>Decomposition of relation Movies into relations Movies1 and Movies2</a:t>
            </a:r>
            <a:endParaRPr lang="bg-BG" sz="4000" smtClean="0"/>
          </a:p>
        </p:txBody>
      </p:sp>
      <p:graphicFrame>
        <p:nvGraphicFramePr>
          <p:cNvPr id="112853" name="Group 213"/>
          <p:cNvGraphicFramePr>
            <a:graphicFrameLocks noGrp="1"/>
          </p:cNvGraphicFramePr>
          <p:nvPr>
            <p:ph sz="half" idx="1"/>
          </p:nvPr>
        </p:nvGraphicFramePr>
        <p:xfrm>
          <a:off x="250825" y="1916113"/>
          <a:ext cx="6994525" cy="1592262"/>
        </p:xfrm>
        <a:graphic>
          <a:graphicData uri="http://schemas.openxmlformats.org/drawingml/2006/table">
            <a:tbl>
              <a:tblPr/>
              <a:tblGrid>
                <a:gridCol w="1909763"/>
                <a:gridCol w="882650"/>
                <a:gridCol w="1027112"/>
                <a:gridCol w="1395413"/>
                <a:gridCol w="1779587"/>
              </a:tblGrid>
              <a:tr h="398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12859" name="Group 219"/>
          <p:cNvGraphicFramePr>
            <a:graphicFrameLocks noGrp="1"/>
          </p:cNvGraphicFramePr>
          <p:nvPr>
            <p:ph sz="half" idx="2"/>
          </p:nvPr>
        </p:nvGraphicFramePr>
        <p:xfrm>
          <a:off x="250825" y="3716338"/>
          <a:ext cx="4689475" cy="2773362"/>
        </p:xfrm>
        <a:graphic>
          <a:graphicData uri="http://schemas.openxmlformats.org/drawingml/2006/table">
            <a:tbl>
              <a:tblPr/>
              <a:tblGrid>
                <a:gridCol w="1911350"/>
                <a:gridCol w="882650"/>
                <a:gridCol w="1895475"/>
              </a:tblGrid>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Carvey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 </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bg-BG" smtClean="0"/>
              <a:t>Decomposing Relations</a:t>
            </a:r>
          </a:p>
        </p:txBody>
      </p:sp>
      <p:sp>
        <p:nvSpPr>
          <p:cNvPr id="111619"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1800" smtClean="0"/>
              <a:t>Notice how this decomposition eliminates the anomalies we mentioned. The redundancy has been eliminated; for example, the length of each film appears only once, in relation </a:t>
            </a:r>
            <a:r>
              <a:rPr lang="en-US" sz="1800" smtClean="0">
                <a:solidFill>
                  <a:schemeClr val="folHlink"/>
                </a:solidFill>
              </a:rPr>
              <a:t>Movies1</a:t>
            </a:r>
            <a:r>
              <a:rPr lang="en-US" sz="1800" smtClean="0"/>
              <a:t>. The risk of an update anomaly is gone. For instance, since we only have to change the length of </a:t>
            </a:r>
            <a:r>
              <a:rPr lang="en-US" sz="1800" smtClean="0">
                <a:solidFill>
                  <a:schemeClr val="folHlink"/>
                </a:solidFill>
              </a:rPr>
              <a:t>Star Wars</a:t>
            </a:r>
            <a:r>
              <a:rPr lang="en-US" sz="1800" smtClean="0"/>
              <a:t> in one tuple of </a:t>
            </a:r>
            <a:r>
              <a:rPr lang="en-US" sz="1800" smtClean="0">
                <a:solidFill>
                  <a:schemeClr val="folHlink"/>
                </a:solidFill>
              </a:rPr>
              <a:t>Movies1</a:t>
            </a:r>
            <a:r>
              <a:rPr lang="en-US" sz="1800" smtClean="0"/>
              <a:t>, we cannot wind up with two different lengths for that movie.</a:t>
            </a:r>
          </a:p>
          <a:p>
            <a:pPr eaLnBrk="1" hangingPunct="1">
              <a:lnSpc>
                <a:spcPct val="80000"/>
              </a:lnSpc>
              <a:buFont typeface="Wingdings" pitchFamily="2" charset="2"/>
              <a:buNone/>
              <a:defRPr/>
            </a:pPr>
            <a:r>
              <a:rPr lang="en-US" sz="1800" smtClean="0"/>
              <a:t>Finally, the risk of a deletion anomaly is gone. If we delete all the stars for </a:t>
            </a:r>
            <a:r>
              <a:rPr lang="en-US" sz="1800" smtClean="0">
                <a:solidFill>
                  <a:schemeClr val="folHlink"/>
                </a:solidFill>
              </a:rPr>
              <a:t>Mighty Ducks</a:t>
            </a:r>
            <a:r>
              <a:rPr lang="en-US" sz="1800" smtClean="0"/>
              <a:t>, say, that deletion makes the movie disappear from </a:t>
            </a:r>
            <a:r>
              <a:rPr lang="en-US" sz="1800" smtClean="0">
                <a:solidFill>
                  <a:schemeClr val="folHlink"/>
                </a:solidFill>
              </a:rPr>
              <a:t>Movies2</a:t>
            </a:r>
            <a:r>
              <a:rPr lang="en-US" sz="1800" smtClean="0"/>
              <a:t>. But all the other information about the movie can still be found in </a:t>
            </a:r>
            <a:r>
              <a:rPr lang="en-US" sz="1800" smtClean="0">
                <a:solidFill>
                  <a:schemeClr val="folHlink"/>
                </a:solidFill>
              </a:rPr>
              <a:t>Movie1</a:t>
            </a:r>
            <a:r>
              <a:rPr lang="en-US" sz="1800" smtClean="0"/>
              <a:t>.</a:t>
            </a:r>
          </a:p>
          <a:p>
            <a:pPr eaLnBrk="1" hangingPunct="1">
              <a:lnSpc>
                <a:spcPct val="80000"/>
              </a:lnSpc>
              <a:buFont typeface="Wingdings" pitchFamily="2" charset="2"/>
              <a:buNone/>
              <a:defRPr/>
            </a:pPr>
            <a:r>
              <a:rPr lang="en-US" sz="1800" smtClean="0"/>
              <a:t>It might appear that </a:t>
            </a:r>
            <a:r>
              <a:rPr lang="en-US" sz="1800" smtClean="0">
                <a:solidFill>
                  <a:schemeClr val="folHlink"/>
                </a:solidFill>
              </a:rPr>
              <a:t>Movies2</a:t>
            </a:r>
            <a:r>
              <a:rPr lang="en-US" sz="1800" smtClean="0"/>
              <a:t> still has redundancy, since the title and year of a movie can appear several times. However, these two attributes form a key for movies, and there is no more succinct way to represent a movie. Moreover, </a:t>
            </a:r>
            <a:r>
              <a:rPr lang="en-US" sz="1800" smtClean="0">
                <a:solidFill>
                  <a:schemeClr val="folHlink"/>
                </a:solidFill>
              </a:rPr>
              <a:t>Movies2</a:t>
            </a:r>
            <a:r>
              <a:rPr lang="en-US" sz="1800" smtClean="0"/>
              <a:t> does not offer an opportunity for an update anomaly. For instance, one might suppose that if we changed to 2003 the year in the Carrie Fisher tuple, but not the other two tuples for </a:t>
            </a:r>
            <a:r>
              <a:rPr lang="en-US" sz="1800" smtClean="0">
                <a:solidFill>
                  <a:schemeClr val="folHlink"/>
                </a:solidFill>
              </a:rPr>
              <a:t>Star Wars</a:t>
            </a:r>
            <a:r>
              <a:rPr lang="en-US" sz="1800" smtClean="0"/>
              <a:t>, then there would be an update anomaly. However, there is nothing in our assumed FD's that prevents there being a different movie named </a:t>
            </a:r>
            <a:r>
              <a:rPr lang="en-US" sz="1800" smtClean="0">
                <a:solidFill>
                  <a:schemeClr val="folHlink"/>
                </a:solidFill>
              </a:rPr>
              <a:t>Star Wars</a:t>
            </a:r>
            <a:r>
              <a:rPr lang="en-US" sz="1800" smtClean="0"/>
              <a:t> in 2003, and Carrie Fisher may star in that one as well. Thus, we do not want to prevent changing the year in one </a:t>
            </a:r>
            <a:r>
              <a:rPr lang="en-US" sz="1800" smtClean="0">
                <a:solidFill>
                  <a:schemeClr val="folHlink"/>
                </a:solidFill>
              </a:rPr>
              <a:t>Star Wars</a:t>
            </a:r>
            <a:r>
              <a:rPr lang="en-US" sz="1800" smtClean="0"/>
              <a:t> tuple, nor is such a change necessarily incorrect.</a:t>
            </a:r>
            <a:endParaRPr lang="bg-BG" sz="18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bg-BG" smtClean="0"/>
              <a:t>Boyce-Codd Normal Form</a:t>
            </a:r>
          </a:p>
        </p:txBody>
      </p:sp>
      <p:sp>
        <p:nvSpPr>
          <p:cNvPr id="1157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smtClean="0"/>
              <a:t>The goal of decomposition is to replace a relation by several that do not exhibit anomalies. There is, it turns out, a simple condition under which the anomalies discussed above can be guaranteed not to exist. This condition is called </a:t>
            </a:r>
            <a:r>
              <a:rPr lang="en-US" sz="2400" smtClean="0">
                <a:solidFill>
                  <a:schemeClr val="folHlink"/>
                </a:solidFill>
              </a:rPr>
              <a:t>Boyce-Codd normal form</a:t>
            </a:r>
            <a:r>
              <a:rPr lang="en-US" sz="2400" smtClean="0"/>
              <a:t>, or </a:t>
            </a:r>
            <a:r>
              <a:rPr lang="en-US" sz="2400" smtClean="0">
                <a:solidFill>
                  <a:schemeClr val="folHlink"/>
                </a:solidFill>
              </a:rPr>
              <a:t>BCNF</a:t>
            </a:r>
            <a:r>
              <a:rPr lang="en-US" sz="2400" smtClean="0"/>
              <a:t>.</a:t>
            </a:r>
          </a:p>
          <a:p>
            <a:pPr eaLnBrk="1" hangingPunct="1">
              <a:lnSpc>
                <a:spcPct val="80000"/>
              </a:lnSpc>
              <a:defRPr/>
            </a:pPr>
            <a:r>
              <a:rPr lang="en-US" sz="2400" smtClean="0"/>
              <a:t>A relation R is in BCNF if and only if: whenever there is a nontrivial FD 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—&gt; B for R, it is the case that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is a superkey for R.</a:t>
            </a:r>
          </a:p>
          <a:p>
            <a:pPr eaLnBrk="1" hangingPunct="1">
              <a:lnSpc>
                <a:spcPct val="80000"/>
              </a:lnSpc>
              <a:buFont typeface="Wingdings" pitchFamily="2" charset="2"/>
              <a:buNone/>
              <a:defRPr/>
            </a:pPr>
            <a:r>
              <a:rPr lang="en-US" sz="2400" smtClean="0"/>
              <a:t>That is, the left side of every nontrivial FD must be a superkey. Recall that a superkey need not be minimal. Thus, an equivalent statement of the BCNF condition is that the left side of every nontrivial FD must contain a key.</a:t>
            </a:r>
            <a:endParaRPr lang="bg-BG" sz="24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16739" name="Rectangle 3"/>
          <p:cNvSpPr>
            <a:spLocks noGrp="1" noChangeArrowheads="1"/>
          </p:cNvSpPr>
          <p:nvPr>
            <p:ph type="body" idx="1"/>
          </p:nvPr>
        </p:nvSpPr>
        <p:spPr/>
        <p:txBody>
          <a:bodyPr/>
          <a:lstStyle/>
          <a:p>
            <a:pPr eaLnBrk="1" hangingPunct="1">
              <a:buFont typeface="Wingdings" pitchFamily="2" charset="2"/>
              <a:buNone/>
              <a:defRPr/>
            </a:pPr>
            <a:r>
              <a:rPr lang="en-US" smtClean="0"/>
              <a:t>Movies(</a:t>
            </a:r>
            <a:r>
              <a:rPr lang="en-US" u="sng" smtClean="0"/>
              <a:t>title</a:t>
            </a:r>
            <a:r>
              <a:rPr lang="en-US" smtClean="0"/>
              <a:t>, </a:t>
            </a:r>
            <a:r>
              <a:rPr lang="en-US" u="sng" smtClean="0"/>
              <a:t>year</a:t>
            </a:r>
            <a:r>
              <a:rPr lang="en-US" smtClean="0"/>
              <a:t>, length, filmType, studioName,	 </a:t>
            </a:r>
            <a:r>
              <a:rPr lang="en-US" u="sng" smtClean="0"/>
              <a:t>starName</a:t>
            </a:r>
            <a:r>
              <a:rPr lang="en-US" smtClean="0"/>
              <a:t>)</a:t>
            </a:r>
          </a:p>
          <a:p>
            <a:pPr eaLnBrk="1" hangingPunct="1">
              <a:buFont typeface="Wingdings" pitchFamily="2" charset="2"/>
              <a:buNone/>
              <a:defRPr/>
            </a:pPr>
            <a:endParaRPr lang="en-US" smtClean="0">
              <a:effectLst/>
            </a:endParaRPr>
          </a:p>
          <a:p>
            <a:pPr eaLnBrk="1" hangingPunct="1">
              <a:buFont typeface="Wingdings" pitchFamily="2" charset="2"/>
              <a:buNone/>
              <a:defRPr/>
            </a:pPr>
            <a:r>
              <a:rPr lang="en-US" smtClean="0"/>
              <a:t>title year —&gt; length filmType studioName</a:t>
            </a:r>
          </a:p>
          <a:p>
            <a:pPr eaLnBrk="1" hangingPunct="1">
              <a:buFont typeface="Wingdings" pitchFamily="2" charset="2"/>
              <a:buNone/>
              <a:defRPr/>
            </a:pPr>
            <a:endParaRPr lang="en-US" smtClean="0"/>
          </a:p>
          <a:p>
            <a:pPr eaLnBrk="1" hangingPunct="1">
              <a:buFont typeface="Wingdings" pitchFamily="2" charset="2"/>
              <a:buNone/>
              <a:defRPr/>
            </a:pPr>
            <a:r>
              <a:rPr lang="en-US" smtClean="0"/>
              <a:t>Movies1(</a:t>
            </a:r>
            <a:r>
              <a:rPr lang="en-US" u="sng" smtClean="0"/>
              <a:t>title</a:t>
            </a:r>
            <a:r>
              <a:rPr lang="en-US" smtClean="0"/>
              <a:t>, </a:t>
            </a:r>
            <a:r>
              <a:rPr lang="en-US" u="sng" smtClean="0"/>
              <a:t>year</a:t>
            </a:r>
            <a:r>
              <a:rPr lang="en-US" smtClean="0"/>
              <a:t>, length, filmType, studioName)</a:t>
            </a:r>
            <a:endParaRPr lang="bg-BG"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17763" name="Rectangle 3"/>
          <p:cNvSpPr>
            <a:spLocks noGrp="1" noChangeArrowheads="1"/>
          </p:cNvSpPr>
          <p:nvPr>
            <p:ph type="body" idx="1"/>
          </p:nvPr>
        </p:nvSpPr>
        <p:spPr>
          <a:xfrm>
            <a:off x="457200" y="1981200"/>
            <a:ext cx="8229600" cy="4687888"/>
          </a:xfrm>
        </p:spPr>
        <p:txBody>
          <a:bodyPr/>
          <a:lstStyle/>
          <a:p>
            <a:pPr eaLnBrk="1" hangingPunct="1">
              <a:lnSpc>
                <a:spcPct val="80000"/>
              </a:lnSpc>
              <a:buFont typeface="Wingdings" pitchFamily="2" charset="2"/>
              <a:buNone/>
              <a:defRPr/>
            </a:pPr>
            <a:r>
              <a:rPr lang="en-US" sz="1600" smtClean="0"/>
              <a:t>We claim that any two-attribute relation is in BCNF. We need to examine the possible nontrivial FD's with a single attribute on the right. There are not too many cases to consider, so let us consider them in turn. In what follows, suppose that the attributes are A and B.</a:t>
            </a:r>
          </a:p>
          <a:p>
            <a:pPr eaLnBrk="1" hangingPunct="1">
              <a:lnSpc>
                <a:spcPct val="80000"/>
              </a:lnSpc>
              <a:buFont typeface="Wingdings" pitchFamily="2" charset="2"/>
              <a:buAutoNum type="arabicPeriod"/>
              <a:defRPr/>
            </a:pPr>
            <a:r>
              <a:rPr lang="en-US" sz="1600" smtClean="0"/>
              <a:t>There are no nontrivial FD's. Then surely the BCNF condition must hold, because only a nontrivial FD can violate this condition. Incidentally, note that {A, B} is the only key in this case.</a:t>
            </a:r>
          </a:p>
          <a:p>
            <a:pPr eaLnBrk="1" hangingPunct="1">
              <a:lnSpc>
                <a:spcPct val="80000"/>
              </a:lnSpc>
              <a:buFont typeface="Wingdings" pitchFamily="2" charset="2"/>
              <a:buAutoNum type="arabicPeriod"/>
              <a:defRPr/>
            </a:pPr>
            <a:r>
              <a:rPr lang="en-US" sz="1600" smtClean="0"/>
              <a:t>A—&gt; B holds, but B —&gt; A does not hold. In this case, A is the only key, and each nontrivial FD contains A on the left (in fact the left can only be A). Thus there is no violation of the BCNF condition.</a:t>
            </a:r>
          </a:p>
          <a:p>
            <a:pPr eaLnBrk="1" hangingPunct="1">
              <a:lnSpc>
                <a:spcPct val="80000"/>
              </a:lnSpc>
              <a:buFont typeface="Wingdings" pitchFamily="2" charset="2"/>
              <a:buAutoNum type="arabicPeriod"/>
              <a:defRPr/>
            </a:pPr>
            <a:r>
              <a:rPr lang="en-US" sz="1600" smtClean="0"/>
              <a:t>B —&gt; A holds, but A —&gt; B does not hold. This case is symmetric to case (2).</a:t>
            </a:r>
          </a:p>
          <a:p>
            <a:pPr eaLnBrk="1" hangingPunct="1">
              <a:lnSpc>
                <a:spcPct val="80000"/>
              </a:lnSpc>
              <a:buFont typeface="Wingdings" pitchFamily="2" charset="2"/>
              <a:buAutoNum type="arabicPeriod"/>
              <a:defRPr/>
            </a:pPr>
            <a:r>
              <a:rPr lang="en-US" sz="1600" smtClean="0"/>
              <a:t>Both A —&gt; B and B —&gt; A hold. Then both A and B are keys. Surely any FD has at least one of these on the left, so there can be no BCNF violation.</a:t>
            </a:r>
          </a:p>
          <a:p>
            <a:pPr eaLnBrk="1" hangingPunct="1">
              <a:lnSpc>
                <a:spcPct val="80000"/>
              </a:lnSpc>
              <a:buFont typeface="Wingdings" pitchFamily="2" charset="2"/>
              <a:buNone/>
              <a:defRPr/>
            </a:pPr>
            <a:r>
              <a:rPr lang="en-US" sz="1600" smtClean="0"/>
              <a:t>It is worth noticing from case (4) above that there may be more than one key for a relation. Further, the BCNF condition only requires that some key be contained in the left side of any nontrivial FD, not that all keys are contained in the left side. Also observe that a relation with two attributes, each functionally determining the other, is not completely implausible. For example, a company may assign its employees unique employee id's and also record their Social Security numbers. A relation with attributes </a:t>
            </a:r>
            <a:r>
              <a:rPr lang="en-US" sz="1600" smtClean="0">
                <a:solidFill>
                  <a:schemeClr val="folHlink"/>
                </a:solidFill>
              </a:rPr>
              <a:t>empID</a:t>
            </a:r>
            <a:r>
              <a:rPr lang="en-US" sz="1600" smtClean="0"/>
              <a:t> and </a:t>
            </a:r>
            <a:r>
              <a:rPr lang="en-US" sz="1600" smtClean="0">
                <a:solidFill>
                  <a:schemeClr val="folHlink"/>
                </a:solidFill>
              </a:rPr>
              <a:t>ssNo</a:t>
            </a:r>
            <a:r>
              <a:rPr lang="en-US" sz="1600" smtClean="0"/>
              <a:t> would have each attribute functionally determining the other. Put another way, each attribute is a key, since we don't expect to find two tuples that agree on either attribute.</a:t>
            </a:r>
            <a:endParaRPr lang="bg-BG" sz="1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z="4000" smtClean="0"/>
              <a:t>Another presentation of the relation Movie</a:t>
            </a:r>
            <a:endParaRPr lang="bg-BG" sz="4000" smtClean="0"/>
          </a:p>
        </p:txBody>
      </p:sp>
      <p:graphicFrame>
        <p:nvGraphicFramePr>
          <p:cNvPr id="21594" name="Group 90"/>
          <p:cNvGraphicFramePr>
            <a:graphicFrameLocks noGrp="1"/>
          </p:cNvGraphicFramePr>
          <p:nvPr>
            <p:ph sz="half" idx="2"/>
          </p:nvPr>
        </p:nvGraphicFramePr>
        <p:xfrm>
          <a:off x="755650" y="2420938"/>
          <a:ext cx="7561263" cy="3292475"/>
        </p:xfrm>
        <a:graphic>
          <a:graphicData uri="http://schemas.openxmlformats.org/drawingml/2006/table">
            <a:tbl>
              <a:tblPr/>
              <a:tblGrid>
                <a:gridCol w="1439863"/>
                <a:gridCol w="2808287"/>
                <a:gridCol w="1873250"/>
                <a:gridCol w="1439863"/>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r>
              <a:rPr lang="bg-BG" smtClean="0"/>
              <a:t>Decomposition into BCNF</a:t>
            </a:r>
          </a:p>
        </p:txBody>
      </p:sp>
      <p:sp>
        <p:nvSpPr>
          <p:cNvPr id="118787" name="Rectangle 3"/>
          <p:cNvSpPr>
            <a:spLocks noGrp="1" noChangeArrowheads="1"/>
          </p:cNvSpPr>
          <p:nvPr>
            <p:ph type="body" idx="1"/>
          </p:nvPr>
        </p:nvSpPr>
        <p:spPr>
          <a:xfrm>
            <a:off x="457200" y="1981200"/>
            <a:ext cx="8686800" cy="4876800"/>
          </a:xfrm>
        </p:spPr>
        <p:txBody>
          <a:bodyPr/>
          <a:lstStyle/>
          <a:p>
            <a:pPr eaLnBrk="1" hangingPunct="1">
              <a:lnSpc>
                <a:spcPct val="80000"/>
              </a:lnSpc>
              <a:buFont typeface="Wingdings" pitchFamily="2" charset="2"/>
              <a:buNone/>
              <a:defRPr/>
            </a:pPr>
            <a:r>
              <a:rPr lang="en-US" sz="2400" smtClean="0"/>
              <a:t>By repeatedly choosing suitable decompositions, we can break any relation schema into a collection of subsets of its attributes with the following important properties:</a:t>
            </a:r>
          </a:p>
          <a:p>
            <a:pPr eaLnBrk="1" hangingPunct="1">
              <a:lnSpc>
                <a:spcPct val="80000"/>
              </a:lnSpc>
              <a:buFont typeface="Wingdings" pitchFamily="2" charset="2"/>
              <a:buAutoNum type="arabicPeriod"/>
              <a:defRPr/>
            </a:pPr>
            <a:r>
              <a:rPr lang="en-US" sz="2400" smtClean="0"/>
              <a:t>These subsets are the schemas of relations in BCNF.</a:t>
            </a:r>
          </a:p>
          <a:p>
            <a:pPr eaLnBrk="1" hangingPunct="1">
              <a:lnSpc>
                <a:spcPct val="80000"/>
              </a:lnSpc>
              <a:buFont typeface="Wingdings" pitchFamily="2" charset="2"/>
              <a:buAutoNum type="arabicPeriod"/>
              <a:defRPr/>
            </a:pPr>
            <a:r>
              <a:rPr lang="en-US" sz="2400" smtClean="0"/>
              <a:t>The data in the original relation is represented faithfully by the data in the relations that are the result of the decomposition, in a sense to be made precise. Roughly, we need to be able to reconstruct the original relation instance exactly from the decomposed relation instances.</a:t>
            </a:r>
          </a:p>
          <a:p>
            <a:pPr eaLnBrk="1" hangingPunct="1">
              <a:lnSpc>
                <a:spcPct val="80000"/>
              </a:lnSpc>
              <a:buFont typeface="Wingdings" pitchFamily="2" charset="2"/>
              <a:buNone/>
              <a:defRPr/>
            </a:pPr>
            <a:r>
              <a:rPr lang="en-US" sz="2400" smtClean="0"/>
              <a:t>Previous example suggests that perhaps all we have to do is break a relation schema into two-attribute subsets, and the result is surely in BCNF. However, such an arbitrary decomposition will not satisfy condition (2), as we shall see latter. In fact. we must be more careful and use the violating FD's to guide our decomposition.</a:t>
            </a:r>
            <a:endParaRPr lang="bg-BG" sz="24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bg-BG" smtClean="0"/>
              <a:t>Decomposition into BCNF</a:t>
            </a:r>
          </a:p>
        </p:txBody>
      </p:sp>
      <p:sp>
        <p:nvSpPr>
          <p:cNvPr id="119811" name="Rectangle 3"/>
          <p:cNvSpPr>
            <a:spLocks noGrp="1" noChangeArrowheads="1"/>
          </p:cNvSpPr>
          <p:nvPr>
            <p:ph type="body" idx="1"/>
          </p:nvPr>
        </p:nvSpPr>
        <p:spPr>
          <a:xfrm>
            <a:off x="457200" y="1981200"/>
            <a:ext cx="8435975" cy="4327525"/>
          </a:xfrm>
        </p:spPr>
        <p:txBody>
          <a:bodyPr/>
          <a:lstStyle/>
          <a:p>
            <a:pPr eaLnBrk="1" hangingPunct="1">
              <a:lnSpc>
                <a:spcPct val="80000"/>
              </a:lnSpc>
              <a:buFont typeface="Wingdings" pitchFamily="2" charset="2"/>
              <a:buNone/>
              <a:defRPr/>
            </a:pPr>
            <a:r>
              <a:rPr lang="en-US" sz="2800" smtClean="0"/>
              <a:t>The decomposition strategy we shall follow is to look for a nontrivial FD A</a:t>
            </a:r>
            <a:r>
              <a:rPr lang="en-US" sz="2800" baseline="-25000" smtClean="0"/>
              <a:t>1</a:t>
            </a:r>
            <a:r>
              <a:rPr lang="en-US" sz="2800" smtClean="0"/>
              <a:t> A</a:t>
            </a:r>
            <a:r>
              <a:rPr lang="en-US" sz="2800" baseline="-25000" smtClean="0"/>
              <a:t>2</a:t>
            </a:r>
            <a:r>
              <a:rPr lang="en-US" sz="2800" smtClean="0"/>
              <a:t> ... A</a:t>
            </a:r>
            <a:r>
              <a:rPr lang="en-US" sz="2800" baseline="-25000" smtClean="0"/>
              <a:t>n </a:t>
            </a:r>
            <a:r>
              <a:rPr lang="en-US" sz="2800" smtClean="0"/>
              <a:t>—&gt; B</a:t>
            </a:r>
            <a:r>
              <a:rPr lang="en-US" sz="2800" baseline="-25000" smtClean="0"/>
              <a:t>1 </a:t>
            </a:r>
            <a:r>
              <a:rPr lang="en-US" sz="2800" smtClean="0"/>
              <a:t>B</a:t>
            </a:r>
            <a:r>
              <a:rPr lang="en-US" sz="2800" baseline="-25000" smtClean="0"/>
              <a:t>2 </a:t>
            </a:r>
            <a:r>
              <a:rPr lang="en-US" sz="2800" smtClean="0"/>
              <a:t>… B</a:t>
            </a:r>
            <a:r>
              <a:rPr lang="en-US" sz="2800" baseline="-25000" smtClean="0"/>
              <a:t>m</a:t>
            </a:r>
            <a:r>
              <a:rPr lang="en-US" sz="2800" smtClean="0"/>
              <a:t> that violates BCNF: i.e.,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is not a superkey. As a heuristic, we shall generally add to the right side as many attributes as are functionally determined by {A</a:t>
            </a:r>
            <a:r>
              <a:rPr lang="en-US" sz="2800" baseline="-25000" smtClean="0"/>
              <a:t>1</a:t>
            </a:r>
            <a:r>
              <a:rPr lang="en-US" sz="2800" smtClean="0"/>
              <a:t>, A</a:t>
            </a:r>
            <a:r>
              <a:rPr lang="en-US" sz="2800" baseline="-25000" smtClean="0"/>
              <a:t>2</a:t>
            </a:r>
            <a:r>
              <a:rPr lang="en-US" sz="2800" smtClean="0"/>
              <a:t>, ..., A</a:t>
            </a:r>
            <a:r>
              <a:rPr lang="en-US" sz="2800" baseline="-25000" smtClean="0"/>
              <a:t>n</a:t>
            </a:r>
            <a:r>
              <a:rPr lang="en-US" sz="2800" smtClean="0"/>
              <a:t>}. The attributes are broken into two overlapping relation schemas. One is all the attributes involved in the violating FD, and the other is the left side of the FD plus all the attributes not involved in the FD, i.e., all the attributes except those B's that are not A's.</a:t>
            </a:r>
            <a:endParaRPr lang="bg-BG" sz="28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bg-BG" sz="4000" smtClean="0"/>
              <a:t>Relation schema decomposition based on a BCNF violation</a:t>
            </a:r>
          </a:p>
        </p:txBody>
      </p:sp>
      <p:sp>
        <p:nvSpPr>
          <p:cNvPr id="95235" name="Oval 4"/>
          <p:cNvSpPr>
            <a:spLocks noChangeArrowheads="1"/>
          </p:cNvSpPr>
          <p:nvPr/>
        </p:nvSpPr>
        <p:spPr bwMode="auto">
          <a:xfrm>
            <a:off x="1258888" y="2636838"/>
            <a:ext cx="4176712" cy="3455987"/>
          </a:xfrm>
          <a:prstGeom prst="ellipse">
            <a:avLst/>
          </a:prstGeom>
          <a:noFill/>
          <a:ln w="9525">
            <a:solidFill>
              <a:schemeClr val="tx1"/>
            </a:solidFill>
            <a:round/>
            <a:headEnd/>
            <a:tailEnd/>
          </a:ln>
        </p:spPr>
        <p:txBody>
          <a:bodyPr wrap="none" anchor="ctr"/>
          <a:lstStyle/>
          <a:p>
            <a:pPr algn="ctr"/>
            <a:r>
              <a:rPr lang="en-US"/>
              <a:t>Others</a:t>
            </a:r>
            <a:endParaRPr lang="bg-BG"/>
          </a:p>
        </p:txBody>
      </p:sp>
      <p:sp>
        <p:nvSpPr>
          <p:cNvPr id="95236" name="Oval 5"/>
          <p:cNvSpPr>
            <a:spLocks noChangeArrowheads="1"/>
          </p:cNvSpPr>
          <p:nvPr/>
        </p:nvSpPr>
        <p:spPr bwMode="auto">
          <a:xfrm>
            <a:off x="3924300" y="2492375"/>
            <a:ext cx="4032250" cy="3600450"/>
          </a:xfrm>
          <a:prstGeom prst="ellipse">
            <a:avLst/>
          </a:prstGeom>
          <a:noFill/>
          <a:ln w="9525">
            <a:solidFill>
              <a:schemeClr val="tx1"/>
            </a:solidFill>
            <a:round/>
            <a:headEnd/>
            <a:tailEnd/>
          </a:ln>
        </p:spPr>
        <p:txBody>
          <a:bodyPr wrap="none" anchor="ctr"/>
          <a:lstStyle/>
          <a:p>
            <a:pPr algn="ctr"/>
            <a:r>
              <a:rPr lang="en-US"/>
              <a:t>B’s</a:t>
            </a:r>
            <a:endParaRPr lang="bg-BG"/>
          </a:p>
        </p:txBody>
      </p:sp>
      <p:sp>
        <p:nvSpPr>
          <p:cNvPr id="95237" name="Text Box 8"/>
          <p:cNvSpPr txBox="1">
            <a:spLocks noChangeArrowheads="1"/>
          </p:cNvSpPr>
          <p:nvPr/>
        </p:nvSpPr>
        <p:spPr bwMode="auto">
          <a:xfrm>
            <a:off x="4356100" y="4149725"/>
            <a:ext cx="936625" cy="366713"/>
          </a:xfrm>
          <a:prstGeom prst="rect">
            <a:avLst/>
          </a:prstGeom>
          <a:noFill/>
          <a:ln w="9525">
            <a:noFill/>
            <a:miter lim="800000"/>
            <a:headEnd/>
            <a:tailEnd/>
          </a:ln>
        </p:spPr>
        <p:txBody>
          <a:bodyPr>
            <a:spAutoFit/>
          </a:bodyPr>
          <a:lstStyle/>
          <a:p>
            <a:pPr>
              <a:spcBef>
                <a:spcPct val="50000"/>
              </a:spcBef>
            </a:pPr>
            <a:r>
              <a:rPr lang="en-US"/>
              <a:t>A’s</a:t>
            </a:r>
            <a:endParaRPr lang="bg-BG"/>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0"/>
            <a:ext cx="8229600" cy="815975"/>
          </a:xfrm>
        </p:spPr>
        <p:txBody>
          <a:bodyPr/>
          <a:lstStyle/>
          <a:p>
            <a:pPr eaLnBrk="1" hangingPunct="1">
              <a:defRPr/>
            </a:pPr>
            <a:r>
              <a:rPr lang="en-US" smtClean="0"/>
              <a:t>Example</a:t>
            </a:r>
            <a:endParaRPr lang="bg-BG" smtClean="0"/>
          </a:p>
        </p:txBody>
      </p:sp>
      <p:graphicFrame>
        <p:nvGraphicFramePr>
          <p:cNvPr id="122948" name="Group 68"/>
          <p:cNvGraphicFramePr>
            <a:graphicFrameLocks noGrp="1"/>
          </p:cNvGraphicFramePr>
          <p:nvPr>
            <p:ph idx="1"/>
          </p:nvPr>
        </p:nvGraphicFramePr>
        <p:xfrm>
          <a:off x="430213" y="908050"/>
          <a:ext cx="8713787" cy="2773363"/>
        </p:xfrm>
        <a:graphic>
          <a:graphicData uri="http://schemas.openxmlformats.org/drawingml/2006/table">
            <a:tbl>
              <a:tblPr/>
              <a:tblGrid>
                <a:gridCol w="1873250"/>
                <a:gridCol w="863600"/>
                <a:gridCol w="1008062"/>
                <a:gridCol w="1368425"/>
                <a:gridCol w="1744663"/>
                <a:gridCol w="1855787"/>
              </a:tblGrid>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Emilio Estevez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Dana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Carvey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Mike Meyers </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22949" name="Text Box 69"/>
          <p:cNvSpPr txBox="1">
            <a:spLocks noChangeArrowheads="1"/>
          </p:cNvSpPr>
          <p:nvPr/>
        </p:nvSpPr>
        <p:spPr bwMode="auto">
          <a:xfrm>
            <a:off x="468313" y="3789363"/>
            <a:ext cx="8443912" cy="2563812"/>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rPr>
              <a:t>Movies(</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 </a:t>
            </a:r>
            <a:r>
              <a:rPr lang="en-US" u="sng">
                <a:effectLst>
                  <a:outerShdw blurRad="38100" dist="38100" dir="2700000" algn="tl">
                    <a:srgbClr val="000000"/>
                  </a:outerShdw>
                </a:effectLst>
              </a:rPr>
              <a:t>starName</a:t>
            </a:r>
            <a:r>
              <a:rPr lang="en-US">
                <a:effectLst>
                  <a:outerShdw blurRad="38100" dist="38100" dir="2700000" algn="tl">
                    <a:srgbClr val="000000"/>
                  </a:outerShdw>
                </a:effectLst>
              </a:rPr>
              <a:t>)</a:t>
            </a:r>
          </a:p>
          <a:p>
            <a:pPr>
              <a:defRPr/>
            </a:pPr>
            <a:endParaRPr lang="en-US"/>
          </a:p>
          <a:p>
            <a:pPr>
              <a:defRPr/>
            </a:pPr>
            <a:r>
              <a:rPr lang="en-US">
                <a:solidFill>
                  <a:schemeClr val="folHlink"/>
                </a:solidFill>
              </a:rPr>
              <a:t>title year —&gt; length filmType studioName</a:t>
            </a:r>
          </a:p>
          <a:p>
            <a:pPr>
              <a:defRPr/>
            </a:pPr>
            <a:endParaRPr lang="en-US">
              <a:solidFill>
                <a:schemeClr val="folHlink"/>
              </a:solidFill>
            </a:endParaRPr>
          </a:p>
          <a:p>
            <a:pPr>
              <a:defRPr/>
            </a:pPr>
            <a:r>
              <a:rPr lang="en-US"/>
              <a:t>{</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a:t>
            </a:r>
            <a:r>
              <a:rPr lang="en-US"/>
              <a:t>}</a:t>
            </a:r>
          </a:p>
          <a:p>
            <a:pPr>
              <a:defRPr/>
            </a:pPr>
            <a:r>
              <a:rPr lang="en-US">
                <a:effectLst>
                  <a:outerShdw blurRad="38100" dist="38100" dir="2700000" algn="tl">
                    <a:srgbClr val="000000"/>
                  </a:outerShdw>
                </a:effectLst>
              </a:rPr>
              <a:t>{</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a:t>
            </a:r>
            <a:r>
              <a:rPr lang="en-US" u="sng">
                <a:effectLst>
                  <a:outerShdw blurRad="38100" dist="38100" dir="2700000" algn="tl">
                    <a:srgbClr val="000000"/>
                  </a:outerShdw>
                </a:effectLst>
              </a:rPr>
              <a:t>starName</a:t>
            </a:r>
            <a:r>
              <a:rPr lang="en-US">
                <a:effectLst>
                  <a:outerShdw blurRad="38100" dist="38100" dir="2700000" algn="tl">
                    <a:srgbClr val="000000"/>
                  </a:outerShdw>
                </a:effectLst>
              </a:rPr>
              <a:t>}</a:t>
            </a:r>
          </a:p>
          <a:p>
            <a:pPr>
              <a:defRPr/>
            </a:pPr>
            <a:endParaRPr lang="en-US">
              <a:effectLst>
                <a:outerShdw blurRad="38100" dist="38100" dir="2700000" algn="tl">
                  <a:srgbClr val="000000"/>
                </a:outerShdw>
              </a:effectLst>
            </a:endParaRPr>
          </a:p>
          <a:p>
            <a:pPr>
              <a:defRPr/>
            </a:pPr>
            <a:r>
              <a:rPr lang="en-US">
                <a:effectLst>
                  <a:outerShdw blurRad="38100" dist="38100" dir="2700000" algn="tl">
                    <a:srgbClr val="000000"/>
                  </a:outerShdw>
                </a:effectLst>
              </a:rPr>
              <a:t>Movies1(</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a:t>
            </a:r>
          </a:p>
          <a:p>
            <a:pPr>
              <a:defRPr/>
            </a:pPr>
            <a:r>
              <a:rPr lang="en-US">
                <a:effectLst>
                  <a:outerShdw blurRad="38100" dist="38100" dir="2700000" algn="tl">
                    <a:srgbClr val="000000"/>
                  </a:outerShdw>
                </a:effectLst>
              </a:rPr>
              <a:t>Movies2(</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a:t>
            </a:r>
            <a:r>
              <a:rPr lang="en-US" u="sng">
                <a:effectLst>
                  <a:outerShdw blurRad="38100" dist="38100" dir="2700000" algn="tl">
                    <a:srgbClr val="000000"/>
                  </a:outerShdw>
                </a:effectLst>
              </a:rPr>
              <a:t>starName</a:t>
            </a:r>
            <a:r>
              <a:rPr lang="en-US">
                <a:effectLst>
                  <a:outerShdw blurRad="38100" dist="38100" dir="2700000" algn="tl">
                    <a:srgbClr val="000000"/>
                  </a:outerShdw>
                </a:effectLst>
              </a:rPr>
              <a:t>)</a:t>
            </a:r>
            <a:endParaRPr lang="bg-BG">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8313" y="0"/>
            <a:ext cx="8229600" cy="815975"/>
          </a:xfrm>
        </p:spPr>
        <p:txBody>
          <a:bodyPr/>
          <a:lstStyle/>
          <a:p>
            <a:pPr eaLnBrk="1" hangingPunct="1">
              <a:defRPr/>
            </a:pPr>
            <a:r>
              <a:rPr lang="en-US" smtClean="0"/>
              <a:t>The relation MovieStudio</a:t>
            </a:r>
            <a:endParaRPr lang="bg-BG" smtClean="0"/>
          </a:p>
        </p:txBody>
      </p:sp>
      <p:graphicFrame>
        <p:nvGraphicFramePr>
          <p:cNvPr id="123986" name="Group 82"/>
          <p:cNvGraphicFramePr>
            <a:graphicFrameLocks noGrp="1"/>
          </p:cNvGraphicFramePr>
          <p:nvPr>
            <p:ph idx="1"/>
          </p:nvPr>
        </p:nvGraphicFramePr>
        <p:xfrm>
          <a:off x="179388" y="908050"/>
          <a:ext cx="8964612" cy="1981200"/>
        </p:xfrm>
        <a:graphic>
          <a:graphicData uri="http://schemas.openxmlformats.org/drawingml/2006/table">
            <a:tbl>
              <a:tblPr/>
              <a:tblGrid>
                <a:gridCol w="1927225"/>
                <a:gridCol w="889000"/>
                <a:gridCol w="1035050"/>
                <a:gridCol w="1409700"/>
                <a:gridCol w="1793875"/>
                <a:gridCol w="1909762"/>
              </a:tblGrid>
              <a:tr h="298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studioAddr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Buena Vista</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Addams Family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23972" name="Text Box 68"/>
          <p:cNvSpPr txBox="1">
            <a:spLocks noChangeArrowheads="1"/>
          </p:cNvSpPr>
          <p:nvPr/>
        </p:nvSpPr>
        <p:spPr bwMode="auto">
          <a:xfrm>
            <a:off x="468313" y="2997200"/>
            <a:ext cx="8443912" cy="3387725"/>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rPr>
              <a:t>MovieStudio(</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 studioAddr)</a:t>
            </a:r>
          </a:p>
          <a:p>
            <a:pPr>
              <a:defRPr/>
            </a:pPr>
            <a:endParaRPr lang="en-US"/>
          </a:p>
          <a:p>
            <a:pPr>
              <a:defRPr/>
            </a:pPr>
            <a:r>
              <a:rPr lang="en-US"/>
              <a:t>title year —&gt; length filmType studioName</a:t>
            </a:r>
          </a:p>
          <a:p>
            <a:pPr>
              <a:defRPr/>
            </a:pPr>
            <a:r>
              <a:rPr lang="en-US">
                <a:solidFill>
                  <a:schemeClr val="folHlink"/>
                </a:solidFill>
              </a:rPr>
              <a:t>studioName —&gt; studioAddr</a:t>
            </a:r>
          </a:p>
          <a:p>
            <a:pPr>
              <a:defRPr/>
            </a:pPr>
            <a:r>
              <a:rPr lang="en-US"/>
              <a:t>=&gt;</a:t>
            </a:r>
          </a:p>
          <a:p>
            <a:pPr>
              <a:defRPr/>
            </a:pPr>
            <a:r>
              <a:rPr lang="en-US"/>
              <a:t>title year —&gt; studioAddr</a:t>
            </a:r>
          </a:p>
          <a:p>
            <a:pPr>
              <a:defRPr/>
            </a:pPr>
            <a:endParaRPr lang="en-US">
              <a:effectLst>
                <a:outerShdw blurRad="38100" dist="38100" dir="2700000" algn="tl">
                  <a:srgbClr val="000000"/>
                </a:outerShdw>
              </a:effectLst>
            </a:endParaRPr>
          </a:p>
          <a:p>
            <a:pPr>
              <a:defRPr/>
            </a:pPr>
            <a:r>
              <a:rPr lang="en-US">
                <a:effectLst>
                  <a:outerShdw blurRad="38100" dist="38100" dir="2700000" algn="tl">
                    <a:srgbClr val="000000"/>
                  </a:outerShdw>
                </a:effectLst>
              </a:rPr>
              <a:t>{</a:t>
            </a:r>
            <a:r>
              <a:rPr lang="en-US" u="sng">
                <a:effectLst>
                  <a:outerShdw blurRad="38100" dist="38100" dir="2700000" algn="tl">
                    <a:srgbClr val="000000"/>
                  </a:outerShdw>
                </a:effectLst>
              </a:rPr>
              <a:t>studioName</a:t>
            </a:r>
            <a:r>
              <a:rPr lang="en-US">
                <a:effectLst>
                  <a:outerShdw blurRad="38100" dist="38100" dir="2700000" algn="tl">
                    <a:srgbClr val="000000"/>
                  </a:outerShdw>
                </a:effectLst>
              </a:rPr>
              <a:t>, studioAddr}</a:t>
            </a:r>
            <a:endParaRPr lang="en-US">
              <a:solidFill>
                <a:schemeClr val="folHlink"/>
              </a:solidFill>
            </a:endParaRPr>
          </a:p>
          <a:p>
            <a:pPr>
              <a:defRPr/>
            </a:pPr>
            <a:r>
              <a:rPr lang="en-US"/>
              <a:t>{</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a:t>
            </a:r>
            <a:r>
              <a:rPr lang="en-US"/>
              <a:t>}</a:t>
            </a:r>
          </a:p>
          <a:p>
            <a:pPr>
              <a:defRPr/>
            </a:pPr>
            <a:endParaRPr lang="en-US">
              <a:effectLst>
                <a:outerShdw blurRad="38100" dist="38100" dir="2700000" algn="tl">
                  <a:srgbClr val="000000"/>
                </a:outerShdw>
              </a:effectLst>
            </a:endParaRPr>
          </a:p>
          <a:p>
            <a:pPr>
              <a:defRPr/>
            </a:pPr>
            <a:r>
              <a:rPr lang="en-US">
                <a:effectLst>
                  <a:outerShdw blurRad="38100" dist="38100" dir="2700000" algn="tl">
                    <a:srgbClr val="000000"/>
                  </a:outerShdw>
                </a:effectLst>
              </a:rPr>
              <a:t>MovieStudio1(</a:t>
            </a:r>
            <a:r>
              <a:rPr lang="en-US" u="sng">
                <a:effectLst>
                  <a:outerShdw blurRad="38100" dist="38100" dir="2700000" algn="tl">
                    <a:srgbClr val="000000"/>
                  </a:outerShdw>
                </a:effectLst>
              </a:rPr>
              <a:t>title</a:t>
            </a:r>
            <a:r>
              <a:rPr lang="en-US">
                <a:effectLst>
                  <a:outerShdw blurRad="38100" dist="38100" dir="2700000" algn="tl">
                    <a:srgbClr val="000000"/>
                  </a:outerShdw>
                </a:effectLst>
              </a:rPr>
              <a:t>, </a:t>
            </a:r>
            <a:r>
              <a:rPr lang="en-US" u="sng">
                <a:effectLst>
                  <a:outerShdw blurRad="38100" dist="38100" dir="2700000" algn="tl">
                    <a:srgbClr val="000000"/>
                  </a:outerShdw>
                </a:effectLst>
              </a:rPr>
              <a:t>year</a:t>
            </a:r>
            <a:r>
              <a:rPr lang="en-US">
                <a:effectLst>
                  <a:outerShdw blurRad="38100" dist="38100" dir="2700000" algn="tl">
                    <a:srgbClr val="000000"/>
                  </a:outerShdw>
                </a:effectLst>
              </a:rPr>
              <a:t>, length, filmType, studioName)</a:t>
            </a:r>
          </a:p>
          <a:p>
            <a:pPr>
              <a:defRPr/>
            </a:pPr>
            <a:r>
              <a:rPr lang="en-US">
                <a:effectLst>
                  <a:outerShdw blurRad="38100" dist="38100" dir="2700000" algn="tl">
                    <a:srgbClr val="000000"/>
                  </a:outerShdw>
                </a:effectLst>
              </a:rPr>
              <a:t>MovieStudio2(</a:t>
            </a:r>
            <a:r>
              <a:rPr lang="en-US" u="sng">
                <a:effectLst>
                  <a:outerShdw blurRad="38100" dist="38100" dir="2700000" algn="tl">
                    <a:srgbClr val="000000"/>
                  </a:outerShdw>
                </a:effectLst>
              </a:rPr>
              <a:t>studioName</a:t>
            </a:r>
            <a:r>
              <a:rPr lang="en-US">
                <a:effectLst>
                  <a:outerShdw blurRad="38100" dist="38100" dir="2700000" algn="tl">
                    <a:srgbClr val="000000"/>
                  </a:outerShdw>
                </a:effectLst>
              </a:rPr>
              <a:t>, studioAddr)</a:t>
            </a:r>
            <a:endParaRPr lang="bg-BG">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sz="4000" smtClean="0"/>
              <a:t>Relations MovieStudio1 and MovieStudio2</a:t>
            </a:r>
            <a:endParaRPr lang="bg-BG" sz="4000" smtClean="0"/>
          </a:p>
        </p:txBody>
      </p:sp>
      <p:graphicFrame>
        <p:nvGraphicFramePr>
          <p:cNvPr id="121971" name="Group 115"/>
          <p:cNvGraphicFramePr>
            <a:graphicFrameLocks noGrp="1"/>
          </p:cNvGraphicFramePr>
          <p:nvPr>
            <p:ph sz="half" idx="1"/>
          </p:nvPr>
        </p:nvGraphicFramePr>
        <p:xfrm>
          <a:off x="457200" y="1981200"/>
          <a:ext cx="8507413" cy="1981200"/>
        </p:xfrm>
        <a:graphic>
          <a:graphicData uri="http://schemas.openxmlformats.org/drawingml/2006/table">
            <a:tbl>
              <a:tblPr/>
              <a:tblGrid>
                <a:gridCol w="2324100"/>
                <a:gridCol w="1069975"/>
                <a:gridCol w="1250950"/>
                <a:gridCol w="1698625"/>
                <a:gridCol w="2163763"/>
              </a:tblGrid>
              <a:tr h="317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Addams Family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21978" name="Group 122"/>
          <p:cNvGraphicFramePr>
            <a:graphicFrameLocks noGrp="1"/>
          </p:cNvGraphicFramePr>
          <p:nvPr>
            <p:ph sz="half" idx="2"/>
          </p:nvPr>
        </p:nvGraphicFramePr>
        <p:xfrm>
          <a:off x="468313" y="4437063"/>
          <a:ext cx="4392612" cy="1584325"/>
        </p:xfrm>
        <a:graphic>
          <a:graphicData uri="http://schemas.openxmlformats.org/drawingml/2006/table">
            <a:tbl>
              <a:tblPr/>
              <a:tblGrid>
                <a:gridCol w="2125662"/>
                <a:gridCol w="2266950"/>
              </a:tblGrid>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studioAddr</a:t>
                      </a:r>
                      <a:endParaRPr kumimoji="0" lang="bg-BG"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147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Buena Vista</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49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smtClean="0"/>
              <a:t>Example</a:t>
            </a:r>
            <a:endParaRPr lang="bg-BG" smtClean="0"/>
          </a:p>
        </p:txBody>
      </p:sp>
      <p:sp>
        <p:nvSpPr>
          <p:cNvPr id="126979" name="Rectangle 3"/>
          <p:cNvSpPr>
            <a:spLocks noGrp="1" noChangeArrowheads="1"/>
          </p:cNvSpPr>
          <p:nvPr>
            <p:ph type="body" idx="1"/>
          </p:nvPr>
        </p:nvSpPr>
        <p:spPr>
          <a:xfrm>
            <a:off x="457200" y="1484313"/>
            <a:ext cx="8229600" cy="5184775"/>
          </a:xfrm>
        </p:spPr>
        <p:txBody>
          <a:bodyPr/>
          <a:lstStyle/>
          <a:p>
            <a:pPr eaLnBrk="1" hangingPunct="1">
              <a:lnSpc>
                <a:spcPct val="80000"/>
              </a:lnSpc>
              <a:buFont typeface="Wingdings" pitchFamily="2" charset="2"/>
              <a:buNone/>
              <a:defRPr/>
            </a:pPr>
            <a:r>
              <a:rPr lang="en-US" sz="2000" smtClean="0">
                <a:effectLst/>
              </a:rPr>
              <a:t>{</a:t>
            </a:r>
            <a:r>
              <a:rPr lang="en-US" sz="2000" u="sng" smtClean="0"/>
              <a:t>title</a:t>
            </a:r>
            <a:r>
              <a:rPr lang="en-US" sz="2000" smtClean="0"/>
              <a:t>, </a:t>
            </a:r>
            <a:r>
              <a:rPr lang="en-US" sz="2000" u="sng" smtClean="0"/>
              <a:t>year</a:t>
            </a:r>
            <a:r>
              <a:rPr lang="en-US" sz="2000" smtClean="0"/>
              <a:t>, studioName, president, presAddr</a:t>
            </a:r>
            <a:r>
              <a:rPr lang="en-US" sz="2000" smtClean="0">
                <a:effectLst/>
              </a:rPr>
              <a:t>}</a:t>
            </a:r>
          </a:p>
          <a:p>
            <a:pPr eaLnBrk="1" hangingPunct="1">
              <a:lnSpc>
                <a:spcPct val="80000"/>
              </a:lnSpc>
              <a:buFont typeface="Wingdings" pitchFamily="2" charset="2"/>
              <a:buNone/>
              <a:defRPr/>
            </a:pPr>
            <a:r>
              <a:rPr lang="en-US" sz="2000" smtClean="0">
                <a:effectLst/>
              </a:rPr>
              <a:t>title year —&gt; studioName</a:t>
            </a:r>
          </a:p>
          <a:p>
            <a:pPr eaLnBrk="1" hangingPunct="1">
              <a:lnSpc>
                <a:spcPct val="80000"/>
              </a:lnSpc>
              <a:buFont typeface="Wingdings" pitchFamily="2" charset="2"/>
              <a:buNone/>
              <a:defRPr/>
            </a:pPr>
            <a:r>
              <a:rPr lang="en-US" sz="2000" smtClean="0">
                <a:solidFill>
                  <a:schemeClr val="folHlink"/>
                </a:solidFill>
                <a:effectLst/>
              </a:rPr>
              <a:t>studioName —&gt; president</a:t>
            </a:r>
          </a:p>
          <a:p>
            <a:pPr eaLnBrk="1" hangingPunct="1">
              <a:lnSpc>
                <a:spcPct val="80000"/>
              </a:lnSpc>
              <a:buFont typeface="Wingdings" pitchFamily="2" charset="2"/>
              <a:buNone/>
              <a:defRPr/>
            </a:pPr>
            <a:r>
              <a:rPr lang="en-US" sz="2000" smtClean="0">
                <a:solidFill>
                  <a:schemeClr val="folHlink"/>
                </a:solidFill>
                <a:effectLst/>
              </a:rPr>
              <a:t>president —&gt; presAddr</a:t>
            </a:r>
          </a:p>
          <a:p>
            <a:pPr eaLnBrk="1" hangingPunct="1">
              <a:lnSpc>
                <a:spcPct val="80000"/>
              </a:lnSpc>
              <a:buFont typeface="Wingdings" pitchFamily="2" charset="2"/>
              <a:buNone/>
              <a:defRPr/>
            </a:pPr>
            <a:r>
              <a:rPr lang="en-US" sz="2000" smtClean="0">
                <a:effectLst/>
              </a:rPr>
              <a:t>=&gt;</a:t>
            </a:r>
          </a:p>
          <a:p>
            <a:pPr eaLnBrk="1" hangingPunct="1">
              <a:lnSpc>
                <a:spcPct val="80000"/>
              </a:lnSpc>
              <a:buFont typeface="Wingdings" pitchFamily="2" charset="2"/>
              <a:buNone/>
              <a:defRPr/>
            </a:pPr>
            <a:r>
              <a:rPr lang="en-US" sz="2000" smtClean="0">
                <a:effectLst/>
              </a:rPr>
              <a:t>studioName —&gt; presAddr</a:t>
            </a:r>
          </a:p>
          <a:p>
            <a:pPr eaLnBrk="1" hangingPunct="1">
              <a:lnSpc>
                <a:spcPct val="80000"/>
              </a:lnSpc>
              <a:buFont typeface="Wingdings" pitchFamily="2" charset="2"/>
              <a:buNone/>
              <a:defRPr/>
            </a:pPr>
            <a:r>
              <a:rPr lang="en-US" sz="2000" smtClean="0">
                <a:effectLst/>
              </a:rPr>
              <a:t>studioName —&gt; president presAddr</a:t>
            </a:r>
          </a:p>
          <a:p>
            <a:pPr eaLnBrk="1" hangingPunct="1">
              <a:lnSpc>
                <a:spcPct val="80000"/>
              </a:lnSpc>
              <a:buFont typeface="Wingdings" pitchFamily="2" charset="2"/>
              <a:buNone/>
              <a:defRPr/>
            </a:pPr>
            <a:endParaRPr lang="en-US" sz="2000" smtClean="0">
              <a:effectLst/>
            </a:endParaRPr>
          </a:p>
          <a:p>
            <a:pPr eaLnBrk="1" hangingPunct="1">
              <a:lnSpc>
                <a:spcPct val="80000"/>
              </a:lnSpc>
              <a:buFont typeface="Wingdings" pitchFamily="2" charset="2"/>
              <a:buNone/>
              <a:defRPr/>
            </a:pPr>
            <a:r>
              <a:rPr lang="en-US" sz="2000" smtClean="0">
                <a:effectLst/>
              </a:rPr>
              <a:t>{title, year, studioName}</a:t>
            </a:r>
          </a:p>
          <a:p>
            <a:pPr eaLnBrk="1" hangingPunct="1">
              <a:lnSpc>
                <a:spcPct val="80000"/>
              </a:lnSpc>
              <a:buFont typeface="Wingdings" pitchFamily="2" charset="2"/>
              <a:buNone/>
              <a:defRPr/>
            </a:pPr>
            <a:r>
              <a:rPr lang="en-US" sz="2000" smtClean="0">
                <a:solidFill>
                  <a:schemeClr val="folHlink"/>
                </a:solidFill>
                <a:effectLst/>
              </a:rPr>
              <a:t>{</a:t>
            </a:r>
            <a:r>
              <a:rPr lang="en-US" sz="2000" u="sng" smtClean="0">
                <a:solidFill>
                  <a:schemeClr val="folHlink"/>
                </a:solidFill>
                <a:effectLst/>
              </a:rPr>
              <a:t>studioName</a:t>
            </a:r>
            <a:r>
              <a:rPr lang="en-US" sz="2000" smtClean="0">
                <a:solidFill>
                  <a:schemeClr val="folHlink"/>
                </a:solidFill>
                <a:effectLst/>
              </a:rPr>
              <a:t>, president, presAddr}</a:t>
            </a:r>
          </a:p>
          <a:p>
            <a:pPr eaLnBrk="1" hangingPunct="1">
              <a:lnSpc>
                <a:spcPct val="80000"/>
              </a:lnSpc>
              <a:buFont typeface="Wingdings" pitchFamily="2" charset="2"/>
              <a:buNone/>
              <a:defRPr/>
            </a:pPr>
            <a:endParaRPr lang="en-US" sz="2000" smtClean="0">
              <a:effectLst/>
            </a:endParaRPr>
          </a:p>
          <a:p>
            <a:pPr eaLnBrk="1" hangingPunct="1">
              <a:lnSpc>
                <a:spcPct val="80000"/>
              </a:lnSpc>
              <a:buFont typeface="Wingdings" pitchFamily="2" charset="2"/>
              <a:buNone/>
              <a:defRPr/>
            </a:pPr>
            <a:r>
              <a:rPr lang="en-US" sz="2000" smtClean="0">
                <a:effectLst/>
              </a:rPr>
              <a:t>studioName —&gt; president</a:t>
            </a:r>
          </a:p>
          <a:p>
            <a:pPr eaLnBrk="1" hangingPunct="1">
              <a:lnSpc>
                <a:spcPct val="80000"/>
              </a:lnSpc>
              <a:buFont typeface="Wingdings" pitchFamily="2" charset="2"/>
              <a:buNone/>
              <a:defRPr/>
            </a:pPr>
            <a:r>
              <a:rPr lang="en-US" sz="2000" smtClean="0">
                <a:solidFill>
                  <a:schemeClr val="folHlink"/>
                </a:solidFill>
                <a:effectLst/>
              </a:rPr>
              <a:t>president —&gt; presAddr</a:t>
            </a:r>
          </a:p>
          <a:p>
            <a:pPr eaLnBrk="1" hangingPunct="1">
              <a:lnSpc>
                <a:spcPct val="80000"/>
              </a:lnSpc>
              <a:buFont typeface="Wingdings" pitchFamily="2" charset="2"/>
              <a:buNone/>
              <a:defRPr/>
            </a:pPr>
            <a:endParaRPr lang="en-US" sz="2000" smtClean="0">
              <a:effectLst/>
            </a:endParaRPr>
          </a:p>
          <a:p>
            <a:pPr eaLnBrk="1" hangingPunct="1">
              <a:lnSpc>
                <a:spcPct val="80000"/>
              </a:lnSpc>
              <a:buFont typeface="Wingdings" pitchFamily="2" charset="2"/>
              <a:buNone/>
              <a:defRPr/>
            </a:pPr>
            <a:r>
              <a:rPr lang="en-US" sz="2000" smtClean="0">
                <a:effectLst/>
              </a:rPr>
              <a:t>{</a:t>
            </a:r>
            <a:r>
              <a:rPr lang="en-US" sz="2000" u="sng" smtClean="0">
                <a:effectLst/>
              </a:rPr>
              <a:t>studioName</a:t>
            </a:r>
            <a:r>
              <a:rPr lang="en-US" sz="2000" smtClean="0">
                <a:effectLst/>
              </a:rPr>
              <a:t>, president}</a:t>
            </a:r>
          </a:p>
          <a:p>
            <a:pPr eaLnBrk="1" hangingPunct="1">
              <a:lnSpc>
                <a:spcPct val="80000"/>
              </a:lnSpc>
              <a:buFont typeface="Wingdings" pitchFamily="2" charset="2"/>
              <a:buNone/>
              <a:defRPr/>
            </a:pPr>
            <a:r>
              <a:rPr lang="en-US" sz="2000" smtClean="0">
                <a:effectLst/>
              </a:rPr>
              <a:t>{</a:t>
            </a:r>
            <a:r>
              <a:rPr lang="en-US" sz="2000" u="sng" smtClean="0">
                <a:effectLst/>
              </a:rPr>
              <a:t>president</a:t>
            </a:r>
            <a:r>
              <a:rPr lang="en-US" sz="2000" smtClean="0">
                <a:effectLst/>
              </a:rPr>
              <a:t>, presAddr}</a:t>
            </a:r>
            <a:endParaRPr lang="bg-BG" sz="2000" smtClean="0">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bg-BG" smtClean="0"/>
              <a:t>Decomposition into BCNF</a:t>
            </a:r>
          </a:p>
        </p:txBody>
      </p:sp>
      <p:sp>
        <p:nvSpPr>
          <p:cNvPr id="132099" name="Rectangle 3"/>
          <p:cNvSpPr>
            <a:spLocks noGrp="1" noChangeArrowheads="1"/>
          </p:cNvSpPr>
          <p:nvPr>
            <p:ph type="body" idx="1"/>
          </p:nvPr>
        </p:nvSpPr>
        <p:spPr>
          <a:xfrm>
            <a:off x="457200" y="1981200"/>
            <a:ext cx="8229600" cy="4543425"/>
          </a:xfrm>
        </p:spPr>
        <p:txBody>
          <a:bodyPr/>
          <a:lstStyle/>
          <a:p>
            <a:pPr eaLnBrk="1" hangingPunct="1">
              <a:buFont typeface="Wingdings" pitchFamily="2" charset="2"/>
              <a:buNone/>
              <a:defRPr/>
            </a:pPr>
            <a:r>
              <a:rPr lang="en-US" sz="2800" smtClean="0"/>
              <a:t>In general, we must keep applying the decomposition rule as many times as needed, until all our relations are in BCNF. We can be sure of ultimate success, because every time we apply the decomposition rule to a relation R, the two resulting schemas each have fewer attributes than that of R. As we saw in the example, when we get down to two attributes, the relation is sure to be in BCNF; often relations with larger sets of attributes are also in BCNF.</a:t>
            </a:r>
            <a:endParaRPr lang="bg-BG" sz="28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z="4000" smtClean="0"/>
              <a:t>Recovering Information from a Decomposition</a:t>
            </a:r>
            <a:endParaRPr lang="bg-BG" sz="4000" smtClean="0"/>
          </a:p>
        </p:txBody>
      </p:sp>
      <p:sp>
        <p:nvSpPr>
          <p:cNvPr id="129027" name="Rectangle 3"/>
          <p:cNvSpPr>
            <a:spLocks noGrp="1" noChangeArrowheads="1"/>
          </p:cNvSpPr>
          <p:nvPr>
            <p:ph type="body" idx="1"/>
          </p:nvPr>
        </p:nvSpPr>
        <p:spPr>
          <a:xfrm>
            <a:off x="179388" y="1981200"/>
            <a:ext cx="8964612" cy="4111625"/>
          </a:xfrm>
        </p:spPr>
        <p:txBody>
          <a:bodyPr/>
          <a:lstStyle/>
          <a:p>
            <a:pPr eaLnBrk="1" hangingPunct="1">
              <a:lnSpc>
                <a:spcPct val="80000"/>
              </a:lnSpc>
              <a:buFont typeface="Wingdings" pitchFamily="2" charset="2"/>
              <a:buNone/>
              <a:defRPr/>
            </a:pPr>
            <a:r>
              <a:rPr lang="en-US" sz="1400" smtClean="0"/>
              <a:t>Let us now turn our attention to the question of why the decomposition algorithm preserves the information that was contained in the original relation. The idea is that if we follow this algorithm, then the projections of the original tuples can be "joined" again to produce all and only the original tuples.</a:t>
            </a:r>
          </a:p>
          <a:p>
            <a:pPr eaLnBrk="1" hangingPunct="1">
              <a:lnSpc>
                <a:spcPct val="80000"/>
              </a:lnSpc>
              <a:buFont typeface="Wingdings" pitchFamily="2" charset="2"/>
              <a:buNone/>
              <a:defRPr/>
            </a:pPr>
            <a:r>
              <a:rPr lang="en-US" sz="1400" smtClean="0"/>
              <a:t>To simplify the situation, let us consider a relation R(A, B, C) and a FD B —&gt; C, which we suppose is a BCNF violation. It is possible, for example, that as in the example, there is a transitive dependency chain, with another FD A —&gt; B. In that case, {A} is the only key, and the left side of B —&gt; C clearly is not a superkey. Another possibility is that B —&gt; C is the only nontrivial FD. in which case the only key is {A, B}. Again, the left side of B —&gt; C is not a superkey. In either case, the required decomposition based on the FD B —&gt; C separates the attributes into schemas {A, B} and {B, C}.</a:t>
            </a:r>
          </a:p>
          <a:p>
            <a:pPr eaLnBrk="1" hangingPunct="1">
              <a:lnSpc>
                <a:spcPct val="80000"/>
              </a:lnSpc>
              <a:buFont typeface="Wingdings" pitchFamily="2" charset="2"/>
              <a:buNone/>
              <a:defRPr/>
            </a:pPr>
            <a:r>
              <a:rPr lang="en-US" sz="1400" smtClean="0"/>
              <a:t>Let t be a tuple of R. We may write t = (a, b, c), where a, b, and c are the components of t for attributes A, B, and C, respectively. Tuple t projects as (a, b) for the relation with schema {A, B} and as (b, c) for the relation with schema {B.C}.</a:t>
            </a:r>
          </a:p>
          <a:p>
            <a:pPr eaLnBrk="1" hangingPunct="1">
              <a:lnSpc>
                <a:spcPct val="80000"/>
              </a:lnSpc>
              <a:buFont typeface="Wingdings" pitchFamily="2" charset="2"/>
              <a:buNone/>
              <a:defRPr/>
            </a:pPr>
            <a:r>
              <a:rPr lang="en-US" sz="1400" smtClean="0"/>
              <a:t>It is possible to </a:t>
            </a:r>
            <a:r>
              <a:rPr lang="en-US" sz="1400" smtClean="0">
                <a:solidFill>
                  <a:schemeClr val="folHlink"/>
                </a:solidFill>
              </a:rPr>
              <a:t>join</a:t>
            </a:r>
            <a:r>
              <a:rPr lang="en-US" sz="1400" smtClean="0"/>
              <a:t> a tuple from {A, B} with a tuple from {B, C}, provided they agree in the B component. In particular, (a, b) joins with (b, c) to give us the original tuple t = (a, b, c) back again. That is, regardless of what tuple t we started with, we can always join its projections to get t back.</a:t>
            </a:r>
          </a:p>
          <a:p>
            <a:pPr eaLnBrk="1" hangingPunct="1">
              <a:lnSpc>
                <a:spcPct val="80000"/>
              </a:lnSpc>
              <a:buFont typeface="Wingdings" pitchFamily="2" charset="2"/>
              <a:buNone/>
              <a:defRPr/>
            </a:pPr>
            <a:r>
              <a:rPr lang="en-US" sz="1400" smtClean="0"/>
              <a:t>However, getting back those tuples we started with is not enough to assure that the original relation R is truly represented by the decomposition. What might happen if there were two tuples of R, say t = (a, b, c) and v = (d, b, e)? When we project t onto {A, B} we get u = (a, b), and when we project v onto {B, C} we get w = (b, e).</a:t>
            </a:r>
          </a:p>
          <a:p>
            <a:pPr eaLnBrk="1" hangingPunct="1">
              <a:lnSpc>
                <a:spcPct val="80000"/>
              </a:lnSpc>
              <a:buFont typeface="Wingdings" pitchFamily="2" charset="2"/>
              <a:buNone/>
              <a:defRPr/>
            </a:pPr>
            <a:r>
              <a:rPr lang="en-US" sz="1400" smtClean="0"/>
              <a:t>Tuples u and w join, since they agree on their B components. The resulting tuple is x = (a, b, e). Is it possible that x is a bogus tuple? That is, could (a, b, e) not be a tuple of R?</a:t>
            </a:r>
            <a:endParaRPr lang="bg-BG" sz="14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sz="4000" smtClean="0"/>
              <a:t>Joining two tuples from projected relations</a:t>
            </a:r>
            <a:endParaRPr lang="bg-BG" sz="4000" smtClean="0"/>
          </a:p>
        </p:txBody>
      </p:sp>
      <p:graphicFrame>
        <p:nvGraphicFramePr>
          <p:cNvPr id="130251" name="Group 203"/>
          <p:cNvGraphicFramePr>
            <a:graphicFrameLocks noGrp="1"/>
          </p:cNvGraphicFramePr>
          <p:nvPr>
            <p:ph idx="1"/>
          </p:nvPr>
        </p:nvGraphicFramePr>
        <p:xfrm>
          <a:off x="457200" y="1981200"/>
          <a:ext cx="8229600" cy="4572000"/>
        </p:xfrm>
        <a:graphic>
          <a:graphicData uri="http://schemas.openxmlformats.org/drawingml/2006/table">
            <a:tbl>
              <a:tblPr/>
              <a:tblGrid>
                <a:gridCol w="2057400"/>
                <a:gridCol w="2057400"/>
                <a:gridCol w="2057400"/>
                <a:gridCol w="2057400"/>
              </a:tblGrid>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project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join</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join</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project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cxnSp>
        <p:nvCxnSpPr>
          <p:cNvPr id="102472" name="AutoShape 204"/>
          <p:cNvCxnSpPr>
            <a:cxnSpLocks noChangeShapeType="1"/>
          </p:cNvCxnSpPr>
          <p:nvPr/>
        </p:nvCxnSpPr>
        <p:spPr bwMode="auto">
          <a:xfrm>
            <a:off x="2514600" y="2892425"/>
            <a:ext cx="0" cy="455613"/>
          </a:xfrm>
          <a:prstGeom prst="straightConnector1">
            <a:avLst/>
          </a:prstGeom>
          <a:noFill/>
          <a:ln w="9525">
            <a:solidFill>
              <a:schemeClr val="tx1"/>
            </a:solidFill>
            <a:round/>
            <a:headEnd/>
            <a:tailEnd type="triangle" w="med" len="med"/>
          </a:ln>
        </p:spPr>
      </p:cxnSp>
      <p:cxnSp>
        <p:nvCxnSpPr>
          <p:cNvPr id="102473" name="AutoShape 205"/>
          <p:cNvCxnSpPr>
            <a:cxnSpLocks noChangeShapeType="1"/>
          </p:cNvCxnSpPr>
          <p:nvPr/>
        </p:nvCxnSpPr>
        <p:spPr bwMode="auto">
          <a:xfrm>
            <a:off x="2514600" y="3803650"/>
            <a:ext cx="0" cy="455613"/>
          </a:xfrm>
          <a:prstGeom prst="straightConnector1">
            <a:avLst/>
          </a:prstGeom>
          <a:noFill/>
          <a:ln w="9525">
            <a:solidFill>
              <a:schemeClr val="tx1"/>
            </a:solidFill>
            <a:round/>
            <a:headEnd/>
            <a:tailEnd type="triangle" w="med" len="med"/>
          </a:ln>
        </p:spPr>
      </p:cxnSp>
      <p:cxnSp>
        <p:nvCxnSpPr>
          <p:cNvPr id="102474" name="AutoShape 207"/>
          <p:cNvCxnSpPr>
            <a:cxnSpLocks noChangeShapeType="1"/>
          </p:cNvCxnSpPr>
          <p:nvPr/>
        </p:nvCxnSpPr>
        <p:spPr bwMode="auto">
          <a:xfrm flipV="1">
            <a:off x="8686800" y="5626100"/>
            <a:ext cx="0" cy="455613"/>
          </a:xfrm>
          <a:prstGeom prst="straightConnector1">
            <a:avLst/>
          </a:prstGeom>
          <a:noFill/>
          <a:ln w="9525">
            <a:solidFill>
              <a:schemeClr val="tx1"/>
            </a:solidFill>
            <a:round/>
            <a:headEnd/>
            <a:tailEnd type="triangle" w="med" len="med"/>
          </a:ln>
        </p:spPr>
      </p:cxnSp>
      <p:cxnSp>
        <p:nvCxnSpPr>
          <p:cNvPr id="102475" name="AutoShape 208"/>
          <p:cNvCxnSpPr>
            <a:cxnSpLocks noChangeShapeType="1"/>
          </p:cNvCxnSpPr>
          <p:nvPr/>
        </p:nvCxnSpPr>
        <p:spPr bwMode="auto">
          <a:xfrm flipV="1">
            <a:off x="8686800" y="4714875"/>
            <a:ext cx="0" cy="455613"/>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1398</TotalTime>
  <Words>16100</Words>
  <Application>Microsoft Office PowerPoint</Application>
  <PresentationFormat>On-screen Show (4:3)</PresentationFormat>
  <Paragraphs>1334</Paragraphs>
  <Slides>125</Slides>
  <Notes>0</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Textured</vt:lpstr>
      <vt:lpstr>Database Systems The Relational Data Model</vt:lpstr>
      <vt:lpstr>Contents</vt:lpstr>
      <vt:lpstr>Basics of the Relational Model</vt:lpstr>
      <vt:lpstr>Attributes</vt:lpstr>
      <vt:lpstr>Schemas</vt:lpstr>
      <vt:lpstr>Tuples</vt:lpstr>
      <vt:lpstr>Domains</vt:lpstr>
      <vt:lpstr>Equivalent Representations of a Relation</vt:lpstr>
      <vt:lpstr>Another presentation of the relation Movie</vt:lpstr>
      <vt:lpstr>Relation Instances</vt:lpstr>
      <vt:lpstr>From E/R Diagrams to Relational Designs</vt:lpstr>
      <vt:lpstr>From E/R Diagrams to Relational Designs</vt:lpstr>
      <vt:lpstr>From Entity Sets to Relations</vt:lpstr>
      <vt:lpstr>An entity-relationship diagram for the movie database</vt:lpstr>
      <vt:lpstr>Relations Movies, Stars, Studios</vt:lpstr>
      <vt:lpstr>From E/R Relationships to Relations</vt:lpstr>
      <vt:lpstr>Relationships Owns</vt:lpstr>
      <vt:lpstr>Relationship Contracts</vt:lpstr>
      <vt:lpstr>Relationship Stars-in</vt:lpstr>
      <vt:lpstr>Combining Relations</vt:lpstr>
      <vt:lpstr>Combining relation Movies with relation Owns</vt:lpstr>
      <vt:lpstr>The relation Movies with star information</vt:lpstr>
      <vt:lpstr>Handling Weak Entity Sets</vt:lpstr>
      <vt:lpstr>A weak entity set for crews, and its connections</vt:lpstr>
      <vt:lpstr>Connecting entity sets are weak</vt:lpstr>
      <vt:lpstr>Correction</vt:lpstr>
      <vt:lpstr>Relations With Subset Schemas</vt:lpstr>
      <vt:lpstr>Converting Subclass Structures to Relations</vt:lpstr>
      <vt:lpstr>E/R-Style Conversion</vt:lpstr>
      <vt:lpstr>Isa relationship in an E/R diagram</vt:lpstr>
      <vt:lpstr>E/R-Style Conversion</vt:lpstr>
      <vt:lpstr>An Object-Oriented Approach</vt:lpstr>
      <vt:lpstr>An Object-Oriented Approach</vt:lpstr>
      <vt:lpstr>Using Null Values to Combine Relations</vt:lpstr>
      <vt:lpstr>Comparison of Approaches</vt:lpstr>
      <vt:lpstr>Comparison of Approaches</vt:lpstr>
      <vt:lpstr>Functional Dependencies</vt:lpstr>
      <vt:lpstr>Definition of Functional Dependency</vt:lpstr>
      <vt:lpstr>Definition of Functional Dependency</vt:lpstr>
      <vt:lpstr>The effect of a functional dependency on two tuples</vt:lpstr>
      <vt:lpstr>The relation Movies with star information</vt:lpstr>
      <vt:lpstr>Functional Dependencies Tell Us About the Schema</vt:lpstr>
      <vt:lpstr>Keys of Relations</vt:lpstr>
      <vt:lpstr>Key in Movies</vt:lpstr>
      <vt:lpstr>Minimality of Keys</vt:lpstr>
      <vt:lpstr>Superkeys</vt:lpstr>
      <vt:lpstr>What Is "Functional" About Functional Dependencies?</vt:lpstr>
      <vt:lpstr>Discovering Keys for Relations</vt:lpstr>
      <vt:lpstr>Discovering Keys for Relations</vt:lpstr>
      <vt:lpstr>Discovering Keys for Relations</vt:lpstr>
      <vt:lpstr>Other Key Terminology</vt:lpstr>
      <vt:lpstr>Other Notions of Functional Dependencies</vt:lpstr>
      <vt:lpstr>Rules About Functional Dependencies</vt:lpstr>
      <vt:lpstr>Example</vt:lpstr>
      <vt:lpstr>Rules About Functional Dependencies</vt:lpstr>
      <vt:lpstr>The Splitting/Combining Rule</vt:lpstr>
      <vt:lpstr>Example</vt:lpstr>
      <vt:lpstr>Trivial Functional Dependencies</vt:lpstr>
      <vt:lpstr>Trivial Functional Dependencies</vt:lpstr>
      <vt:lpstr>The trivial dependency rule</vt:lpstr>
      <vt:lpstr>Computing the Closure of Attributes</vt:lpstr>
      <vt:lpstr>Computing the closure of a set of attributes</vt:lpstr>
      <vt:lpstr>Computing the Closure of Attributes</vt:lpstr>
      <vt:lpstr>Example</vt:lpstr>
      <vt:lpstr>Computing the Closure of Attributes</vt:lpstr>
      <vt:lpstr>Example</vt:lpstr>
      <vt:lpstr>Why the Closure Algorithm Works?</vt:lpstr>
      <vt:lpstr>Why the Closure Algorithm Claims only True FD's?</vt:lpstr>
      <vt:lpstr>Why the Closure Algorithm Discovers All True FD's?</vt:lpstr>
      <vt:lpstr>An instance I satisfying S but not  A1 A2 ... An —&gt; B</vt:lpstr>
      <vt:lpstr>Why the Closure Algorithm Discovers All True FD's?</vt:lpstr>
      <vt:lpstr>The Transitive Rule</vt:lpstr>
      <vt:lpstr>Combining relation Movies with relation Owns</vt:lpstr>
      <vt:lpstr>Combining relation Movies with relation Owns</vt:lpstr>
      <vt:lpstr>Closures and Keys</vt:lpstr>
      <vt:lpstr>Closing Sets of Functional Dependencies</vt:lpstr>
      <vt:lpstr>Example</vt:lpstr>
      <vt:lpstr>Projecting Functional Dependencies</vt:lpstr>
      <vt:lpstr>Example</vt:lpstr>
      <vt:lpstr>A Complete Set of Inference Rules</vt:lpstr>
      <vt:lpstr>Design of Relational Database Schemas</vt:lpstr>
      <vt:lpstr>The relation Movies exhibiting anomalies</vt:lpstr>
      <vt:lpstr>Anomalies</vt:lpstr>
      <vt:lpstr>Decomposing Relations</vt:lpstr>
      <vt:lpstr>Decomposition of relation Movies into relations Movies1 and Movies2</vt:lpstr>
      <vt:lpstr>Decomposing Relations</vt:lpstr>
      <vt:lpstr>Boyce-Codd Normal Form</vt:lpstr>
      <vt:lpstr>Example</vt:lpstr>
      <vt:lpstr>Example</vt:lpstr>
      <vt:lpstr>Decomposition into BCNF</vt:lpstr>
      <vt:lpstr>Decomposition into BCNF</vt:lpstr>
      <vt:lpstr>Relation schema decomposition based on a BCNF violation</vt:lpstr>
      <vt:lpstr>Example</vt:lpstr>
      <vt:lpstr>The relation MovieStudio</vt:lpstr>
      <vt:lpstr>Relations MovieStudio1 and MovieStudio2</vt:lpstr>
      <vt:lpstr>Example</vt:lpstr>
      <vt:lpstr>Decomposition into BCNF</vt:lpstr>
      <vt:lpstr>Recovering Information from a Decomposition</vt:lpstr>
      <vt:lpstr>Joining two tuples from projected relations</vt:lpstr>
      <vt:lpstr>Recovering Information from a Decomposition</vt:lpstr>
      <vt:lpstr>Example</vt:lpstr>
      <vt:lpstr>Third Normal Form</vt:lpstr>
      <vt:lpstr>Third Normal Form</vt:lpstr>
      <vt:lpstr>Other Normal Forms</vt:lpstr>
      <vt:lpstr>Multivalued Dependencies</vt:lpstr>
      <vt:lpstr>Attribute Independence and Its Consequent Redundancy</vt:lpstr>
      <vt:lpstr>Sets of addresses independent from movies</vt:lpstr>
      <vt:lpstr>Definition of Multivalued Dependencies</vt:lpstr>
      <vt:lpstr>Definition of Multivalued Dependencies</vt:lpstr>
      <vt:lpstr>A multivalued dependency guarantees that v exists</vt:lpstr>
      <vt:lpstr>Reasoning About Multivalued Dependencies</vt:lpstr>
      <vt:lpstr>Sets of addresses independent from movies</vt:lpstr>
      <vt:lpstr>Reasoning About Multivalued Dependencies</vt:lpstr>
      <vt:lpstr>Fourth Normal Form</vt:lpstr>
      <vt:lpstr>Fourth Normal Form</vt:lpstr>
      <vt:lpstr>Decomposition into Fourth Normal Form</vt:lpstr>
      <vt:lpstr>Example</vt:lpstr>
      <vt:lpstr>Decomposition into Fourth Normal Form</vt:lpstr>
      <vt:lpstr>Relationships Among Normal Forms</vt:lpstr>
      <vt:lpstr>4NF implies BCNF implies 3NF</vt:lpstr>
      <vt:lpstr>Relationships Among Normal Forms</vt:lpstr>
      <vt:lpstr>Properties of normal forms and their decompositions</vt:lpstr>
      <vt:lpstr>Summary </vt:lpstr>
      <vt:lpstr>Summary</vt:lpstr>
      <vt:lpstr>Summary</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The Relational Data Model</dc:title>
  <dc:creator>Vladimir Dimitrov</dc:creator>
  <cp:lastModifiedBy>cht</cp:lastModifiedBy>
  <cp:revision>70</cp:revision>
  <dcterms:created xsi:type="dcterms:W3CDTF">2006-03-12T15:20:24Z</dcterms:created>
  <dcterms:modified xsi:type="dcterms:W3CDTF">2013-03-14T19:36:49Z</dcterms:modified>
</cp:coreProperties>
</file>