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3" r:id="rId59"/>
    <p:sldId id="314" r:id="rId60"/>
    <p:sldId id="315" r:id="rId61"/>
    <p:sldId id="316" r:id="rId62"/>
    <p:sldId id="317" r:id="rId63"/>
    <p:sldId id="319" r:id="rId64"/>
    <p:sldId id="318"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7" r:id="rId92"/>
    <p:sldId id="346" r:id="rId93"/>
    <p:sldId id="348" r:id="rId94"/>
    <p:sldId id="349" r:id="rId95"/>
    <p:sldId id="350" r:id="rId96"/>
    <p:sldId id="351" r:id="rId97"/>
    <p:sldId id="352" r:id="rId98"/>
    <p:sldId id="353" r:id="rId99"/>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43" autoAdjust="0"/>
  </p:normalViewPr>
  <p:slideViewPr>
    <p:cSldViewPr>
      <p:cViewPr>
        <p:scale>
          <a:sx n="75" d="100"/>
          <a:sy n="75" d="100"/>
        </p:scale>
        <p:origin x="-547"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685800" y="1676400"/>
            <a:ext cx="7772400" cy="1828800"/>
          </a:xfrm>
        </p:spPr>
        <p:txBody>
          <a:bodyPr/>
          <a:lstStyle>
            <a:lvl1pPr>
              <a:defRPr/>
            </a:lvl1pPr>
          </a:lstStyle>
          <a:p>
            <a:r>
              <a:rPr lang="bg-BG"/>
              <a:t>Click to edit Master title style</a:t>
            </a:r>
          </a:p>
        </p:txBody>
      </p:sp>
      <p:sp>
        <p:nvSpPr>
          <p:cNvPr id="512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bg-BG"/>
              <a:t>Click to edit Master subtitle style</a:t>
            </a:r>
          </a:p>
        </p:txBody>
      </p:sp>
      <p:sp>
        <p:nvSpPr>
          <p:cNvPr id="5124" name="Rectangle 4"/>
          <p:cNvSpPr>
            <a:spLocks noGrp="1" noChangeArrowheads="1"/>
          </p:cNvSpPr>
          <p:nvPr>
            <p:ph type="dt" sz="quarter" idx="2"/>
          </p:nvPr>
        </p:nvSpPr>
        <p:spPr/>
        <p:txBody>
          <a:bodyPr/>
          <a:lstStyle>
            <a:lvl1pPr>
              <a:defRPr/>
            </a:lvl1pPr>
          </a:lstStyle>
          <a:p>
            <a:endParaRPr lang="bg-BG"/>
          </a:p>
        </p:txBody>
      </p:sp>
      <p:sp>
        <p:nvSpPr>
          <p:cNvPr id="5125" name="Rectangle 5"/>
          <p:cNvSpPr>
            <a:spLocks noGrp="1" noChangeArrowheads="1"/>
          </p:cNvSpPr>
          <p:nvPr>
            <p:ph type="ftr" sz="quarter" idx="3"/>
          </p:nvPr>
        </p:nvSpPr>
        <p:spPr/>
        <p:txBody>
          <a:bodyPr/>
          <a:lstStyle>
            <a:lvl1pPr>
              <a:defRPr/>
            </a:lvl1pPr>
          </a:lstStyle>
          <a:p>
            <a:endParaRPr lang="bg-BG"/>
          </a:p>
        </p:txBody>
      </p:sp>
      <p:sp>
        <p:nvSpPr>
          <p:cNvPr id="5126" name="Rectangle 6"/>
          <p:cNvSpPr>
            <a:spLocks noGrp="1" noChangeArrowheads="1"/>
          </p:cNvSpPr>
          <p:nvPr>
            <p:ph type="sldNum" sz="quarter" idx="4"/>
          </p:nvPr>
        </p:nvSpPr>
        <p:spPr/>
        <p:txBody>
          <a:bodyPr/>
          <a:lstStyle>
            <a:lvl1pPr>
              <a:defRPr/>
            </a:lvl1pPr>
          </a:lstStyle>
          <a:p>
            <a:fld id="{A1EAD14F-0987-4C86-A290-F649353F9C89}" type="slidenum">
              <a:rPr lang="bg-BG"/>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90AA9E64-D4D3-4BB6-96BF-EB769E4FEC76}" type="slidenum">
              <a:rPr lang="bg-BG"/>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905DBE5F-471D-42DE-B73C-E29E7085FD52}" type="slidenum">
              <a:rPr lang="bg-BG"/>
              <a:pPr/>
              <a:t>‹#›</a:t>
            </a:fld>
            <a:endParaRPr lang="bg-B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bg-BG"/>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bg-BG"/>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4893603-328D-4D51-ABC8-C56FB091F9B9}" type="slidenum">
              <a:rPr lang="bg-BG"/>
              <a:pPr/>
              <a:t>‹#›</a:t>
            </a:fld>
            <a:endParaRPr lang="bg-BG"/>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bg-BG"/>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bg-BG"/>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440527C-E926-4EA1-9547-0D93365D322B}" type="slidenum">
              <a:rPr lang="bg-BG"/>
              <a:pPr/>
              <a:t>‹#›</a:t>
            </a:fld>
            <a:endParaRPr lang="bg-B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able Placeholder 2"/>
          <p:cNvSpPr>
            <a:spLocks noGrp="1"/>
          </p:cNvSpPr>
          <p:nvPr>
            <p:ph type="tbl" idx="1"/>
          </p:nvPr>
        </p:nvSpPr>
        <p:spPr>
          <a:xfrm>
            <a:off x="457200" y="1981200"/>
            <a:ext cx="8229600" cy="4114800"/>
          </a:xfrm>
        </p:spPr>
        <p:txBody>
          <a:bodyPr/>
          <a:lstStyle/>
          <a:p>
            <a:endParaRPr lang="bg-BG"/>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bg-BG"/>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bg-BG"/>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1B388633-A86D-42C2-8881-B917C25B22DB}" type="slidenum">
              <a:rPr lang="bg-BG"/>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E1737711-8FEF-4CAE-A1DE-69AF48086BC4}" type="slidenum">
              <a:rPr lang="bg-BG"/>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835D6BB8-FD75-4234-9744-A379CCEF4FC2}" type="slidenum">
              <a:rPr lang="bg-BG"/>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583C74FE-6A1C-4977-8CC1-FFDF1F886C76}" type="slidenum">
              <a:rPr lang="bg-BG"/>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lvl1pPr>
              <a:defRPr/>
            </a:lvl1pPr>
          </a:lstStyle>
          <a:p>
            <a:endParaRPr lang="bg-BG"/>
          </a:p>
        </p:txBody>
      </p:sp>
      <p:sp>
        <p:nvSpPr>
          <p:cNvPr id="8" name="Footer Placeholder 7"/>
          <p:cNvSpPr>
            <a:spLocks noGrp="1"/>
          </p:cNvSpPr>
          <p:nvPr>
            <p:ph type="ftr" sz="quarter" idx="11"/>
          </p:nvPr>
        </p:nvSpPr>
        <p:spPr/>
        <p:txBody>
          <a:bodyPr/>
          <a:lstStyle>
            <a:lvl1pPr>
              <a:defRPr/>
            </a:lvl1pPr>
          </a:lstStyle>
          <a:p>
            <a:endParaRPr lang="bg-BG"/>
          </a:p>
        </p:txBody>
      </p:sp>
      <p:sp>
        <p:nvSpPr>
          <p:cNvPr id="9" name="Slide Number Placeholder 8"/>
          <p:cNvSpPr>
            <a:spLocks noGrp="1"/>
          </p:cNvSpPr>
          <p:nvPr>
            <p:ph type="sldNum" sz="quarter" idx="12"/>
          </p:nvPr>
        </p:nvSpPr>
        <p:spPr/>
        <p:txBody>
          <a:bodyPr/>
          <a:lstStyle>
            <a:lvl1pPr>
              <a:defRPr/>
            </a:lvl1pPr>
          </a:lstStyle>
          <a:p>
            <a:fld id="{3B3D5344-F3A8-41AB-8118-AF0EA4AC5AB0}" type="slidenum">
              <a:rPr lang="bg-BG"/>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lvl1pPr>
              <a:defRPr/>
            </a:lvl1pPr>
          </a:lstStyle>
          <a:p>
            <a:endParaRPr lang="bg-BG"/>
          </a:p>
        </p:txBody>
      </p:sp>
      <p:sp>
        <p:nvSpPr>
          <p:cNvPr id="4" name="Footer Placeholder 3"/>
          <p:cNvSpPr>
            <a:spLocks noGrp="1"/>
          </p:cNvSpPr>
          <p:nvPr>
            <p:ph type="ftr" sz="quarter" idx="11"/>
          </p:nvPr>
        </p:nvSpPr>
        <p:spPr/>
        <p:txBody>
          <a:bodyPr/>
          <a:lstStyle>
            <a:lvl1pPr>
              <a:defRPr/>
            </a:lvl1pPr>
          </a:lstStyle>
          <a:p>
            <a:endParaRPr lang="bg-BG"/>
          </a:p>
        </p:txBody>
      </p:sp>
      <p:sp>
        <p:nvSpPr>
          <p:cNvPr id="5" name="Slide Number Placeholder 4"/>
          <p:cNvSpPr>
            <a:spLocks noGrp="1"/>
          </p:cNvSpPr>
          <p:nvPr>
            <p:ph type="sldNum" sz="quarter" idx="12"/>
          </p:nvPr>
        </p:nvSpPr>
        <p:spPr/>
        <p:txBody>
          <a:bodyPr/>
          <a:lstStyle>
            <a:lvl1pPr>
              <a:defRPr/>
            </a:lvl1pPr>
          </a:lstStyle>
          <a:p>
            <a:fld id="{A6AAAFFF-6D9A-4175-9FD9-0DA558FEC297}" type="slidenum">
              <a:rPr lang="bg-BG"/>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bg-BG"/>
          </a:p>
        </p:txBody>
      </p:sp>
      <p:sp>
        <p:nvSpPr>
          <p:cNvPr id="3" name="Footer Placeholder 2"/>
          <p:cNvSpPr>
            <a:spLocks noGrp="1"/>
          </p:cNvSpPr>
          <p:nvPr>
            <p:ph type="ftr" sz="quarter" idx="11"/>
          </p:nvPr>
        </p:nvSpPr>
        <p:spPr/>
        <p:txBody>
          <a:bodyPr/>
          <a:lstStyle>
            <a:lvl1pPr>
              <a:defRPr/>
            </a:lvl1pPr>
          </a:lstStyle>
          <a:p>
            <a:endParaRPr lang="bg-BG"/>
          </a:p>
        </p:txBody>
      </p:sp>
      <p:sp>
        <p:nvSpPr>
          <p:cNvPr id="4" name="Slide Number Placeholder 3"/>
          <p:cNvSpPr>
            <a:spLocks noGrp="1"/>
          </p:cNvSpPr>
          <p:nvPr>
            <p:ph type="sldNum" sz="quarter" idx="12"/>
          </p:nvPr>
        </p:nvSpPr>
        <p:spPr/>
        <p:txBody>
          <a:bodyPr/>
          <a:lstStyle>
            <a:lvl1pPr>
              <a:defRPr/>
            </a:lvl1pPr>
          </a:lstStyle>
          <a:p>
            <a:fld id="{46F95AB6-2EA5-46F7-9122-B0A7D0CCFC0C}" type="slidenum">
              <a:rPr lang="bg-BG"/>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EF7C072D-2D1D-4F62-8F94-977F3D3E67AB}" type="slidenum">
              <a:rPr lang="bg-BG"/>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CD5C7BD9-733F-446E-9FCA-23D4E6C60423}" type="slidenum">
              <a:rPr lang="bg-BG"/>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bg-BG" smtClean="0"/>
              <a:t>Click to edit Master title style</a:t>
            </a:r>
          </a:p>
        </p:txBody>
      </p:sp>
      <p:sp>
        <p:nvSpPr>
          <p:cNvPr id="409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bg-BG" smtClean="0"/>
              <a:t>Click to edit Master text styles</a:t>
            </a:r>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bg-BG"/>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bg-BG"/>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B1BFE362-A492-4B65-9862-5619A53A9B7C}" type="slidenum">
              <a:rPr lang="bg-BG"/>
              <a:pPr/>
              <a:t>‹#›</a:t>
            </a:fld>
            <a:endParaRPr lang="bg-BG"/>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bg-BG"/>
              <a:t>Database Systems</a:t>
            </a:r>
            <a:r>
              <a:rPr lang="en-US"/>
              <a:t/>
            </a:r>
            <a:br>
              <a:rPr lang="en-US"/>
            </a:br>
            <a:r>
              <a:rPr lang="bg-BG"/>
              <a:t>Other Data Models</a:t>
            </a:r>
          </a:p>
        </p:txBody>
      </p:sp>
      <p:sp>
        <p:nvSpPr>
          <p:cNvPr id="2051" name="Rectangle 3"/>
          <p:cNvSpPr>
            <a:spLocks noGrp="1" noChangeArrowheads="1"/>
          </p:cNvSpPr>
          <p:nvPr>
            <p:ph type="subTitle" idx="1"/>
          </p:nvPr>
        </p:nvSpPr>
        <p:spPr/>
        <p:txBody>
          <a:bodyPr/>
          <a:lstStyle/>
          <a:p>
            <a:r>
              <a:rPr lang="bg-BG" smtClean="0"/>
              <a:t>prof</a:t>
            </a:r>
            <a:r>
              <a:rPr lang="bg-BG" dirty="0"/>
              <a:t>., dr. Vladimir Dimitrov</a:t>
            </a:r>
          </a:p>
          <a:p>
            <a:r>
              <a:rPr lang="bg-BG" dirty="0"/>
              <a:t>e-mail: </a:t>
            </a:r>
            <a:r>
              <a:rPr lang="bg-BG" dirty="0">
                <a:solidFill>
                  <a:schemeClr val="hlink"/>
                </a:solidFill>
              </a:rPr>
              <a:t>cht@fmi.uni-sofia.bg</a:t>
            </a:r>
          </a:p>
          <a:p>
            <a:r>
              <a:rPr lang="bg-BG" dirty="0"/>
              <a:t>web: is.fmi.uni-sofia.bg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bg-BG"/>
              <a:t>Introduction to ODL</a:t>
            </a:r>
          </a:p>
        </p:txBody>
      </p:sp>
      <p:sp>
        <p:nvSpPr>
          <p:cNvPr id="16387" name="Rectangle 3"/>
          <p:cNvSpPr>
            <a:spLocks noGrp="1" noChangeArrowheads="1"/>
          </p:cNvSpPr>
          <p:nvPr>
            <p:ph type="body" idx="1"/>
          </p:nvPr>
        </p:nvSpPr>
        <p:spPr/>
        <p:txBody>
          <a:bodyPr/>
          <a:lstStyle/>
          <a:p>
            <a:pPr>
              <a:buFont typeface="Wingdings" pitchFamily="2" charset="2"/>
              <a:buNone/>
            </a:pPr>
            <a:r>
              <a:rPr lang="en-US"/>
              <a:t>ODL (Object Definition Language) is a standardized language for specifying the structure of databases in object-oriented terms. It is an extension of IDL (Interface Description Language), a component of CORBA (Common Object Request Broker Architecture). The latter is a standard for distributed, object-oriented computing.</a:t>
            </a:r>
            <a:endParaRPr lang="bg-BG"/>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bg-BG"/>
              <a:t>Object-Oriented Design</a:t>
            </a:r>
          </a:p>
        </p:txBody>
      </p:sp>
      <p:sp>
        <p:nvSpPr>
          <p:cNvPr id="17411" name="Rectangle 3"/>
          <p:cNvSpPr>
            <a:spLocks noGrp="1" noChangeArrowheads="1"/>
          </p:cNvSpPr>
          <p:nvPr>
            <p:ph type="body" idx="1"/>
          </p:nvPr>
        </p:nvSpPr>
        <p:spPr>
          <a:xfrm>
            <a:off x="0" y="1700213"/>
            <a:ext cx="9144000" cy="5157787"/>
          </a:xfrm>
        </p:spPr>
        <p:txBody>
          <a:bodyPr/>
          <a:lstStyle/>
          <a:p>
            <a:pPr>
              <a:lnSpc>
                <a:spcPct val="80000"/>
              </a:lnSpc>
              <a:buFont typeface="Wingdings" pitchFamily="2" charset="2"/>
              <a:buNone/>
            </a:pPr>
            <a:r>
              <a:rPr lang="en-US" sz="1600"/>
              <a:t>In an object-oriented design, the world to be modeled is thought of as composed of </a:t>
            </a:r>
            <a:r>
              <a:rPr lang="en-US" sz="1600">
                <a:solidFill>
                  <a:schemeClr val="folHlink"/>
                </a:solidFill>
              </a:rPr>
              <a:t>objects</a:t>
            </a:r>
            <a:r>
              <a:rPr lang="en-US" sz="1600"/>
              <a:t>, which are observable entities of some sort. For example, people may be thought of as objects; so may bank accounts, airline flights, courses at a college, buildings, and so on. Objects are assumed to have a unique </a:t>
            </a:r>
            <a:r>
              <a:rPr lang="en-US" sz="1600">
                <a:solidFill>
                  <a:schemeClr val="folHlink"/>
                </a:solidFill>
              </a:rPr>
              <a:t>object identity</a:t>
            </a:r>
            <a:r>
              <a:rPr lang="en-US" sz="1600"/>
              <a:t> (OID) that distinguishes them from any other object, as we discussed.</a:t>
            </a:r>
          </a:p>
          <a:p>
            <a:pPr>
              <a:lnSpc>
                <a:spcPct val="80000"/>
              </a:lnSpc>
              <a:buFont typeface="Wingdings" pitchFamily="2" charset="2"/>
              <a:buNone/>
            </a:pPr>
            <a:r>
              <a:rPr lang="en-US" sz="1600"/>
              <a:t>To organize information, we usually want to group objects into </a:t>
            </a:r>
            <a:r>
              <a:rPr lang="en-US" sz="1600">
                <a:solidFill>
                  <a:schemeClr val="folHlink"/>
                </a:solidFill>
              </a:rPr>
              <a:t>classes</a:t>
            </a:r>
            <a:r>
              <a:rPr lang="en-US" sz="1600"/>
              <a:t> of objects with similar properties. However, when speaking of ODL object-oriented designs, we should think of ''similar properties" of the objects in a class in two different ways:</a:t>
            </a:r>
          </a:p>
          <a:p>
            <a:pPr>
              <a:lnSpc>
                <a:spcPct val="80000"/>
              </a:lnSpc>
            </a:pPr>
            <a:r>
              <a:rPr lang="en-US" sz="1600"/>
              <a:t>The real-world concepts represented by the objects of a class should be similar. For instance, it makes sense to group all customers of a bank into one class and all accounts at the bank into another class. It would not make sense to group customers and accounts together in one class, because they have little or nothing in common and play essentially different roles in the world of banking.</a:t>
            </a:r>
          </a:p>
          <a:p>
            <a:pPr>
              <a:lnSpc>
                <a:spcPct val="80000"/>
              </a:lnSpc>
            </a:pPr>
            <a:r>
              <a:rPr lang="en-US" sz="1600"/>
              <a:t>The properties of objects in a class must be the same. When programming in an object-oriented language, we often think of objects as records, like that suggested in next slide. Objects have fields or slots in which values are placed. These values may be of common types such as integers, strings, or arrays, or they may be references to other objects.</a:t>
            </a:r>
          </a:p>
          <a:p>
            <a:pPr>
              <a:lnSpc>
                <a:spcPct val="80000"/>
              </a:lnSpc>
              <a:buFont typeface="Wingdings" pitchFamily="2" charset="2"/>
              <a:buNone/>
            </a:pPr>
            <a:r>
              <a:rPr lang="en-US" sz="1600"/>
              <a:t>When specifying the design of ODL classes, we describe properties of three kinds:</a:t>
            </a:r>
          </a:p>
          <a:p>
            <a:pPr>
              <a:lnSpc>
                <a:spcPct val="80000"/>
              </a:lnSpc>
              <a:buFont typeface="Wingdings" pitchFamily="2" charset="2"/>
              <a:buAutoNum type="arabicPeriod"/>
            </a:pPr>
            <a:r>
              <a:rPr lang="en-US" sz="1600">
                <a:solidFill>
                  <a:schemeClr val="folHlink"/>
                </a:solidFill>
              </a:rPr>
              <a:t>Attributes</a:t>
            </a:r>
            <a:r>
              <a:rPr lang="en-US" sz="1600"/>
              <a:t>, which are values associated with the object. We discuss the legal types of ODL attributes later.</a:t>
            </a:r>
          </a:p>
          <a:p>
            <a:pPr>
              <a:lnSpc>
                <a:spcPct val="80000"/>
              </a:lnSpc>
              <a:buFont typeface="Wingdings" pitchFamily="2" charset="2"/>
              <a:buAutoNum type="arabicPeriod"/>
            </a:pPr>
            <a:r>
              <a:rPr lang="en-US" sz="1600">
                <a:solidFill>
                  <a:schemeClr val="folHlink"/>
                </a:solidFill>
              </a:rPr>
              <a:t>Relationships</a:t>
            </a:r>
            <a:r>
              <a:rPr lang="en-US" sz="1600"/>
              <a:t>, which are connections between the object at hand and another object or objects.</a:t>
            </a:r>
          </a:p>
          <a:p>
            <a:pPr>
              <a:lnSpc>
                <a:spcPct val="80000"/>
              </a:lnSpc>
              <a:buFont typeface="Wingdings" pitchFamily="2" charset="2"/>
              <a:buAutoNum type="arabicPeriod"/>
            </a:pPr>
            <a:r>
              <a:rPr lang="en-US" sz="1600">
                <a:solidFill>
                  <a:schemeClr val="folHlink"/>
                </a:solidFill>
              </a:rPr>
              <a:t>Methods</a:t>
            </a:r>
            <a:r>
              <a:rPr lang="en-US" sz="1600"/>
              <a:t>, which are functions that may be applied to objects of the class. Attributes, relationships, and methods are collectively referred to as properties.</a:t>
            </a:r>
            <a:endParaRPr lang="bg-BG"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a:t>An object representing an account</a:t>
            </a:r>
            <a:endParaRPr lang="bg-BG" sz="4000"/>
          </a:p>
        </p:txBody>
      </p:sp>
      <p:sp>
        <p:nvSpPr>
          <p:cNvPr id="18436" name="Rectangle 4"/>
          <p:cNvSpPr>
            <a:spLocks noChangeArrowheads="1"/>
          </p:cNvSpPr>
          <p:nvPr/>
        </p:nvSpPr>
        <p:spPr bwMode="auto">
          <a:xfrm>
            <a:off x="2339975" y="2133600"/>
            <a:ext cx="2016125" cy="503238"/>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18437" name="Rectangle 5"/>
          <p:cNvSpPr>
            <a:spLocks noChangeArrowheads="1"/>
          </p:cNvSpPr>
          <p:nvPr/>
        </p:nvSpPr>
        <p:spPr bwMode="auto">
          <a:xfrm>
            <a:off x="2339975" y="2636838"/>
            <a:ext cx="2016125" cy="503237"/>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18438" name="Rectangle 6"/>
          <p:cNvSpPr>
            <a:spLocks noChangeArrowheads="1"/>
          </p:cNvSpPr>
          <p:nvPr/>
        </p:nvSpPr>
        <p:spPr bwMode="auto">
          <a:xfrm>
            <a:off x="2339975" y="3141663"/>
            <a:ext cx="2016125" cy="503237"/>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18439" name="Text Box 7"/>
          <p:cNvSpPr txBox="1">
            <a:spLocks noChangeArrowheads="1"/>
          </p:cNvSpPr>
          <p:nvPr/>
        </p:nvSpPr>
        <p:spPr bwMode="auto">
          <a:xfrm>
            <a:off x="1403350" y="2205038"/>
            <a:ext cx="866775" cy="366712"/>
          </a:xfrm>
          <a:prstGeom prst="rect">
            <a:avLst/>
          </a:prstGeom>
          <a:noFill/>
          <a:ln w="9525">
            <a:noFill/>
            <a:miter lim="800000"/>
            <a:headEnd/>
            <a:tailEnd/>
          </a:ln>
          <a:effectLst/>
        </p:spPr>
        <p:txBody>
          <a:bodyPr wrap="none">
            <a:spAutoFit/>
          </a:bodyPr>
          <a:lstStyle/>
          <a:p>
            <a:r>
              <a:rPr lang="en-US"/>
              <a:t>acctNo</a:t>
            </a:r>
            <a:endParaRPr lang="bg-BG"/>
          </a:p>
        </p:txBody>
      </p:sp>
      <p:sp>
        <p:nvSpPr>
          <p:cNvPr id="18440" name="Text Box 8"/>
          <p:cNvSpPr txBox="1">
            <a:spLocks noChangeArrowheads="1"/>
          </p:cNvSpPr>
          <p:nvPr/>
        </p:nvSpPr>
        <p:spPr bwMode="auto">
          <a:xfrm>
            <a:off x="1331913" y="2708275"/>
            <a:ext cx="957262" cy="366713"/>
          </a:xfrm>
          <a:prstGeom prst="rect">
            <a:avLst/>
          </a:prstGeom>
          <a:noFill/>
          <a:ln w="9525">
            <a:noFill/>
            <a:miter lim="800000"/>
            <a:headEnd/>
            <a:tailEnd/>
          </a:ln>
          <a:effectLst/>
        </p:spPr>
        <p:txBody>
          <a:bodyPr wrap="none">
            <a:spAutoFit/>
          </a:bodyPr>
          <a:lstStyle/>
          <a:p>
            <a:r>
              <a:rPr lang="en-US"/>
              <a:t>balance</a:t>
            </a:r>
            <a:endParaRPr lang="bg-BG"/>
          </a:p>
        </p:txBody>
      </p:sp>
      <p:sp>
        <p:nvSpPr>
          <p:cNvPr id="18441" name="Text Box 9"/>
          <p:cNvSpPr txBox="1">
            <a:spLocks noChangeArrowheads="1"/>
          </p:cNvSpPr>
          <p:nvPr/>
        </p:nvSpPr>
        <p:spPr bwMode="auto">
          <a:xfrm>
            <a:off x="1258888" y="3213100"/>
            <a:ext cx="1046162" cy="366713"/>
          </a:xfrm>
          <a:prstGeom prst="rect">
            <a:avLst/>
          </a:prstGeom>
          <a:noFill/>
          <a:ln w="9525">
            <a:noFill/>
            <a:miter lim="800000"/>
            <a:headEnd/>
            <a:tailEnd/>
          </a:ln>
          <a:effectLst/>
        </p:spPr>
        <p:txBody>
          <a:bodyPr wrap="none">
            <a:spAutoFit/>
          </a:bodyPr>
          <a:lstStyle/>
          <a:p>
            <a:r>
              <a:rPr lang="en-US"/>
              <a:t>toOwner</a:t>
            </a:r>
            <a:endParaRPr lang="bg-BG"/>
          </a:p>
        </p:txBody>
      </p:sp>
      <p:sp>
        <p:nvSpPr>
          <p:cNvPr id="18442" name="Text Box 10"/>
          <p:cNvSpPr txBox="1">
            <a:spLocks noChangeArrowheads="1"/>
          </p:cNvSpPr>
          <p:nvPr/>
        </p:nvSpPr>
        <p:spPr bwMode="auto">
          <a:xfrm>
            <a:off x="2916238" y="3860800"/>
            <a:ext cx="984250" cy="641350"/>
          </a:xfrm>
          <a:prstGeom prst="rect">
            <a:avLst/>
          </a:prstGeom>
          <a:noFill/>
          <a:ln w="9525">
            <a:noFill/>
            <a:miter lim="800000"/>
            <a:headEnd/>
            <a:tailEnd/>
          </a:ln>
          <a:effectLst/>
        </p:spPr>
        <p:txBody>
          <a:bodyPr wrap="none">
            <a:spAutoFit/>
          </a:bodyPr>
          <a:lstStyle/>
          <a:p>
            <a:r>
              <a:rPr lang="en-US"/>
              <a:t>Account</a:t>
            </a:r>
            <a:br>
              <a:rPr lang="en-US"/>
            </a:br>
            <a:r>
              <a:rPr lang="en-US"/>
              <a:t>object</a:t>
            </a:r>
            <a:endParaRPr lang="bg-BG"/>
          </a:p>
        </p:txBody>
      </p:sp>
      <p:sp>
        <p:nvSpPr>
          <p:cNvPr id="18443" name="Text Box 11"/>
          <p:cNvSpPr txBox="1">
            <a:spLocks noChangeArrowheads="1"/>
          </p:cNvSpPr>
          <p:nvPr/>
        </p:nvSpPr>
        <p:spPr bwMode="auto">
          <a:xfrm>
            <a:off x="6156325" y="4437063"/>
            <a:ext cx="2105025" cy="366712"/>
          </a:xfrm>
          <a:prstGeom prst="rect">
            <a:avLst/>
          </a:prstGeom>
          <a:noFill/>
          <a:ln w="9525">
            <a:noFill/>
            <a:miter lim="800000"/>
            <a:headEnd/>
            <a:tailEnd/>
          </a:ln>
          <a:effectLst/>
        </p:spPr>
        <p:txBody>
          <a:bodyPr wrap="none">
            <a:spAutoFit/>
          </a:bodyPr>
          <a:lstStyle/>
          <a:p>
            <a:r>
              <a:rPr lang="en-US"/>
              <a:t>to Customer object</a:t>
            </a:r>
            <a:endParaRPr lang="bg-BG"/>
          </a:p>
        </p:txBody>
      </p:sp>
      <p:cxnSp>
        <p:nvCxnSpPr>
          <p:cNvPr id="18445" name="AutoShape 13"/>
          <p:cNvCxnSpPr>
            <a:cxnSpLocks noChangeShapeType="1"/>
            <a:stCxn id="18438" idx="3"/>
            <a:endCxn id="18443" idx="0"/>
          </p:cNvCxnSpPr>
          <p:nvPr/>
        </p:nvCxnSpPr>
        <p:spPr bwMode="auto">
          <a:xfrm>
            <a:off x="4356100" y="3394075"/>
            <a:ext cx="2852738" cy="1042988"/>
          </a:xfrm>
          <a:prstGeom prst="bentConnector2">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bg-BG"/>
              <a:t>Class Declarations</a:t>
            </a:r>
          </a:p>
        </p:txBody>
      </p:sp>
      <p:sp>
        <p:nvSpPr>
          <p:cNvPr id="19459" name="Rectangle 3"/>
          <p:cNvSpPr>
            <a:spLocks noGrp="1" noChangeArrowheads="1"/>
          </p:cNvSpPr>
          <p:nvPr>
            <p:ph type="body" idx="1"/>
          </p:nvPr>
        </p:nvSpPr>
        <p:spPr>
          <a:xfrm>
            <a:off x="457200" y="1981200"/>
            <a:ext cx="8229600" cy="4400550"/>
          </a:xfrm>
        </p:spPr>
        <p:txBody>
          <a:bodyPr/>
          <a:lstStyle/>
          <a:p>
            <a:pPr marL="457200" indent="-457200">
              <a:lnSpc>
                <a:spcPct val="80000"/>
              </a:lnSpc>
              <a:buFont typeface="Wingdings" pitchFamily="2" charset="2"/>
              <a:buNone/>
            </a:pPr>
            <a:r>
              <a:rPr lang="en-US" sz="2400"/>
              <a:t>A declaration of a class in ODL, in its simplest form, consists of:</a:t>
            </a:r>
          </a:p>
          <a:p>
            <a:pPr marL="457200" indent="-457200">
              <a:lnSpc>
                <a:spcPct val="80000"/>
              </a:lnSpc>
              <a:buFont typeface="Wingdings" pitchFamily="2" charset="2"/>
              <a:buAutoNum type="arabicPeriod"/>
            </a:pPr>
            <a:r>
              <a:rPr lang="en-US" sz="2400"/>
              <a:t>The keyword </a:t>
            </a:r>
            <a:r>
              <a:rPr lang="en-US" sz="2400">
                <a:solidFill>
                  <a:schemeClr val="folHlink"/>
                </a:solidFill>
              </a:rPr>
              <a:t>class</a:t>
            </a:r>
            <a:r>
              <a:rPr lang="en-US" sz="2400"/>
              <a:t>,</a:t>
            </a:r>
          </a:p>
          <a:p>
            <a:pPr marL="457200" indent="-457200">
              <a:lnSpc>
                <a:spcPct val="80000"/>
              </a:lnSpc>
              <a:buFont typeface="Wingdings" pitchFamily="2" charset="2"/>
              <a:buAutoNum type="arabicPeriod"/>
            </a:pPr>
            <a:r>
              <a:rPr lang="en-US" sz="2400"/>
              <a:t>The name of the class, and</a:t>
            </a:r>
          </a:p>
          <a:p>
            <a:pPr marL="457200" indent="-457200">
              <a:lnSpc>
                <a:spcPct val="80000"/>
              </a:lnSpc>
              <a:buFont typeface="Wingdings" pitchFamily="2" charset="2"/>
              <a:buAutoNum type="arabicPeriod"/>
            </a:pPr>
            <a:r>
              <a:rPr lang="en-US" sz="2400"/>
              <a:t>A bracketed list of properties of the class. These properties can be attributes, relationships, or methods, mixed in any order.</a:t>
            </a:r>
          </a:p>
          <a:p>
            <a:pPr marL="457200" indent="-457200">
              <a:lnSpc>
                <a:spcPct val="80000"/>
              </a:lnSpc>
              <a:buFont typeface="Wingdings" pitchFamily="2" charset="2"/>
              <a:buNone/>
            </a:pPr>
            <a:r>
              <a:rPr lang="en-US" sz="2400"/>
              <a:t>That is, the simple form of a class declaration is</a:t>
            </a:r>
          </a:p>
          <a:p>
            <a:pPr marL="457200" indent="-457200">
              <a:lnSpc>
                <a:spcPct val="80000"/>
              </a:lnSpc>
              <a:buFont typeface="Wingdings" pitchFamily="2" charset="2"/>
              <a:buNone/>
            </a:pPr>
            <a:endParaRPr lang="en-US" sz="2400"/>
          </a:p>
          <a:p>
            <a:pPr marL="457200" indent="-457200">
              <a:lnSpc>
                <a:spcPct val="80000"/>
              </a:lnSpc>
              <a:buFont typeface="Wingdings" pitchFamily="2" charset="2"/>
              <a:buNone/>
            </a:pPr>
            <a:r>
              <a:rPr lang="en-US" sz="2400"/>
              <a:t>class &lt;name&gt; {</a:t>
            </a:r>
          </a:p>
          <a:p>
            <a:pPr marL="457200" indent="-457200">
              <a:lnSpc>
                <a:spcPct val="80000"/>
              </a:lnSpc>
              <a:buFont typeface="Wingdings" pitchFamily="2" charset="2"/>
              <a:buNone/>
            </a:pPr>
            <a:r>
              <a:rPr lang="en-US" sz="2400"/>
              <a:t>	&lt;list of properties&gt;</a:t>
            </a:r>
          </a:p>
          <a:p>
            <a:pPr marL="457200" indent="-457200">
              <a:lnSpc>
                <a:spcPct val="80000"/>
              </a:lnSpc>
              <a:buFont typeface="Wingdings" pitchFamily="2" charset="2"/>
              <a:buNone/>
            </a:pPr>
            <a:r>
              <a:rPr lang="en-US" sz="2400"/>
              <a:t>}</a:t>
            </a:r>
            <a:endParaRPr lang="bg-BG"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229600" cy="1176338"/>
          </a:xfrm>
        </p:spPr>
        <p:txBody>
          <a:bodyPr/>
          <a:lstStyle/>
          <a:p>
            <a:r>
              <a:rPr lang="bg-BG"/>
              <a:t>Attributes in ODL</a:t>
            </a:r>
          </a:p>
        </p:txBody>
      </p:sp>
      <p:sp>
        <p:nvSpPr>
          <p:cNvPr id="20483" name="Rectangle 3"/>
          <p:cNvSpPr>
            <a:spLocks noGrp="1" noChangeArrowheads="1"/>
          </p:cNvSpPr>
          <p:nvPr>
            <p:ph type="body" idx="1"/>
          </p:nvPr>
        </p:nvSpPr>
        <p:spPr>
          <a:xfrm>
            <a:off x="468313" y="1773238"/>
            <a:ext cx="8229600" cy="4876800"/>
          </a:xfrm>
        </p:spPr>
        <p:txBody>
          <a:bodyPr/>
          <a:lstStyle/>
          <a:p>
            <a:pPr>
              <a:lnSpc>
                <a:spcPct val="80000"/>
              </a:lnSpc>
              <a:buFont typeface="Wingdings" pitchFamily="2" charset="2"/>
              <a:buNone/>
            </a:pPr>
            <a:r>
              <a:rPr lang="en-US" sz="2400"/>
              <a:t>The simplest kind of property is the </a:t>
            </a:r>
            <a:r>
              <a:rPr lang="en-US" sz="2400">
                <a:solidFill>
                  <a:schemeClr val="folHlink"/>
                </a:solidFill>
              </a:rPr>
              <a:t>attribute</a:t>
            </a:r>
            <a:r>
              <a:rPr lang="en-US" sz="2400"/>
              <a:t>. These properties describe some aspect of an object by associating a value of a fixed type with that object. For example, person objects might each have an attribute </a:t>
            </a:r>
            <a:r>
              <a:rPr lang="en-US" sz="2400">
                <a:solidFill>
                  <a:schemeClr val="folHlink"/>
                </a:solidFill>
              </a:rPr>
              <a:t>name</a:t>
            </a:r>
            <a:r>
              <a:rPr lang="en-US" sz="2400"/>
              <a:t> whose type is string and whose value is the name of that person. Person objects might also have an attribute </a:t>
            </a:r>
            <a:r>
              <a:rPr lang="en-US" sz="2400">
                <a:solidFill>
                  <a:schemeClr val="folHlink"/>
                </a:solidFill>
              </a:rPr>
              <a:t>birthdate</a:t>
            </a:r>
            <a:r>
              <a:rPr lang="en-US" sz="2400"/>
              <a:t> that is a triple of integers (i.e., a record structure) representing the year, month, and day of their birth.</a:t>
            </a:r>
          </a:p>
          <a:p>
            <a:pPr>
              <a:lnSpc>
                <a:spcPct val="80000"/>
              </a:lnSpc>
              <a:buFont typeface="Wingdings" pitchFamily="2" charset="2"/>
              <a:buNone/>
            </a:pPr>
            <a:r>
              <a:rPr lang="en-US" sz="2400"/>
              <a:t>In ODL, unlike the E/R model, attributes need not be of simple types, such as integers and strings. We just mentioned </a:t>
            </a:r>
            <a:r>
              <a:rPr lang="en-US" sz="2400">
                <a:solidFill>
                  <a:schemeClr val="folHlink"/>
                </a:solidFill>
              </a:rPr>
              <a:t>birthdate</a:t>
            </a:r>
            <a:r>
              <a:rPr lang="en-US" sz="2400"/>
              <a:t> as an example of an attribute with a structured type. For another example, an attribute such as phones might have a set of strings as its type, and even more complex types are possible. We summarize the type system of ODL later.</a:t>
            </a:r>
            <a:endParaRPr lang="bg-BG"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Example</a:t>
            </a:r>
            <a:endParaRPr lang="bg-BG"/>
          </a:p>
        </p:txBody>
      </p:sp>
      <p:sp>
        <p:nvSpPr>
          <p:cNvPr id="21507" name="Rectangle 3"/>
          <p:cNvSpPr>
            <a:spLocks noGrp="1" noChangeArrowheads="1"/>
          </p:cNvSpPr>
          <p:nvPr>
            <p:ph type="body" idx="1"/>
          </p:nvPr>
        </p:nvSpPr>
        <p:spPr>
          <a:xfrm>
            <a:off x="0" y="1981200"/>
            <a:ext cx="9144000" cy="4114800"/>
          </a:xfrm>
        </p:spPr>
        <p:txBody>
          <a:bodyPr/>
          <a:lstStyle/>
          <a:p>
            <a:pPr marL="609600" indent="-609600">
              <a:lnSpc>
                <a:spcPct val="80000"/>
              </a:lnSpc>
              <a:buFont typeface="Wingdings" pitchFamily="2" charset="2"/>
              <a:buAutoNum type="arabicParenR"/>
            </a:pPr>
            <a:r>
              <a:rPr lang="bg-BG" sz="2400"/>
              <a:t>class Movie {</a:t>
            </a:r>
            <a:endParaRPr lang="en-US" sz="2400"/>
          </a:p>
          <a:p>
            <a:pPr marL="609600" indent="-609600">
              <a:lnSpc>
                <a:spcPct val="80000"/>
              </a:lnSpc>
              <a:buFont typeface="Wingdings" pitchFamily="2" charset="2"/>
              <a:buAutoNum type="arabicParenR"/>
            </a:pPr>
            <a:r>
              <a:rPr lang="en-US" sz="2400"/>
              <a:t>        </a:t>
            </a:r>
            <a:r>
              <a:rPr lang="bg-BG" sz="2400"/>
              <a:t>attribute string title;</a:t>
            </a:r>
            <a:endParaRPr lang="en-US" sz="2400"/>
          </a:p>
          <a:p>
            <a:pPr marL="609600" indent="-609600">
              <a:lnSpc>
                <a:spcPct val="80000"/>
              </a:lnSpc>
              <a:buFont typeface="Wingdings" pitchFamily="2" charset="2"/>
              <a:buAutoNum type="arabicParenR"/>
            </a:pPr>
            <a:r>
              <a:rPr lang="en-US" sz="2400"/>
              <a:t>        </a:t>
            </a:r>
            <a:r>
              <a:rPr lang="bg-BG" sz="2400"/>
              <a:t>attribute integer year;</a:t>
            </a:r>
            <a:endParaRPr lang="en-US" sz="2400"/>
          </a:p>
          <a:p>
            <a:pPr marL="609600" indent="-609600">
              <a:lnSpc>
                <a:spcPct val="80000"/>
              </a:lnSpc>
              <a:buFont typeface="Wingdings" pitchFamily="2" charset="2"/>
              <a:buAutoNum type="arabicParenR"/>
            </a:pPr>
            <a:r>
              <a:rPr lang="en-US" sz="2400"/>
              <a:t>        </a:t>
            </a:r>
            <a:r>
              <a:rPr lang="bg-BG" sz="2400"/>
              <a:t>attribute integer length;</a:t>
            </a:r>
            <a:endParaRPr lang="en-US" sz="2400"/>
          </a:p>
          <a:p>
            <a:pPr marL="609600" indent="-609600">
              <a:lnSpc>
                <a:spcPct val="80000"/>
              </a:lnSpc>
              <a:buFont typeface="Wingdings" pitchFamily="2" charset="2"/>
              <a:buAutoNum type="arabicParenR"/>
            </a:pPr>
            <a:r>
              <a:rPr lang="en-US" sz="2400"/>
              <a:t>        </a:t>
            </a:r>
            <a:r>
              <a:rPr lang="bg-BG" sz="2400"/>
              <a:t>attribute enum Film {color,</a:t>
            </a:r>
            <a:r>
              <a:rPr lang="en-US" sz="2400"/>
              <a:t> </a:t>
            </a:r>
            <a:r>
              <a:rPr lang="bg-BG" sz="2400"/>
              <a:t>blackAndWhite} filmType;</a:t>
            </a:r>
          </a:p>
          <a:p>
            <a:pPr marL="609600" indent="-609600">
              <a:lnSpc>
                <a:spcPct val="80000"/>
              </a:lnSpc>
              <a:buFont typeface="Wingdings" pitchFamily="2" charset="2"/>
              <a:buNone/>
            </a:pPr>
            <a:r>
              <a:rPr lang="en-US" sz="2400"/>
              <a:t>	}</a:t>
            </a:r>
            <a:r>
              <a:rPr lang="bg-BG" sz="2400"/>
              <a:t>;</a:t>
            </a:r>
          </a:p>
          <a:p>
            <a:pPr marL="609600" indent="-609600">
              <a:lnSpc>
                <a:spcPct val="80000"/>
              </a:lnSpc>
              <a:buFont typeface="Wingdings" pitchFamily="2" charset="2"/>
              <a:buNone/>
            </a:pPr>
            <a:endParaRPr lang="en-US" sz="2400"/>
          </a:p>
          <a:p>
            <a:pPr marL="609600" indent="-609600">
              <a:lnSpc>
                <a:spcPct val="80000"/>
              </a:lnSpc>
              <a:buFont typeface="Wingdings" pitchFamily="2" charset="2"/>
              <a:buNone/>
            </a:pPr>
            <a:r>
              <a:rPr lang="en-US" sz="2400"/>
              <a:t>("Gone With the Wind", 1939, 231, color)</a:t>
            </a:r>
            <a:endParaRPr lang="bg-BG"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Example</a:t>
            </a:r>
            <a:endParaRPr lang="bg-BG"/>
          </a:p>
        </p:txBody>
      </p:sp>
      <p:sp>
        <p:nvSpPr>
          <p:cNvPr id="22531" name="Rectangle 3"/>
          <p:cNvSpPr>
            <a:spLocks noGrp="1" noChangeArrowheads="1"/>
          </p:cNvSpPr>
          <p:nvPr>
            <p:ph type="body" idx="1"/>
          </p:nvPr>
        </p:nvSpPr>
        <p:spPr/>
        <p:txBody>
          <a:bodyPr/>
          <a:lstStyle/>
          <a:p>
            <a:pPr marL="609600" indent="-609600">
              <a:buFont typeface="Wingdings" pitchFamily="2" charset="2"/>
              <a:buAutoNum type="arabicParenR"/>
            </a:pPr>
            <a:r>
              <a:rPr lang="en-US" sz="2800"/>
              <a:t>class Star {</a:t>
            </a:r>
          </a:p>
          <a:p>
            <a:pPr marL="609600" indent="-609600">
              <a:buFont typeface="Wingdings" pitchFamily="2" charset="2"/>
              <a:buAutoNum type="arabicParenR"/>
            </a:pPr>
            <a:r>
              <a:rPr lang="en-US" sz="2800"/>
              <a:t>        attribute string name;</a:t>
            </a:r>
          </a:p>
          <a:p>
            <a:pPr marL="609600" indent="-609600">
              <a:buFont typeface="Wingdings" pitchFamily="2" charset="2"/>
              <a:buAutoNum type="arabicParenR"/>
            </a:pPr>
            <a:r>
              <a:rPr lang="en-US" sz="2800"/>
              <a:t>        attribute Struct Addr</a:t>
            </a:r>
          </a:p>
          <a:p>
            <a:pPr marL="609600" indent="-609600">
              <a:buFont typeface="Wingdings" pitchFamily="2" charset="2"/>
              <a:buNone/>
            </a:pPr>
            <a:r>
              <a:rPr lang="en-US" sz="2800"/>
              <a:t>			   {string street, string city} address;</a:t>
            </a:r>
          </a:p>
          <a:p>
            <a:pPr marL="609600" indent="-609600">
              <a:buFont typeface="Wingdings" pitchFamily="2" charset="2"/>
              <a:buNone/>
            </a:pPr>
            <a:r>
              <a:rPr lang="en-US" sz="2800"/>
              <a:t>	};</a:t>
            </a:r>
            <a:endParaRPr lang="bg-BG" sz="2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4000"/>
              <a:t>Why Name Enumerations and Structures?</a:t>
            </a:r>
            <a:endParaRPr lang="bg-BG" sz="4000"/>
          </a:p>
        </p:txBody>
      </p:sp>
      <p:sp>
        <p:nvSpPr>
          <p:cNvPr id="23555" name="Rectangle 3"/>
          <p:cNvSpPr>
            <a:spLocks noGrp="1" noChangeArrowheads="1"/>
          </p:cNvSpPr>
          <p:nvPr>
            <p:ph type="body" idx="1"/>
          </p:nvPr>
        </p:nvSpPr>
        <p:spPr/>
        <p:txBody>
          <a:bodyPr/>
          <a:lstStyle/>
          <a:p>
            <a:pPr>
              <a:lnSpc>
                <a:spcPct val="80000"/>
              </a:lnSpc>
              <a:buFont typeface="Wingdings" pitchFamily="2" charset="2"/>
              <a:buNone/>
            </a:pPr>
            <a:r>
              <a:rPr lang="en-US" sz="2000"/>
              <a:t>The name </a:t>
            </a:r>
            <a:r>
              <a:rPr lang="en-US" sz="2000">
                <a:solidFill>
                  <a:schemeClr val="folHlink"/>
                </a:solidFill>
              </a:rPr>
              <a:t>Film</a:t>
            </a:r>
            <a:r>
              <a:rPr lang="en-US" sz="2000"/>
              <a:t> for the enumeration on line 5 doesn't seem to be necessary. However, by giving it a name, we can refer to it outside the scope of the declaration for class </a:t>
            </a:r>
            <a:r>
              <a:rPr lang="en-US" sz="2000">
                <a:solidFill>
                  <a:schemeClr val="folHlink"/>
                </a:solidFill>
              </a:rPr>
              <a:t>Movie</a:t>
            </a:r>
            <a:r>
              <a:rPr lang="en-US" sz="2000"/>
              <a:t>. We do so by referring to it by the scoped name </a:t>
            </a:r>
            <a:r>
              <a:rPr lang="en-US" sz="2000">
                <a:solidFill>
                  <a:schemeClr val="folHlink"/>
                </a:solidFill>
              </a:rPr>
              <a:t>Movie::Film</a:t>
            </a:r>
            <a:r>
              <a:rPr lang="en-US" sz="2000"/>
              <a:t>. For instance, in a declaration of a class of cameras, we could have a line:</a:t>
            </a:r>
          </a:p>
          <a:p>
            <a:pPr>
              <a:lnSpc>
                <a:spcPct val="80000"/>
              </a:lnSpc>
              <a:buFont typeface="Wingdings" pitchFamily="2" charset="2"/>
              <a:buNone/>
            </a:pPr>
            <a:endParaRPr lang="en-US" sz="2000"/>
          </a:p>
          <a:p>
            <a:pPr>
              <a:lnSpc>
                <a:spcPct val="80000"/>
              </a:lnSpc>
              <a:buFont typeface="Wingdings" pitchFamily="2" charset="2"/>
              <a:buNone/>
            </a:pPr>
            <a:r>
              <a:rPr lang="en-US" sz="2000"/>
              <a:t>attribute Movie::Film uses;</a:t>
            </a:r>
          </a:p>
          <a:p>
            <a:pPr>
              <a:lnSpc>
                <a:spcPct val="80000"/>
              </a:lnSpc>
              <a:buFont typeface="Wingdings" pitchFamily="2" charset="2"/>
              <a:buNone/>
            </a:pPr>
            <a:endParaRPr lang="en-US" sz="2000"/>
          </a:p>
          <a:p>
            <a:pPr>
              <a:lnSpc>
                <a:spcPct val="80000"/>
              </a:lnSpc>
              <a:buFont typeface="Wingdings" pitchFamily="2" charset="2"/>
              <a:buNone/>
            </a:pPr>
            <a:r>
              <a:rPr lang="en-US" sz="2000"/>
              <a:t>This line declares attribute uses to be of the same enumerated type with the values </a:t>
            </a:r>
            <a:r>
              <a:rPr lang="en-US" sz="2000">
                <a:solidFill>
                  <a:schemeClr val="folHlink"/>
                </a:solidFill>
              </a:rPr>
              <a:t>color</a:t>
            </a:r>
            <a:r>
              <a:rPr lang="en-US" sz="2000"/>
              <a:t> and </a:t>
            </a:r>
            <a:r>
              <a:rPr lang="en-US" sz="2000">
                <a:solidFill>
                  <a:schemeClr val="folHlink"/>
                </a:solidFill>
              </a:rPr>
              <a:t>blackAndWhite</a:t>
            </a:r>
            <a:r>
              <a:rPr lang="en-US" sz="2000"/>
              <a:t>.</a:t>
            </a:r>
          </a:p>
          <a:p>
            <a:pPr>
              <a:lnSpc>
                <a:spcPct val="80000"/>
              </a:lnSpc>
              <a:buFont typeface="Wingdings" pitchFamily="2" charset="2"/>
              <a:buNone/>
            </a:pPr>
            <a:r>
              <a:rPr lang="en-US" sz="2000"/>
              <a:t>Another reason for giving names to enumerated types (and structures as well, which are declared in a manner similar to enumerations) is that we can declare them in a "module" outside the declaration of any particular class, and have that type available to all the classes in the module.</a:t>
            </a:r>
            <a:endParaRPr lang="bg-BG"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bg-BG"/>
              <a:t>Relationships in ODL</a:t>
            </a:r>
          </a:p>
        </p:txBody>
      </p:sp>
      <p:sp>
        <p:nvSpPr>
          <p:cNvPr id="24579" name="Rectangle 3"/>
          <p:cNvSpPr>
            <a:spLocks noGrp="1" noChangeArrowheads="1"/>
          </p:cNvSpPr>
          <p:nvPr>
            <p:ph type="body" idx="1"/>
          </p:nvPr>
        </p:nvSpPr>
        <p:spPr/>
        <p:txBody>
          <a:bodyPr/>
          <a:lstStyle/>
          <a:p>
            <a:pPr>
              <a:buFont typeface="Wingdings" pitchFamily="2" charset="2"/>
              <a:buNone/>
            </a:pPr>
            <a:r>
              <a:rPr lang="en-US"/>
              <a:t>While we can learn much about an object by examining its attributes, sometimes a critical fact about an object is the way it connects to other objects in the same or another class.</a:t>
            </a:r>
          </a:p>
          <a:p>
            <a:pPr>
              <a:buFont typeface="Wingdings" pitchFamily="2" charset="2"/>
              <a:buNone/>
            </a:pPr>
            <a:endParaRPr lang="en-US"/>
          </a:p>
          <a:p>
            <a:pPr>
              <a:buFont typeface="Wingdings" pitchFamily="2" charset="2"/>
              <a:buNone/>
            </a:pPr>
            <a:r>
              <a:rPr lang="bg-BG"/>
              <a:t>relationship Set&lt;Star&gt; stars;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bg-BG"/>
              <a:t>Inverse Relationships</a:t>
            </a:r>
          </a:p>
        </p:txBody>
      </p:sp>
      <p:sp>
        <p:nvSpPr>
          <p:cNvPr id="25603" name="Rectangle 3"/>
          <p:cNvSpPr>
            <a:spLocks noGrp="1" noChangeArrowheads="1"/>
          </p:cNvSpPr>
          <p:nvPr>
            <p:ph type="body" idx="1"/>
          </p:nvPr>
        </p:nvSpPr>
        <p:spPr/>
        <p:txBody>
          <a:bodyPr/>
          <a:lstStyle/>
          <a:p>
            <a:pPr>
              <a:lnSpc>
                <a:spcPct val="80000"/>
              </a:lnSpc>
              <a:buFont typeface="Wingdings" pitchFamily="2" charset="2"/>
              <a:buNone/>
            </a:pPr>
            <a:r>
              <a:rPr lang="en-US" sz="1800"/>
              <a:t>Just as we might like to access the stars of a given movie, we might like to know the movies in which a given star acted. To get this information into </a:t>
            </a:r>
            <a:r>
              <a:rPr lang="en-US" sz="1800">
                <a:solidFill>
                  <a:schemeClr val="folHlink"/>
                </a:solidFill>
              </a:rPr>
              <a:t>Star</a:t>
            </a:r>
            <a:r>
              <a:rPr lang="en-US" sz="1800"/>
              <a:t> objects, we can add the line</a:t>
            </a:r>
          </a:p>
          <a:p>
            <a:pPr>
              <a:lnSpc>
                <a:spcPct val="80000"/>
              </a:lnSpc>
              <a:buFont typeface="Wingdings" pitchFamily="2" charset="2"/>
              <a:buNone/>
            </a:pPr>
            <a:endParaRPr lang="en-US" sz="1800"/>
          </a:p>
          <a:p>
            <a:pPr>
              <a:lnSpc>
                <a:spcPct val="80000"/>
              </a:lnSpc>
              <a:buFont typeface="Wingdings" pitchFamily="2" charset="2"/>
              <a:buNone/>
            </a:pPr>
            <a:r>
              <a:rPr lang="en-US" sz="1800"/>
              <a:t>relationship Set&lt;Movie&gt; starredin;</a:t>
            </a:r>
          </a:p>
          <a:p>
            <a:pPr>
              <a:lnSpc>
                <a:spcPct val="80000"/>
              </a:lnSpc>
              <a:buFont typeface="Wingdings" pitchFamily="2" charset="2"/>
              <a:buNone/>
            </a:pPr>
            <a:endParaRPr lang="en-US" sz="1800"/>
          </a:p>
          <a:p>
            <a:pPr>
              <a:lnSpc>
                <a:spcPct val="80000"/>
              </a:lnSpc>
              <a:buFont typeface="Wingdings" pitchFamily="2" charset="2"/>
              <a:buNone/>
            </a:pPr>
            <a:r>
              <a:rPr lang="en-US" sz="1800"/>
              <a:t>to the declaration of class Star. However, this line and a similar declaration for </a:t>
            </a:r>
            <a:r>
              <a:rPr lang="en-US" sz="1800">
                <a:solidFill>
                  <a:schemeClr val="folHlink"/>
                </a:solidFill>
              </a:rPr>
              <a:t>Movie</a:t>
            </a:r>
            <a:r>
              <a:rPr lang="en-US" sz="1800"/>
              <a:t> omits a very important aspect of the relationship between movies and stars. We expect that if a star S is in the </a:t>
            </a:r>
            <a:r>
              <a:rPr lang="en-US" sz="1800">
                <a:solidFill>
                  <a:schemeClr val="folHlink"/>
                </a:solidFill>
              </a:rPr>
              <a:t>stars</a:t>
            </a:r>
            <a:r>
              <a:rPr lang="en-US" sz="1800"/>
              <a:t> set for movie M, then movie M is in the </a:t>
            </a:r>
            <a:r>
              <a:rPr lang="en-US" sz="1800">
                <a:solidFill>
                  <a:schemeClr val="folHlink"/>
                </a:solidFill>
              </a:rPr>
              <a:t>starredin</a:t>
            </a:r>
            <a:r>
              <a:rPr lang="en-US" sz="1800"/>
              <a:t> set for star S. We indicate this connection between the relationships </a:t>
            </a:r>
            <a:r>
              <a:rPr lang="en-US" sz="1800">
                <a:solidFill>
                  <a:schemeClr val="folHlink"/>
                </a:solidFill>
              </a:rPr>
              <a:t>stars</a:t>
            </a:r>
            <a:r>
              <a:rPr lang="en-US" sz="1800"/>
              <a:t> and </a:t>
            </a:r>
            <a:r>
              <a:rPr lang="en-US" sz="1800">
                <a:solidFill>
                  <a:schemeClr val="folHlink"/>
                </a:solidFill>
              </a:rPr>
              <a:t>starredin</a:t>
            </a:r>
            <a:r>
              <a:rPr lang="en-US" sz="1800"/>
              <a:t> by placing in each of their declarations the keyword </a:t>
            </a:r>
            <a:r>
              <a:rPr lang="en-US" sz="1800">
                <a:solidFill>
                  <a:schemeClr val="folHlink"/>
                </a:solidFill>
              </a:rPr>
              <a:t>inverse</a:t>
            </a:r>
            <a:r>
              <a:rPr lang="en-US" sz="1800"/>
              <a:t> and the name of the other relationship. If the other relationship is in some other class, as it usually is, then we refer to that relationship by the name of its class, followed by a double colon (::) and the name of the relationship.</a:t>
            </a:r>
            <a:endParaRPr lang="bg-BG"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Contents</a:t>
            </a:r>
            <a:endParaRPr lang="bg-BG"/>
          </a:p>
        </p:txBody>
      </p:sp>
      <p:sp>
        <p:nvSpPr>
          <p:cNvPr id="7171" name="Rectangle 3"/>
          <p:cNvSpPr>
            <a:spLocks noGrp="1" noChangeArrowheads="1"/>
          </p:cNvSpPr>
          <p:nvPr>
            <p:ph type="body" sz="half" idx="1"/>
          </p:nvPr>
        </p:nvSpPr>
        <p:spPr>
          <a:xfrm>
            <a:off x="457200" y="1484313"/>
            <a:ext cx="4038600" cy="5184775"/>
          </a:xfrm>
        </p:spPr>
        <p:txBody>
          <a:bodyPr/>
          <a:lstStyle/>
          <a:p>
            <a:pPr>
              <a:lnSpc>
                <a:spcPct val="80000"/>
              </a:lnSpc>
              <a:buFont typeface="Wingdings" pitchFamily="2" charset="2"/>
              <a:buNone/>
            </a:pPr>
            <a:r>
              <a:rPr lang="en-US" sz="1200"/>
              <a:t>Review of Object-Oriented Concepts</a:t>
            </a:r>
          </a:p>
          <a:p>
            <a:pPr>
              <a:lnSpc>
                <a:spcPct val="80000"/>
              </a:lnSpc>
            </a:pPr>
            <a:r>
              <a:rPr lang="en-US" sz="1200"/>
              <a:t>The Type System</a:t>
            </a:r>
          </a:p>
          <a:p>
            <a:pPr>
              <a:lnSpc>
                <a:spcPct val="80000"/>
              </a:lnSpc>
            </a:pPr>
            <a:r>
              <a:rPr lang="en-US" sz="1200"/>
              <a:t>Classes and Objects</a:t>
            </a:r>
          </a:p>
          <a:p>
            <a:pPr>
              <a:lnSpc>
                <a:spcPct val="80000"/>
              </a:lnSpc>
            </a:pPr>
            <a:r>
              <a:rPr lang="en-US" sz="1200"/>
              <a:t>Object Identity</a:t>
            </a:r>
          </a:p>
          <a:p>
            <a:pPr>
              <a:lnSpc>
                <a:spcPct val="80000"/>
              </a:lnSpc>
            </a:pPr>
            <a:r>
              <a:rPr lang="en-US" sz="1200"/>
              <a:t>Methods</a:t>
            </a:r>
          </a:p>
          <a:p>
            <a:pPr>
              <a:lnSpc>
                <a:spcPct val="80000"/>
              </a:lnSpc>
            </a:pPr>
            <a:r>
              <a:rPr lang="en-US" sz="1200"/>
              <a:t>Class Hierarchies</a:t>
            </a:r>
          </a:p>
          <a:p>
            <a:pPr>
              <a:lnSpc>
                <a:spcPct val="80000"/>
              </a:lnSpc>
              <a:buFont typeface="Wingdings" pitchFamily="2" charset="2"/>
              <a:buNone/>
            </a:pPr>
            <a:r>
              <a:rPr lang="en-US" sz="1200"/>
              <a:t>Introduction to ODL</a:t>
            </a:r>
          </a:p>
          <a:p>
            <a:pPr>
              <a:lnSpc>
                <a:spcPct val="80000"/>
              </a:lnSpc>
            </a:pPr>
            <a:r>
              <a:rPr lang="en-US" sz="1200"/>
              <a:t>Object-Oriented Design</a:t>
            </a:r>
          </a:p>
          <a:p>
            <a:pPr>
              <a:lnSpc>
                <a:spcPct val="80000"/>
              </a:lnSpc>
            </a:pPr>
            <a:r>
              <a:rPr lang="en-US" sz="1200"/>
              <a:t>Class Declarations</a:t>
            </a:r>
          </a:p>
          <a:p>
            <a:pPr>
              <a:lnSpc>
                <a:spcPct val="80000"/>
              </a:lnSpc>
            </a:pPr>
            <a:r>
              <a:rPr lang="en-US" sz="1200"/>
              <a:t>Attributes in ODL</a:t>
            </a:r>
          </a:p>
          <a:p>
            <a:pPr>
              <a:lnSpc>
                <a:spcPct val="80000"/>
              </a:lnSpc>
            </a:pPr>
            <a:r>
              <a:rPr lang="en-US" sz="1200"/>
              <a:t>Relationships in ODL</a:t>
            </a:r>
          </a:p>
          <a:p>
            <a:pPr>
              <a:lnSpc>
                <a:spcPct val="80000"/>
              </a:lnSpc>
            </a:pPr>
            <a:r>
              <a:rPr lang="en-US" sz="1200"/>
              <a:t>Inverse Relationships</a:t>
            </a:r>
          </a:p>
          <a:p>
            <a:pPr>
              <a:lnSpc>
                <a:spcPct val="80000"/>
              </a:lnSpc>
            </a:pPr>
            <a:r>
              <a:rPr lang="en-US" sz="1200"/>
              <a:t>Multiplicity of Relationships</a:t>
            </a:r>
          </a:p>
          <a:p>
            <a:pPr>
              <a:lnSpc>
                <a:spcPct val="80000"/>
              </a:lnSpc>
            </a:pPr>
            <a:r>
              <a:rPr lang="en-US" sz="1200"/>
              <a:t>Methods in ODL</a:t>
            </a:r>
          </a:p>
          <a:p>
            <a:pPr>
              <a:lnSpc>
                <a:spcPct val="80000"/>
              </a:lnSpc>
            </a:pPr>
            <a:r>
              <a:rPr lang="en-US" sz="1200"/>
              <a:t>Types in ODL</a:t>
            </a:r>
          </a:p>
          <a:p>
            <a:pPr>
              <a:lnSpc>
                <a:spcPct val="80000"/>
              </a:lnSpc>
              <a:buFont typeface="Wingdings" pitchFamily="2" charset="2"/>
              <a:buNone/>
            </a:pPr>
            <a:r>
              <a:rPr lang="en-US" sz="1200"/>
              <a:t>Additional ODL Concepts</a:t>
            </a:r>
          </a:p>
          <a:p>
            <a:pPr>
              <a:lnSpc>
                <a:spcPct val="80000"/>
              </a:lnSpc>
            </a:pPr>
            <a:r>
              <a:rPr lang="en-US" sz="1200"/>
              <a:t>Multiway Relationships in ODL</a:t>
            </a:r>
          </a:p>
          <a:p>
            <a:pPr>
              <a:lnSpc>
                <a:spcPct val="80000"/>
              </a:lnSpc>
            </a:pPr>
            <a:r>
              <a:rPr lang="en-US" sz="1200"/>
              <a:t>Subclasses in ODL</a:t>
            </a:r>
          </a:p>
          <a:p>
            <a:pPr>
              <a:lnSpc>
                <a:spcPct val="80000"/>
              </a:lnSpc>
            </a:pPr>
            <a:r>
              <a:rPr lang="en-US" sz="1200"/>
              <a:t>Multiple Inheritance in ODL</a:t>
            </a:r>
          </a:p>
          <a:p>
            <a:pPr>
              <a:lnSpc>
                <a:spcPct val="80000"/>
              </a:lnSpc>
            </a:pPr>
            <a:r>
              <a:rPr lang="en-US" sz="1200"/>
              <a:t>Declaring Keys in ODL</a:t>
            </a:r>
          </a:p>
          <a:p>
            <a:pPr>
              <a:lnSpc>
                <a:spcPct val="80000"/>
              </a:lnSpc>
              <a:buFont typeface="Wingdings" pitchFamily="2" charset="2"/>
              <a:buNone/>
            </a:pPr>
            <a:r>
              <a:rPr lang="en-US" sz="1200"/>
              <a:t>From ODL Designs to Relational Designs</a:t>
            </a:r>
          </a:p>
          <a:p>
            <a:pPr>
              <a:lnSpc>
                <a:spcPct val="80000"/>
              </a:lnSpc>
            </a:pPr>
            <a:r>
              <a:rPr lang="en-US" sz="1200"/>
              <a:t>From ODL Attributes to Relational Attributes</a:t>
            </a:r>
          </a:p>
          <a:p>
            <a:pPr>
              <a:lnSpc>
                <a:spcPct val="80000"/>
              </a:lnSpc>
            </a:pPr>
            <a:r>
              <a:rPr lang="en-US" sz="1200"/>
              <a:t>Nonatomic Attributes in Classes</a:t>
            </a:r>
          </a:p>
          <a:p>
            <a:pPr>
              <a:lnSpc>
                <a:spcPct val="80000"/>
              </a:lnSpc>
            </a:pPr>
            <a:r>
              <a:rPr lang="en-US" sz="1200"/>
              <a:t>Representing Set-Valued Attributes</a:t>
            </a:r>
          </a:p>
          <a:p>
            <a:pPr>
              <a:lnSpc>
                <a:spcPct val="80000"/>
              </a:lnSpc>
            </a:pPr>
            <a:r>
              <a:rPr lang="en-US" sz="1200"/>
              <a:t>Representing Other Type Constructors</a:t>
            </a:r>
          </a:p>
          <a:p>
            <a:pPr>
              <a:lnSpc>
                <a:spcPct val="80000"/>
              </a:lnSpc>
            </a:pPr>
            <a:r>
              <a:rPr lang="en-US" sz="1200"/>
              <a:t>Representing ODL Relationships</a:t>
            </a:r>
          </a:p>
          <a:p>
            <a:pPr>
              <a:lnSpc>
                <a:spcPct val="80000"/>
              </a:lnSpc>
            </a:pPr>
            <a:r>
              <a:rPr lang="en-US" sz="1200"/>
              <a:t>What If There Is No Key?</a:t>
            </a:r>
          </a:p>
        </p:txBody>
      </p:sp>
      <p:sp>
        <p:nvSpPr>
          <p:cNvPr id="7172" name="Rectangle 4"/>
          <p:cNvSpPr>
            <a:spLocks noGrp="1" noChangeArrowheads="1"/>
          </p:cNvSpPr>
          <p:nvPr>
            <p:ph type="body" sz="half" idx="2"/>
          </p:nvPr>
        </p:nvSpPr>
        <p:spPr>
          <a:xfrm>
            <a:off x="4648200" y="1484313"/>
            <a:ext cx="4038600" cy="5184775"/>
          </a:xfrm>
        </p:spPr>
        <p:txBody>
          <a:bodyPr/>
          <a:lstStyle/>
          <a:p>
            <a:pPr>
              <a:lnSpc>
                <a:spcPct val="80000"/>
              </a:lnSpc>
              <a:buFont typeface="Wingdings" pitchFamily="2" charset="2"/>
              <a:buNone/>
            </a:pPr>
            <a:r>
              <a:rPr lang="en-US" sz="1200"/>
              <a:t>The Object-Relational Model</a:t>
            </a:r>
          </a:p>
          <a:p>
            <a:pPr>
              <a:lnSpc>
                <a:spcPct val="80000"/>
              </a:lnSpc>
            </a:pPr>
            <a:r>
              <a:rPr lang="en-US" sz="1200"/>
              <a:t>From Relations to Object-Relations</a:t>
            </a:r>
          </a:p>
          <a:p>
            <a:pPr>
              <a:lnSpc>
                <a:spcPct val="80000"/>
              </a:lnSpc>
            </a:pPr>
            <a:r>
              <a:rPr lang="en-US" sz="1200"/>
              <a:t>Nested Relations</a:t>
            </a:r>
          </a:p>
          <a:p>
            <a:pPr>
              <a:lnSpc>
                <a:spcPct val="80000"/>
              </a:lnSpc>
            </a:pPr>
            <a:r>
              <a:rPr lang="en-US" sz="1200"/>
              <a:t>References</a:t>
            </a:r>
          </a:p>
          <a:p>
            <a:pPr>
              <a:lnSpc>
                <a:spcPct val="80000"/>
              </a:lnSpc>
            </a:pPr>
            <a:r>
              <a:rPr lang="en-US" sz="1200"/>
              <a:t>Object-Oriented Versus Object-Relational</a:t>
            </a:r>
          </a:p>
          <a:p>
            <a:pPr>
              <a:lnSpc>
                <a:spcPct val="80000"/>
              </a:lnSpc>
            </a:pPr>
            <a:r>
              <a:rPr lang="en-US" sz="1200"/>
              <a:t>From ODL Designs to Object-Relational Designs</a:t>
            </a:r>
          </a:p>
          <a:p>
            <a:pPr>
              <a:lnSpc>
                <a:spcPct val="80000"/>
              </a:lnSpc>
              <a:buFont typeface="Wingdings" pitchFamily="2" charset="2"/>
              <a:buNone/>
            </a:pPr>
            <a:r>
              <a:rPr lang="en-US" sz="1200"/>
              <a:t>Semistructured Data</a:t>
            </a:r>
          </a:p>
          <a:p>
            <a:pPr>
              <a:lnSpc>
                <a:spcPct val="80000"/>
              </a:lnSpc>
            </a:pPr>
            <a:r>
              <a:rPr lang="en-US" sz="1200"/>
              <a:t>Motivation for the Semistructured-Data Model</a:t>
            </a:r>
          </a:p>
          <a:p>
            <a:pPr>
              <a:lnSpc>
                <a:spcPct val="80000"/>
              </a:lnSpc>
            </a:pPr>
            <a:r>
              <a:rPr lang="en-US" sz="1200"/>
              <a:t>Semistructured Data Representation</a:t>
            </a:r>
          </a:p>
          <a:p>
            <a:pPr>
              <a:lnSpc>
                <a:spcPct val="80000"/>
              </a:lnSpc>
            </a:pPr>
            <a:r>
              <a:rPr lang="en-US" sz="1200"/>
              <a:t>Information Integration Via Semistructured Data</a:t>
            </a:r>
          </a:p>
          <a:p>
            <a:pPr>
              <a:lnSpc>
                <a:spcPct val="80000"/>
              </a:lnSpc>
              <a:buFont typeface="Wingdings" pitchFamily="2" charset="2"/>
              <a:buNone/>
            </a:pPr>
            <a:r>
              <a:rPr lang="en-US" sz="1200"/>
              <a:t>XML and Its Data Model</a:t>
            </a:r>
          </a:p>
          <a:p>
            <a:pPr>
              <a:lnSpc>
                <a:spcPct val="80000"/>
              </a:lnSpc>
            </a:pPr>
            <a:r>
              <a:rPr lang="en-US" sz="1200"/>
              <a:t>Semantic Tags</a:t>
            </a:r>
          </a:p>
          <a:p>
            <a:pPr>
              <a:lnSpc>
                <a:spcPct val="80000"/>
              </a:lnSpc>
            </a:pPr>
            <a:r>
              <a:rPr lang="en-US" sz="1200"/>
              <a:t>Well-Formed XML</a:t>
            </a:r>
          </a:p>
          <a:p>
            <a:pPr>
              <a:lnSpc>
                <a:spcPct val="80000"/>
              </a:lnSpc>
            </a:pPr>
            <a:r>
              <a:rPr lang="en-US" sz="1200"/>
              <a:t>Document Type Definitions</a:t>
            </a:r>
          </a:p>
          <a:p>
            <a:pPr>
              <a:lnSpc>
                <a:spcPct val="80000"/>
              </a:lnSpc>
            </a:pPr>
            <a:r>
              <a:rPr lang="en-US" sz="1200"/>
              <a:t>Using a DTD</a:t>
            </a:r>
          </a:p>
          <a:p>
            <a:pPr>
              <a:lnSpc>
                <a:spcPct val="80000"/>
              </a:lnSpc>
            </a:pPr>
            <a:r>
              <a:rPr lang="en-US" sz="1200"/>
              <a:t>Attribute Lists</a:t>
            </a:r>
          </a:p>
          <a:p>
            <a:pPr>
              <a:lnSpc>
                <a:spcPct val="80000"/>
              </a:lnSpc>
              <a:buFont typeface="Wingdings" pitchFamily="2" charset="2"/>
              <a:buNone/>
            </a:pPr>
            <a:r>
              <a:rPr lang="en-US" sz="1200"/>
              <a:t>Summary</a:t>
            </a:r>
            <a:endParaRPr lang="bg-BG"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bg-BG"/>
              <a:t>Inverse Relationships</a:t>
            </a:r>
          </a:p>
        </p:txBody>
      </p:sp>
      <p:sp>
        <p:nvSpPr>
          <p:cNvPr id="26627" name="Rectangle 3"/>
          <p:cNvSpPr>
            <a:spLocks noGrp="1" noChangeArrowheads="1"/>
          </p:cNvSpPr>
          <p:nvPr>
            <p:ph type="body" sz="half" idx="1"/>
          </p:nvPr>
        </p:nvSpPr>
        <p:spPr>
          <a:xfrm>
            <a:off x="457200" y="1981200"/>
            <a:ext cx="8686800" cy="1592263"/>
          </a:xfrm>
        </p:spPr>
        <p:txBody>
          <a:bodyPr/>
          <a:lstStyle/>
          <a:p>
            <a:pPr>
              <a:lnSpc>
                <a:spcPct val="80000"/>
              </a:lnSpc>
              <a:buFont typeface="Wingdings" pitchFamily="2" charset="2"/>
              <a:buNone/>
            </a:pPr>
            <a:r>
              <a:rPr lang="en-US" sz="1800"/>
              <a:t>As a general rule, if a relationship R for class C associates with object x of class C with objects y</a:t>
            </a:r>
            <a:r>
              <a:rPr lang="en-US" sz="1800" baseline="-25000"/>
              <a:t>1</a:t>
            </a:r>
            <a:r>
              <a:rPr lang="en-US" sz="1800"/>
              <a:t>, y</a:t>
            </a:r>
            <a:r>
              <a:rPr lang="en-US" sz="1800" baseline="-25000"/>
              <a:t>2</a:t>
            </a:r>
            <a:r>
              <a:rPr lang="en-US" sz="1800"/>
              <a:t>, ..., y</a:t>
            </a:r>
            <a:r>
              <a:rPr lang="en-US" sz="1800" baseline="-25000"/>
              <a:t>n</a:t>
            </a:r>
            <a:r>
              <a:rPr lang="en-US" sz="1800"/>
              <a:t> of class D, then the inverse relationship of R associates with each of the y</a:t>
            </a:r>
            <a:r>
              <a:rPr lang="en-US" sz="1800" baseline="-25000"/>
              <a:t>i</a:t>
            </a:r>
            <a:r>
              <a:rPr lang="en-US" sz="1800"/>
              <a:t>'s the object x (perhaps along with other objects). Sometimes, it helps to visualize a relationship R from class C to class D as a list of pairs, or tuples, of a relation. The idea is the same as the "relationship set" we used to describe E/R relationships. Each pair consists of an object x from class C and an associated object y of class D, as:</a:t>
            </a:r>
          </a:p>
        </p:txBody>
      </p:sp>
      <p:graphicFrame>
        <p:nvGraphicFramePr>
          <p:cNvPr id="26721" name="Group 97"/>
          <p:cNvGraphicFramePr>
            <a:graphicFrameLocks noGrp="1"/>
          </p:cNvGraphicFramePr>
          <p:nvPr>
            <p:ph sz="quarter" idx="2"/>
          </p:nvPr>
        </p:nvGraphicFramePr>
        <p:xfrm>
          <a:off x="900113" y="3716338"/>
          <a:ext cx="863600" cy="1581150"/>
        </p:xfrm>
        <a:graphic>
          <a:graphicData uri="http://schemas.openxmlformats.org/drawingml/2006/table">
            <a:tbl>
              <a:tblPr/>
              <a:tblGrid>
                <a:gridCol w="431800"/>
                <a:gridCol w="431800"/>
              </a:tblGrid>
              <a:tr h="125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127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r>
                        <a:rPr kumimoji="0" lang="en-US"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r>
                        <a:rPr kumimoji="0" lang="en-US"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125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r>
                        <a:rPr kumimoji="0" lang="en-US"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endParaRPr kumimoji="0" lang="bg-BG"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r>
                        <a:rPr kumimoji="0" lang="en-US"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endParaRPr kumimoji="0" lang="bg-BG"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25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26725" name="Group 101"/>
          <p:cNvGraphicFramePr>
            <a:graphicFrameLocks noGrp="1"/>
          </p:cNvGraphicFramePr>
          <p:nvPr>
            <p:ph sz="quarter" idx="3"/>
          </p:nvPr>
        </p:nvGraphicFramePr>
        <p:xfrm>
          <a:off x="7812088" y="4149725"/>
          <a:ext cx="860425" cy="1581150"/>
        </p:xfrm>
        <a:graphic>
          <a:graphicData uri="http://schemas.openxmlformats.org/drawingml/2006/table">
            <a:tbl>
              <a:tblPr/>
              <a:tblGrid>
                <a:gridCol w="430212"/>
                <a:gridCol w="430213"/>
              </a:tblGrid>
              <a:tr h="279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r>
                        <a:rPr kumimoji="0" lang="en-US"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r>
                        <a:rPr kumimoji="0" lang="en-US"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1</a:t>
                      </a:r>
                      <a:endParaRPr kumimoji="0" lang="bg-BG"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79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r>
                        <a:rPr kumimoji="0" lang="en-US"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endParaRPr kumimoji="0" lang="bg-BG"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r>
                        <a:rPr kumimoji="0" lang="en-US"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rPr>
                        <a:t>2</a:t>
                      </a:r>
                      <a:endParaRPr kumimoji="0" lang="bg-BG" sz="20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26714" name="Text Box 90"/>
          <p:cNvSpPr txBox="1">
            <a:spLocks noChangeArrowheads="1"/>
          </p:cNvSpPr>
          <p:nvPr/>
        </p:nvSpPr>
        <p:spPr bwMode="auto">
          <a:xfrm>
            <a:off x="2268538" y="4149725"/>
            <a:ext cx="5256212" cy="530225"/>
          </a:xfrm>
          <a:prstGeom prst="rect">
            <a:avLst/>
          </a:prstGeom>
          <a:noFill/>
          <a:ln w="9525">
            <a:noFill/>
            <a:miter lim="800000"/>
            <a:headEnd/>
            <a:tailEnd/>
          </a:ln>
          <a:effectLst/>
        </p:spPr>
        <p:txBody>
          <a:bodyPr>
            <a:spAutoFit/>
          </a:bodyPr>
          <a:lstStyle/>
          <a:p>
            <a:pPr>
              <a:lnSpc>
                <a:spcPct val="80000"/>
              </a:lnSpc>
              <a:spcBef>
                <a:spcPct val="20000"/>
              </a:spcBef>
              <a:buClr>
                <a:schemeClr val="hlink"/>
              </a:buClr>
              <a:buSzPct val="65000"/>
              <a:buFont typeface="Wingdings" pitchFamily="2" charset="2"/>
              <a:buNone/>
            </a:pPr>
            <a:r>
              <a:rPr lang="en-US">
                <a:effectLst>
                  <a:outerShdw blurRad="38100" dist="38100" dir="2700000" algn="tl">
                    <a:srgbClr val="000000"/>
                  </a:outerShdw>
                </a:effectLst>
              </a:rPr>
              <a:t>Then the inverse relationship for R is the set of pairs with the components reversed, as:</a:t>
            </a:r>
            <a:endParaRPr lang="bg-BG"/>
          </a:p>
        </p:txBody>
      </p:sp>
      <p:sp>
        <p:nvSpPr>
          <p:cNvPr id="26726" name="Text Box 102"/>
          <p:cNvSpPr txBox="1">
            <a:spLocks noChangeArrowheads="1"/>
          </p:cNvSpPr>
          <p:nvPr/>
        </p:nvSpPr>
        <p:spPr bwMode="auto">
          <a:xfrm>
            <a:off x="250825" y="5805488"/>
            <a:ext cx="8893175" cy="915987"/>
          </a:xfrm>
          <a:prstGeom prst="rect">
            <a:avLst/>
          </a:prstGeom>
          <a:noFill/>
          <a:ln w="9525">
            <a:noFill/>
            <a:miter lim="800000"/>
            <a:headEnd/>
            <a:tailEnd/>
          </a:ln>
          <a:effectLst/>
        </p:spPr>
        <p:txBody>
          <a:bodyPr>
            <a:spAutoFit/>
          </a:bodyPr>
          <a:lstStyle/>
          <a:p>
            <a:r>
              <a:rPr lang="en-US"/>
              <a:t>Notice that this rule works even if C and D are the same class.  There are some relationships that logically run from a class to itself, such as "child of from the class "Persons" to itself.</a:t>
            </a:r>
            <a:endParaRPr lang="bg-BG"/>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000"/>
              <a:t>Some ODL classes and their </a:t>
            </a:r>
            <a:r>
              <a:rPr lang="bg-BG" sz="4000"/>
              <a:t>relationships</a:t>
            </a:r>
          </a:p>
        </p:txBody>
      </p:sp>
      <p:sp>
        <p:nvSpPr>
          <p:cNvPr id="31747" name="Rectangle 3"/>
          <p:cNvSpPr>
            <a:spLocks noGrp="1" noChangeArrowheads="1"/>
          </p:cNvSpPr>
          <p:nvPr>
            <p:ph type="body" idx="1"/>
          </p:nvPr>
        </p:nvSpPr>
        <p:spPr>
          <a:xfrm>
            <a:off x="457200" y="1557338"/>
            <a:ext cx="7931150" cy="5300662"/>
          </a:xfrm>
        </p:spPr>
        <p:txBody>
          <a:bodyPr/>
          <a:lstStyle/>
          <a:p>
            <a:pPr>
              <a:lnSpc>
                <a:spcPct val="80000"/>
              </a:lnSpc>
              <a:buFont typeface="Wingdings" pitchFamily="2" charset="2"/>
              <a:buAutoNum type="arabicParenR"/>
            </a:pPr>
            <a:r>
              <a:rPr lang="bg-BG" sz="1800"/>
              <a:t>class Movie </a:t>
            </a:r>
            <a:r>
              <a:rPr lang="en-US" sz="1800"/>
              <a:t>{</a:t>
            </a:r>
          </a:p>
          <a:p>
            <a:pPr>
              <a:lnSpc>
                <a:spcPct val="80000"/>
              </a:lnSpc>
              <a:buFont typeface="Wingdings" pitchFamily="2" charset="2"/>
              <a:buAutoNum type="arabicParenR"/>
            </a:pPr>
            <a:r>
              <a:rPr lang="bg-BG" sz="1800"/>
              <a:t>     attribute string title;</a:t>
            </a:r>
            <a:endParaRPr lang="en-US" sz="1800"/>
          </a:p>
          <a:p>
            <a:pPr>
              <a:lnSpc>
                <a:spcPct val="80000"/>
              </a:lnSpc>
              <a:buFont typeface="Wingdings" pitchFamily="2" charset="2"/>
              <a:buAutoNum type="arabicParenR"/>
            </a:pPr>
            <a:r>
              <a:rPr lang="bg-BG" sz="1800"/>
              <a:t>     attribute integer year;</a:t>
            </a:r>
            <a:endParaRPr lang="en-US" sz="1800"/>
          </a:p>
          <a:p>
            <a:pPr>
              <a:lnSpc>
                <a:spcPct val="80000"/>
              </a:lnSpc>
              <a:buFont typeface="Wingdings" pitchFamily="2" charset="2"/>
              <a:buAutoNum type="arabicParenR"/>
            </a:pPr>
            <a:r>
              <a:rPr lang="bg-BG" sz="1800"/>
              <a:t>     attribute integer length;</a:t>
            </a:r>
            <a:endParaRPr lang="en-US" sz="1800"/>
          </a:p>
          <a:p>
            <a:pPr>
              <a:lnSpc>
                <a:spcPct val="80000"/>
              </a:lnSpc>
              <a:buFont typeface="Wingdings" pitchFamily="2" charset="2"/>
              <a:buAutoNum type="arabicParenR"/>
            </a:pPr>
            <a:r>
              <a:rPr lang="bg-BG" sz="1800"/>
              <a:t>     attribute enum Film {color,blackAndWhite} filmType;</a:t>
            </a:r>
            <a:endParaRPr lang="en-US" sz="1800"/>
          </a:p>
          <a:p>
            <a:pPr>
              <a:lnSpc>
                <a:spcPct val="80000"/>
              </a:lnSpc>
              <a:buFont typeface="Wingdings" pitchFamily="2" charset="2"/>
              <a:buAutoNum type="arabicParenR"/>
            </a:pPr>
            <a:r>
              <a:rPr lang="bg-BG" sz="1800"/>
              <a:t>     relationship Set&lt;Star&gt; stars</a:t>
            </a:r>
            <a:r>
              <a:rPr lang="en-US" sz="1800"/>
              <a:t> </a:t>
            </a:r>
            <a:r>
              <a:rPr lang="bg-BG" sz="1800"/>
              <a:t>inverse Star::starredln;</a:t>
            </a:r>
            <a:endParaRPr lang="en-US" sz="1800"/>
          </a:p>
          <a:p>
            <a:pPr>
              <a:lnSpc>
                <a:spcPct val="80000"/>
              </a:lnSpc>
              <a:buFont typeface="Wingdings" pitchFamily="2" charset="2"/>
              <a:buAutoNum type="arabicParenR"/>
            </a:pPr>
            <a:r>
              <a:rPr lang="bg-BG" sz="1800"/>
              <a:t>     relationship Studio ownedBy</a:t>
            </a:r>
            <a:r>
              <a:rPr lang="en-US" sz="1800"/>
              <a:t> </a:t>
            </a:r>
            <a:r>
              <a:rPr lang="bg-BG" sz="1800"/>
              <a:t>inverse Studio::owns;</a:t>
            </a:r>
            <a:r>
              <a:rPr lang="en-US" sz="1800"/>
              <a:t/>
            </a:r>
            <a:br>
              <a:rPr lang="en-US" sz="1800"/>
            </a:br>
            <a:r>
              <a:rPr lang="en-US" sz="1800"/>
              <a:t>};</a:t>
            </a:r>
            <a:br>
              <a:rPr lang="en-US" sz="1800"/>
            </a:br>
            <a:endParaRPr lang="en-US" sz="1800"/>
          </a:p>
          <a:p>
            <a:pPr>
              <a:lnSpc>
                <a:spcPct val="80000"/>
              </a:lnSpc>
              <a:buFont typeface="Wingdings" pitchFamily="2" charset="2"/>
              <a:buAutoNum type="arabicParenR"/>
            </a:pPr>
            <a:r>
              <a:rPr lang="bg-BG" sz="1800"/>
              <a:t>  class Star {</a:t>
            </a:r>
            <a:endParaRPr lang="en-US" sz="1800"/>
          </a:p>
          <a:p>
            <a:pPr>
              <a:lnSpc>
                <a:spcPct val="80000"/>
              </a:lnSpc>
              <a:buFont typeface="Wingdings" pitchFamily="2" charset="2"/>
              <a:buAutoNum type="arabicParenR"/>
            </a:pPr>
            <a:r>
              <a:rPr lang="bg-BG" sz="1800"/>
              <a:t>     attribute string name;</a:t>
            </a:r>
            <a:endParaRPr lang="en-US" sz="1800"/>
          </a:p>
          <a:p>
            <a:pPr>
              <a:lnSpc>
                <a:spcPct val="80000"/>
              </a:lnSpc>
              <a:buFont typeface="Wingdings" pitchFamily="2" charset="2"/>
              <a:buAutoNum type="arabicParenR"/>
            </a:pPr>
            <a:r>
              <a:rPr lang="bg-BG" sz="1800"/>
              <a:t>     attribute Struct Addr</a:t>
            </a:r>
            <a:r>
              <a:rPr lang="en-US" sz="1800"/>
              <a:t> </a:t>
            </a:r>
            <a:r>
              <a:rPr lang="bg-BG" sz="1800"/>
              <a:t>{string street, string city} address;</a:t>
            </a:r>
            <a:endParaRPr lang="en-US" sz="1800"/>
          </a:p>
          <a:p>
            <a:pPr>
              <a:lnSpc>
                <a:spcPct val="80000"/>
              </a:lnSpc>
              <a:buFont typeface="Wingdings" pitchFamily="2" charset="2"/>
              <a:buAutoNum type="arabicParenR"/>
            </a:pPr>
            <a:r>
              <a:rPr lang="bg-BG" sz="1800"/>
              <a:t>     relationship Set&lt;Movie&gt; starredin</a:t>
            </a:r>
            <a:r>
              <a:rPr lang="en-US" sz="1800"/>
              <a:t> </a:t>
            </a:r>
            <a:r>
              <a:rPr lang="bg-BG" sz="1800"/>
              <a:t>inverse Movie::stars;</a:t>
            </a:r>
            <a:r>
              <a:rPr lang="en-US" sz="1800"/>
              <a:t/>
            </a:r>
            <a:br>
              <a:rPr lang="en-US" sz="1800"/>
            </a:br>
            <a:r>
              <a:rPr lang="bg-BG" sz="1800"/>
              <a:t>};</a:t>
            </a:r>
            <a:r>
              <a:rPr lang="en-US" sz="1800"/>
              <a:t/>
            </a:r>
            <a:br>
              <a:rPr lang="en-US" sz="1800"/>
            </a:br>
            <a:endParaRPr lang="en-US" sz="1800"/>
          </a:p>
          <a:p>
            <a:pPr>
              <a:lnSpc>
                <a:spcPct val="80000"/>
              </a:lnSpc>
              <a:buFont typeface="Wingdings" pitchFamily="2" charset="2"/>
              <a:buAutoNum type="arabicParenR"/>
            </a:pPr>
            <a:r>
              <a:rPr lang="bg-BG" sz="1800"/>
              <a:t>class Studio {</a:t>
            </a:r>
            <a:endParaRPr lang="en-US" sz="1800"/>
          </a:p>
          <a:p>
            <a:pPr>
              <a:lnSpc>
                <a:spcPct val="80000"/>
              </a:lnSpc>
              <a:buFont typeface="Wingdings" pitchFamily="2" charset="2"/>
              <a:buAutoNum type="arabicParenR"/>
            </a:pPr>
            <a:r>
              <a:rPr lang="bg-BG" sz="1800"/>
              <a:t>     attribute string name;</a:t>
            </a:r>
            <a:endParaRPr lang="en-US" sz="1800"/>
          </a:p>
          <a:p>
            <a:pPr>
              <a:lnSpc>
                <a:spcPct val="80000"/>
              </a:lnSpc>
              <a:buFont typeface="Wingdings" pitchFamily="2" charset="2"/>
              <a:buAutoNum type="arabicParenR"/>
            </a:pPr>
            <a:r>
              <a:rPr lang="bg-BG" sz="1800"/>
              <a:t>     attribute string address;</a:t>
            </a:r>
            <a:endParaRPr lang="en-US" sz="1800"/>
          </a:p>
          <a:p>
            <a:pPr>
              <a:lnSpc>
                <a:spcPct val="80000"/>
              </a:lnSpc>
              <a:buFont typeface="Wingdings" pitchFamily="2" charset="2"/>
              <a:buAutoNum type="arabicParenR"/>
            </a:pPr>
            <a:r>
              <a:rPr lang="bg-BG" sz="1800"/>
              <a:t>     relationship Set&lt;Movie&gt; owns</a:t>
            </a:r>
            <a:r>
              <a:rPr lang="en-US" sz="1800"/>
              <a:t> </a:t>
            </a:r>
            <a:r>
              <a:rPr lang="bg-BG" sz="1800"/>
              <a:t>inverse Movie::ownedBy;</a:t>
            </a:r>
            <a:r>
              <a:rPr lang="en-US" sz="1800"/>
              <a:t/>
            </a:r>
            <a:br>
              <a:rPr lang="en-US" sz="1800"/>
            </a:br>
            <a:r>
              <a:rPr lang="bg-BG" sz="180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bg-BG"/>
              <a:t>Multiplicity of Relationships</a:t>
            </a:r>
          </a:p>
        </p:txBody>
      </p:sp>
      <p:sp>
        <p:nvSpPr>
          <p:cNvPr id="30723" name="Rectangle 3"/>
          <p:cNvSpPr>
            <a:spLocks noGrp="1" noChangeArrowheads="1"/>
          </p:cNvSpPr>
          <p:nvPr>
            <p:ph type="body" idx="1"/>
          </p:nvPr>
        </p:nvSpPr>
        <p:spPr>
          <a:xfrm>
            <a:off x="457200" y="1981200"/>
            <a:ext cx="8229600" cy="4876800"/>
          </a:xfrm>
        </p:spPr>
        <p:txBody>
          <a:bodyPr/>
          <a:lstStyle/>
          <a:p>
            <a:pPr>
              <a:lnSpc>
                <a:spcPct val="80000"/>
              </a:lnSpc>
              <a:buFont typeface="Wingdings" pitchFamily="2" charset="2"/>
              <a:buNone/>
            </a:pPr>
            <a:r>
              <a:rPr lang="en-US" sz="1800"/>
              <a:t>Like the binary relationships of the E/R model, a pair of inverse relationships in ODL can be classified as either many-many, many-one in either direction, or one-one. The type declarations for the pair of relationships tells us which.</a:t>
            </a:r>
          </a:p>
          <a:p>
            <a:pPr>
              <a:lnSpc>
                <a:spcPct val="80000"/>
              </a:lnSpc>
              <a:buFont typeface="Wingdings" pitchFamily="2" charset="2"/>
              <a:buAutoNum type="arabicPeriod"/>
            </a:pPr>
            <a:r>
              <a:rPr lang="en-US" sz="1800"/>
              <a:t>If we have a many-many relationship between classes C and D, then in class C the type of the relationship is Set&lt;D&gt;, and in class D the type is Set&lt;C&gt;.</a:t>
            </a:r>
          </a:p>
          <a:p>
            <a:pPr>
              <a:lnSpc>
                <a:spcPct val="80000"/>
              </a:lnSpc>
              <a:buFont typeface="Wingdings" pitchFamily="2" charset="2"/>
              <a:buAutoNum type="arabicPeriod"/>
            </a:pPr>
            <a:r>
              <a:rPr lang="en-US" sz="1800"/>
              <a:t>If the relationship is many-one from C to D, then the type of the relationship in C is just D, while the type of the relationship in D is Set&lt;C&gt;.</a:t>
            </a:r>
          </a:p>
          <a:p>
            <a:pPr>
              <a:lnSpc>
                <a:spcPct val="80000"/>
              </a:lnSpc>
              <a:buFont typeface="Wingdings" pitchFamily="2" charset="2"/>
              <a:buAutoNum type="arabicPeriod"/>
            </a:pPr>
            <a:r>
              <a:rPr lang="en-US" sz="1800"/>
              <a:t>If the relationship is many-one from D to C, then the roles of C and D are reversed in (2) above.</a:t>
            </a:r>
          </a:p>
          <a:p>
            <a:pPr>
              <a:lnSpc>
                <a:spcPct val="80000"/>
              </a:lnSpc>
              <a:buFont typeface="Wingdings" pitchFamily="2" charset="2"/>
              <a:buAutoNum type="arabicPeriod"/>
            </a:pPr>
            <a:r>
              <a:rPr lang="en-US" sz="1800"/>
              <a:t>If the relationship is one-one, then the type of the relationship in C is just D, and in D it is just C.</a:t>
            </a:r>
          </a:p>
          <a:p>
            <a:pPr>
              <a:lnSpc>
                <a:spcPct val="80000"/>
              </a:lnSpc>
              <a:buFont typeface="Wingdings" pitchFamily="2" charset="2"/>
              <a:buNone/>
            </a:pPr>
            <a:r>
              <a:rPr lang="en-US" sz="1800"/>
              <a:t>Note, that as in the E/R model, we allow a many-one or one-one relationship to include the case where for some objects the "one" is actually "none." For instance, a many-one relationship from C to D might have a missing or "null" value of the relationship in some of the C objects. Of course, since a D object could be associated with any set of C objects, it is also permissible for that set to be empty for some D objects.</a:t>
            </a:r>
          </a:p>
          <a:p>
            <a:pPr>
              <a:lnSpc>
                <a:spcPct val="80000"/>
              </a:lnSpc>
              <a:buFont typeface="Wingdings" pitchFamily="2" charset="2"/>
              <a:buNone/>
            </a:pPr>
            <a:endParaRPr lang="en-US" sz="1000"/>
          </a:p>
          <a:p>
            <a:pPr>
              <a:lnSpc>
                <a:spcPct val="80000"/>
              </a:lnSpc>
              <a:buFont typeface="Wingdings" pitchFamily="2" charset="2"/>
              <a:buNone/>
            </a:pPr>
            <a:r>
              <a:rPr lang="en-US" sz="1000"/>
              <a:t>Actually, the Set could be replaced by another "collection type," such as list or bag, as discussed later. We shall assume all collections are sets in our exposition of relationships, however.</a:t>
            </a:r>
            <a:endParaRPr lang="bg-BG" sz="1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4000">
                <a:solidFill>
                  <a:schemeClr val="folHlink"/>
                </a:solidFill>
              </a:rPr>
              <a:t>Some ODL classes and their </a:t>
            </a:r>
            <a:r>
              <a:rPr lang="bg-BG" sz="4000">
                <a:solidFill>
                  <a:schemeClr val="folHlink"/>
                </a:solidFill>
              </a:rPr>
              <a:t>relationships</a:t>
            </a:r>
          </a:p>
        </p:txBody>
      </p:sp>
      <p:sp>
        <p:nvSpPr>
          <p:cNvPr id="32771" name="Rectangle 3"/>
          <p:cNvSpPr>
            <a:spLocks noGrp="1" noChangeArrowheads="1"/>
          </p:cNvSpPr>
          <p:nvPr>
            <p:ph type="body" idx="1"/>
          </p:nvPr>
        </p:nvSpPr>
        <p:spPr>
          <a:xfrm>
            <a:off x="457200" y="1700213"/>
            <a:ext cx="7931150" cy="5157787"/>
          </a:xfrm>
        </p:spPr>
        <p:txBody>
          <a:bodyPr/>
          <a:lstStyle/>
          <a:p>
            <a:pPr>
              <a:lnSpc>
                <a:spcPct val="80000"/>
              </a:lnSpc>
              <a:buFont typeface="Wingdings" pitchFamily="2" charset="2"/>
              <a:buAutoNum type="arabicParenR"/>
            </a:pPr>
            <a:r>
              <a:rPr lang="bg-BG" sz="1800"/>
              <a:t>class Movie </a:t>
            </a:r>
            <a:r>
              <a:rPr lang="en-US" sz="1800"/>
              <a:t>{</a:t>
            </a:r>
          </a:p>
          <a:p>
            <a:pPr>
              <a:lnSpc>
                <a:spcPct val="80000"/>
              </a:lnSpc>
              <a:buFont typeface="Wingdings" pitchFamily="2" charset="2"/>
              <a:buAutoNum type="arabicParenR"/>
            </a:pPr>
            <a:r>
              <a:rPr lang="bg-BG" sz="1800"/>
              <a:t>     attribute string title;</a:t>
            </a:r>
            <a:endParaRPr lang="en-US" sz="1800"/>
          </a:p>
          <a:p>
            <a:pPr>
              <a:lnSpc>
                <a:spcPct val="80000"/>
              </a:lnSpc>
              <a:buFont typeface="Wingdings" pitchFamily="2" charset="2"/>
              <a:buAutoNum type="arabicParenR"/>
            </a:pPr>
            <a:r>
              <a:rPr lang="bg-BG" sz="1800"/>
              <a:t>     attribute integer year;</a:t>
            </a:r>
            <a:endParaRPr lang="en-US" sz="1800"/>
          </a:p>
          <a:p>
            <a:pPr>
              <a:lnSpc>
                <a:spcPct val="80000"/>
              </a:lnSpc>
              <a:buFont typeface="Wingdings" pitchFamily="2" charset="2"/>
              <a:buAutoNum type="arabicParenR"/>
            </a:pPr>
            <a:r>
              <a:rPr lang="bg-BG" sz="1800"/>
              <a:t>     attribute integer length;</a:t>
            </a:r>
            <a:endParaRPr lang="en-US" sz="1800"/>
          </a:p>
          <a:p>
            <a:pPr>
              <a:lnSpc>
                <a:spcPct val="80000"/>
              </a:lnSpc>
              <a:buFont typeface="Wingdings" pitchFamily="2" charset="2"/>
              <a:buAutoNum type="arabicParenR"/>
            </a:pPr>
            <a:r>
              <a:rPr lang="bg-BG" sz="1800"/>
              <a:t>     attribute enum Film {color,blackAndWhite} filmType;</a:t>
            </a:r>
            <a:endParaRPr lang="en-US" sz="1800"/>
          </a:p>
          <a:p>
            <a:pPr>
              <a:lnSpc>
                <a:spcPct val="80000"/>
              </a:lnSpc>
              <a:buFont typeface="Wingdings" pitchFamily="2" charset="2"/>
              <a:buAutoNum type="arabicParenR"/>
            </a:pPr>
            <a:r>
              <a:rPr lang="bg-BG" sz="1800"/>
              <a:t>     </a:t>
            </a:r>
            <a:r>
              <a:rPr lang="bg-BG" sz="1800">
                <a:solidFill>
                  <a:schemeClr val="folHlink"/>
                </a:solidFill>
              </a:rPr>
              <a:t>relationship Set&lt;Star&gt; stars</a:t>
            </a:r>
            <a:r>
              <a:rPr lang="en-US" sz="1800">
                <a:solidFill>
                  <a:schemeClr val="folHlink"/>
                </a:solidFill>
              </a:rPr>
              <a:t> </a:t>
            </a:r>
            <a:r>
              <a:rPr lang="bg-BG" sz="1800">
                <a:solidFill>
                  <a:schemeClr val="folHlink"/>
                </a:solidFill>
              </a:rPr>
              <a:t>inverse Star::starredln;</a:t>
            </a:r>
            <a:endParaRPr lang="en-US" sz="1800">
              <a:solidFill>
                <a:schemeClr val="folHlink"/>
              </a:solidFill>
            </a:endParaRPr>
          </a:p>
          <a:p>
            <a:pPr>
              <a:lnSpc>
                <a:spcPct val="80000"/>
              </a:lnSpc>
              <a:buFont typeface="Wingdings" pitchFamily="2" charset="2"/>
              <a:buAutoNum type="arabicParenR"/>
            </a:pPr>
            <a:r>
              <a:rPr lang="bg-BG" sz="1800"/>
              <a:t>     </a:t>
            </a:r>
            <a:r>
              <a:rPr lang="bg-BG" sz="1800">
                <a:solidFill>
                  <a:schemeClr val="hlink"/>
                </a:solidFill>
              </a:rPr>
              <a:t>relationship Studio ownedBy</a:t>
            </a:r>
            <a:r>
              <a:rPr lang="en-US" sz="1800">
                <a:solidFill>
                  <a:schemeClr val="hlink"/>
                </a:solidFill>
              </a:rPr>
              <a:t> </a:t>
            </a:r>
            <a:r>
              <a:rPr lang="bg-BG" sz="1800">
                <a:solidFill>
                  <a:schemeClr val="hlink"/>
                </a:solidFill>
              </a:rPr>
              <a:t>inverse Studio::owns;</a:t>
            </a:r>
            <a:r>
              <a:rPr lang="en-US" sz="1800"/>
              <a:t/>
            </a:r>
            <a:br>
              <a:rPr lang="en-US" sz="1800"/>
            </a:br>
            <a:endParaRPr lang="en-US" sz="1800"/>
          </a:p>
          <a:p>
            <a:pPr>
              <a:lnSpc>
                <a:spcPct val="80000"/>
              </a:lnSpc>
              <a:buFont typeface="Wingdings" pitchFamily="2" charset="2"/>
              <a:buAutoNum type="arabicParenR"/>
            </a:pPr>
            <a:r>
              <a:rPr lang="bg-BG" sz="1800"/>
              <a:t>  class Star {</a:t>
            </a:r>
            <a:endParaRPr lang="en-US" sz="1800"/>
          </a:p>
          <a:p>
            <a:pPr>
              <a:lnSpc>
                <a:spcPct val="80000"/>
              </a:lnSpc>
              <a:buFont typeface="Wingdings" pitchFamily="2" charset="2"/>
              <a:buAutoNum type="arabicParenR"/>
            </a:pPr>
            <a:r>
              <a:rPr lang="bg-BG" sz="1800"/>
              <a:t>     attribute string name;</a:t>
            </a:r>
            <a:endParaRPr lang="en-US" sz="1800"/>
          </a:p>
          <a:p>
            <a:pPr>
              <a:lnSpc>
                <a:spcPct val="80000"/>
              </a:lnSpc>
              <a:buFont typeface="Wingdings" pitchFamily="2" charset="2"/>
              <a:buAutoNum type="arabicParenR"/>
            </a:pPr>
            <a:r>
              <a:rPr lang="bg-BG" sz="1800"/>
              <a:t>     attribute Struct Addr</a:t>
            </a:r>
            <a:r>
              <a:rPr lang="en-US" sz="1800"/>
              <a:t> </a:t>
            </a:r>
            <a:r>
              <a:rPr lang="bg-BG" sz="1800"/>
              <a:t>{string street, string city} address;</a:t>
            </a:r>
            <a:endParaRPr lang="en-US" sz="1800"/>
          </a:p>
          <a:p>
            <a:pPr>
              <a:lnSpc>
                <a:spcPct val="80000"/>
              </a:lnSpc>
              <a:buFont typeface="Wingdings" pitchFamily="2" charset="2"/>
              <a:buAutoNum type="arabicParenR"/>
            </a:pPr>
            <a:r>
              <a:rPr lang="bg-BG" sz="1800"/>
              <a:t>     </a:t>
            </a:r>
            <a:r>
              <a:rPr lang="bg-BG" sz="1800">
                <a:solidFill>
                  <a:schemeClr val="folHlink"/>
                </a:solidFill>
              </a:rPr>
              <a:t>relationship Set&lt;Movie&gt; starredin</a:t>
            </a:r>
            <a:r>
              <a:rPr lang="en-US" sz="1800">
                <a:solidFill>
                  <a:schemeClr val="folHlink"/>
                </a:solidFill>
              </a:rPr>
              <a:t> </a:t>
            </a:r>
            <a:r>
              <a:rPr lang="bg-BG" sz="1800">
                <a:solidFill>
                  <a:schemeClr val="folHlink"/>
                </a:solidFill>
              </a:rPr>
              <a:t>inverse Movie::stars;</a:t>
            </a:r>
            <a:r>
              <a:rPr lang="en-US" sz="1800"/>
              <a:t/>
            </a:r>
            <a:br>
              <a:rPr lang="en-US" sz="1800"/>
            </a:br>
            <a:r>
              <a:rPr lang="bg-BG" sz="1800"/>
              <a:t>};</a:t>
            </a:r>
            <a:r>
              <a:rPr lang="en-US" sz="1800"/>
              <a:t/>
            </a:r>
            <a:br>
              <a:rPr lang="en-US" sz="1800"/>
            </a:br>
            <a:endParaRPr lang="en-US" sz="1800"/>
          </a:p>
          <a:p>
            <a:pPr>
              <a:lnSpc>
                <a:spcPct val="80000"/>
              </a:lnSpc>
              <a:buFont typeface="Wingdings" pitchFamily="2" charset="2"/>
              <a:buAutoNum type="arabicParenR"/>
            </a:pPr>
            <a:r>
              <a:rPr lang="bg-BG" sz="1800"/>
              <a:t>class Studio {</a:t>
            </a:r>
            <a:endParaRPr lang="en-US" sz="1800"/>
          </a:p>
          <a:p>
            <a:pPr>
              <a:lnSpc>
                <a:spcPct val="80000"/>
              </a:lnSpc>
              <a:buFont typeface="Wingdings" pitchFamily="2" charset="2"/>
              <a:buAutoNum type="arabicParenR"/>
            </a:pPr>
            <a:r>
              <a:rPr lang="bg-BG" sz="1800"/>
              <a:t>     attribute string name;</a:t>
            </a:r>
            <a:endParaRPr lang="en-US" sz="1800"/>
          </a:p>
          <a:p>
            <a:pPr>
              <a:lnSpc>
                <a:spcPct val="80000"/>
              </a:lnSpc>
              <a:buFont typeface="Wingdings" pitchFamily="2" charset="2"/>
              <a:buAutoNum type="arabicParenR"/>
            </a:pPr>
            <a:r>
              <a:rPr lang="bg-BG" sz="1800"/>
              <a:t>     attribute string address;</a:t>
            </a:r>
            <a:endParaRPr lang="en-US" sz="1800"/>
          </a:p>
          <a:p>
            <a:pPr>
              <a:lnSpc>
                <a:spcPct val="80000"/>
              </a:lnSpc>
              <a:buFont typeface="Wingdings" pitchFamily="2" charset="2"/>
              <a:buAutoNum type="arabicParenR"/>
            </a:pPr>
            <a:r>
              <a:rPr lang="bg-BG" sz="1800"/>
              <a:t>     </a:t>
            </a:r>
            <a:r>
              <a:rPr lang="bg-BG" sz="1800">
                <a:solidFill>
                  <a:schemeClr val="hlink"/>
                </a:solidFill>
              </a:rPr>
              <a:t>relationship Set&lt;Movie&gt; owns</a:t>
            </a:r>
            <a:r>
              <a:rPr lang="en-US" sz="1800">
                <a:solidFill>
                  <a:schemeClr val="hlink"/>
                </a:solidFill>
              </a:rPr>
              <a:t> </a:t>
            </a:r>
            <a:r>
              <a:rPr lang="bg-BG" sz="1800">
                <a:solidFill>
                  <a:schemeClr val="hlink"/>
                </a:solidFill>
              </a:rPr>
              <a:t>inverse Movie::ownedBy;</a:t>
            </a:r>
            <a:r>
              <a:rPr lang="en-US" sz="1800"/>
              <a:t/>
            </a:r>
            <a:br>
              <a:rPr lang="en-US" sz="1800"/>
            </a:br>
            <a:r>
              <a:rPr lang="bg-BG" sz="180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bg-BG"/>
              <a:t>Methods in ODL</a:t>
            </a:r>
          </a:p>
        </p:txBody>
      </p:sp>
      <p:sp>
        <p:nvSpPr>
          <p:cNvPr id="33795" name="Rectangle 3"/>
          <p:cNvSpPr>
            <a:spLocks noGrp="1" noChangeArrowheads="1"/>
          </p:cNvSpPr>
          <p:nvPr>
            <p:ph type="body" idx="1"/>
          </p:nvPr>
        </p:nvSpPr>
        <p:spPr/>
        <p:txBody>
          <a:bodyPr/>
          <a:lstStyle/>
          <a:p>
            <a:pPr>
              <a:lnSpc>
                <a:spcPct val="80000"/>
              </a:lnSpc>
              <a:buFont typeface="Wingdings" pitchFamily="2" charset="2"/>
              <a:buNone/>
            </a:pPr>
            <a:r>
              <a:rPr lang="en-US" sz="1800"/>
              <a:t>The third kind of property of ODL classes is the method. As in other object-oriented languages, a method is a piece of executable code that may be applied to the objects of the class.</a:t>
            </a:r>
          </a:p>
          <a:p>
            <a:pPr>
              <a:lnSpc>
                <a:spcPct val="80000"/>
              </a:lnSpc>
              <a:buFont typeface="Wingdings" pitchFamily="2" charset="2"/>
              <a:buNone/>
            </a:pPr>
            <a:r>
              <a:rPr lang="en-US" sz="1800"/>
              <a:t>In ODL, we can declare the names of the methods associated with a class and the input/output types of those methods. These declarations, called </a:t>
            </a:r>
            <a:r>
              <a:rPr lang="en-US" sz="1800">
                <a:solidFill>
                  <a:schemeClr val="folHlink"/>
                </a:solidFill>
              </a:rPr>
              <a:t>signatures </a:t>
            </a:r>
            <a:r>
              <a:rPr lang="en-US" sz="1800"/>
              <a:t>are like function declarations in C or C++ (as opposed to function </a:t>
            </a:r>
            <a:r>
              <a:rPr lang="en-US" sz="1800">
                <a:solidFill>
                  <a:schemeClr val="folHlink"/>
                </a:solidFill>
              </a:rPr>
              <a:t>definitions</a:t>
            </a:r>
            <a:r>
              <a:rPr lang="en-US" sz="1800"/>
              <a:t>, which are the code to implement the function). The code for a method would be written in the host language; this code is not part of ODL.</a:t>
            </a:r>
          </a:p>
          <a:p>
            <a:pPr>
              <a:lnSpc>
                <a:spcPct val="80000"/>
              </a:lnSpc>
              <a:buFont typeface="Wingdings" pitchFamily="2" charset="2"/>
              <a:buNone/>
            </a:pPr>
            <a:r>
              <a:rPr lang="en-US" sz="1800"/>
              <a:t>Declarations of methods appear along with the attributes and relationships in a class declaration. As is normal for object-oriented languages, each method is associated with a class, and methods are invoked on an object of that class. Thus, the object is a "hidden" argument of the method. This style allows the same method name to be used for several different classes, because the object upon which the operation is performed determines the particular method meant. Such a method name is said to be </a:t>
            </a:r>
            <a:r>
              <a:rPr lang="en-US" sz="1800">
                <a:solidFill>
                  <a:schemeClr val="folHlink"/>
                </a:solidFill>
              </a:rPr>
              <a:t>overloaded</a:t>
            </a:r>
            <a:r>
              <a:rPr lang="en-US" sz="1800"/>
              <a:t>.</a:t>
            </a:r>
            <a:endParaRPr lang="bg-BG" sz="1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bg-BG"/>
              <a:t>Methods in ODL</a:t>
            </a:r>
          </a:p>
        </p:txBody>
      </p:sp>
      <p:sp>
        <p:nvSpPr>
          <p:cNvPr id="34819" name="Rectangle 3"/>
          <p:cNvSpPr>
            <a:spLocks noGrp="1" noChangeArrowheads="1"/>
          </p:cNvSpPr>
          <p:nvPr>
            <p:ph type="body" idx="1"/>
          </p:nvPr>
        </p:nvSpPr>
        <p:spPr>
          <a:xfrm>
            <a:off x="179388" y="1773238"/>
            <a:ext cx="8713787" cy="4876800"/>
          </a:xfrm>
        </p:spPr>
        <p:txBody>
          <a:bodyPr/>
          <a:lstStyle/>
          <a:p>
            <a:pPr>
              <a:lnSpc>
                <a:spcPct val="80000"/>
              </a:lnSpc>
              <a:buFont typeface="Wingdings" pitchFamily="2" charset="2"/>
              <a:buNone/>
            </a:pPr>
            <a:r>
              <a:rPr lang="en-US" sz="2000"/>
              <a:t>The syntax of method declarations is similar to that of function declarations in C, with two important additions:</a:t>
            </a:r>
          </a:p>
          <a:p>
            <a:pPr>
              <a:lnSpc>
                <a:spcPct val="80000"/>
              </a:lnSpc>
              <a:buFont typeface="Wingdings" pitchFamily="2" charset="2"/>
              <a:buAutoNum type="arabicPeriod"/>
            </a:pPr>
            <a:r>
              <a:rPr lang="en-US" sz="2000"/>
              <a:t>Method parameters are specified to be </a:t>
            </a:r>
            <a:r>
              <a:rPr lang="en-US" sz="2000">
                <a:solidFill>
                  <a:schemeClr val="folHlink"/>
                </a:solidFill>
              </a:rPr>
              <a:t>in</a:t>
            </a:r>
            <a:r>
              <a:rPr lang="en-US" sz="2000"/>
              <a:t>, </a:t>
            </a:r>
            <a:r>
              <a:rPr lang="en-US" sz="2000">
                <a:solidFill>
                  <a:schemeClr val="folHlink"/>
                </a:solidFill>
              </a:rPr>
              <a:t>out</a:t>
            </a:r>
            <a:r>
              <a:rPr lang="en-US" sz="2000"/>
              <a:t>, or </a:t>
            </a:r>
            <a:r>
              <a:rPr lang="en-US" sz="2000">
                <a:solidFill>
                  <a:schemeClr val="folHlink"/>
                </a:solidFill>
              </a:rPr>
              <a:t>inout</a:t>
            </a:r>
            <a:r>
              <a:rPr lang="en-US" sz="2000"/>
              <a:t>, meaning that they are used as input parameters, output parameters, or both, respectively. The last two types of parameters can be modified by the method; </a:t>
            </a:r>
            <a:r>
              <a:rPr lang="en-US" sz="2000">
                <a:solidFill>
                  <a:schemeClr val="folHlink"/>
                </a:solidFill>
              </a:rPr>
              <a:t>in</a:t>
            </a:r>
            <a:r>
              <a:rPr lang="en-US" sz="2000"/>
              <a:t> parameters cannot be modified. In effect, </a:t>
            </a:r>
            <a:r>
              <a:rPr lang="en-US" sz="2000">
                <a:solidFill>
                  <a:schemeClr val="folHlink"/>
                </a:solidFill>
              </a:rPr>
              <a:t>out</a:t>
            </a:r>
            <a:r>
              <a:rPr lang="en-US" sz="2000"/>
              <a:t> and </a:t>
            </a:r>
            <a:r>
              <a:rPr lang="en-US" sz="2000">
                <a:solidFill>
                  <a:schemeClr val="folHlink"/>
                </a:solidFill>
              </a:rPr>
              <a:t>inout</a:t>
            </a:r>
            <a:r>
              <a:rPr lang="en-US" sz="2000"/>
              <a:t> parameters are passed by reference, while in parameters may be passed by value. Note that a method may also have a return value, which is a way that a result can be produced by a method other than by assigning a value to an </a:t>
            </a:r>
            <a:r>
              <a:rPr lang="en-US" sz="2000">
                <a:solidFill>
                  <a:schemeClr val="folHlink"/>
                </a:solidFill>
              </a:rPr>
              <a:t>out</a:t>
            </a:r>
            <a:r>
              <a:rPr lang="en-US" sz="2000"/>
              <a:t> or </a:t>
            </a:r>
            <a:r>
              <a:rPr lang="en-US" sz="2000">
                <a:solidFill>
                  <a:schemeClr val="folHlink"/>
                </a:solidFill>
              </a:rPr>
              <a:t>inout</a:t>
            </a:r>
            <a:r>
              <a:rPr lang="en-US" sz="2000"/>
              <a:t> parameter.</a:t>
            </a:r>
          </a:p>
          <a:p>
            <a:pPr>
              <a:lnSpc>
                <a:spcPct val="80000"/>
              </a:lnSpc>
              <a:buFont typeface="Wingdings" pitchFamily="2" charset="2"/>
              <a:buAutoNum type="arabicPeriod"/>
            </a:pPr>
            <a:r>
              <a:rPr lang="en-US" sz="2000"/>
              <a:t>Methods may raise </a:t>
            </a:r>
            <a:r>
              <a:rPr lang="en-US" sz="2000">
                <a:solidFill>
                  <a:schemeClr val="folHlink"/>
                </a:solidFill>
              </a:rPr>
              <a:t>exceptions</a:t>
            </a:r>
            <a:r>
              <a:rPr lang="en-US" sz="2000"/>
              <a:t>, which are special responses that are outside the normal parameter-passing and return-value mechanisms by which methods communicate. An exception usually indicates an abnormal or unexpected condition that will be "handled" by some method that called it (perhaps indirectly through a sequence of calls). Division by zero is an example of a condition that might be treated as an exception. In ODL, a method declaration can be followed by the keyword </a:t>
            </a:r>
            <a:r>
              <a:rPr lang="en-US" sz="2000">
                <a:solidFill>
                  <a:schemeClr val="folHlink"/>
                </a:solidFill>
              </a:rPr>
              <a:t>raises</a:t>
            </a:r>
            <a:r>
              <a:rPr lang="en-US" sz="2000"/>
              <a:t>, followed by a parenthesized list of one or more exceptions that the method can raise.</a:t>
            </a:r>
            <a:endParaRPr lang="bg-BG"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Example</a:t>
            </a:r>
            <a:endParaRPr lang="bg-BG"/>
          </a:p>
        </p:txBody>
      </p:sp>
      <p:sp>
        <p:nvSpPr>
          <p:cNvPr id="35843" name="Rectangle 3"/>
          <p:cNvSpPr>
            <a:spLocks noGrp="1" noChangeArrowheads="1"/>
          </p:cNvSpPr>
          <p:nvPr>
            <p:ph type="body" idx="1"/>
          </p:nvPr>
        </p:nvSpPr>
        <p:spPr>
          <a:xfrm>
            <a:off x="611188" y="1981200"/>
            <a:ext cx="8137525" cy="3608388"/>
          </a:xfrm>
        </p:spPr>
        <p:txBody>
          <a:bodyPr/>
          <a:lstStyle/>
          <a:p>
            <a:pPr marL="381000" indent="-381000">
              <a:lnSpc>
                <a:spcPct val="80000"/>
              </a:lnSpc>
              <a:buFont typeface="Wingdings" pitchFamily="2" charset="2"/>
              <a:buAutoNum type="arabicParenR"/>
            </a:pPr>
            <a:r>
              <a:rPr lang="bg-BG" sz="2000"/>
              <a:t>class Movie </a:t>
            </a:r>
            <a:r>
              <a:rPr lang="en-US" sz="2000"/>
              <a:t>{</a:t>
            </a:r>
          </a:p>
          <a:p>
            <a:pPr marL="381000" indent="-381000">
              <a:lnSpc>
                <a:spcPct val="80000"/>
              </a:lnSpc>
              <a:buFont typeface="Wingdings" pitchFamily="2" charset="2"/>
              <a:buAutoNum type="arabicParenR"/>
            </a:pPr>
            <a:r>
              <a:rPr lang="bg-BG" sz="2000"/>
              <a:t>     attribute string title;</a:t>
            </a:r>
            <a:endParaRPr lang="en-US" sz="2000"/>
          </a:p>
          <a:p>
            <a:pPr marL="381000" indent="-381000">
              <a:lnSpc>
                <a:spcPct val="80000"/>
              </a:lnSpc>
              <a:buFont typeface="Wingdings" pitchFamily="2" charset="2"/>
              <a:buAutoNum type="arabicParenR"/>
            </a:pPr>
            <a:r>
              <a:rPr lang="bg-BG" sz="2000"/>
              <a:t>     attribute integer year;</a:t>
            </a:r>
            <a:endParaRPr lang="en-US" sz="2000"/>
          </a:p>
          <a:p>
            <a:pPr marL="381000" indent="-381000">
              <a:lnSpc>
                <a:spcPct val="80000"/>
              </a:lnSpc>
              <a:buFont typeface="Wingdings" pitchFamily="2" charset="2"/>
              <a:buAutoNum type="arabicParenR"/>
            </a:pPr>
            <a:r>
              <a:rPr lang="bg-BG" sz="2000"/>
              <a:t>     attribute integer length;</a:t>
            </a:r>
            <a:endParaRPr lang="en-US" sz="2000"/>
          </a:p>
          <a:p>
            <a:pPr marL="381000" indent="-381000">
              <a:lnSpc>
                <a:spcPct val="80000"/>
              </a:lnSpc>
              <a:buFont typeface="Wingdings" pitchFamily="2" charset="2"/>
              <a:buAutoNum type="arabicParenR"/>
            </a:pPr>
            <a:r>
              <a:rPr lang="bg-BG" sz="2000"/>
              <a:t>     attribute enumeration(color,blackAndWhite) filmType;</a:t>
            </a:r>
            <a:endParaRPr lang="en-US" sz="2000"/>
          </a:p>
          <a:p>
            <a:pPr marL="381000" indent="-381000">
              <a:lnSpc>
                <a:spcPct val="80000"/>
              </a:lnSpc>
              <a:buFont typeface="Wingdings" pitchFamily="2" charset="2"/>
              <a:buAutoNum type="arabicParenR"/>
            </a:pPr>
            <a:r>
              <a:rPr lang="bg-BG" sz="2000"/>
              <a:t>     relationship Set&lt;Star&gt; stars</a:t>
            </a:r>
            <a:r>
              <a:rPr lang="en-US" sz="2000"/>
              <a:t>  </a:t>
            </a:r>
            <a:r>
              <a:rPr lang="bg-BG" sz="2000"/>
              <a:t>inverse Star::starredln;</a:t>
            </a:r>
            <a:endParaRPr lang="en-US" sz="2000"/>
          </a:p>
          <a:p>
            <a:pPr marL="381000" indent="-381000">
              <a:lnSpc>
                <a:spcPct val="80000"/>
              </a:lnSpc>
              <a:buFont typeface="Wingdings" pitchFamily="2" charset="2"/>
              <a:buAutoNum type="arabicParenR"/>
            </a:pPr>
            <a:r>
              <a:rPr lang="bg-BG" sz="2000"/>
              <a:t>     relationship Studio ownedBy</a:t>
            </a:r>
            <a:r>
              <a:rPr lang="en-US" sz="2000"/>
              <a:t> </a:t>
            </a:r>
            <a:r>
              <a:rPr lang="bg-BG" sz="2000"/>
              <a:t>inverse Studio::owns;</a:t>
            </a:r>
            <a:endParaRPr lang="en-US" sz="2000"/>
          </a:p>
          <a:p>
            <a:pPr marL="381000" indent="-381000">
              <a:lnSpc>
                <a:spcPct val="80000"/>
              </a:lnSpc>
              <a:buFont typeface="Wingdings" pitchFamily="2" charset="2"/>
              <a:buAutoNum type="arabicParenR"/>
            </a:pPr>
            <a:r>
              <a:rPr lang="bg-BG" sz="2000"/>
              <a:t>     float lengthInHours() raises(noLengthFound);</a:t>
            </a:r>
            <a:endParaRPr lang="en-US" sz="2000"/>
          </a:p>
          <a:p>
            <a:pPr marL="381000" indent="-381000">
              <a:lnSpc>
                <a:spcPct val="80000"/>
              </a:lnSpc>
              <a:buFont typeface="Wingdings" pitchFamily="2" charset="2"/>
              <a:buAutoNum type="arabicParenR"/>
            </a:pPr>
            <a:r>
              <a:rPr lang="bg-BG" sz="2000"/>
              <a:t>     void starNames(out Set&lt;String&gt;);</a:t>
            </a:r>
            <a:endParaRPr lang="en-US" sz="2000"/>
          </a:p>
          <a:p>
            <a:pPr marL="381000" indent="-381000">
              <a:lnSpc>
                <a:spcPct val="80000"/>
              </a:lnSpc>
              <a:buFont typeface="Wingdings" pitchFamily="2" charset="2"/>
              <a:buAutoNum type="arabicParenR"/>
            </a:pPr>
            <a:r>
              <a:rPr lang="bg-BG" sz="2000"/>
              <a:t>     void otherMovies(in Star, out Set&lt;Movie&gt;)</a:t>
            </a:r>
            <a:r>
              <a:rPr lang="en-US" sz="2000"/>
              <a:t> </a:t>
            </a:r>
            <a:r>
              <a:rPr lang="bg-BG" sz="2000"/>
              <a:t>raises(noSuchStar);</a:t>
            </a:r>
          </a:p>
          <a:p>
            <a:pPr marL="381000" indent="-381000">
              <a:lnSpc>
                <a:spcPct val="80000"/>
              </a:lnSpc>
              <a:buFont typeface="Wingdings" pitchFamily="2" charset="2"/>
              <a:buNone/>
            </a:pPr>
            <a:r>
              <a:rPr lang="en-US" sz="2000"/>
              <a:t>	}</a:t>
            </a:r>
            <a:r>
              <a:rPr lang="bg-BG" sz="200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bg-BG"/>
              <a:t>Types in ODL</a:t>
            </a:r>
          </a:p>
        </p:txBody>
      </p:sp>
      <p:sp>
        <p:nvSpPr>
          <p:cNvPr id="36867" name="Rectangle 3"/>
          <p:cNvSpPr>
            <a:spLocks noGrp="1" noChangeArrowheads="1"/>
          </p:cNvSpPr>
          <p:nvPr>
            <p:ph type="body" idx="1"/>
          </p:nvPr>
        </p:nvSpPr>
        <p:spPr>
          <a:xfrm>
            <a:off x="468313" y="1773238"/>
            <a:ext cx="8507412" cy="4876800"/>
          </a:xfrm>
        </p:spPr>
        <p:txBody>
          <a:bodyPr/>
          <a:lstStyle/>
          <a:p>
            <a:pPr>
              <a:lnSpc>
                <a:spcPct val="90000"/>
              </a:lnSpc>
              <a:buFont typeface="Wingdings" pitchFamily="2" charset="2"/>
              <a:buNone/>
            </a:pPr>
            <a:r>
              <a:rPr lang="en-US" sz="2400"/>
              <a:t>ODL offers the database designer a type system similar to that found in C or other conventional programming languages. A type system is built from a basis of types that are defined by themselves and certain recursive rules whereby complex types are built from simpler types. In ODL, the basis consists of:</a:t>
            </a:r>
          </a:p>
          <a:p>
            <a:pPr>
              <a:lnSpc>
                <a:spcPct val="90000"/>
              </a:lnSpc>
              <a:buFont typeface="Wingdings" pitchFamily="2" charset="2"/>
              <a:buAutoNum type="arabicPeriod"/>
            </a:pPr>
            <a:r>
              <a:rPr lang="en-US" sz="2400">
                <a:solidFill>
                  <a:schemeClr val="folHlink"/>
                </a:solidFill>
              </a:rPr>
              <a:t>Atomic types</a:t>
            </a:r>
            <a:r>
              <a:rPr lang="en-US" sz="2400"/>
              <a:t>: integer, float, character, character string, boolean, and enumerations. The latter are lists of names declared to be abstract values. We saw an example of an enumeration in line (5) of the example, where the names are </a:t>
            </a:r>
            <a:r>
              <a:rPr lang="en-US" sz="2400">
                <a:solidFill>
                  <a:schemeClr val="folHlink"/>
                </a:solidFill>
              </a:rPr>
              <a:t>color</a:t>
            </a:r>
            <a:r>
              <a:rPr lang="en-US" sz="2400"/>
              <a:t> and </a:t>
            </a:r>
            <a:r>
              <a:rPr lang="en-US" sz="2400">
                <a:solidFill>
                  <a:schemeClr val="folHlink"/>
                </a:solidFill>
              </a:rPr>
              <a:t>blackAndWhite</a:t>
            </a:r>
            <a:r>
              <a:rPr lang="en-US" sz="2400"/>
              <a:t>.</a:t>
            </a:r>
          </a:p>
          <a:p>
            <a:pPr>
              <a:lnSpc>
                <a:spcPct val="90000"/>
              </a:lnSpc>
              <a:buFont typeface="Wingdings" pitchFamily="2" charset="2"/>
              <a:buAutoNum type="arabicPeriod"/>
            </a:pPr>
            <a:r>
              <a:rPr lang="en-US" sz="2400">
                <a:solidFill>
                  <a:schemeClr val="folHlink"/>
                </a:solidFill>
              </a:rPr>
              <a:t>Class names</a:t>
            </a:r>
            <a:r>
              <a:rPr lang="en-US" sz="2400"/>
              <a:t>, such as </a:t>
            </a:r>
            <a:r>
              <a:rPr lang="en-US" sz="2400">
                <a:solidFill>
                  <a:schemeClr val="folHlink"/>
                </a:solidFill>
              </a:rPr>
              <a:t>Movie</a:t>
            </a:r>
            <a:r>
              <a:rPr lang="en-US" sz="2400"/>
              <a:t>, or </a:t>
            </a:r>
            <a:r>
              <a:rPr lang="en-US" sz="2400">
                <a:solidFill>
                  <a:schemeClr val="folHlink"/>
                </a:solidFill>
              </a:rPr>
              <a:t>Star</a:t>
            </a:r>
            <a:r>
              <a:rPr lang="en-US" sz="2400"/>
              <a:t>, which represent types that are actually structures, with components for each of the attributes and relationships of that class.</a:t>
            </a:r>
            <a:endParaRPr lang="bg-BG"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T</a:t>
            </a:r>
            <a:r>
              <a:rPr lang="bg-BG"/>
              <a:t>ype </a:t>
            </a:r>
            <a:r>
              <a:rPr lang="en-US"/>
              <a:t>C</a:t>
            </a:r>
            <a:r>
              <a:rPr lang="bg-BG"/>
              <a:t>onstructors</a:t>
            </a:r>
          </a:p>
        </p:txBody>
      </p:sp>
      <p:sp>
        <p:nvSpPr>
          <p:cNvPr id="37891" name="Rectangle 3"/>
          <p:cNvSpPr>
            <a:spLocks noGrp="1" noChangeArrowheads="1"/>
          </p:cNvSpPr>
          <p:nvPr>
            <p:ph type="body" idx="1"/>
          </p:nvPr>
        </p:nvSpPr>
        <p:spPr>
          <a:xfrm>
            <a:off x="0" y="1700213"/>
            <a:ext cx="9144000" cy="5157787"/>
          </a:xfrm>
        </p:spPr>
        <p:txBody>
          <a:bodyPr/>
          <a:lstStyle/>
          <a:p>
            <a:pPr>
              <a:lnSpc>
                <a:spcPct val="80000"/>
              </a:lnSpc>
              <a:buFont typeface="Wingdings" pitchFamily="2" charset="2"/>
              <a:buNone/>
            </a:pPr>
            <a:r>
              <a:rPr lang="en-US" sz="1600"/>
              <a:t>These basic types are combined into structured types using the following </a:t>
            </a:r>
            <a:r>
              <a:rPr lang="en-US" sz="1600">
                <a:solidFill>
                  <a:schemeClr val="folHlink"/>
                </a:solidFill>
              </a:rPr>
              <a:t>type constructors</a:t>
            </a:r>
            <a:r>
              <a:rPr lang="en-US" sz="1600"/>
              <a:t>:</a:t>
            </a:r>
          </a:p>
          <a:p>
            <a:pPr>
              <a:lnSpc>
                <a:spcPct val="80000"/>
              </a:lnSpc>
              <a:buFont typeface="Wingdings" pitchFamily="2" charset="2"/>
              <a:buAutoNum type="arabicPeriod"/>
            </a:pPr>
            <a:r>
              <a:rPr lang="en-US" sz="1600">
                <a:solidFill>
                  <a:schemeClr val="folHlink"/>
                </a:solidFill>
              </a:rPr>
              <a:t>Set</a:t>
            </a:r>
            <a:r>
              <a:rPr lang="en-US" sz="1600"/>
              <a:t>. If T is any type, then </a:t>
            </a:r>
            <a:r>
              <a:rPr lang="en-US" sz="1600">
                <a:solidFill>
                  <a:schemeClr val="folHlink"/>
                </a:solidFill>
              </a:rPr>
              <a:t>Set&lt;T&gt;</a:t>
            </a:r>
            <a:r>
              <a:rPr lang="en-US" sz="1600"/>
              <a:t> denotes the type whose values are finite sets of elements of type T. Examples using the set type-constructor occur in lines (6), (11), and (15).</a:t>
            </a:r>
          </a:p>
          <a:p>
            <a:pPr>
              <a:lnSpc>
                <a:spcPct val="80000"/>
              </a:lnSpc>
              <a:buFont typeface="Wingdings" pitchFamily="2" charset="2"/>
              <a:buAutoNum type="arabicPeriod"/>
            </a:pPr>
            <a:r>
              <a:rPr lang="en-US" sz="1600">
                <a:solidFill>
                  <a:schemeClr val="folHlink"/>
                </a:solidFill>
              </a:rPr>
              <a:t>Bag</a:t>
            </a:r>
            <a:r>
              <a:rPr lang="en-US" sz="1600"/>
              <a:t>. If T is any type, then </a:t>
            </a:r>
            <a:r>
              <a:rPr lang="en-US" sz="1600">
                <a:solidFill>
                  <a:schemeClr val="folHlink"/>
                </a:solidFill>
              </a:rPr>
              <a:t>Bag&lt;T&gt;</a:t>
            </a:r>
            <a:r>
              <a:rPr lang="en-US" sz="1600"/>
              <a:t> denotes the type whose values are finite bags or multisets of elements of type T. A bag allows an element to appear more than once. For example, </a:t>
            </a:r>
            <a:br>
              <a:rPr lang="en-US" sz="1600"/>
            </a:br>
            <a:r>
              <a:rPr lang="en-US" sz="1600"/>
              <a:t>{1, 2, 1} is a bag but not a set, because 1 appears more than once.</a:t>
            </a:r>
          </a:p>
          <a:p>
            <a:pPr>
              <a:lnSpc>
                <a:spcPct val="80000"/>
              </a:lnSpc>
              <a:buFont typeface="Wingdings" pitchFamily="2" charset="2"/>
              <a:buAutoNum type="arabicPeriod"/>
            </a:pPr>
            <a:r>
              <a:rPr lang="en-US" sz="1600">
                <a:solidFill>
                  <a:schemeClr val="folHlink"/>
                </a:solidFill>
              </a:rPr>
              <a:t>List</a:t>
            </a:r>
            <a:r>
              <a:rPr lang="en-US" sz="1600"/>
              <a:t>. If T is any type, then </a:t>
            </a:r>
            <a:r>
              <a:rPr lang="en-US" sz="1600">
                <a:solidFill>
                  <a:schemeClr val="folHlink"/>
                </a:solidFill>
              </a:rPr>
              <a:t>List&lt;T&gt;</a:t>
            </a:r>
            <a:r>
              <a:rPr lang="en-US" sz="1600"/>
              <a:t> denotes the type whose values are finite lists of zero or more elements of type T. As a special case, the type </a:t>
            </a:r>
            <a:r>
              <a:rPr lang="en-US" sz="1600">
                <a:solidFill>
                  <a:schemeClr val="folHlink"/>
                </a:solidFill>
              </a:rPr>
              <a:t>string</a:t>
            </a:r>
            <a:r>
              <a:rPr lang="en-US" sz="1600"/>
              <a:t> is a shorthand for the type </a:t>
            </a:r>
            <a:r>
              <a:rPr lang="en-US" sz="1600">
                <a:solidFill>
                  <a:schemeClr val="folHlink"/>
                </a:solidFill>
              </a:rPr>
              <a:t>List&lt;char&gt;</a:t>
            </a:r>
            <a:r>
              <a:rPr lang="en-US" sz="1600"/>
              <a:t>. </a:t>
            </a:r>
          </a:p>
          <a:p>
            <a:pPr>
              <a:lnSpc>
                <a:spcPct val="80000"/>
              </a:lnSpc>
              <a:buFont typeface="Wingdings" pitchFamily="2" charset="2"/>
              <a:buAutoNum type="arabicPeriod"/>
            </a:pPr>
            <a:r>
              <a:rPr lang="en-US" sz="1600">
                <a:solidFill>
                  <a:schemeClr val="folHlink"/>
                </a:solidFill>
              </a:rPr>
              <a:t>Array</a:t>
            </a:r>
            <a:r>
              <a:rPr lang="en-US" sz="1600"/>
              <a:t>. If T is a type and i is an integer, then </a:t>
            </a:r>
            <a:r>
              <a:rPr lang="en-US" sz="1600">
                <a:solidFill>
                  <a:schemeClr val="folHlink"/>
                </a:solidFill>
              </a:rPr>
              <a:t>Array&lt;T, i&gt;</a:t>
            </a:r>
            <a:r>
              <a:rPr lang="en-US" sz="1600"/>
              <a:t> denotes the type whose elements are arrays of i elements of type T. For example, </a:t>
            </a:r>
            <a:r>
              <a:rPr lang="en-US" sz="1600">
                <a:solidFill>
                  <a:schemeClr val="folHlink"/>
                </a:solidFill>
              </a:rPr>
              <a:t>Array&lt;char, 10&gt;</a:t>
            </a:r>
            <a:r>
              <a:rPr lang="en-US" sz="1600"/>
              <a:t> denotes character strings of length 10.</a:t>
            </a:r>
          </a:p>
          <a:p>
            <a:pPr>
              <a:lnSpc>
                <a:spcPct val="80000"/>
              </a:lnSpc>
              <a:buFont typeface="Wingdings" pitchFamily="2" charset="2"/>
              <a:buAutoNum type="arabicPeriod"/>
            </a:pPr>
            <a:r>
              <a:rPr lang="en-US" sz="1600">
                <a:solidFill>
                  <a:schemeClr val="folHlink"/>
                </a:solidFill>
              </a:rPr>
              <a:t>Dictionary</a:t>
            </a:r>
            <a:r>
              <a:rPr lang="en-US" sz="1600"/>
              <a:t>. If T and S are types, then </a:t>
            </a:r>
            <a:r>
              <a:rPr lang="en-US" sz="1600">
                <a:solidFill>
                  <a:schemeClr val="folHlink"/>
                </a:solidFill>
              </a:rPr>
              <a:t>Dictionary&lt;T, S&gt;</a:t>
            </a:r>
            <a:r>
              <a:rPr lang="en-US" sz="1600"/>
              <a:t> denotes a type whose values are finite sets of pairs. Each pair consists of a value of the </a:t>
            </a:r>
            <a:r>
              <a:rPr lang="en-US" sz="1600">
                <a:solidFill>
                  <a:schemeClr val="folHlink"/>
                </a:solidFill>
              </a:rPr>
              <a:t>key type</a:t>
            </a:r>
            <a:r>
              <a:rPr lang="en-US" sz="1600"/>
              <a:t> T and a value of the </a:t>
            </a:r>
            <a:r>
              <a:rPr lang="en-US" sz="1600">
                <a:solidFill>
                  <a:schemeClr val="folHlink"/>
                </a:solidFill>
              </a:rPr>
              <a:t>range type</a:t>
            </a:r>
            <a:r>
              <a:rPr lang="en-US" sz="1600"/>
              <a:t> S. The dictionary may not contain two pairs with the same key value. Presumably, the dictionary is implemented in a way that makes it very efficient, given a value t of the key type T, to find the associated value of the range type S.</a:t>
            </a:r>
          </a:p>
          <a:p>
            <a:pPr>
              <a:lnSpc>
                <a:spcPct val="80000"/>
              </a:lnSpc>
              <a:buFont typeface="Wingdings" pitchFamily="2" charset="2"/>
              <a:buAutoNum type="arabicPeriod"/>
            </a:pPr>
            <a:r>
              <a:rPr lang="en-US" sz="1600">
                <a:solidFill>
                  <a:schemeClr val="folHlink"/>
                </a:solidFill>
              </a:rPr>
              <a:t>Structures</a:t>
            </a:r>
            <a:r>
              <a:rPr lang="en-US" sz="1600"/>
              <a:t>. If T</a:t>
            </a:r>
            <a:r>
              <a:rPr lang="en-US" sz="1600" baseline="-25000"/>
              <a:t>1</a:t>
            </a:r>
            <a:r>
              <a:rPr lang="en-US" sz="1600"/>
              <a:t>, T</a:t>
            </a:r>
            <a:r>
              <a:rPr lang="en-US" sz="1600" baseline="-25000"/>
              <a:t>2</a:t>
            </a:r>
            <a:r>
              <a:rPr lang="en-US" sz="1600"/>
              <a:t>, ..., T</a:t>
            </a:r>
            <a:r>
              <a:rPr lang="en-US" sz="1600" baseline="-25000"/>
              <a:t>n</a:t>
            </a:r>
            <a:r>
              <a:rPr lang="en-US" sz="1600"/>
              <a:t> are types, and F</a:t>
            </a:r>
            <a:r>
              <a:rPr lang="en-US" sz="1600" baseline="-25000"/>
              <a:t>1</a:t>
            </a:r>
            <a:r>
              <a:rPr lang="en-US" sz="1600"/>
              <a:t>, F</a:t>
            </a:r>
            <a:r>
              <a:rPr lang="en-US" sz="1600" baseline="-25000"/>
              <a:t>2</a:t>
            </a:r>
            <a:r>
              <a:rPr lang="en-US" sz="1600"/>
              <a:t>, …, F</a:t>
            </a:r>
            <a:r>
              <a:rPr lang="en-US" sz="1600" baseline="-25000"/>
              <a:t>n</a:t>
            </a:r>
            <a:r>
              <a:rPr lang="en-US" sz="1600"/>
              <a:t> are names of fields, then</a:t>
            </a:r>
            <a:br>
              <a:rPr lang="en-US" sz="1600"/>
            </a:br>
            <a:r>
              <a:rPr lang="en-US" sz="1600"/>
              <a:t>Struct N {T</a:t>
            </a:r>
            <a:r>
              <a:rPr lang="en-US" sz="1600" baseline="-25000"/>
              <a:t>1</a:t>
            </a:r>
            <a:r>
              <a:rPr lang="en-US" sz="1600"/>
              <a:t> F</a:t>
            </a:r>
            <a:r>
              <a:rPr lang="en-US" sz="1600" baseline="-25000"/>
              <a:t>1</a:t>
            </a:r>
            <a:r>
              <a:rPr lang="en-US" sz="1600"/>
              <a:t>, T</a:t>
            </a:r>
            <a:r>
              <a:rPr lang="en-US" sz="1600" baseline="-25000"/>
              <a:t>2</a:t>
            </a:r>
            <a:r>
              <a:rPr lang="en-US" sz="1600"/>
              <a:t> F</a:t>
            </a:r>
            <a:r>
              <a:rPr lang="en-US" sz="1600" baseline="-25000"/>
              <a:t>2</a:t>
            </a:r>
            <a:r>
              <a:rPr lang="en-US" sz="1600"/>
              <a:t>,.... T</a:t>
            </a:r>
            <a:r>
              <a:rPr lang="en-US" sz="1600" baseline="-25000"/>
              <a:t>n</a:t>
            </a:r>
            <a:r>
              <a:rPr lang="en-US" sz="1600"/>
              <a:t> F</a:t>
            </a:r>
            <a:r>
              <a:rPr lang="en-US" sz="1600" baseline="-25000"/>
              <a:t>n</a:t>
            </a:r>
            <a:r>
              <a:rPr lang="en-US" sz="1600"/>
              <a:t>&gt;</a:t>
            </a:r>
            <a:br>
              <a:rPr lang="en-US" sz="1600"/>
            </a:br>
            <a:r>
              <a:rPr lang="en-US" sz="1600"/>
              <a:t>denotes the type named N whose elements are structures with n fields. The ith field is named F</a:t>
            </a:r>
            <a:r>
              <a:rPr lang="en-US" sz="1600" baseline="-25000"/>
              <a:t>i</a:t>
            </a:r>
            <a:r>
              <a:rPr lang="en-US" sz="1600"/>
              <a:t>, and has type T</a:t>
            </a:r>
            <a:r>
              <a:rPr lang="en-US" sz="1600" baseline="-25000"/>
              <a:t>i</a:t>
            </a:r>
            <a:r>
              <a:rPr lang="en-US" sz="1600"/>
              <a:t>. For example, line (10) from the example showed a structure type named </a:t>
            </a:r>
            <a:r>
              <a:rPr lang="en-US" sz="1600">
                <a:solidFill>
                  <a:schemeClr val="folHlink"/>
                </a:solidFill>
              </a:rPr>
              <a:t>Addr</a:t>
            </a:r>
            <a:r>
              <a:rPr lang="en-US" sz="1600"/>
              <a:t>, with two fields. Both fields are of type </a:t>
            </a:r>
            <a:r>
              <a:rPr lang="en-US" sz="1600">
                <a:solidFill>
                  <a:schemeClr val="folHlink"/>
                </a:solidFill>
              </a:rPr>
              <a:t>string</a:t>
            </a:r>
            <a:r>
              <a:rPr lang="en-US" sz="1600"/>
              <a:t> and have names </a:t>
            </a:r>
            <a:r>
              <a:rPr lang="en-US" sz="1600">
                <a:solidFill>
                  <a:schemeClr val="folHlink"/>
                </a:solidFill>
              </a:rPr>
              <a:t>street</a:t>
            </a:r>
            <a:r>
              <a:rPr lang="en-US" sz="1600"/>
              <a:t> and </a:t>
            </a:r>
            <a:r>
              <a:rPr lang="en-US" sz="1600">
                <a:solidFill>
                  <a:schemeClr val="folHlink"/>
                </a:solidFill>
              </a:rPr>
              <a:t>city</a:t>
            </a:r>
            <a:r>
              <a:rPr lang="en-US" sz="1600"/>
              <a:t>, respectively.</a:t>
            </a:r>
            <a:endParaRPr lang="bg-BG" sz="16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T</a:t>
            </a:r>
            <a:r>
              <a:rPr lang="bg-BG"/>
              <a:t>ype </a:t>
            </a:r>
            <a:r>
              <a:rPr lang="en-US"/>
              <a:t>C</a:t>
            </a:r>
            <a:r>
              <a:rPr lang="bg-BG"/>
              <a:t>onstructors</a:t>
            </a:r>
          </a:p>
        </p:txBody>
      </p:sp>
      <p:sp>
        <p:nvSpPr>
          <p:cNvPr id="38915" name="Rectangle 3"/>
          <p:cNvSpPr>
            <a:spLocks noGrp="1" noChangeArrowheads="1"/>
          </p:cNvSpPr>
          <p:nvPr>
            <p:ph type="body" idx="1"/>
          </p:nvPr>
        </p:nvSpPr>
        <p:spPr/>
        <p:txBody>
          <a:bodyPr/>
          <a:lstStyle/>
          <a:p>
            <a:pPr>
              <a:lnSpc>
                <a:spcPct val="80000"/>
              </a:lnSpc>
              <a:buFont typeface="Wingdings" pitchFamily="2" charset="2"/>
              <a:buNone/>
            </a:pPr>
            <a:r>
              <a:rPr lang="en-US" sz="2000"/>
              <a:t>The first five types — set, bag, list, array, and dictionary — are called </a:t>
            </a:r>
            <a:r>
              <a:rPr lang="en-US" sz="2000">
                <a:solidFill>
                  <a:schemeClr val="folHlink"/>
                </a:solidFill>
              </a:rPr>
              <a:t>collection types</a:t>
            </a:r>
            <a:r>
              <a:rPr lang="en-US" sz="2000"/>
              <a:t>. There are different rules about which types may be associated with attributes and which with relationships.</a:t>
            </a:r>
          </a:p>
          <a:p>
            <a:pPr>
              <a:lnSpc>
                <a:spcPct val="80000"/>
              </a:lnSpc>
            </a:pPr>
            <a:r>
              <a:rPr lang="en-US" sz="2000"/>
              <a:t>The type of a relationship is either a class type or a (single use of a) collection type constructor applied to a class type.</a:t>
            </a:r>
          </a:p>
          <a:p>
            <a:pPr>
              <a:lnSpc>
                <a:spcPct val="80000"/>
              </a:lnSpc>
            </a:pPr>
            <a:r>
              <a:rPr lang="en-US" sz="2000"/>
              <a:t>The type of an attribute is built starting with an atomic type or types. Class types may also be used, but typically these will be classes that are used as "structures," much as the </a:t>
            </a:r>
            <a:r>
              <a:rPr lang="en-US" sz="2000">
                <a:solidFill>
                  <a:schemeClr val="folHlink"/>
                </a:solidFill>
              </a:rPr>
              <a:t>Addr</a:t>
            </a:r>
            <a:r>
              <a:rPr lang="en-US" sz="2000"/>
              <a:t> structure was used in our example. We generally prefer to connect classes with relationships, because relationships are two-way, which makes queries about the database easier to express. In contrast, we can go from an object to its attributes, but not vice-versa. After beginning with atomic or class types, we may then apply the structure and collection type constructors as we wish, as many times as we wish.</a:t>
            </a:r>
            <a:endParaRPr lang="bg-BG"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bg-BG" sz="4000"/>
              <a:t>Review of Object-Oriented Concepts</a:t>
            </a:r>
          </a:p>
        </p:txBody>
      </p:sp>
      <p:sp>
        <p:nvSpPr>
          <p:cNvPr id="9219" name="Rectangle 3"/>
          <p:cNvSpPr>
            <a:spLocks noGrp="1" noChangeArrowheads="1"/>
          </p:cNvSpPr>
          <p:nvPr>
            <p:ph type="body" idx="1"/>
          </p:nvPr>
        </p:nvSpPr>
        <p:spPr>
          <a:xfrm>
            <a:off x="0" y="1981200"/>
            <a:ext cx="9144000" cy="4876800"/>
          </a:xfrm>
        </p:spPr>
        <p:txBody>
          <a:bodyPr/>
          <a:lstStyle/>
          <a:p>
            <a:pPr>
              <a:lnSpc>
                <a:spcPct val="80000"/>
              </a:lnSpc>
              <a:buFont typeface="Wingdings" pitchFamily="2" charset="2"/>
              <a:buNone/>
            </a:pPr>
            <a:r>
              <a:rPr lang="en-US" sz="1800"/>
              <a:t>Before introducing object-oriented database models, let us review the major object-oriented concepts themselves. Object-oriented programming has been widely regarded as a tool for better program organization and, ultimately, more reliable software implementation. First popularized in the language Smalltalk, object-oriented programming received a big boost with the development of C++ and the migration to C++ of much software development that was formerly done in C. More recently, the language Java, suitable for sharing programs across the World Wide Web, has also focused attention on object-oriented programming.</a:t>
            </a:r>
          </a:p>
          <a:p>
            <a:pPr>
              <a:lnSpc>
                <a:spcPct val="80000"/>
              </a:lnSpc>
              <a:buFont typeface="Wingdings" pitchFamily="2" charset="2"/>
              <a:buNone/>
            </a:pPr>
            <a:r>
              <a:rPr lang="en-US" sz="1800"/>
              <a:t>The database world has likewise been attracted to the object-oriented paradigm, particularly for database design and for extending relational DBMS's with new features. In this section we shall review the ideas behind object orientation:</a:t>
            </a:r>
          </a:p>
          <a:p>
            <a:pPr>
              <a:lnSpc>
                <a:spcPct val="80000"/>
              </a:lnSpc>
              <a:buFont typeface="Wingdings" pitchFamily="2" charset="2"/>
              <a:buAutoNum type="arabicPeriod"/>
            </a:pPr>
            <a:r>
              <a:rPr lang="en-US" sz="1800"/>
              <a:t>A powerful type system.</a:t>
            </a:r>
          </a:p>
          <a:p>
            <a:pPr>
              <a:lnSpc>
                <a:spcPct val="80000"/>
              </a:lnSpc>
              <a:buFont typeface="Wingdings" pitchFamily="2" charset="2"/>
              <a:buAutoNum type="arabicPeriod"/>
            </a:pPr>
            <a:r>
              <a:rPr lang="en-US" sz="1800">
                <a:solidFill>
                  <a:schemeClr val="folHlink"/>
                </a:solidFill>
              </a:rPr>
              <a:t>Classes</a:t>
            </a:r>
            <a:r>
              <a:rPr lang="en-US" sz="1800"/>
              <a:t>, which are types associated with an extent, or set of objects belonging to the class. An essential feature of classes, as opposed to conventional data types is that classes may include methods, which are procedures that are applicable to objects belonging to the class.</a:t>
            </a:r>
          </a:p>
          <a:p>
            <a:pPr>
              <a:lnSpc>
                <a:spcPct val="80000"/>
              </a:lnSpc>
              <a:buFont typeface="Wingdings" pitchFamily="2" charset="2"/>
              <a:buAutoNum type="arabicPeriod"/>
            </a:pPr>
            <a:r>
              <a:rPr lang="en-US" sz="1800">
                <a:solidFill>
                  <a:schemeClr val="folHlink"/>
                </a:solidFill>
              </a:rPr>
              <a:t>Object Identity</a:t>
            </a:r>
            <a:r>
              <a:rPr lang="en-US" sz="1800"/>
              <a:t>, the idea that each object has a unique identity, independent of its value.</a:t>
            </a:r>
          </a:p>
          <a:p>
            <a:pPr>
              <a:lnSpc>
                <a:spcPct val="80000"/>
              </a:lnSpc>
              <a:buFont typeface="Wingdings" pitchFamily="2" charset="2"/>
              <a:buAutoNum type="arabicPeriod"/>
            </a:pPr>
            <a:r>
              <a:rPr lang="en-US" sz="1800">
                <a:solidFill>
                  <a:schemeClr val="folHlink"/>
                </a:solidFill>
              </a:rPr>
              <a:t>Inheritance</a:t>
            </a:r>
            <a:r>
              <a:rPr lang="en-US" sz="1800"/>
              <a:t>, which is the organization of classes into hierarchies, where each class inherits the properties of the classes above it.</a:t>
            </a:r>
            <a:endParaRPr lang="bg-BG" sz="1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Examples</a:t>
            </a:r>
            <a:endParaRPr lang="bg-BG"/>
          </a:p>
        </p:txBody>
      </p:sp>
      <p:sp>
        <p:nvSpPr>
          <p:cNvPr id="39939" name="Rectangle 3"/>
          <p:cNvSpPr>
            <a:spLocks noGrp="1" noChangeArrowheads="1"/>
          </p:cNvSpPr>
          <p:nvPr>
            <p:ph type="body" idx="1"/>
          </p:nvPr>
        </p:nvSpPr>
        <p:spPr>
          <a:xfrm>
            <a:off x="468313" y="1700213"/>
            <a:ext cx="8229600" cy="4876800"/>
          </a:xfrm>
        </p:spPr>
        <p:txBody>
          <a:bodyPr/>
          <a:lstStyle/>
          <a:p>
            <a:pPr marL="609600" indent="-609600">
              <a:lnSpc>
                <a:spcPct val="90000"/>
              </a:lnSpc>
              <a:buFont typeface="Wingdings" pitchFamily="2" charset="2"/>
              <a:buNone/>
            </a:pPr>
            <a:r>
              <a:rPr lang="en-US" sz="2400"/>
              <a:t>Some of the possible types of attributes are:</a:t>
            </a:r>
          </a:p>
          <a:p>
            <a:pPr marL="609600" indent="-609600">
              <a:lnSpc>
                <a:spcPct val="90000"/>
              </a:lnSpc>
              <a:buFont typeface="Wingdings" pitchFamily="2" charset="2"/>
              <a:buAutoNum type="arabicPeriod"/>
            </a:pPr>
            <a:r>
              <a:rPr lang="en-US" sz="2400"/>
              <a:t>integer</a:t>
            </a:r>
          </a:p>
          <a:p>
            <a:pPr marL="609600" indent="-609600">
              <a:lnSpc>
                <a:spcPct val="90000"/>
              </a:lnSpc>
              <a:buFont typeface="Wingdings" pitchFamily="2" charset="2"/>
              <a:buAutoNum type="arabicPeriod"/>
            </a:pPr>
            <a:r>
              <a:rPr lang="en-US" sz="2400"/>
              <a:t>Struct N {string fieldl, integer field2}</a:t>
            </a:r>
          </a:p>
          <a:p>
            <a:pPr marL="609600" indent="-609600">
              <a:lnSpc>
                <a:spcPct val="90000"/>
              </a:lnSpc>
              <a:buFont typeface="Wingdings" pitchFamily="2" charset="2"/>
              <a:buAutoNum type="arabicPeriod"/>
            </a:pPr>
            <a:r>
              <a:rPr lang="en-US" sz="2400"/>
              <a:t>List&lt;real&gt;</a:t>
            </a:r>
          </a:p>
          <a:p>
            <a:pPr marL="609600" indent="-609600">
              <a:lnSpc>
                <a:spcPct val="90000"/>
              </a:lnSpc>
              <a:buFont typeface="Wingdings" pitchFamily="2" charset="2"/>
              <a:buAutoNum type="arabicPeriod"/>
            </a:pPr>
            <a:r>
              <a:rPr lang="en-US" sz="2400"/>
              <a:t>Array&lt;Struct N {string fieldl, integer field2}, 10&gt;</a:t>
            </a:r>
          </a:p>
          <a:p>
            <a:pPr marL="609600" indent="-609600">
              <a:lnSpc>
                <a:spcPct val="90000"/>
              </a:lnSpc>
              <a:buFont typeface="Wingdings" pitchFamily="2" charset="2"/>
              <a:buNone/>
            </a:pPr>
            <a:r>
              <a:rPr lang="en-US" sz="2400"/>
              <a:t>Possible types for relationship:</a:t>
            </a:r>
          </a:p>
          <a:p>
            <a:pPr marL="609600" indent="-609600">
              <a:lnSpc>
                <a:spcPct val="90000"/>
              </a:lnSpc>
              <a:buFont typeface="Wingdings" pitchFamily="2" charset="2"/>
              <a:buAutoNum type="arabicPeriod"/>
            </a:pPr>
            <a:r>
              <a:rPr lang="en-US" sz="2400"/>
              <a:t>Movie</a:t>
            </a:r>
          </a:p>
          <a:p>
            <a:pPr marL="609600" indent="-609600">
              <a:lnSpc>
                <a:spcPct val="90000"/>
              </a:lnSpc>
              <a:buFont typeface="Wingdings" pitchFamily="2" charset="2"/>
              <a:buAutoNum type="arabicPeriod"/>
            </a:pPr>
            <a:r>
              <a:rPr lang="en-US" sz="2400"/>
              <a:t>Bag&lt;Star&gt;</a:t>
            </a:r>
          </a:p>
          <a:p>
            <a:pPr marL="609600" indent="-609600">
              <a:lnSpc>
                <a:spcPct val="90000"/>
              </a:lnSpc>
              <a:buFont typeface="Wingdings" pitchFamily="2" charset="2"/>
              <a:buNone/>
            </a:pPr>
            <a:r>
              <a:rPr lang="en-US" sz="2400"/>
              <a:t>Illegal relationship types:</a:t>
            </a:r>
          </a:p>
          <a:p>
            <a:pPr marL="609600" indent="-609600">
              <a:lnSpc>
                <a:spcPct val="90000"/>
              </a:lnSpc>
              <a:buFont typeface="Wingdings" pitchFamily="2" charset="2"/>
              <a:buAutoNum type="arabicPeriod"/>
            </a:pPr>
            <a:r>
              <a:rPr lang="en-US" sz="2400"/>
              <a:t>Struct N {Movie field1, Star field2}</a:t>
            </a:r>
          </a:p>
          <a:p>
            <a:pPr marL="609600" indent="-609600">
              <a:lnSpc>
                <a:spcPct val="90000"/>
              </a:lnSpc>
              <a:buFont typeface="Wingdings" pitchFamily="2" charset="2"/>
              <a:buAutoNum type="arabicPeriod"/>
            </a:pPr>
            <a:r>
              <a:rPr lang="en-US" sz="2400"/>
              <a:t>Set&lt;integer&gt;</a:t>
            </a:r>
          </a:p>
          <a:p>
            <a:pPr marL="609600" indent="-609600">
              <a:lnSpc>
                <a:spcPct val="90000"/>
              </a:lnSpc>
              <a:buFont typeface="Wingdings" pitchFamily="2" charset="2"/>
              <a:buAutoNum type="arabicPeriod"/>
            </a:pPr>
            <a:r>
              <a:rPr lang="en-US" sz="2400"/>
              <a:t>Set &lt;Array&lt;Star, 10&gt;&gt;</a:t>
            </a:r>
            <a:endParaRPr lang="bg-BG"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bg-BG"/>
              <a:t>Additional ODL Concepts</a:t>
            </a:r>
          </a:p>
        </p:txBody>
      </p:sp>
      <p:sp>
        <p:nvSpPr>
          <p:cNvPr id="40963" name="Rectangle 3"/>
          <p:cNvSpPr>
            <a:spLocks noGrp="1" noChangeArrowheads="1"/>
          </p:cNvSpPr>
          <p:nvPr>
            <p:ph type="body" idx="1"/>
          </p:nvPr>
        </p:nvSpPr>
        <p:spPr/>
        <p:txBody>
          <a:bodyPr/>
          <a:lstStyle/>
          <a:p>
            <a:pPr marL="533400" indent="-533400">
              <a:lnSpc>
                <a:spcPct val="80000"/>
              </a:lnSpc>
              <a:buFont typeface="Wingdings" pitchFamily="2" charset="2"/>
              <a:buNone/>
            </a:pPr>
            <a:r>
              <a:rPr lang="en-US" sz="2000"/>
              <a:t>There are a number of other features of ODL that we must learn if we are to express in ODL the things that we can express in the E/R or relational models.</a:t>
            </a:r>
          </a:p>
          <a:p>
            <a:pPr marL="533400" indent="-533400">
              <a:lnSpc>
                <a:spcPct val="80000"/>
              </a:lnSpc>
              <a:buFont typeface="Wingdings" pitchFamily="2" charset="2"/>
              <a:buNone/>
            </a:pPr>
            <a:r>
              <a:rPr lang="en-US" sz="2000"/>
              <a:t>We shall cover:</a:t>
            </a:r>
          </a:p>
          <a:p>
            <a:pPr marL="533400" indent="-533400">
              <a:lnSpc>
                <a:spcPct val="80000"/>
              </a:lnSpc>
              <a:buFont typeface="Wingdings" pitchFamily="2" charset="2"/>
              <a:buAutoNum type="arabicPeriod"/>
            </a:pPr>
            <a:r>
              <a:rPr lang="en-US" sz="2000"/>
              <a:t>Representing multiway relationships. Notice that all ODL relationships are binary, and we have to go to some lengths to represent 3-way or higher arity relationships that are simple to represent in E/R diagrams or relations.</a:t>
            </a:r>
          </a:p>
          <a:p>
            <a:pPr marL="533400" indent="-533400">
              <a:lnSpc>
                <a:spcPct val="80000"/>
              </a:lnSpc>
              <a:buFont typeface="Wingdings" pitchFamily="2" charset="2"/>
              <a:buAutoNum type="arabicPeriod"/>
            </a:pPr>
            <a:r>
              <a:rPr lang="en-US" sz="2000"/>
              <a:t>Subclasses and inheritance.</a:t>
            </a:r>
          </a:p>
          <a:p>
            <a:pPr marL="533400" indent="-533400">
              <a:lnSpc>
                <a:spcPct val="80000"/>
              </a:lnSpc>
              <a:buFont typeface="Wingdings" pitchFamily="2" charset="2"/>
              <a:buAutoNum type="arabicPeriod"/>
            </a:pPr>
            <a:r>
              <a:rPr lang="en-US" sz="2000"/>
              <a:t>Keys, which are optional in ODL.</a:t>
            </a:r>
          </a:p>
          <a:p>
            <a:pPr marL="533400" indent="-533400">
              <a:lnSpc>
                <a:spcPct val="80000"/>
              </a:lnSpc>
              <a:buFont typeface="Wingdings" pitchFamily="2" charset="2"/>
              <a:buAutoNum type="arabicPeriod"/>
            </a:pPr>
            <a:r>
              <a:rPr lang="en-US" sz="2000"/>
              <a:t>Extents, the set of objects of a given class that exist in a database. These are the ODL equivalent of entity sets or relations, and must not be confused with the class itself, which is a schema.</a:t>
            </a:r>
            <a:endParaRPr lang="bg-BG" sz="2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bg-BG"/>
              <a:t>Multiway Relationships in ODL</a:t>
            </a:r>
          </a:p>
        </p:txBody>
      </p:sp>
      <p:sp>
        <p:nvSpPr>
          <p:cNvPr id="41987" name="Rectangle 3"/>
          <p:cNvSpPr>
            <a:spLocks noGrp="1" noChangeArrowheads="1"/>
          </p:cNvSpPr>
          <p:nvPr>
            <p:ph type="body" idx="1"/>
          </p:nvPr>
        </p:nvSpPr>
        <p:spPr/>
        <p:txBody>
          <a:bodyPr/>
          <a:lstStyle/>
          <a:p>
            <a:pPr>
              <a:lnSpc>
                <a:spcPct val="90000"/>
              </a:lnSpc>
              <a:buFont typeface="Wingdings" pitchFamily="2" charset="2"/>
              <a:buNone/>
            </a:pPr>
            <a:r>
              <a:rPr lang="en-US" sz="2400"/>
              <a:t>ODL supports only binary relationships. There is a trick, which we introduced, to replace a multiway relationship by several binary, many-one relationships. Suppose we have a multiway relationship R among classes or entity sets C</a:t>
            </a:r>
            <a:r>
              <a:rPr lang="en-US" sz="2400" baseline="-25000"/>
              <a:t>1</a:t>
            </a:r>
            <a:r>
              <a:rPr lang="en-US" sz="2400"/>
              <a:t>, C</a:t>
            </a:r>
            <a:r>
              <a:rPr lang="en-US" sz="2400" baseline="-25000"/>
              <a:t>2</a:t>
            </a:r>
            <a:r>
              <a:rPr lang="en-US" sz="2400"/>
              <a:t>, ..., C</a:t>
            </a:r>
            <a:r>
              <a:rPr lang="en-US" sz="2400" baseline="-25000"/>
              <a:t>n</a:t>
            </a:r>
            <a:r>
              <a:rPr lang="en-US" sz="2400"/>
              <a:t>. We may replace R by a class C and n many-one binary relationships from C to each of the C</a:t>
            </a:r>
            <a:r>
              <a:rPr lang="en-US" sz="2400" baseline="-25000"/>
              <a:t>i</a:t>
            </a:r>
            <a:r>
              <a:rPr lang="en-US" sz="2400"/>
              <a:t>'s. Each object of class C may be thought of as a tuple t in the relationship set for R. Object t is related, by the n many-one relationships, to the objects of the classes C, that participate in the relationship-set tuple t.</a:t>
            </a:r>
            <a:endParaRPr lang="bg-BG"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4000"/>
              <a:t>A class Contract to represent the 3-way relationship Contracts</a:t>
            </a:r>
            <a:endParaRPr lang="bg-BG" sz="4000"/>
          </a:p>
        </p:txBody>
      </p:sp>
      <p:sp>
        <p:nvSpPr>
          <p:cNvPr id="43011" name="Rectangle 3"/>
          <p:cNvSpPr>
            <a:spLocks noGrp="1" noChangeArrowheads="1"/>
          </p:cNvSpPr>
          <p:nvPr>
            <p:ph type="body" idx="1"/>
          </p:nvPr>
        </p:nvSpPr>
        <p:spPr>
          <a:xfrm>
            <a:off x="457200" y="1981200"/>
            <a:ext cx="8229600" cy="4876800"/>
          </a:xfrm>
        </p:spPr>
        <p:txBody>
          <a:bodyPr/>
          <a:lstStyle/>
          <a:p>
            <a:pPr marL="533400" indent="-533400">
              <a:lnSpc>
                <a:spcPct val="90000"/>
              </a:lnSpc>
              <a:buFont typeface="Wingdings" pitchFamily="2" charset="2"/>
              <a:buAutoNum type="arabicParenR"/>
            </a:pPr>
            <a:r>
              <a:rPr lang="en-US" sz="1800"/>
              <a:t>class Contract {</a:t>
            </a:r>
          </a:p>
          <a:p>
            <a:pPr marL="533400" indent="-533400">
              <a:lnSpc>
                <a:spcPct val="90000"/>
              </a:lnSpc>
              <a:buFont typeface="Wingdings" pitchFamily="2" charset="2"/>
              <a:buAutoNum type="arabicParenR"/>
            </a:pPr>
            <a:r>
              <a:rPr lang="en-US" sz="1800"/>
              <a:t>        attribute integer salary;</a:t>
            </a:r>
          </a:p>
          <a:p>
            <a:pPr marL="533400" indent="-533400">
              <a:lnSpc>
                <a:spcPct val="90000"/>
              </a:lnSpc>
              <a:buFont typeface="Wingdings" pitchFamily="2" charset="2"/>
              <a:buAutoNum type="arabicParenR"/>
            </a:pPr>
            <a:r>
              <a:rPr lang="en-US" sz="1800"/>
              <a:t>        </a:t>
            </a:r>
            <a:r>
              <a:rPr lang="en-US" sz="1800">
                <a:solidFill>
                  <a:schemeClr val="folHlink"/>
                </a:solidFill>
              </a:rPr>
              <a:t>relationship Movie theMovie inverse Movie::contractsFor;</a:t>
            </a:r>
          </a:p>
          <a:p>
            <a:pPr marL="533400" indent="-533400">
              <a:lnSpc>
                <a:spcPct val="90000"/>
              </a:lnSpc>
              <a:buFont typeface="Wingdings" pitchFamily="2" charset="2"/>
              <a:buAutoNum type="arabicParenR"/>
            </a:pPr>
            <a:r>
              <a:rPr lang="en-US" sz="1800"/>
              <a:t>        relationship Star theStar inverse ... ;</a:t>
            </a:r>
          </a:p>
          <a:p>
            <a:pPr marL="533400" indent="-533400">
              <a:lnSpc>
                <a:spcPct val="90000"/>
              </a:lnSpc>
              <a:buFont typeface="Wingdings" pitchFamily="2" charset="2"/>
              <a:buAutoNum type="arabicParenR"/>
            </a:pPr>
            <a:r>
              <a:rPr lang="en-US" sz="1800"/>
              <a:t>        relationship Studio theStudio inverse ... ;</a:t>
            </a:r>
          </a:p>
          <a:p>
            <a:pPr marL="533400" indent="-533400">
              <a:lnSpc>
                <a:spcPct val="90000"/>
              </a:lnSpc>
              <a:buFont typeface="Wingdings" pitchFamily="2" charset="2"/>
              <a:buNone/>
            </a:pPr>
            <a:r>
              <a:rPr lang="en-US" sz="1800"/>
              <a:t>	};</a:t>
            </a:r>
          </a:p>
          <a:p>
            <a:pPr marL="533400" indent="-533400">
              <a:lnSpc>
                <a:spcPct val="90000"/>
              </a:lnSpc>
              <a:buFont typeface="Wingdings" pitchFamily="2" charset="2"/>
              <a:buNone/>
            </a:pPr>
            <a:endParaRPr lang="en-US" sz="1800">
              <a:solidFill>
                <a:schemeClr val="folHlink"/>
              </a:solidFill>
            </a:endParaRPr>
          </a:p>
          <a:p>
            <a:pPr marL="533400" indent="-533400">
              <a:lnSpc>
                <a:spcPct val="90000"/>
              </a:lnSpc>
              <a:buFont typeface="Wingdings" pitchFamily="2" charset="2"/>
              <a:buAutoNum type="arabicParenR"/>
            </a:pPr>
            <a:r>
              <a:rPr lang="bg-BG" sz="1800"/>
              <a:t>class Movie </a:t>
            </a:r>
            <a:r>
              <a:rPr lang="en-US" sz="1800"/>
              <a:t>{</a:t>
            </a:r>
          </a:p>
          <a:p>
            <a:pPr marL="533400" indent="-533400">
              <a:lnSpc>
                <a:spcPct val="90000"/>
              </a:lnSpc>
              <a:buFont typeface="Wingdings" pitchFamily="2" charset="2"/>
              <a:buAutoNum type="arabicParenR"/>
            </a:pPr>
            <a:r>
              <a:rPr lang="bg-BG" sz="1800"/>
              <a:t>     attribute string title;</a:t>
            </a:r>
            <a:endParaRPr lang="en-US" sz="1800"/>
          </a:p>
          <a:p>
            <a:pPr marL="533400" indent="-533400">
              <a:lnSpc>
                <a:spcPct val="90000"/>
              </a:lnSpc>
              <a:buFont typeface="Wingdings" pitchFamily="2" charset="2"/>
              <a:buAutoNum type="arabicParenR"/>
            </a:pPr>
            <a:r>
              <a:rPr lang="bg-BG" sz="1800"/>
              <a:t>     attribute integer year;</a:t>
            </a:r>
            <a:endParaRPr lang="en-US" sz="1800"/>
          </a:p>
          <a:p>
            <a:pPr marL="533400" indent="-533400">
              <a:lnSpc>
                <a:spcPct val="90000"/>
              </a:lnSpc>
              <a:buFont typeface="Wingdings" pitchFamily="2" charset="2"/>
              <a:buAutoNum type="arabicParenR"/>
            </a:pPr>
            <a:r>
              <a:rPr lang="bg-BG" sz="1800"/>
              <a:t>     attribute integer length;</a:t>
            </a:r>
            <a:endParaRPr lang="en-US" sz="1800"/>
          </a:p>
          <a:p>
            <a:pPr marL="533400" indent="-533400">
              <a:lnSpc>
                <a:spcPct val="90000"/>
              </a:lnSpc>
              <a:buFont typeface="Wingdings" pitchFamily="2" charset="2"/>
              <a:buAutoNum type="arabicParenR"/>
            </a:pPr>
            <a:r>
              <a:rPr lang="bg-BG" sz="1800"/>
              <a:t>     attribute enum Film {color,blackAndWhite} filmType;</a:t>
            </a:r>
            <a:endParaRPr lang="en-US" sz="1800"/>
          </a:p>
          <a:p>
            <a:pPr marL="533400" indent="-533400">
              <a:lnSpc>
                <a:spcPct val="90000"/>
              </a:lnSpc>
              <a:buFont typeface="Wingdings" pitchFamily="2" charset="2"/>
              <a:buAutoNum type="arabicParenR"/>
            </a:pPr>
            <a:r>
              <a:rPr lang="bg-BG" sz="1800"/>
              <a:t>     relationship Set&lt;Star&gt; stars</a:t>
            </a:r>
            <a:r>
              <a:rPr lang="en-US" sz="1800"/>
              <a:t> </a:t>
            </a:r>
            <a:r>
              <a:rPr lang="bg-BG" sz="1800"/>
              <a:t>inverse Star::starredln;</a:t>
            </a:r>
            <a:endParaRPr lang="en-US" sz="1800"/>
          </a:p>
          <a:p>
            <a:pPr marL="533400" indent="-533400">
              <a:lnSpc>
                <a:spcPct val="90000"/>
              </a:lnSpc>
              <a:buFont typeface="Wingdings" pitchFamily="2" charset="2"/>
              <a:buAutoNum type="arabicParenR"/>
            </a:pPr>
            <a:r>
              <a:rPr lang="bg-BG" sz="1800"/>
              <a:t>     relationship Studio ownedBy</a:t>
            </a:r>
            <a:r>
              <a:rPr lang="en-US" sz="1800"/>
              <a:t> </a:t>
            </a:r>
            <a:r>
              <a:rPr lang="bg-BG" sz="1800"/>
              <a:t>inverse Studio::owns;</a:t>
            </a:r>
            <a:endParaRPr lang="en-US" sz="1800"/>
          </a:p>
          <a:p>
            <a:pPr marL="533400" indent="-533400">
              <a:lnSpc>
                <a:spcPct val="90000"/>
              </a:lnSpc>
              <a:buFont typeface="Wingdings" pitchFamily="2" charset="2"/>
              <a:buAutoNum type="arabicParenR"/>
            </a:pPr>
            <a:r>
              <a:rPr lang="en-US" sz="1800">
                <a:solidFill>
                  <a:schemeClr val="folHlink"/>
                </a:solidFill>
              </a:rPr>
              <a:t>     relationship Set&lt;Contract&gt; contractsFor inverse Contract::theMovie;</a:t>
            </a:r>
            <a:br>
              <a:rPr lang="en-US" sz="1800">
                <a:solidFill>
                  <a:schemeClr val="folHlink"/>
                </a:solidFill>
              </a:rPr>
            </a:br>
            <a:r>
              <a:rPr lang="en-US" sz="1800"/>
              <a:t>};</a:t>
            </a:r>
            <a:endParaRPr lang="bg-BG" sz="1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bg-BG"/>
              <a:t>Subclasses in ODL</a:t>
            </a:r>
          </a:p>
        </p:txBody>
      </p:sp>
      <p:sp>
        <p:nvSpPr>
          <p:cNvPr id="44035" name="Rectangle 3"/>
          <p:cNvSpPr>
            <a:spLocks noGrp="1" noChangeArrowheads="1"/>
          </p:cNvSpPr>
          <p:nvPr>
            <p:ph type="body" idx="1"/>
          </p:nvPr>
        </p:nvSpPr>
        <p:spPr>
          <a:xfrm>
            <a:off x="457200" y="1981200"/>
            <a:ext cx="8229600" cy="4687888"/>
          </a:xfrm>
        </p:spPr>
        <p:txBody>
          <a:bodyPr/>
          <a:lstStyle/>
          <a:p>
            <a:pPr>
              <a:lnSpc>
                <a:spcPct val="80000"/>
              </a:lnSpc>
              <a:buFont typeface="Wingdings" pitchFamily="2" charset="2"/>
              <a:buNone/>
            </a:pPr>
            <a:r>
              <a:rPr lang="en-US" sz="2400"/>
              <a:t>Let us recall the discussion of subclasses in the E/R model. There is a similar capability in ODL to declare one class C to be a subclass of another class D. We follow the name C in its declaration with the keyword </a:t>
            </a:r>
            <a:r>
              <a:rPr lang="en-US" sz="2400">
                <a:solidFill>
                  <a:schemeClr val="folHlink"/>
                </a:solidFill>
              </a:rPr>
              <a:t>extends</a:t>
            </a:r>
            <a:r>
              <a:rPr lang="en-US" sz="2400"/>
              <a:t> and the name D.</a:t>
            </a:r>
          </a:p>
          <a:p>
            <a:pPr>
              <a:lnSpc>
                <a:spcPct val="80000"/>
              </a:lnSpc>
              <a:buFont typeface="Wingdings" pitchFamily="2" charset="2"/>
              <a:buNone/>
            </a:pPr>
            <a:endParaRPr lang="en-US" sz="2400"/>
          </a:p>
          <a:p>
            <a:pPr>
              <a:lnSpc>
                <a:spcPct val="80000"/>
              </a:lnSpc>
              <a:buFont typeface="Wingdings" pitchFamily="2" charset="2"/>
              <a:buNone/>
            </a:pPr>
            <a:r>
              <a:rPr lang="en-US" sz="2400"/>
              <a:t>class Cartoon extends Movie {</a:t>
            </a:r>
          </a:p>
          <a:p>
            <a:pPr>
              <a:lnSpc>
                <a:spcPct val="80000"/>
              </a:lnSpc>
              <a:buFont typeface="Wingdings" pitchFamily="2" charset="2"/>
              <a:buNone/>
            </a:pPr>
            <a:r>
              <a:rPr lang="en-US" sz="2400"/>
              <a:t>	relationship Set&lt;Star&gt; voices;</a:t>
            </a:r>
          </a:p>
          <a:p>
            <a:pPr>
              <a:lnSpc>
                <a:spcPct val="80000"/>
              </a:lnSpc>
              <a:buFont typeface="Wingdings" pitchFamily="2" charset="2"/>
              <a:buNone/>
            </a:pPr>
            <a:r>
              <a:rPr lang="en-US" sz="2400"/>
              <a:t>};</a:t>
            </a:r>
          </a:p>
          <a:p>
            <a:pPr>
              <a:lnSpc>
                <a:spcPct val="80000"/>
              </a:lnSpc>
              <a:buFont typeface="Wingdings" pitchFamily="2" charset="2"/>
              <a:buNone/>
            </a:pPr>
            <a:endParaRPr lang="en-US" sz="2400"/>
          </a:p>
          <a:p>
            <a:pPr>
              <a:lnSpc>
                <a:spcPct val="80000"/>
              </a:lnSpc>
              <a:buFont typeface="Wingdings" pitchFamily="2" charset="2"/>
              <a:buNone/>
            </a:pPr>
            <a:r>
              <a:rPr lang="en-US" sz="2400"/>
              <a:t>class MurderMystery extends Movie {</a:t>
            </a:r>
          </a:p>
          <a:p>
            <a:pPr>
              <a:lnSpc>
                <a:spcPct val="80000"/>
              </a:lnSpc>
              <a:buFont typeface="Wingdings" pitchFamily="2" charset="2"/>
              <a:buNone/>
            </a:pPr>
            <a:r>
              <a:rPr lang="en-US" sz="2400"/>
              <a:t>	attribute string weapon;</a:t>
            </a:r>
          </a:p>
          <a:p>
            <a:pPr>
              <a:lnSpc>
                <a:spcPct val="80000"/>
              </a:lnSpc>
              <a:buFont typeface="Wingdings" pitchFamily="2" charset="2"/>
              <a:buNone/>
            </a:pPr>
            <a:r>
              <a:rPr lang="en-US" sz="2400"/>
              <a:t>};</a:t>
            </a:r>
            <a:endParaRPr lang="bg-BG" sz="2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bg-BG"/>
              <a:t>Multiple Inheritance in ODL</a:t>
            </a:r>
          </a:p>
        </p:txBody>
      </p:sp>
      <p:sp>
        <p:nvSpPr>
          <p:cNvPr id="45059" name="Rectangle 3"/>
          <p:cNvSpPr>
            <a:spLocks noGrp="1" noChangeArrowheads="1"/>
          </p:cNvSpPr>
          <p:nvPr>
            <p:ph type="body" idx="1"/>
          </p:nvPr>
        </p:nvSpPr>
        <p:spPr>
          <a:xfrm>
            <a:off x="179388" y="1700213"/>
            <a:ext cx="8785225" cy="5157787"/>
          </a:xfrm>
        </p:spPr>
        <p:txBody>
          <a:bodyPr/>
          <a:lstStyle/>
          <a:p>
            <a:pPr>
              <a:lnSpc>
                <a:spcPct val="80000"/>
              </a:lnSpc>
              <a:buFont typeface="Wingdings" pitchFamily="2" charset="2"/>
              <a:buNone/>
            </a:pPr>
            <a:r>
              <a:rPr lang="en-US" sz="1600"/>
              <a:t>Sometimes, as in the case of a movie like "Roger Rabbit," we need a class that is a subclass of two or more other classes at the same time. In the E/R model, we were able to imagine that "Roger Rabbit" was represented by components in all three of the </a:t>
            </a:r>
            <a:r>
              <a:rPr lang="en-US" sz="1600">
                <a:solidFill>
                  <a:schemeClr val="folHlink"/>
                </a:solidFill>
              </a:rPr>
              <a:t>Movies</a:t>
            </a:r>
            <a:r>
              <a:rPr lang="en-US" sz="1600"/>
              <a:t>, </a:t>
            </a:r>
            <a:r>
              <a:rPr lang="en-US" sz="1600">
                <a:solidFill>
                  <a:schemeClr val="folHlink"/>
                </a:solidFill>
              </a:rPr>
              <a:t>Cartoons</a:t>
            </a:r>
            <a:r>
              <a:rPr lang="en-US" sz="1600"/>
              <a:t>, and </a:t>
            </a:r>
            <a:r>
              <a:rPr lang="en-US" sz="1600">
                <a:solidFill>
                  <a:schemeClr val="folHlink"/>
                </a:solidFill>
              </a:rPr>
              <a:t>Murder-Mysteries</a:t>
            </a:r>
            <a:r>
              <a:rPr lang="en-US" sz="1600"/>
              <a:t> entity sets, which were connected in an isa-hierarchy. However, a principle of object-oriented systems is that objects belong to one and only one class. Thus, to represent movies that are both cartoons and murder mysteries, we need a fourth class for these movies.</a:t>
            </a:r>
          </a:p>
          <a:p>
            <a:pPr>
              <a:lnSpc>
                <a:spcPct val="80000"/>
              </a:lnSpc>
              <a:buFont typeface="Wingdings" pitchFamily="2" charset="2"/>
              <a:buNone/>
            </a:pPr>
            <a:r>
              <a:rPr lang="en-US" sz="1600"/>
              <a:t>The class </a:t>
            </a:r>
            <a:r>
              <a:rPr lang="en-US" sz="1600">
                <a:solidFill>
                  <a:schemeClr val="folHlink"/>
                </a:solidFill>
              </a:rPr>
              <a:t>CartoonMurderMystery</a:t>
            </a:r>
            <a:r>
              <a:rPr lang="en-US" sz="1600"/>
              <a:t> must inherit properties from both </a:t>
            </a:r>
            <a:r>
              <a:rPr lang="en-US" sz="1600">
                <a:solidFill>
                  <a:schemeClr val="folHlink"/>
                </a:solidFill>
              </a:rPr>
              <a:t>Cartoon</a:t>
            </a:r>
            <a:r>
              <a:rPr lang="en-US" sz="1600"/>
              <a:t> and </a:t>
            </a:r>
            <a:r>
              <a:rPr lang="en-US" sz="1600">
                <a:solidFill>
                  <a:schemeClr val="folHlink"/>
                </a:solidFill>
              </a:rPr>
              <a:t>MurderMystery</a:t>
            </a:r>
            <a:r>
              <a:rPr lang="en-US" sz="1600"/>
              <a:t>. as suggested. That is, a </a:t>
            </a:r>
            <a:r>
              <a:rPr lang="en-US" sz="1600">
                <a:solidFill>
                  <a:schemeClr val="folHlink"/>
                </a:solidFill>
              </a:rPr>
              <a:t>CartoonMurderMystery</a:t>
            </a:r>
            <a:r>
              <a:rPr lang="en-US" sz="1600"/>
              <a:t> object has all the properties of a Movie object, plus the relationship voices and the attribute weapon.</a:t>
            </a:r>
          </a:p>
          <a:p>
            <a:pPr>
              <a:lnSpc>
                <a:spcPct val="80000"/>
              </a:lnSpc>
              <a:buFont typeface="Wingdings" pitchFamily="2" charset="2"/>
              <a:buNone/>
            </a:pPr>
            <a:r>
              <a:rPr lang="en-US" sz="1600"/>
              <a:t>In ODL, we may follow the keyword extends by several classes, separated by colons. Thus, we may declare the fourth class by:</a:t>
            </a:r>
          </a:p>
          <a:p>
            <a:pPr>
              <a:lnSpc>
                <a:spcPct val="80000"/>
              </a:lnSpc>
              <a:buFont typeface="Wingdings" pitchFamily="2" charset="2"/>
              <a:buNone/>
            </a:pPr>
            <a:endParaRPr lang="en-US" sz="1600"/>
          </a:p>
          <a:p>
            <a:pPr>
              <a:lnSpc>
                <a:spcPct val="80000"/>
              </a:lnSpc>
              <a:buFont typeface="Wingdings" pitchFamily="2" charset="2"/>
              <a:buNone/>
            </a:pPr>
            <a:r>
              <a:rPr lang="en-US" sz="1600"/>
              <a:t>class CartoonMurderMystery extends MurderMystery : Cartoon;</a:t>
            </a:r>
          </a:p>
          <a:p>
            <a:pPr>
              <a:lnSpc>
                <a:spcPct val="80000"/>
              </a:lnSpc>
              <a:buFont typeface="Wingdings" pitchFamily="2" charset="2"/>
              <a:buNone/>
            </a:pPr>
            <a:endParaRPr lang="en-US" sz="1600"/>
          </a:p>
          <a:p>
            <a:pPr>
              <a:lnSpc>
                <a:spcPct val="80000"/>
              </a:lnSpc>
              <a:buFont typeface="Wingdings" pitchFamily="2" charset="2"/>
              <a:buNone/>
            </a:pPr>
            <a:r>
              <a:rPr lang="en-US" sz="1600"/>
              <a:t>When a class C inherits from several classes, there is the potential for conflicts among property names. Two or more of the superclasses of C may have a property of the same name, and the types of these properties may differ. Class </a:t>
            </a:r>
            <a:r>
              <a:rPr lang="en-US" sz="1600">
                <a:solidFill>
                  <a:schemeClr val="folHlink"/>
                </a:solidFill>
              </a:rPr>
              <a:t>CartoonMurderMystery</a:t>
            </a:r>
            <a:r>
              <a:rPr lang="en-US" sz="1600"/>
              <a:t> did not present such a problem, since the only properties in common between </a:t>
            </a:r>
            <a:r>
              <a:rPr lang="en-US" sz="1600">
                <a:solidFill>
                  <a:schemeClr val="folHlink"/>
                </a:solidFill>
              </a:rPr>
              <a:t>Cartoon</a:t>
            </a:r>
            <a:r>
              <a:rPr lang="en-US" sz="1600"/>
              <a:t> and </a:t>
            </a:r>
            <a:r>
              <a:rPr lang="en-US" sz="1600">
                <a:solidFill>
                  <a:schemeClr val="folHlink"/>
                </a:solidFill>
              </a:rPr>
              <a:t>MurderMystery</a:t>
            </a:r>
            <a:r>
              <a:rPr lang="en-US" sz="1600"/>
              <a:t> are the properties of </a:t>
            </a:r>
            <a:r>
              <a:rPr lang="en-US" sz="1600">
                <a:solidFill>
                  <a:schemeClr val="folHlink"/>
                </a:solidFill>
              </a:rPr>
              <a:t>Movie</a:t>
            </a:r>
            <a:r>
              <a:rPr lang="en-US" sz="1600"/>
              <a:t>, which are the same property in both superclasses of </a:t>
            </a:r>
            <a:r>
              <a:rPr lang="en-US" sz="1600">
                <a:solidFill>
                  <a:schemeClr val="folHlink"/>
                </a:solidFill>
              </a:rPr>
              <a:t>CartoonMurder-Mystery</a:t>
            </a:r>
            <a:r>
              <a:rPr lang="en-US" sz="1600"/>
              <a:t>. Here is an example where we are not so lucky.</a:t>
            </a:r>
          </a:p>
          <a:p>
            <a:pPr>
              <a:lnSpc>
                <a:spcPct val="80000"/>
              </a:lnSpc>
              <a:buFont typeface="Wingdings" pitchFamily="2" charset="2"/>
              <a:buNone/>
            </a:pPr>
            <a:endParaRPr lang="en-US" sz="1200"/>
          </a:p>
          <a:p>
            <a:pPr>
              <a:lnSpc>
                <a:spcPct val="80000"/>
              </a:lnSpc>
              <a:buFont typeface="Wingdings" pitchFamily="2" charset="2"/>
              <a:buNone/>
            </a:pPr>
            <a:r>
              <a:rPr lang="en-US" sz="1200"/>
              <a:t>Technically, the second and subsequent names must be "interfaces," rather than classes. Roughly, an interface in ODL is a class definition without an associated set of objects, or "extent." We discuss the distinction later.</a:t>
            </a:r>
            <a:endParaRPr lang="bg-BG" sz="12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bg-BG" sz="4000"/>
              <a:t>Diagram showing multiple inheritance</a:t>
            </a:r>
          </a:p>
        </p:txBody>
      </p:sp>
      <p:sp>
        <p:nvSpPr>
          <p:cNvPr id="47108" name="Text Box 4"/>
          <p:cNvSpPr txBox="1">
            <a:spLocks noChangeArrowheads="1"/>
          </p:cNvSpPr>
          <p:nvPr/>
        </p:nvSpPr>
        <p:spPr bwMode="auto">
          <a:xfrm>
            <a:off x="3492500" y="2349500"/>
            <a:ext cx="771525" cy="366713"/>
          </a:xfrm>
          <a:prstGeom prst="rect">
            <a:avLst/>
          </a:prstGeom>
          <a:noFill/>
          <a:ln w="9525">
            <a:noFill/>
            <a:miter lim="800000"/>
            <a:headEnd/>
            <a:tailEnd/>
          </a:ln>
          <a:effectLst/>
        </p:spPr>
        <p:txBody>
          <a:bodyPr wrap="none">
            <a:spAutoFit/>
          </a:bodyPr>
          <a:lstStyle/>
          <a:p>
            <a:r>
              <a:rPr lang="en-US"/>
              <a:t>Movie</a:t>
            </a:r>
            <a:endParaRPr lang="bg-BG"/>
          </a:p>
        </p:txBody>
      </p:sp>
      <p:sp>
        <p:nvSpPr>
          <p:cNvPr id="47109" name="Text Box 5"/>
          <p:cNvSpPr txBox="1">
            <a:spLocks noChangeArrowheads="1"/>
          </p:cNvSpPr>
          <p:nvPr/>
        </p:nvSpPr>
        <p:spPr bwMode="auto">
          <a:xfrm>
            <a:off x="1403350" y="3789363"/>
            <a:ext cx="974725" cy="366712"/>
          </a:xfrm>
          <a:prstGeom prst="rect">
            <a:avLst/>
          </a:prstGeom>
          <a:noFill/>
          <a:ln w="9525">
            <a:noFill/>
            <a:miter lim="800000"/>
            <a:headEnd/>
            <a:tailEnd/>
          </a:ln>
          <a:effectLst/>
        </p:spPr>
        <p:txBody>
          <a:bodyPr wrap="none">
            <a:spAutoFit/>
          </a:bodyPr>
          <a:lstStyle/>
          <a:p>
            <a:r>
              <a:rPr lang="en-US"/>
              <a:t>Cartoon</a:t>
            </a:r>
            <a:endParaRPr lang="bg-BG"/>
          </a:p>
        </p:txBody>
      </p:sp>
      <p:sp>
        <p:nvSpPr>
          <p:cNvPr id="47110" name="Text Box 6"/>
          <p:cNvSpPr txBox="1">
            <a:spLocks noChangeArrowheads="1"/>
          </p:cNvSpPr>
          <p:nvPr/>
        </p:nvSpPr>
        <p:spPr bwMode="auto">
          <a:xfrm>
            <a:off x="5559425" y="3803650"/>
            <a:ext cx="1685925" cy="366713"/>
          </a:xfrm>
          <a:prstGeom prst="rect">
            <a:avLst/>
          </a:prstGeom>
          <a:noFill/>
          <a:ln w="9525">
            <a:noFill/>
            <a:miter lim="800000"/>
            <a:headEnd/>
            <a:tailEnd/>
          </a:ln>
          <a:effectLst/>
        </p:spPr>
        <p:txBody>
          <a:bodyPr wrap="none">
            <a:spAutoFit/>
          </a:bodyPr>
          <a:lstStyle/>
          <a:p>
            <a:r>
              <a:rPr lang="en-US"/>
              <a:t>MurderMystery</a:t>
            </a:r>
            <a:endParaRPr lang="bg-BG"/>
          </a:p>
        </p:txBody>
      </p:sp>
      <p:sp>
        <p:nvSpPr>
          <p:cNvPr id="47111" name="Text Box 7"/>
          <p:cNvSpPr txBox="1">
            <a:spLocks noChangeArrowheads="1"/>
          </p:cNvSpPr>
          <p:nvPr/>
        </p:nvSpPr>
        <p:spPr bwMode="auto">
          <a:xfrm>
            <a:off x="2700338" y="5300663"/>
            <a:ext cx="2476500" cy="366712"/>
          </a:xfrm>
          <a:prstGeom prst="rect">
            <a:avLst/>
          </a:prstGeom>
          <a:noFill/>
          <a:ln w="9525">
            <a:noFill/>
            <a:miter lim="800000"/>
            <a:headEnd/>
            <a:tailEnd/>
          </a:ln>
          <a:effectLst/>
        </p:spPr>
        <p:txBody>
          <a:bodyPr wrap="none">
            <a:spAutoFit/>
          </a:bodyPr>
          <a:lstStyle/>
          <a:p>
            <a:r>
              <a:rPr lang="en-US"/>
              <a:t>CartoonMurderMystery</a:t>
            </a:r>
            <a:endParaRPr lang="bg-BG"/>
          </a:p>
        </p:txBody>
      </p:sp>
      <p:cxnSp>
        <p:nvCxnSpPr>
          <p:cNvPr id="47112" name="AutoShape 8"/>
          <p:cNvCxnSpPr>
            <a:cxnSpLocks noChangeShapeType="1"/>
            <a:stCxn id="47108" idx="2"/>
            <a:endCxn id="47110" idx="1"/>
          </p:cNvCxnSpPr>
          <p:nvPr/>
        </p:nvCxnSpPr>
        <p:spPr bwMode="auto">
          <a:xfrm>
            <a:off x="3878263" y="2716213"/>
            <a:ext cx="1681162" cy="1271587"/>
          </a:xfrm>
          <a:prstGeom prst="straightConnector1">
            <a:avLst/>
          </a:prstGeom>
          <a:noFill/>
          <a:ln w="9525">
            <a:solidFill>
              <a:schemeClr val="tx1"/>
            </a:solidFill>
            <a:round/>
            <a:headEnd/>
            <a:tailEnd/>
          </a:ln>
          <a:effectLst/>
        </p:spPr>
      </p:cxnSp>
      <p:cxnSp>
        <p:nvCxnSpPr>
          <p:cNvPr id="47113" name="AutoShape 9"/>
          <p:cNvCxnSpPr>
            <a:cxnSpLocks noChangeShapeType="1"/>
            <a:stCxn id="47110" idx="1"/>
            <a:endCxn id="47111" idx="0"/>
          </p:cNvCxnSpPr>
          <p:nvPr/>
        </p:nvCxnSpPr>
        <p:spPr bwMode="auto">
          <a:xfrm flipH="1">
            <a:off x="3938588" y="3987800"/>
            <a:ext cx="1620837" cy="1312863"/>
          </a:xfrm>
          <a:prstGeom prst="straightConnector1">
            <a:avLst/>
          </a:prstGeom>
          <a:noFill/>
          <a:ln w="9525">
            <a:solidFill>
              <a:schemeClr val="tx1"/>
            </a:solidFill>
            <a:round/>
            <a:headEnd/>
            <a:tailEnd/>
          </a:ln>
          <a:effectLst/>
        </p:spPr>
      </p:cxnSp>
      <p:cxnSp>
        <p:nvCxnSpPr>
          <p:cNvPr id="47114" name="AutoShape 10"/>
          <p:cNvCxnSpPr>
            <a:cxnSpLocks noChangeShapeType="1"/>
            <a:stCxn id="47108" idx="2"/>
            <a:endCxn id="47109" idx="3"/>
          </p:cNvCxnSpPr>
          <p:nvPr/>
        </p:nvCxnSpPr>
        <p:spPr bwMode="auto">
          <a:xfrm flipH="1">
            <a:off x="2378075" y="2716213"/>
            <a:ext cx="1500188" cy="1257300"/>
          </a:xfrm>
          <a:prstGeom prst="straightConnector1">
            <a:avLst/>
          </a:prstGeom>
          <a:noFill/>
          <a:ln w="9525">
            <a:solidFill>
              <a:schemeClr val="tx1"/>
            </a:solidFill>
            <a:round/>
            <a:headEnd/>
            <a:tailEnd/>
          </a:ln>
          <a:effectLst/>
        </p:spPr>
      </p:cxnSp>
      <p:cxnSp>
        <p:nvCxnSpPr>
          <p:cNvPr id="47115" name="AutoShape 11"/>
          <p:cNvCxnSpPr>
            <a:cxnSpLocks noChangeShapeType="1"/>
            <a:stCxn id="47109" idx="3"/>
            <a:endCxn id="47111" idx="0"/>
          </p:cNvCxnSpPr>
          <p:nvPr/>
        </p:nvCxnSpPr>
        <p:spPr bwMode="auto">
          <a:xfrm>
            <a:off x="2378075" y="3973513"/>
            <a:ext cx="1560513" cy="1327150"/>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Example</a:t>
            </a:r>
            <a:endParaRPr lang="bg-BG"/>
          </a:p>
        </p:txBody>
      </p:sp>
      <p:sp>
        <p:nvSpPr>
          <p:cNvPr id="46083" name="Rectangle 3"/>
          <p:cNvSpPr>
            <a:spLocks noGrp="1" noChangeArrowheads="1"/>
          </p:cNvSpPr>
          <p:nvPr>
            <p:ph type="body" idx="1"/>
          </p:nvPr>
        </p:nvSpPr>
        <p:spPr/>
        <p:txBody>
          <a:bodyPr/>
          <a:lstStyle/>
          <a:p>
            <a:pPr>
              <a:buFont typeface="Wingdings" pitchFamily="2" charset="2"/>
              <a:buNone/>
            </a:pPr>
            <a:r>
              <a:rPr lang="en-US" sz="2800"/>
              <a:t>Suppose we have subclasses of </a:t>
            </a:r>
            <a:r>
              <a:rPr lang="en-US" sz="2800">
                <a:solidFill>
                  <a:schemeClr val="folHlink"/>
                </a:solidFill>
              </a:rPr>
              <a:t>Movie</a:t>
            </a:r>
            <a:r>
              <a:rPr lang="en-US" sz="2800"/>
              <a:t> called </a:t>
            </a:r>
            <a:r>
              <a:rPr lang="en-US" sz="2800">
                <a:solidFill>
                  <a:schemeClr val="folHlink"/>
                </a:solidFill>
              </a:rPr>
              <a:t>Romance</a:t>
            </a:r>
            <a:r>
              <a:rPr lang="en-US" sz="2800"/>
              <a:t> and </a:t>
            </a:r>
            <a:r>
              <a:rPr lang="en-US" sz="2800">
                <a:solidFill>
                  <a:schemeClr val="folHlink"/>
                </a:solidFill>
              </a:rPr>
              <a:t>Courtroom</a:t>
            </a:r>
            <a:r>
              <a:rPr lang="en-US" sz="2800"/>
              <a:t>. Further suppose that each of these subclasses has an attribute called </a:t>
            </a:r>
            <a:r>
              <a:rPr lang="en-US" sz="2800">
                <a:solidFill>
                  <a:schemeClr val="folHlink"/>
                </a:solidFill>
              </a:rPr>
              <a:t>ending</a:t>
            </a:r>
            <a:r>
              <a:rPr lang="en-US" sz="2800"/>
              <a:t>. In class </a:t>
            </a:r>
            <a:r>
              <a:rPr lang="en-US" sz="2800">
                <a:solidFill>
                  <a:schemeClr val="folHlink"/>
                </a:solidFill>
              </a:rPr>
              <a:t>Romance</a:t>
            </a:r>
            <a:r>
              <a:rPr lang="en-US" sz="2800"/>
              <a:t>, attribute </a:t>
            </a:r>
            <a:r>
              <a:rPr lang="en-US" sz="2800">
                <a:solidFill>
                  <a:schemeClr val="folHlink"/>
                </a:solidFill>
              </a:rPr>
              <a:t>ending</a:t>
            </a:r>
            <a:r>
              <a:rPr lang="en-US" sz="2800"/>
              <a:t> draws its values from the technically, the second and subsequent names must be "interfaces," rather than classes. Roughly, an interface in ODL is a class definition without an associated set of objects, or "extent." </a:t>
            </a:r>
            <a:endParaRPr lang="bg-BG" sz="28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bg-BG"/>
              <a:t>Multiple Inheritance in ODL</a:t>
            </a:r>
          </a:p>
        </p:txBody>
      </p:sp>
      <p:sp>
        <p:nvSpPr>
          <p:cNvPr id="48131" name="Rectangle 3"/>
          <p:cNvSpPr>
            <a:spLocks noGrp="1" noChangeArrowheads="1"/>
          </p:cNvSpPr>
          <p:nvPr>
            <p:ph type="body" idx="1"/>
          </p:nvPr>
        </p:nvSpPr>
        <p:spPr/>
        <p:txBody>
          <a:bodyPr/>
          <a:lstStyle/>
          <a:p>
            <a:pPr>
              <a:lnSpc>
                <a:spcPct val="80000"/>
              </a:lnSpc>
              <a:buFont typeface="Wingdings" pitchFamily="2" charset="2"/>
              <a:buNone/>
            </a:pPr>
            <a:r>
              <a:rPr lang="en-US" sz="1800"/>
              <a:t>The ODL standard does not dictate how such conflicts are to be resolved. Some possible approaches to handling conflicts that arise from multiple inheritance are:</a:t>
            </a:r>
          </a:p>
          <a:p>
            <a:pPr>
              <a:lnSpc>
                <a:spcPct val="80000"/>
              </a:lnSpc>
              <a:buFont typeface="Wingdings" pitchFamily="2" charset="2"/>
              <a:buAutoNum type="arabicPeriod"/>
            </a:pPr>
            <a:r>
              <a:rPr lang="en-US" sz="1800"/>
              <a:t>Disallow multiple inheritance altogether. This approach is generally regarded as too limiting.</a:t>
            </a:r>
          </a:p>
          <a:p>
            <a:pPr>
              <a:lnSpc>
                <a:spcPct val="80000"/>
              </a:lnSpc>
              <a:buFont typeface="Wingdings" pitchFamily="2" charset="2"/>
              <a:buAutoNum type="arabicPeriod"/>
            </a:pPr>
            <a:r>
              <a:rPr lang="en-US" sz="1800"/>
              <a:t>Indicate which of the candidate definitions of the property applies to the subclass. For instance, in the example we may decide that in a courtroom romance we are more interested in whether the movie has a happy or sad ending than we are in the verdict of the courtroom trial. In this case, we would specify that class </a:t>
            </a:r>
            <a:r>
              <a:rPr lang="en-US" sz="1800">
                <a:solidFill>
                  <a:schemeClr val="folHlink"/>
                </a:solidFill>
              </a:rPr>
              <a:t>Courtroom-Romance</a:t>
            </a:r>
            <a:r>
              <a:rPr lang="en-US" sz="1800"/>
              <a:t> inherits attribute ending from superclass </a:t>
            </a:r>
            <a:r>
              <a:rPr lang="en-US" sz="1800">
                <a:solidFill>
                  <a:schemeClr val="folHlink"/>
                </a:solidFill>
              </a:rPr>
              <a:t>Romance</a:t>
            </a:r>
            <a:r>
              <a:rPr lang="en-US" sz="1800"/>
              <a:t>, and not from superclass </a:t>
            </a:r>
            <a:r>
              <a:rPr lang="en-US" sz="1800">
                <a:solidFill>
                  <a:schemeClr val="folHlink"/>
                </a:solidFill>
              </a:rPr>
              <a:t>Courtroom</a:t>
            </a:r>
            <a:r>
              <a:rPr lang="en-US" sz="1800"/>
              <a:t>. </a:t>
            </a:r>
          </a:p>
          <a:p>
            <a:pPr>
              <a:lnSpc>
                <a:spcPct val="80000"/>
              </a:lnSpc>
              <a:buFont typeface="Wingdings" pitchFamily="2" charset="2"/>
              <a:buAutoNum type="arabicPeriod"/>
            </a:pPr>
            <a:r>
              <a:rPr lang="en-US" sz="1800"/>
              <a:t>Give a new name in the subclass for one of the identically named properties in the superclasses. For instance, in the example, if </a:t>
            </a:r>
            <a:r>
              <a:rPr lang="en-US" sz="1800">
                <a:solidFill>
                  <a:schemeClr val="folHlink"/>
                </a:solidFill>
              </a:rPr>
              <a:t>Courtroom-Romance</a:t>
            </a:r>
            <a:r>
              <a:rPr lang="en-US" sz="1800"/>
              <a:t> inherits attribute </a:t>
            </a:r>
            <a:r>
              <a:rPr lang="en-US" sz="1800">
                <a:solidFill>
                  <a:schemeClr val="folHlink"/>
                </a:solidFill>
              </a:rPr>
              <a:t>ending</a:t>
            </a:r>
            <a:r>
              <a:rPr lang="en-US" sz="1800"/>
              <a:t> from superclass </a:t>
            </a:r>
            <a:r>
              <a:rPr lang="en-US" sz="1800">
                <a:solidFill>
                  <a:schemeClr val="folHlink"/>
                </a:solidFill>
              </a:rPr>
              <a:t>Romance</a:t>
            </a:r>
            <a:r>
              <a:rPr lang="en-US" sz="1800"/>
              <a:t>, then we may specify that class </a:t>
            </a:r>
            <a:r>
              <a:rPr lang="en-US" sz="1800">
                <a:solidFill>
                  <a:schemeClr val="folHlink"/>
                </a:solidFill>
              </a:rPr>
              <a:t>Courtroom-Romance</a:t>
            </a:r>
            <a:r>
              <a:rPr lang="en-US" sz="1800"/>
              <a:t> has an additional attribute called </a:t>
            </a:r>
            <a:r>
              <a:rPr lang="en-US" sz="1800">
                <a:solidFill>
                  <a:schemeClr val="folHlink"/>
                </a:solidFill>
              </a:rPr>
              <a:t>verdict</a:t>
            </a:r>
            <a:r>
              <a:rPr lang="en-US" sz="1800"/>
              <a:t>, which is a renaming of the attribute </a:t>
            </a:r>
            <a:r>
              <a:rPr lang="en-US" sz="1800">
                <a:solidFill>
                  <a:schemeClr val="folHlink"/>
                </a:solidFill>
              </a:rPr>
              <a:t>ending</a:t>
            </a:r>
            <a:r>
              <a:rPr lang="en-US" sz="1800"/>
              <a:t> inherited from class </a:t>
            </a:r>
            <a:r>
              <a:rPr lang="en-US" sz="1800">
                <a:solidFill>
                  <a:schemeClr val="folHlink"/>
                </a:solidFill>
              </a:rPr>
              <a:t>Courtroom</a:t>
            </a:r>
            <a:r>
              <a:rPr lang="en-US" sz="1800"/>
              <a:t>.</a:t>
            </a:r>
            <a:endParaRPr lang="bg-BG" sz="1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bg-BG"/>
              <a:t>Extents</a:t>
            </a:r>
          </a:p>
        </p:txBody>
      </p:sp>
      <p:sp>
        <p:nvSpPr>
          <p:cNvPr id="49155" name="Rectangle 3"/>
          <p:cNvSpPr>
            <a:spLocks noGrp="1" noChangeArrowheads="1"/>
          </p:cNvSpPr>
          <p:nvPr>
            <p:ph type="body" idx="1"/>
          </p:nvPr>
        </p:nvSpPr>
        <p:spPr>
          <a:xfrm>
            <a:off x="250825" y="1989138"/>
            <a:ext cx="8686800" cy="4687887"/>
          </a:xfrm>
        </p:spPr>
        <p:txBody>
          <a:bodyPr/>
          <a:lstStyle/>
          <a:p>
            <a:pPr>
              <a:lnSpc>
                <a:spcPct val="80000"/>
              </a:lnSpc>
              <a:buFont typeface="Wingdings" pitchFamily="2" charset="2"/>
              <a:buNone/>
            </a:pPr>
            <a:r>
              <a:rPr lang="en-US" sz="2000"/>
              <a:t>When an ODL class is part of the database being defined, we need to distinguish the class definition itself from the set of objects of that class that exist at a given time. The distinction is the same as that between a relation schema and a relation instance, even though both can be referred to by the name of the relation, depending on context. Likewise, in the E/R model we need to distinguish between the definition of an entity set and the set of existing entities of that kind.</a:t>
            </a:r>
          </a:p>
          <a:p>
            <a:pPr>
              <a:lnSpc>
                <a:spcPct val="80000"/>
              </a:lnSpc>
              <a:buFont typeface="Wingdings" pitchFamily="2" charset="2"/>
              <a:buNone/>
            </a:pPr>
            <a:r>
              <a:rPr lang="en-US" sz="2000"/>
              <a:t>In ODL, the distinction is made explicit by giving the class and its </a:t>
            </a:r>
            <a:r>
              <a:rPr lang="en-US" sz="2000">
                <a:solidFill>
                  <a:schemeClr val="folHlink"/>
                </a:solidFill>
              </a:rPr>
              <a:t>extent</a:t>
            </a:r>
            <a:r>
              <a:rPr lang="en-US" sz="2000"/>
              <a:t>, or set of existing objects, different names. Thus, the class name is a schema for the class, while the extent is the name of the current set of objects of that class. We provide a name for the extent of a class by following the class name by a parenthesized expression consisting of the keyword extent and the name chosen for the extent.</a:t>
            </a:r>
          </a:p>
          <a:p>
            <a:pPr>
              <a:lnSpc>
                <a:spcPct val="80000"/>
              </a:lnSpc>
              <a:buFont typeface="Wingdings" pitchFamily="2" charset="2"/>
              <a:buNone/>
            </a:pPr>
            <a:endParaRPr lang="en-US" sz="2000"/>
          </a:p>
          <a:p>
            <a:pPr>
              <a:lnSpc>
                <a:spcPct val="80000"/>
              </a:lnSpc>
              <a:buFont typeface="Wingdings" pitchFamily="2" charset="2"/>
              <a:buNone/>
            </a:pPr>
            <a:r>
              <a:rPr lang="en-US" sz="2000"/>
              <a:t>class Movie (extent Movies) {</a:t>
            </a:r>
          </a:p>
          <a:p>
            <a:pPr>
              <a:lnSpc>
                <a:spcPct val="80000"/>
              </a:lnSpc>
              <a:buFont typeface="Wingdings" pitchFamily="2" charset="2"/>
              <a:buNone/>
            </a:pPr>
            <a:r>
              <a:rPr lang="en-US" sz="2000"/>
              <a:t>	attribute string title;</a:t>
            </a:r>
          </a:p>
          <a:p>
            <a:pPr>
              <a:lnSpc>
                <a:spcPct val="80000"/>
              </a:lnSpc>
              <a:buFont typeface="Wingdings" pitchFamily="2" charset="2"/>
              <a:buNone/>
            </a:pPr>
            <a:r>
              <a:rPr lang="en-US" sz="2000"/>
              <a:t>…</a:t>
            </a:r>
            <a:endParaRPr lang="bg-BG"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bg-BG"/>
              <a:t>The Type System</a:t>
            </a:r>
          </a:p>
        </p:txBody>
      </p:sp>
      <p:sp>
        <p:nvSpPr>
          <p:cNvPr id="10243" name="Rectangle 3"/>
          <p:cNvSpPr>
            <a:spLocks noGrp="1" noChangeArrowheads="1"/>
          </p:cNvSpPr>
          <p:nvPr>
            <p:ph type="body" idx="1"/>
          </p:nvPr>
        </p:nvSpPr>
        <p:spPr>
          <a:xfrm>
            <a:off x="0" y="1981200"/>
            <a:ext cx="9144000" cy="4256088"/>
          </a:xfrm>
        </p:spPr>
        <p:txBody>
          <a:bodyPr/>
          <a:lstStyle/>
          <a:p>
            <a:pPr>
              <a:lnSpc>
                <a:spcPct val="80000"/>
              </a:lnSpc>
              <a:buFont typeface="Wingdings" pitchFamily="2" charset="2"/>
              <a:buNone/>
            </a:pPr>
            <a:r>
              <a:rPr lang="en-US" sz="1600"/>
              <a:t>An object-oriented programming language offers the user a rich collection of types. Starting with atomic types, such as integers, real numbers, booleans, and character strings, one may build new types by using </a:t>
            </a:r>
            <a:r>
              <a:rPr lang="en-US" sz="1600">
                <a:solidFill>
                  <a:schemeClr val="folHlink"/>
                </a:solidFill>
              </a:rPr>
              <a:t>type constructors</a:t>
            </a:r>
            <a:r>
              <a:rPr lang="en-US" sz="1600"/>
              <a:t>. Typically, the type constructors let us build:</a:t>
            </a:r>
          </a:p>
          <a:p>
            <a:pPr>
              <a:lnSpc>
                <a:spcPct val="80000"/>
              </a:lnSpc>
              <a:buFont typeface="Wingdings" pitchFamily="2" charset="2"/>
              <a:buAutoNum type="arabicPeriod"/>
            </a:pPr>
            <a:r>
              <a:rPr lang="en-US" sz="1600">
                <a:solidFill>
                  <a:schemeClr val="folHlink"/>
                </a:solidFill>
              </a:rPr>
              <a:t>Record structures</a:t>
            </a:r>
            <a:r>
              <a:rPr lang="en-US" sz="1600"/>
              <a:t>. Given a list of types T</a:t>
            </a:r>
            <a:r>
              <a:rPr lang="en-US" sz="1600" baseline="-25000"/>
              <a:t>1</a:t>
            </a:r>
            <a:r>
              <a:rPr lang="en-US" sz="1600"/>
              <a:t>, T</a:t>
            </a:r>
            <a:r>
              <a:rPr lang="en-US" sz="1600" baseline="-25000"/>
              <a:t>2</a:t>
            </a:r>
            <a:r>
              <a:rPr lang="en-US" sz="1600"/>
              <a:t>, ..., T</a:t>
            </a:r>
            <a:r>
              <a:rPr lang="en-US" sz="1600" baseline="-25000"/>
              <a:t>n</a:t>
            </a:r>
            <a:r>
              <a:rPr lang="en-US" sz="1600"/>
              <a:t> and a corresponding list of </a:t>
            </a:r>
            <a:r>
              <a:rPr lang="en-US" sz="1600">
                <a:solidFill>
                  <a:schemeClr val="folHlink"/>
                </a:solidFill>
              </a:rPr>
              <a:t>field names</a:t>
            </a:r>
            <a:r>
              <a:rPr lang="en-US" sz="1600"/>
              <a:t> (called </a:t>
            </a:r>
            <a:r>
              <a:rPr lang="en-US" sz="1600">
                <a:solidFill>
                  <a:schemeClr val="folHlink"/>
                </a:solidFill>
              </a:rPr>
              <a:t>instance variables</a:t>
            </a:r>
            <a:r>
              <a:rPr lang="en-US" sz="1600"/>
              <a:t> in Smalltalk) f</a:t>
            </a:r>
            <a:r>
              <a:rPr lang="en-US" sz="1600" baseline="-25000"/>
              <a:t>1</a:t>
            </a:r>
            <a:r>
              <a:rPr lang="en-US" sz="1600"/>
              <a:t>, f</a:t>
            </a:r>
            <a:r>
              <a:rPr lang="en-US" sz="1600" baseline="-25000"/>
              <a:t>2</a:t>
            </a:r>
            <a:r>
              <a:rPr lang="en-US" sz="1600"/>
              <a:t>, ..., f</a:t>
            </a:r>
            <a:r>
              <a:rPr lang="en-US" sz="1600" baseline="-25000"/>
              <a:t>n</a:t>
            </a:r>
            <a:r>
              <a:rPr lang="en-US" sz="1600"/>
              <a:t>, one can construct a record type consisting of n components. The ith component has type T, and is referred to by its field name f</a:t>
            </a:r>
            <a:r>
              <a:rPr lang="en-US" sz="1600" baseline="-25000"/>
              <a:t>i</a:t>
            </a:r>
            <a:r>
              <a:rPr lang="en-US" sz="1600"/>
              <a:t>. Record structures are exactly what C or C++ calls "structs," and we shall frequently use that term in what follows.</a:t>
            </a:r>
          </a:p>
          <a:p>
            <a:pPr>
              <a:lnSpc>
                <a:spcPct val="80000"/>
              </a:lnSpc>
              <a:buFont typeface="Wingdings" pitchFamily="2" charset="2"/>
              <a:buAutoNum type="arabicPeriod"/>
            </a:pPr>
            <a:r>
              <a:rPr lang="en-US" sz="1600">
                <a:solidFill>
                  <a:schemeClr val="folHlink"/>
                </a:solidFill>
              </a:rPr>
              <a:t>Collection types</a:t>
            </a:r>
            <a:r>
              <a:rPr lang="en-US" sz="1600"/>
              <a:t>. Given a type T, one can construct new types by applying a </a:t>
            </a:r>
            <a:r>
              <a:rPr lang="en-US" sz="1600">
                <a:solidFill>
                  <a:schemeClr val="folHlink"/>
                </a:solidFill>
              </a:rPr>
              <a:t>collection operator</a:t>
            </a:r>
            <a:r>
              <a:rPr lang="en-US" sz="1600"/>
              <a:t> to type T. Different languages use different collection operators, but there are several common ones, including arrays, lists, and sets. Thus, if T were the atomic type integer, we might build the collection types ''array of integers," "list of integers," or "set of integers."</a:t>
            </a:r>
          </a:p>
          <a:p>
            <a:pPr>
              <a:lnSpc>
                <a:spcPct val="80000"/>
              </a:lnSpc>
              <a:buFont typeface="Wingdings" pitchFamily="2" charset="2"/>
              <a:buAutoNum type="arabicPeriod"/>
            </a:pPr>
            <a:r>
              <a:rPr lang="en-US" sz="1600">
                <a:solidFill>
                  <a:schemeClr val="folHlink"/>
                </a:solidFill>
              </a:rPr>
              <a:t>Reference types</a:t>
            </a:r>
            <a:r>
              <a:rPr lang="en-US" sz="1600"/>
              <a:t>. A reference to a type T is a type whose values are suitable for locating a value of the type T. In C or C++, a reference is a "pointer" to a value, that is, the virtual-memory address of the value pointed to.</a:t>
            </a:r>
          </a:p>
          <a:p>
            <a:pPr>
              <a:lnSpc>
                <a:spcPct val="80000"/>
              </a:lnSpc>
              <a:buFont typeface="Wingdings" pitchFamily="2" charset="2"/>
              <a:buNone/>
            </a:pPr>
            <a:r>
              <a:rPr lang="en-US" sz="1600"/>
              <a:t>Of course, record-structure and collection operators can be applied repeatedly to build ever more complex types. For instance, a bank might define a type that is a record structure with a first component named customer of type string and whose second component is of type set-of-integers and is named accounts. Such a type is suitable for associating bank </a:t>
            </a:r>
            <a:r>
              <a:rPr lang="en-US" sz="1600">
                <a:solidFill>
                  <a:schemeClr val="folHlink"/>
                </a:solidFill>
              </a:rPr>
              <a:t>customers</a:t>
            </a:r>
            <a:r>
              <a:rPr lang="en-US" sz="1600"/>
              <a:t> with the set of their accounts.</a:t>
            </a:r>
            <a:endParaRPr lang="bg-BG" sz="16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bg-BG"/>
              <a:t>Interfaces</a:t>
            </a:r>
          </a:p>
        </p:txBody>
      </p:sp>
      <p:sp>
        <p:nvSpPr>
          <p:cNvPr id="50179" name="Rectangle 3"/>
          <p:cNvSpPr>
            <a:spLocks noGrp="1" noChangeArrowheads="1"/>
          </p:cNvSpPr>
          <p:nvPr>
            <p:ph type="body" idx="1"/>
          </p:nvPr>
        </p:nvSpPr>
        <p:spPr>
          <a:xfrm>
            <a:off x="457200" y="1981200"/>
            <a:ext cx="8229600" cy="4400550"/>
          </a:xfrm>
        </p:spPr>
        <p:txBody>
          <a:bodyPr/>
          <a:lstStyle/>
          <a:p>
            <a:pPr>
              <a:lnSpc>
                <a:spcPct val="80000"/>
              </a:lnSpc>
              <a:buFont typeface="Wingdings" pitchFamily="2" charset="2"/>
              <a:buNone/>
            </a:pPr>
            <a:r>
              <a:rPr lang="en-US" sz="2400"/>
              <a:t>ODL provides for the definition of interfaces, which are essentially class definitions with no associated extent (and therefore, with no associated objects). We have mentioned interfaces, where we pointed out that they could support inheritance by one class from several classes. Interfaces also are useful if we have several classes that have different extents, but the same properties; the situation is analogous to several relations that have the same schema but different sets of tuples.</a:t>
            </a:r>
          </a:p>
          <a:p>
            <a:pPr>
              <a:lnSpc>
                <a:spcPct val="80000"/>
              </a:lnSpc>
              <a:buFont typeface="Wingdings" pitchFamily="2" charset="2"/>
              <a:buNone/>
            </a:pPr>
            <a:r>
              <a:rPr lang="en-US" sz="2400"/>
              <a:t>If we define an interface I, we can then define several classes that inherit their properties from I. Each of those classes has a distinct extent, so we can maintain in our database several sets of objects that have the same type, yet belong to distinct classes.</a:t>
            </a:r>
            <a:endParaRPr lang="bg-BG" sz="24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Declaring Keys in ODL</a:t>
            </a:r>
            <a:endParaRPr lang="bg-BG"/>
          </a:p>
        </p:txBody>
      </p:sp>
      <p:sp>
        <p:nvSpPr>
          <p:cNvPr id="51203" name="Rectangle 3"/>
          <p:cNvSpPr>
            <a:spLocks noGrp="1" noChangeArrowheads="1"/>
          </p:cNvSpPr>
          <p:nvPr>
            <p:ph type="body" idx="1"/>
          </p:nvPr>
        </p:nvSpPr>
        <p:spPr/>
        <p:txBody>
          <a:bodyPr/>
          <a:lstStyle/>
          <a:p>
            <a:pPr>
              <a:lnSpc>
                <a:spcPct val="80000"/>
              </a:lnSpc>
              <a:buFont typeface="Wingdings" pitchFamily="2" charset="2"/>
              <a:buNone/>
            </a:pPr>
            <a:r>
              <a:rPr lang="en-US" sz="1800"/>
              <a:t>ODL differs from the other models studied so far in that the declaration and use of keys is optional. That is, in the E/R model, entity sets need keys to distinguish members of the entity set from one another. In the relational model, where relations are sets, all attributes together form a key unless some proper subset of the attributes for a given relation can serve as a key. Either way, there must be at least one key for a relation.</a:t>
            </a:r>
          </a:p>
          <a:p>
            <a:pPr>
              <a:lnSpc>
                <a:spcPct val="80000"/>
              </a:lnSpc>
              <a:buFont typeface="Wingdings" pitchFamily="2" charset="2"/>
              <a:buNone/>
            </a:pPr>
            <a:r>
              <a:rPr lang="en-US" sz="1800"/>
              <a:t>However, objects have a unique object identity, as we discussed. Consequently, in ODL, the declaration of a key or keys is optional. It is entirely appropriate for there to be several objects of a class that are indistinguishable by any properties we can observe; the system still keeps them distinct by their internal object identity.</a:t>
            </a:r>
          </a:p>
          <a:p>
            <a:pPr>
              <a:lnSpc>
                <a:spcPct val="80000"/>
              </a:lnSpc>
              <a:buFont typeface="Wingdings" pitchFamily="2" charset="2"/>
              <a:buNone/>
            </a:pPr>
            <a:r>
              <a:rPr lang="en-US" sz="1800"/>
              <a:t>In ODL we may declare one or more attributes to be a key for a class by using the keyword </a:t>
            </a:r>
            <a:r>
              <a:rPr lang="en-US" sz="1800">
                <a:solidFill>
                  <a:schemeClr val="folHlink"/>
                </a:solidFill>
              </a:rPr>
              <a:t>key</a:t>
            </a:r>
            <a:r>
              <a:rPr lang="en-US" sz="1800"/>
              <a:t> or </a:t>
            </a:r>
            <a:r>
              <a:rPr lang="en-US" sz="1800">
                <a:solidFill>
                  <a:schemeClr val="folHlink"/>
                </a:solidFill>
              </a:rPr>
              <a:t>keys</a:t>
            </a:r>
            <a:r>
              <a:rPr lang="en-US" sz="1800"/>
              <a:t> (it doesn't matter which) followed by the attribute or attributes forming keys. If there is more than one attribute in a key, the list of attributes must be surrounded by parentheses. The key declaration itself appears, along with the extent declaration, inside parentheses that may follow the name of the class itself in the first line of its declaration.</a:t>
            </a:r>
            <a:endParaRPr lang="bg-BG" sz="18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Declaring Keys in ODL</a:t>
            </a:r>
            <a:endParaRPr lang="bg-BG"/>
          </a:p>
        </p:txBody>
      </p:sp>
      <p:sp>
        <p:nvSpPr>
          <p:cNvPr id="52227" name="Rectangle 3"/>
          <p:cNvSpPr>
            <a:spLocks noGrp="1" noChangeArrowheads="1"/>
          </p:cNvSpPr>
          <p:nvPr>
            <p:ph type="body" idx="1"/>
          </p:nvPr>
        </p:nvSpPr>
        <p:spPr/>
        <p:txBody>
          <a:bodyPr/>
          <a:lstStyle/>
          <a:p>
            <a:pPr>
              <a:lnSpc>
                <a:spcPct val="80000"/>
              </a:lnSpc>
              <a:buFont typeface="Wingdings" pitchFamily="2" charset="2"/>
              <a:buNone/>
            </a:pPr>
            <a:r>
              <a:rPr lang="en-US" sz="2800"/>
              <a:t>class Movie (extent Movies key (title, year))</a:t>
            </a:r>
          </a:p>
          <a:p>
            <a:pPr>
              <a:lnSpc>
                <a:spcPct val="80000"/>
              </a:lnSpc>
              <a:buFont typeface="Wingdings" pitchFamily="2" charset="2"/>
              <a:buNone/>
            </a:pPr>
            <a:r>
              <a:rPr lang="en-US" sz="2800"/>
              <a:t>{</a:t>
            </a:r>
          </a:p>
          <a:p>
            <a:pPr>
              <a:lnSpc>
                <a:spcPct val="80000"/>
              </a:lnSpc>
              <a:buFont typeface="Wingdings" pitchFamily="2" charset="2"/>
              <a:buNone/>
            </a:pPr>
            <a:r>
              <a:rPr lang="en-US" sz="2800"/>
              <a:t>	attribute string title;</a:t>
            </a:r>
          </a:p>
          <a:p>
            <a:pPr>
              <a:lnSpc>
                <a:spcPct val="80000"/>
              </a:lnSpc>
              <a:buFont typeface="Wingdings" pitchFamily="2" charset="2"/>
              <a:buNone/>
            </a:pPr>
            <a:r>
              <a:rPr lang="en-US" sz="2800"/>
              <a:t>…</a:t>
            </a:r>
          </a:p>
          <a:p>
            <a:pPr>
              <a:lnSpc>
                <a:spcPct val="80000"/>
              </a:lnSpc>
              <a:buFont typeface="Wingdings" pitchFamily="2" charset="2"/>
              <a:buNone/>
            </a:pPr>
            <a:endParaRPr lang="en-US" sz="2800"/>
          </a:p>
          <a:p>
            <a:pPr>
              <a:lnSpc>
                <a:spcPct val="80000"/>
              </a:lnSpc>
              <a:buFont typeface="Wingdings" pitchFamily="2" charset="2"/>
              <a:buNone/>
            </a:pPr>
            <a:r>
              <a:rPr lang="en-US" sz="2800"/>
              <a:t>class Star (extent Stars key name)</a:t>
            </a:r>
          </a:p>
          <a:p>
            <a:pPr>
              <a:lnSpc>
                <a:spcPct val="80000"/>
              </a:lnSpc>
              <a:buFont typeface="Wingdings" pitchFamily="2" charset="2"/>
              <a:buNone/>
            </a:pPr>
            <a:r>
              <a:rPr lang="en-US" sz="2800"/>
              <a:t>{</a:t>
            </a:r>
          </a:p>
          <a:p>
            <a:pPr>
              <a:lnSpc>
                <a:spcPct val="80000"/>
              </a:lnSpc>
              <a:buFont typeface="Wingdings" pitchFamily="2" charset="2"/>
              <a:buNone/>
            </a:pPr>
            <a:r>
              <a:rPr lang="en-US" sz="2800"/>
              <a:t>	attribute string name;</a:t>
            </a:r>
          </a:p>
          <a:p>
            <a:pPr>
              <a:lnSpc>
                <a:spcPct val="80000"/>
              </a:lnSpc>
              <a:buFont typeface="Wingdings" pitchFamily="2" charset="2"/>
              <a:buNone/>
            </a:pPr>
            <a:r>
              <a:rPr lang="en-US" sz="2800"/>
              <a:t>…</a:t>
            </a:r>
            <a:endParaRPr lang="bg-BG" sz="28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Declaring Keys in ODL</a:t>
            </a:r>
            <a:endParaRPr lang="bg-BG"/>
          </a:p>
        </p:txBody>
      </p:sp>
      <p:sp>
        <p:nvSpPr>
          <p:cNvPr id="53251" name="Rectangle 3"/>
          <p:cNvSpPr>
            <a:spLocks noGrp="1" noChangeArrowheads="1"/>
          </p:cNvSpPr>
          <p:nvPr>
            <p:ph type="body" idx="1"/>
          </p:nvPr>
        </p:nvSpPr>
        <p:spPr/>
        <p:txBody>
          <a:bodyPr/>
          <a:lstStyle/>
          <a:p>
            <a:pPr>
              <a:lnSpc>
                <a:spcPct val="90000"/>
              </a:lnSpc>
              <a:buFont typeface="Wingdings" pitchFamily="2" charset="2"/>
              <a:buNone/>
            </a:pPr>
            <a:r>
              <a:rPr lang="en-US" sz="2400"/>
              <a:t>It is possible that several sets of attributes are keys. If so, then following the word key(s) we may place several keys separated by commas. As usual, a key that consists of more than one attribute must have parentheses around the list of its attributes, so we can disambiguate a key of several attributes from several keys of one attribute each.</a:t>
            </a:r>
          </a:p>
          <a:p>
            <a:pPr>
              <a:lnSpc>
                <a:spcPct val="90000"/>
              </a:lnSpc>
              <a:buFont typeface="Wingdings" pitchFamily="2" charset="2"/>
              <a:buNone/>
            </a:pPr>
            <a:endParaRPr lang="en-US" sz="2400"/>
          </a:p>
          <a:p>
            <a:pPr>
              <a:lnSpc>
                <a:spcPct val="90000"/>
              </a:lnSpc>
              <a:buFont typeface="Wingdings" pitchFamily="2" charset="2"/>
              <a:buNone/>
            </a:pPr>
            <a:r>
              <a:rPr lang="en-US" sz="2400"/>
              <a:t>class Employee (extent Employees key empID, ssNo)</a:t>
            </a:r>
          </a:p>
          <a:p>
            <a:pPr>
              <a:lnSpc>
                <a:spcPct val="90000"/>
              </a:lnSpc>
              <a:buFont typeface="Wingdings" pitchFamily="2" charset="2"/>
              <a:buNone/>
            </a:pPr>
            <a:endParaRPr lang="en-US" sz="2400"/>
          </a:p>
          <a:p>
            <a:pPr>
              <a:lnSpc>
                <a:spcPct val="90000"/>
              </a:lnSpc>
              <a:buFont typeface="Wingdings" pitchFamily="2" charset="2"/>
              <a:buNone/>
            </a:pPr>
            <a:r>
              <a:rPr lang="en-US" sz="2400"/>
              <a:t>class Employee (extent Employees key </a:t>
            </a:r>
            <a:r>
              <a:rPr lang="en-US" sz="2400">
                <a:solidFill>
                  <a:schemeClr val="folHlink"/>
                </a:solidFill>
              </a:rPr>
              <a:t>(</a:t>
            </a:r>
            <a:r>
              <a:rPr lang="en-US" sz="2400"/>
              <a:t>empID, ssNo</a:t>
            </a:r>
            <a:r>
              <a:rPr lang="en-US" sz="2400">
                <a:solidFill>
                  <a:schemeClr val="folHlink"/>
                </a:solidFill>
              </a:rPr>
              <a:t>)</a:t>
            </a:r>
            <a:r>
              <a:rPr lang="en-US" sz="2400"/>
              <a:t>)</a:t>
            </a:r>
            <a:endParaRPr lang="bg-BG" sz="2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Declaring Keys in ODL</a:t>
            </a:r>
            <a:endParaRPr lang="bg-BG"/>
          </a:p>
        </p:txBody>
      </p:sp>
      <p:sp>
        <p:nvSpPr>
          <p:cNvPr id="54275" name="Rectangle 3"/>
          <p:cNvSpPr>
            <a:spLocks noGrp="1" noChangeArrowheads="1"/>
          </p:cNvSpPr>
          <p:nvPr>
            <p:ph type="body" idx="1"/>
          </p:nvPr>
        </p:nvSpPr>
        <p:spPr>
          <a:xfrm>
            <a:off x="250825" y="1700213"/>
            <a:ext cx="8713788" cy="5157787"/>
          </a:xfrm>
        </p:spPr>
        <p:txBody>
          <a:bodyPr/>
          <a:lstStyle/>
          <a:p>
            <a:pPr>
              <a:lnSpc>
                <a:spcPct val="80000"/>
              </a:lnSpc>
              <a:buFont typeface="Wingdings" pitchFamily="2" charset="2"/>
              <a:buNone/>
            </a:pPr>
            <a:r>
              <a:rPr lang="en-US" sz="1800"/>
              <a:t>The ODL standard also allows properties other than attributes to appear in keys. There is no fundamental problem with a method or relationship being declared a key or part of a key, since keys are advisory statements that the DBMS can take advantage of or not, as it wishes. For instance, one could declare a method to be a key, meaning that on distinct objects of the class the method is guaranteed to return distinct values.</a:t>
            </a:r>
          </a:p>
          <a:p>
            <a:pPr>
              <a:lnSpc>
                <a:spcPct val="80000"/>
              </a:lnSpc>
              <a:buFont typeface="Wingdings" pitchFamily="2" charset="2"/>
              <a:buNone/>
            </a:pPr>
            <a:r>
              <a:rPr lang="en-US" sz="1800"/>
              <a:t>When we allow many-one relationships to appear in key declarations, we can get an effect similar to that of weak entity sets in the E/R model. We can declare that the object O</a:t>
            </a:r>
            <a:r>
              <a:rPr lang="en-US" sz="1800" baseline="-25000"/>
              <a:t>1</a:t>
            </a:r>
            <a:r>
              <a:rPr lang="en-US" sz="1800"/>
              <a:t> referred to by an object O</a:t>
            </a:r>
            <a:r>
              <a:rPr lang="en-US" sz="1800" baseline="-25000"/>
              <a:t>2</a:t>
            </a:r>
            <a:r>
              <a:rPr lang="en-US" sz="1800"/>
              <a:t> on the "many" side of the relationship, perhaps together with other properties of O</a:t>
            </a:r>
            <a:r>
              <a:rPr lang="en-US" sz="1800" baseline="-25000"/>
              <a:t>2</a:t>
            </a:r>
            <a:r>
              <a:rPr lang="en-US" sz="1800"/>
              <a:t> that are included in the key, is unique for different objects O</a:t>
            </a:r>
            <a:r>
              <a:rPr lang="en-US" sz="1800" baseline="-25000"/>
              <a:t>2</a:t>
            </a:r>
            <a:r>
              <a:rPr lang="en-US" sz="1800"/>
              <a:t>. However, we should remember that there is no requirement that classes have keys; we are never obliged to handle, in some special way, classes that lack attributes of their own to form a key, as we did for weak entity sets.</a:t>
            </a:r>
          </a:p>
          <a:p>
            <a:pPr>
              <a:lnSpc>
                <a:spcPct val="80000"/>
              </a:lnSpc>
              <a:buFont typeface="Wingdings" pitchFamily="2" charset="2"/>
              <a:buNone/>
            </a:pPr>
            <a:endParaRPr lang="en-US" sz="1800"/>
          </a:p>
          <a:p>
            <a:pPr>
              <a:lnSpc>
                <a:spcPct val="80000"/>
              </a:lnSpc>
              <a:buFont typeface="Wingdings" pitchFamily="2" charset="2"/>
              <a:buNone/>
            </a:pPr>
            <a:r>
              <a:rPr lang="en-US" sz="1800"/>
              <a:t>class Crew (extent Crews key (number, unitOf)) {</a:t>
            </a:r>
          </a:p>
          <a:p>
            <a:pPr>
              <a:lnSpc>
                <a:spcPct val="80000"/>
              </a:lnSpc>
              <a:buFont typeface="Wingdings" pitchFamily="2" charset="2"/>
              <a:buNone/>
            </a:pPr>
            <a:r>
              <a:rPr lang="en-US" sz="1800"/>
              <a:t>	attribute integer number;</a:t>
            </a:r>
          </a:p>
          <a:p>
            <a:pPr>
              <a:lnSpc>
                <a:spcPct val="80000"/>
              </a:lnSpc>
              <a:buFont typeface="Wingdings" pitchFamily="2" charset="2"/>
              <a:buNone/>
            </a:pPr>
            <a:r>
              <a:rPr lang="en-US" sz="1800"/>
              <a:t>	relationship Studio unitOf inverse Studio::crewsOf;</a:t>
            </a:r>
          </a:p>
          <a:p>
            <a:pPr>
              <a:lnSpc>
                <a:spcPct val="80000"/>
              </a:lnSpc>
              <a:buFont typeface="Wingdings" pitchFamily="2" charset="2"/>
              <a:buNone/>
            </a:pPr>
            <a:r>
              <a:rPr lang="en-US" sz="1800"/>
              <a:t>}</a:t>
            </a:r>
            <a:endParaRPr lang="bg-BG" sz="18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4000"/>
              <a:t>From ODL Designs to Relational Designs</a:t>
            </a:r>
            <a:endParaRPr lang="bg-BG" sz="4000"/>
          </a:p>
        </p:txBody>
      </p:sp>
      <p:sp>
        <p:nvSpPr>
          <p:cNvPr id="55299" name="Rectangle 3"/>
          <p:cNvSpPr>
            <a:spLocks noGrp="1" noChangeArrowheads="1"/>
          </p:cNvSpPr>
          <p:nvPr>
            <p:ph type="body" idx="1"/>
          </p:nvPr>
        </p:nvSpPr>
        <p:spPr>
          <a:xfrm>
            <a:off x="457200" y="1981200"/>
            <a:ext cx="8686800" cy="4876800"/>
          </a:xfrm>
        </p:spPr>
        <p:txBody>
          <a:bodyPr/>
          <a:lstStyle/>
          <a:p>
            <a:pPr>
              <a:lnSpc>
                <a:spcPct val="80000"/>
              </a:lnSpc>
              <a:buFont typeface="Wingdings" pitchFamily="2" charset="2"/>
              <a:buNone/>
            </a:pPr>
            <a:r>
              <a:rPr lang="en-US" sz="1800"/>
              <a:t>While the E/R model is intended to be converted into a model such as the relational model when we implement the design as an actual database. ODL was originally intended to be used as the specification language for real, object-oriented DBMS's. However ODL, like all object-oriented design systems, can also be used for preliminary design and converted to relations prior to implementation. In this section we shall consider how to convert ODL designs into relational designs. The process is similar in many ways to what we introduced for converting E/R diagrams to relational database schemas. Yet some new problems arise for ODL, including:</a:t>
            </a:r>
          </a:p>
          <a:p>
            <a:pPr>
              <a:lnSpc>
                <a:spcPct val="80000"/>
              </a:lnSpc>
              <a:buFont typeface="Wingdings" pitchFamily="2" charset="2"/>
              <a:buAutoNum type="arabicPeriod"/>
            </a:pPr>
            <a:r>
              <a:rPr lang="en-US" sz="1800"/>
              <a:t>Entity sets must have keys, but there is no such guarantee for ODL classes. Therefore, in some situations we must invent a new attribute to serve as a key when we construct a relation for the class.</a:t>
            </a:r>
          </a:p>
          <a:p>
            <a:pPr>
              <a:lnSpc>
                <a:spcPct val="80000"/>
              </a:lnSpc>
              <a:buFont typeface="Wingdings" pitchFamily="2" charset="2"/>
              <a:buAutoNum type="arabicPeriod"/>
            </a:pPr>
            <a:r>
              <a:rPr lang="en-US" sz="1800"/>
              <a:t>While we have required E/R attributes and relational attributes to be atomic, there is no such constraint for ODL attributes. The conversion of attributes that have collection types to relations is tricky and ad-hoc, often resulting in unnormalized relations that must be redesigned by the discussed techniques.</a:t>
            </a:r>
          </a:p>
          <a:p>
            <a:pPr>
              <a:lnSpc>
                <a:spcPct val="80000"/>
              </a:lnSpc>
              <a:buFont typeface="Wingdings" pitchFamily="2" charset="2"/>
              <a:buAutoNum type="arabicPeriod"/>
            </a:pPr>
            <a:r>
              <a:rPr lang="en-US" sz="1800"/>
              <a:t>ODL allows us to specify methods as part of a design, but there is no simple way to convert methods directly into a relational schema. We shall visit the issue of methods in relational schemas later. For now, let us assume that any ODL design we wish to convert into a relational design does not include methods.</a:t>
            </a:r>
            <a:endParaRPr lang="bg-BG" sz="18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4000"/>
              <a:t>From ODL Attributes to Relational Attributes</a:t>
            </a:r>
            <a:endParaRPr lang="bg-BG" sz="4000"/>
          </a:p>
        </p:txBody>
      </p:sp>
      <p:sp>
        <p:nvSpPr>
          <p:cNvPr id="56323" name="Rectangle 3"/>
          <p:cNvSpPr>
            <a:spLocks noGrp="1" noChangeArrowheads="1"/>
          </p:cNvSpPr>
          <p:nvPr>
            <p:ph type="body" idx="1"/>
          </p:nvPr>
        </p:nvSpPr>
        <p:spPr/>
        <p:txBody>
          <a:bodyPr/>
          <a:lstStyle/>
          <a:p>
            <a:pPr marL="457200" indent="-457200">
              <a:lnSpc>
                <a:spcPct val="90000"/>
              </a:lnSpc>
              <a:buFont typeface="Wingdings" pitchFamily="2" charset="2"/>
              <a:buNone/>
            </a:pPr>
            <a:r>
              <a:rPr lang="en-US" sz="2400"/>
              <a:t>As a starting point, let us assume that our goal is to have one relation for each class and for that relation to have one attribute for each property. We shall see many ways in which this approach must be modified, but for the moment, let us consider the simplest possible case, where we can indeed convert classes to relations and properties to attributes. The restrictions we assume are:</a:t>
            </a:r>
          </a:p>
          <a:p>
            <a:pPr marL="457200" indent="-457200">
              <a:lnSpc>
                <a:spcPct val="90000"/>
              </a:lnSpc>
              <a:buFont typeface="Wingdings" pitchFamily="2" charset="2"/>
              <a:buAutoNum type="arabicPeriod"/>
            </a:pPr>
            <a:r>
              <a:rPr lang="en-US" sz="2400"/>
              <a:t>All properties of the class are attributes (not relationships or methods).</a:t>
            </a:r>
          </a:p>
          <a:p>
            <a:pPr marL="457200" indent="-457200">
              <a:lnSpc>
                <a:spcPct val="90000"/>
              </a:lnSpc>
              <a:buFont typeface="Wingdings" pitchFamily="2" charset="2"/>
              <a:buAutoNum type="arabicPeriod"/>
            </a:pPr>
            <a:r>
              <a:rPr lang="en-US" sz="2400"/>
              <a:t>The types of the attributes are atomic (not structures or sets).</a:t>
            </a:r>
          </a:p>
          <a:p>
            <a:pPr marL="457200" indent="-457200">
              <a:lnSpc>
                <a:spcPct val="90000"/>
              </a:lnSpc>
              <a:buFont typeface="Wingdings" pitchFamily="2" charset="2"/>
              <a:buNone/>
            </a:pPr>
            <a:endParaRPr lang="bg-BG"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Example</a:t>
            </a:r>
            <a:endParaRPr lang="bg-BG"/>
          </a:p>
        </p:txBody>
      </p:sp>
      <p:sp>
        <p:nvSpPr>
          <p:cNvPr id="57347" name="Rectangle 3"/>
          <p:cNvSpPr>
            <a:spLocks noGrp="1" noChangeArrowheads="1"/>
          </p:cNvSpPr>
          <p:nvPr>
            <p:ph type="body" idx="1"/>
          </p:nvPr>
        </p:nvSpPr>
        <p:spPr>
          <a:xfrm>
            <a:off x="0" y="1981200"/>
            <a:ext cx="9144000" cy="4114800"/>
          </a:xfrm>
        </p:spPr>
        <p:txBody>
          <a:bodyPr/>
          <a:lstStyle/>
          <a:p>
            <a:pPr>
              <a:buFont typeface="Wingdings" pitchFamily="2" charset="2"/>
              <a:buNone/>
            </a:pPr>
            <a:r>
              <a:rPr lang="bg-BG" sz="2800"/>
              <a:t>class Movie (extent Movies) </a:t>
            </a:r>
            <a:r>
              <a:rPr lang="en-US" sz="2800"/>
              <a:t>{</a:t>
            </a:r>
            <a:endParaRPr lang="bg-BG" sz="2800"/>
          </a:p>
          <a:p>
            <a:pPr>
              <a:buFont typeface="Wingdings" pitchFamily="2" charset="2"/>
              <a:buNone/>
            </a:pPr>
            <a:r>
              <a:rPr lang="en-US" sz="2800"/>
              <a:t>	</a:t>
            </a:r>
            <a:r>
              <a:rPr lang="bg-BG" sz="2800"/>
              <a:t>attribute string title;</a:t>
            </a:r>
          </a:p>
          <a:p>
            <a:pPr>
              <a:buFont typeface="Wingdings" pitchFamily="2" charset="2"/>
              <a:buNone/>
            </a:pPr>
            <a:r>
              <a:rPr lang="en-US" sz="2800"/>
              <a:t>	</a:t>
            </a:r>
            <a:r>
              <a:rPr lang="bg-BG" sz="2800"/>
              <a:t>attribute integer year;</a:t>
            </a:r>
          </a:p>
          <a:p>
            <a:pPr>
              <a:buFont typeface="Wingdings" pitchFamily="2" charset="2"/>
              <a:buNone/>
            </a:pPr>
            <a:r>
              <a:rPr lang="en-US" sz="2800"/>
              <a:t>	</a:t>
            </a:r>
            <a:r>
              <a:rPr lang="bg-BG" sz="2800"/>
              <a:t>attribute integer length;</a:t>
            </a:r>
          </a:p>
          <a:p>
            <a:pPr>
              <a:buFont typeface="Wingdings" pitchFamily="2" charset="2"/>
              <a:buNone/>
            </a:pPr>
            <a:r>
              <a:rPr lang="en-US" sz="2800"/>
              <a:t>	</a:t>
            </a:r>
            <a:r>
              <a:rPr lang="bg-BG" sz="2800"/>
              <a:t>attribute enum Film {color,blackAndWhite}</a:t>
            </a:r>
            <a:r>
              <a:rPr lang="en-US" sz="2800"/>
              <a:t> </a:t>
            </a:r>
            <a:r>
              <a:rPr lang="bg-BG" sz="2800"/>
              <a:t>filmType;</a:t>
            </a:r>
          </a:p>
          <a:p>
            <a:pPr>
              <a:buFont typeface="Wingdings" pitchFamily="2" charset="2"/>
              <a:buNone/>
            </a:pPr>
            <a:r>
              <a:rPr lang="bg-BG" sz="2800"/>
              <a:t>};</a:t>
            </a:r>
          </a:p>
          <a:p>
            <a:pPr>
              <a:buFont typeface="Wingdings" pitchFamily="2" charset="2"/>
              <a:buNone/>
            </a:pPr>
            <a:endParaRPr lang="en-US" sz="2800"/>
          </a:p>
          <a:p>
            <a:pPr>
              <a:buFont typeface="Wingdings" pitchFamily="2" charset="2"/>
              <a:buNone/>
            </a:pPr>
            <a:r>
              <a:rPr lang="bg-BG" sz="2800"/>
              <a:t>Movies(title, year, length, filmType)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bg-BG"/>
              <a:t>Nonatomic Attributes in Classes</a:t>
            </a:r>
          </a:p>
        </p:txBody>
      </p:sp>
      <p:sp>
        <p:nvSpPr>
          <p:cNvPr id="58371" name="Rectangle 3"/>
          <p:cNvSpPr>
            <a:spLocks noGrp="1" noChangeArrowheads="1"/>
          </p:cNvSpPr>
          <p:nvPr>
            <p:ph type="body" idx="1"/>
          </p:nvPr>
        </p:nvSpPr>
        <p:spPr/>
        <p:txBody>
          <a:bodyPr/>
          <a:lstStyle/>
          <a:p>
            <a:pPr>
              <a:lnSpc>
                <a:spcPct val="80000"/>
              </a:lnSpc>
              <a:buFont typeface="Wingdings" pitchFamily="2" charset="2"/>
              <a:buNone/>
            </a:pPr>
            <a:r>
              <a:rPr lang="en-US" sz="2000"/>
              <a:t>Unfortunately, even when a class' properties are all attributes we may have some difficulty converting the class to a relation. The reason is that attributes in ODL can have complex types such as structures, sets, bags, or lists. On the other hand, a fundamental principle of the relational model is that a relation's attributes have an atomic type, such as numbers and strings. Thus, we must find some way of representing nonatomic attribute types as relations.</a:t>
            </a:r>
          </a:p>
          <a:p>
            <a:pPr>
              <a:lnSpc>
                <a:spcPct val="80000"/>
              </a:lnSpc>
              <a:buFont typeface="Wingdings" pitchFamily="2" charset="2"/>
              <a:buNone/>
            </a:pPr>
            <a:r>
              <a:rPr lang="en-US" sz="2000"/>
              <a:t>Record structures whose fields are themselves atomic are the easiest to handle. We simply expand the structure definition, making one attribute of the relation for each field of the structure. The only possible problem is that two structures could have fields of the same name, in which case we have to invent new attribute names to distinguish them in the relation.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Class with a structured attribute</a:t>
            </a:r>
            <a:endParaRPr lang="bg-BG"/>
          </a:p>
        </p:txBody>
      </p:sp>
      <p:sp>
        <p:nvSpPr>
          <p:cNvPr id="59395" name="Rectangle 3"/>
          <p:cNvSpPr>
            <a:spLocks noGrp="1" noChangeArrowheads="1"/>
          </p:cNvSpPr>
          <p:nvPr>
            <p:ph type="body" sz="half" idx="1"/>
          </p:nvPr>
        </p:nvSpPr>
        <p:spPr>
          <a:xfrm>
            <a:off x="457200" y="1981200"/>
            <a:ext cx="8507413" cy="2095500"/>
          </a:xfrm>
        </p:spPr>
        <p:txBody>
          <a:bodyPr/>
          <a:lstStyle/>
          <a:p>
            <a:pPr>
              <a:lnSpc>
                <a:spcPct val="90000"/>
              </a:lnSpc>
              <a:buFont typeface="Wingdings" pitchFamily="2" charset="2"/>
              <a:buNone/>
            </a:pPr>
            <a:r>
              <a:rPr lang="en-US" sz="2000"/>
              <a:t>class Star (extent Stars) {</a:t>
            </a:r>
          </a:p>
          <a:p>
            <a:pPr>
              <a:lnSpc>
                <a:spcPct val="90000"/>
              </a:lnSpc>
              <a:buFont typeface="Wingdings" pitchFamily="2" charset="2"/>
              <a:buNone/>
            </a:pPr>
            <a:r>
              <a:rPr lang="en-US" sz="2000"/>
              <a:t>	attribute string name;</a:t>
            </a:r>
          </a:p>
          <a:p>
            <a:pPr>
              <a:lnSpc>
                <a:spcPct val="90000"/>
              </a:lnSpc>
              <a:buFont typeface="Wingdings" pitchFamily="2" charset="2"/>
              <a:buNone/>
            </a:pPr>
            <a:r>
              <a:rPr lang="en-US" sz="2000"/>
              <a:t>	attribute Struct Addr {string street, string city} address;</a:t>
            </a:r>
          </a:p>
          <a:p>
            <a:pPr>
              <a:lnSpc>
                <a:spcPct val="90000"/>
              </a:lnSpc>
              <a:buFont typeface="Wingdings" pitchFamily="2" charset="2"/>
              <a:buNone/>
            </a:pPr>
            <a:r>
              <a:rPr lang="en-US" sz="2000"/>
              <a:t>};</a:t>
            </a:r>
          </a:p>
          <a:p>
            <a:pPr>
              <a:lnSpc>
                <a:spcPct val="90000"/>
              </a:lnSpc>
              <a:buFont typeface="Wingdings" pitchFamily="2" charset="2"/>
              <a:buNone/>
            </a:pPr>
            <a:endParaRPr lang="en-US" sz="2000"/>
          </a:p>
          <a:p>
            <a:pPr>
              <a:lnSpc>
                <a:spcPct val="90000"/>
              </a:lnSpc>
              <a:buFont typeface="Wingdings" pitchFamily="2" charset="2"/>
              <a:buNone/>
            </a:pPr>
            <a:r>
              <a:rPr lang="bg-BG" sz="2000"/>
              <a:t>Stars(name, street, city)</a:t>
            </a:r>
          </a:p>
        </p:txBody>
      </p:sp>
      <p:graphicFrame>
        <p:nvGraphicFramePr>
          <p:cNvPr id="59468" name="Group 76"/>
          <p:cNvGraphicFramePr>
            <a:graphicFrameLocks noGrp="1"/>
          </p:cNvGraphicFramePr>
          <p:nvPr>
            <p:ph sz="half" idx="2"/>
          </p:nvPr>
        </p:nvGraphicFramePr>
        <p:xfrm>
          <a:off x="539750" y="4292600"/>
          <a:ext cx="8353425" cy="2092325"/>
        </p:xfrm>
        <a:graphic>
          <a:graphicData uri="http://schemas.openxmlformats.org/drawingml/2006/table">
            <a:tbl>
              <a:tblPr/>
              <a:tblGrid>
                <a:gridCol w="3024188"/>
                <a:gridCol w="3116262"/>
                <a:gridCol w="2212975"/>
              </a:tblGrid>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456 Oak Rd.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Brentwood</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789 Palm 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Beverly Hills</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bg-BG"/>
              <a:t>Classes and Objects</a:t>
            </a:r>
          </a:p>
        </p:txBody>
      </p:sp>
      <p:sp>
        <p:nvSpPr>
          <p:cNvPr id="11267" name="Rectangle 3"/>
          <p:cNvSpPr>
            <a:spLocks noGrp="1" noChangeArrowheads="1"/>
          </p:cNvSpPr>
          <p:nvPr>
            <p:ph type="body" idx="1"/>
          </p:nvPr>
        </p:nvSpPr>
        <p:spPr/>
        <p:txBody>
          <a:bodyPr/>
          <a:lstStyle/>
          <a:p>
            <a:pPr>
              <a:lnSpc>
                <a:spcPct val="80000"/>
              </a:lnSpc>
              <a:buFont typeface="Wingdings" pitchFamily="2" charset="2"/>
              <a:buNone/>
            </a:pPr>
            <a:r>
              <a:rPr lang="en-US" sz="2800"/>
              <a:t>A </a:t>
            </a:r>
            <a:r>
              <a:rPr lang="en-US" sz="2800">
                <a:solidFill>
                  <a:schemeClr val="folHlink"/>
                </a:solidFill>
              </a:rPr>
              <a:t>class</a:t>
            </a:r>
            <a:r>
              <a:rPr lang="en-US" sz="2800"/>
              <a:t> consists of a type and possibly one or more functions or procedures (called </a:t>
            </a:r>
            <a:r>
              <a:rPr lang="en-US" sz="2800">
                <a:solidFill>
                  <a:schemeClr val="folHlink"/>
                </a:solidFill>
              </a:rPr>
              <a:t>methods</a:t>
            </a:r>
            <a:r>
              <a:rPr lang="en-US" sz="2800"/>
              <a:t>, see below) that can be executed on objects of that class. The objects of a class are either values of that type (called </a:t>
            </a:r>
            <a:r>
              <a:rPr lang="en-US" sz="2800">
                <a:solidFill>
                  <a:schemeClr val="folHlink"/>
                </a:solidFill>
              </a:rPr>
              <a:t>immutable objects</a:t>
            </a:r>
            <a:r>
              <a:rPr lang="en-US" sz="2800"/>
              <a:t>) or variables whose value is of that type (called </a:t>
            </a:r>
            <a:r>
              <a:rPr lang="en-US" sz="2800">
                <a:solidFill>
                  <a:schemeClr val="folHlink"/>
                </a:solidFill>
              </a:rPr>
              <a:t>mutable objects</a:t>
            </a:r>
            <a:r>
              <a:rPr lang="en-US" sz="2800"/>
              <a:t>). For example, if we define a class C whose type is "set of integers." then {2, 5, 7} is an immutable object of class C, while variable s could be declared to be a mutable object of class C and assigned a value such as {2, 5, 7}.</a:t>
            </a:r>
            <a:endParaRPr lang="bg-BG" sz="2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bg-BG" sz="4000"/>
              <a:t>Representing Set-Valued Attributes</a:t>
            </a:r>
          </a:p>
        </p:txBody>
      </p:sp>
      <p:sp>
        <p:nvSpPr>
          <p:cNvPr id="61443" name="Rectangle 3"/>
          <p:cNvSpPr>
            <a:spLocks noGrp="1" noChangeArrowheads="1"/>
          </p:cNvSpPr>
          <p:nvPr>
            <p:ph type="body" idx="1"/>
          </p:nvPr>
        </p:nvSpPr>
        <p:spPr/>
        <p:txBody>
          <a:bodyPr/>
          <a:lstStyle/>
          <a:p>
            <a:pPr>
              <a:lnSpc>
                <a:spcPct val="90000"/>
              </a:lnSpc>
              <a:buFont typeface="Wingdings" pitchFamily="2" charset="2"/>
              <a:buNone/>
            </a:pPr>
            <a:r>
              <a:rPr lang="en-US" sz="2400"/>
              <a:t>However, record structures are not the most complex kind of attribute that can appear in ODL class definitions. Values can also be built using type constructors </a:t>
            </a:r>
            <a:r>
              <a:rPr lang="en-US" sz="2400">
                <a:solidFill>
                  <a:schemeClr val="folHlink"/>
                </a:solidFill>
              </a:rPr>
              <a:t>Set</a:t>
            </a:r>
            <a:r>
              <a:rPr lang="en-US" sz="2400"/>
              <a:t>, </a:t>
            </a:r>
            <a:r>
              <a:rPr lang="en-US" sz="2400">
                <a:solidFill>
                  <a:schemeClr val="folHlink"/>
                </a:solidFill>
              </a:rPr>
              <a:t>Bag</a:t>
            </a:r>
            <a:r>
              <a:rPr lang="en-US" sz="2400"/>
              <a:t>, </a:t>
            </a:r>
            <a:r>
              <a:rPr lang="en-US" sz="2400">
                <a:solidFill>
                  <a:schemeClr val="folHlink"/>
                </a:solidFill>
              </a:rPr>
              <a:t>List</a:t>
            </a:r>
            <a:r>
              <a:rPr lang="en-US" sz="2400"/>
              <a:t>, </a:t>
            </a:r>
            <a:r>
              <a:rPr lang="en-US" sz="2400">
                <a:solidFill>
                  <a:schemeClr val="folHlink"/>
                </a:solidFill>
              </a:rPr>
              <a:t>Array</a:t>
            </a:r>
            <a:r>
              <a:rPr lang="en-US" sz="2400"/>
              <a:t>, and </a:t>
            </a:r>
            <a:r>
              <a:rPr lang="en-US" sz="2400">
                <a:solidFill>
                  <a:schemeClr val="folHlink"/>
                </a:solidFill>
              </a:rPr>
              <a:t>Dictionary</a:t>
            </a:r>
            <a:r>
              <a:rPr lang="en-US" sz="2400"/>
              <a:t>. Each presents its own problems when migrating to the relational model. We shall only discuss the </a:t>
            </a:r>
            <a:r>
              <a:rPr lang="en-US" sz="2400">
                <a:solidFill>
                  <a:schemeClr val="folHlink"/>
                </a:solidFill>
              </a:rPr>
              <a:t>Set</a:t>
            </a:r>
            <a:r>
              <a:rPr lang="en-US" sz="2400"/>
              <a:t> constructor, which is the most common, in detail.</a:t>
            </a:r>
          </a:p>
          <a:p>
            <a:pPr>
              <a:lnSpc>
                <a:spcPct val="90000"/>
              </a:lnSpc>
              <a:buFont typeface="Wingdings" pitchFamily="2" charset="2"/>
              <a:buNone/>
            </a:pPr>
            <a:r>
              <a:rPr lang="en-US" sz="2400"/>
              <a:t>One approach to representing a set of values for an attribute A is to make one tuple for each value. That tuple includes the appropriate values for all the other attributes besides A. Let us first see an example where this approach works well, and then we shall see a pitfall.</a:t>
            </a:r>
            <a:endParaRPr lang="bg-BG" sz="24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Stars with a set of addresses</a:t>
            </a:r>
            <a:endParaRPr lang="bg-BG"/>
          </a:p>
        </p:txBody>
      </p:sp>
      <p:sp>
        <p:nvSpPr>
          <p:cNvPr id="62467" name="Rectangle 3"/>
          <p:cNvSpPr>
            <a:spLocks noGrp="1" noChangeArrowheads="1"/>
          </p:cNvSpPr>
          <p:nvPr>
            <p:ph type="body" sz="half" idx="1"/>
          </p:nvPr>
        </p:nvSpPr>
        <p:spPr>
          <a:xfrm>
            <a:off x="457200" y="1981200"/>
            <a:ext cx="8686800" cy="1447800"/>
          </a:xfrm>
        </p:spPr>
        <p:txBody>
          <a:bodyPr/>
          <a:lstStyle/>
          <a:p>
            <a:pPr>
              <a:lnSpc>
                <a:spcPct val="90000"/>
              </a:lnSpc>
              <a:buFont typeface="Wingdings" pitchFamily="2" charset="2"/>
              <a:buNone/>
            </a:pPr>
            <a:r>
              <a:rPr lang="en-US" sz="2000"/>
              <a:t>class Star (extent Stars) {</a:t>
            </a:r>
          </a:p>
          <a:p>
            <a:pPr>
              <a:lnSpc>
                <a:spcPct val="90000"/>
              </a:lnSpc>
              <a:buFont typeface="Wingdings" pitchFamily="2" charset="2"/>
              <a:buNone/>
            </a:pPr>
            <a:r>
              <a:rPr lang="en-US" sz="2000"/>
              <a:t>	attribute string name;</a:t>
            </a:r>
          </a:p>
          <a:p>
            <a:pPr>
              <a:lnSpc>
                <a:spcPct val="90000"/>
              </a:lnSpc>
              <a:buFont typeface="Wingdings" pitchFamily="2" charset="2"/>
              <a:buNone/>
            </a:pPr>
            <a:r>
              <a:rPr lang="en-US" sz="2000"/>
              <a:t>	attribute Set&lt;Struct Addr {string street, string city}&gt; address;</a:t>
            </a:r>
          </a:p>
          <a:p>
            <a:pPr>
              <a:lnSpc>
                <a:spcPct val="90000"/>
              </a:lnSpc>
              <a:buFont typeface="Wingdings" pitchFamily="2" charset="2"/>
              <a:buNone/>
            </a:pPr>
            <a:r>
              <a:rPr lang="en-US" sz="2000"/>
              <a:t>};</a:t>
            </a:r>
            <a:endParaRPr lang="bg-BG" sz="2000"/>
          </a:p>
        </p:txBody>
      </p:sp>
      <p:graphicFrame>
        <p:nvGraphicFramePr>
          <p:cNvPr id="62507" name="Group 43"/>
          <p:cNvGraphicFramePr>
            <a:graphicFrameLocks noGrp="1"/>
          </p:cNvGraphicFramePr>
          <p:nvPr>
            <p:ph sz="half" idx="2"/>
          </p:nvPr>
        </p:nvGraphicFramePr>
        <p:xfrm>
          <a:off x="611188" y="3716338"/>
          <a:ext cx="8281987" cy="2587625"/>
        </p:xfrm>
        <a:graphic>
          <a:graphicData uri="http://schemas.openxmlformats.org/drawingml/2006/table">
            <a:tbl>
              <a:tblPr/>
              <a:tblGrid>
                <a:gridCol w="2998787"/>
                <a:gridCol w="3089275"/>
                <a:gridCol w="2193925"/>
              </a:tblGrid>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Carrie Fisher</a:t>
                      </a:r>
                      <a:endParaRPr kumimoji="0" lang="bg-BG"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5 Locust Ln.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456 Oak Rd.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Brentwood</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789 Palm 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Beverly Hills</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4000"/>
              <a:t>Stars with a set of addresses and a birthdate</a:t>
            </a:r>
            <a:endParaRPr lang="bg-BG" sz="4000"/>
          </a:p>
        </p:txBody>
      </p:sp>
      <p:sp>
        <p:nvSpPr>
          <p:cNvPr id="65539" name="Rectangle 3"/>
          <p:cNvSpPr>
            <a:spLocks noGrp="1" noChangeArrowheads="1"/>
          </p:cNvSpPr>
          <p:nvPr>
            <p:ph type="body" sz="half" idx="1"/>
          </p:nvPr>
        </p:nvSpPr>
        <p:spPr>
          <a:xfrm>
            <a:off x="457200" y="1981200"/>
            <a:ext cx="8435975" cy="1735138"/>
          </a:xfrm>
        </p:spPr>
        <p:txBody>
          <a:bodyPr/>
          <a:lstStyle/>
          <a:p>
            <a:pPr>
              <a:lnSpc>
                <a:spcPct val="80000"/>
              </a:lnSpc>
              <a:buFont typeface="Wingdings" pitchFamily="2" charset="2"/>
              <a:buNone/>
            </a:pPr>
            <a:r>
              <a:rPr lang="en-US" sz="1400"/>
              <a:t>class Star (extent Stars) {</a:t>
            </a:r>
          </a:p>
          <a:p>
            <a:pPr>
              <a:lnSpc>
                <a:spcPct val="80000"/>
              </a:lnSpc>
              <a:buFont typeface="Wingdings" pitchFamily="2" charset="2"/>
              <a:buNone/>
            </a:pPr>
            <a:r>
              <a:rPr lang="en-US" sz="1400"/>
              <a:t>	attribute string name;</a:t>
            </a:r>
          </a:p>
          <a:p>
            <a:pPr>
              <a:lnSpc>
                <a:spcPct val="80000"/>
              </a:lnSpc>
              <a:buFont typeface="Wingdings" pitchFamily="2" charset="2"/>
              <a:buNone/>
            </a:pPr>
            <a:r>
              <a:rPr lang="en-US" sz="1400"/>
              <a:t>	attribute Set&lt;Struct Addr {string street, string city}&gt; address;</a:t>
            </a:r>
          </a:p>
          <a:p>
            <a:pPr>
              <a:lnSpc>
                <a:spcPct val="80000"/>
              </a:lnSpc>
              <a:buFont typeface="Wingdings" pitchFamily="2" charset="2"/>
              <a:buNone/>
            </a:pPr>
            <a:r>
              <a:rPr lang="en-US" sz="1400"/>
              <a:t>	attribute Date birthdate;</a:t>
            </a:r>
          </a:p>
          <a:p>
            <a:pPr>
              <a:lnSpc>
                <a:spcPct val="80000"/>
              </a:lnSpc>
              <a:buFont typeface="Wingdings" pitchFamily="2" charset="2"/>
              <a:buNone/>
            </a:pPr>
            <a:r>
              <a:rPr lang="en-US" sz="1400"/>
              <a:t>};</a:t>
            </a:r>
          </a:p>
          <a:p>
            <a:pPr>
              <a:lnSpc>
                <a:spcPct val="80000"/>
              </a:lnSpc>
              <a:buFont typeface="Wingdings" pitchFamily="2" charset="2"/>
              <a:buNone/>
            </a:pPr>
            <a:endParaRPr lang="en-US" sz="1400"/>
          </a:p>
          <a:p>
            <a:pPr>
              <a:lnSpc>
                <a:spcPct val="80000"/>
              </a:lnSpc>
              <a:buFont typeface="Wingdings" pitchFamily="2" charset="2"/>
              <a:buNone/>
            </a:pPr>
            <a:r>
              <a:rPr lang="bg-BG" sz="1400"/>
              <a:t>Stars(name, street, city, birthdate)</a:t>
            </a:r>
          </a:p>
        </p:txBody>
      </p:sp>
      <p:graphicFrame>
        <p:nvGraphicFramePr>
          <p:cNvPr id="65603" name="Group 67"/>
          <p:cNvGraphicFramePr>
            <a:graphicFrameLocks noGrp="1"/>
          </p:cNvGraphicFramePr>
          <p:nvPr>
            <p:ph sz="half" idx="2"/>
          </p:nvPr>
        </p:nvGraphicFramePr>
        <p:xfrm>
          <a:off x="539750" y="3716338"/>
          <a:ext cx="6048375" cy="1609725"/>
        </p:xfrm>
        <a:graphic>
          <a:graphicData uri="http://schemas.openxmlformats.org/drawingml/2006/table">
            <a:tbl>
              <a:tblPr/>
              <a:tblGrid>
                <a:gridCol w="1655763"/>
                <a:gridCol w="1728787"/>
                <a:gridCol w="1511300"/>
                <a:gridCol w="1152525"/>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birthdate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9/99/99</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Mark Hamill</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456 Oak Rd.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Brentwood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9/99/99</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Harrison Ford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789 Palm 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Beverly Hills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9/99/99</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65604" name="Text Box 68"/>
          <p:cNvSpPr txBox="1">
            <a:spLocks noChangeArrowheads="1"/>
          </p:cNvSpPr>
          <p:nvPr/>
        </p:nvSpPr>
        <p:spPr bwMode="auto">
          <a:xfrm>
            <a:off x="519113" y="5676900"/>
            <a:ext cx="2046287" cy="366713"/>
          </a:xfrm>
          <a:prstGeom prst="rect">
            <a:avLst/>
          </a:prstGeom>
          <a:noFill/>
          <a:ln w="9525">
            <a:noFill/>
            <a:miter lim="800000"/>
            <a:headEnd/>
            <a:tailEnd/>
          </a:ln>
          <a:effectLst/>
        </p:spPr>
        <p:txBody>
          <a:bodyPr wrap="none">
            <a:spAutoFit/>
          </a:bodyPr>
          <a:lstStyle/>
          <a:p>
            <a:r>
              <a:rPr lang="en-US">
                <a:solidFill>
                  <a:schemeClr val="folHlink"/>
                </a:solidFill>
              </a:rPr>
              <a:t>name -&gt; birthdate</a:t>
            </a:r>
            <a:endParaRPr lang="bg-BG">
              <a:solidFill>
                <a:schemeClr val="folHlink"/>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Atomic Values: Bug or Feature?</a:t>
            </a:r>
            <a:endParaRPr lang="bg-BG"/>
          </a:p>
        </p:txBody>
      </p:sp>
      <p:sp>
        <p:nvSpPr>
          <p:cNvPr id="64515" name="Rectangle 3"/>
          <p:cNvSpPr>
            <a:spLocks noGrp="1" noChangeArrowheads="1"/>
          </p:cNvSpPr>
          <p:nvPr>
            <p:ph type="body" idx="1"/>
          </p:nvPr>
        </p:nvSpPr>
        <p:spPr/>
        <p:txBody>
          <a:bodyPr/>
          <a:lstStyle/>
          <a:p>
            <a:pPr>
              <a:lnSpc>
                <a:spcPct val="90000"/>
              </a:lnSpc>
              <a:buFont typeface="Wingdings" pitchFamily="2" charset="2"/>
              <a:buNone/>
            </a:pPr>
            <a:r>
              <a:rPr lang="en-US" sz="2400"/>
              <a:t>It seems that the relational model puts obstacles in our way, while ODL is more flexible in allowing structured values as properties. One might be tempted to dismiss the relational model altogether or regard it as a primitive concept that has been superseded by more elegant "object-oriented“ approaches such as ODL. However, the reality is that database systems based on the relational model are dominant in the marketplace. One of the reasons is that the simplicity of the model makes possible powerful programming languages for querying databases, especially SQL, the standard language used in most of today's database systems.</a:t>
            </a:r>
            <a:endParaRPr lang="bg-BG"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bg-BG" sz="4000"/>
              <a:t>Representing Other Type Constructors</a:t>
            </a:r>
          </a:p>
        </p:txBody>
      </p:sp>
      <p:sp>
        <p:nvSpPr>
          <p:cNvPr id="67587" name="Rectangle 3"/>
          <p:cNvSpPr>
            <a:spLocks noGrp="1" noChangeArrowheads="1"/>
          </p:cNvSpPr>
          <p:nvPr>
            <p:ph type="body" sz="half" idx="1"/>
          </p:nvPr>
        </p:nvSpPr>
        <p:spPr>
          <a:xfrm>
            <a:off x="457200" y="1981200"/>
            <a:ext cx="8686800" cy="2168525"/>
          </a:xfrm>
        </p:spPr>
        <p:txBody>
          <a:bodyPr/>
          <a:lstStyle/>
          <a:p>
            <a:pPr>
              <a:lnSpc>
                <a:spcPct val="80000"/>
              </a:lnSpc>
              <a:buFont typeface="Wingdings" pitchFamily="2" charset="2"/>
              <a:buNone/>
            </a:pPr>
            <a:r>
              <a:rPr lang="en-US" sz="1800"/>
              <a:t>Besides record structures and sets, an ODL class definition could use </a:t>
            </a:r>
            <a:r>
              <a:rPr lang="en-US" sz="1800">
                <a:solidFill>
                  <a:schemeClr val="folHlink"/>
                </a:solidFill>
              </a:rPr>
              <a:t>Bag</a:t>
            </a:r>
            <a:r>
              <a:rPr lang="en-US" sz="1800"/>
              <a:t>, </a:t>
            </a:r>
            <a:r>
              <a:rPr lang="en-US" sz="1800">
                <a:solidFill>
                  <a:schemeClr val="folHlink"/>
                </a:solidFill>
              </a:rPr>
              <a:t>List</a:t>
            </a:r>
            <a:r>
              <a:rPr lang="en-US" sz="1800"/>
              <a:t>, </a:t>
            </a:r>
            <a:r>
              <a:rPr lang="en-US" sz="1800">
                <a:solidFill>
                  <a:schemeClr val="folHlink"/>
                </a:solidFill>
              </a:rPr>
              <a:t>Array</a:t>
            </a:r>
            <a:r>
              <a:rPr lang="en-US" sz="1800"/>
              <a:t>, or </a:t>
            </a:r>
            <a:r>
              <a:rPr lang="en-US" sz="1800">
                <a:solidFill>
                  <a:schemeClr val="folHlink"/>
                </a:solidFill>
              </a:rPr>
              <a:t>Dictionary</a:t>
            </a:r>
            <a:r>
              <a:rPr lang="en-US" sz="1800"/>
              <a:t> to construct values. To represent a bag (multiset), in which a single object can be a member of the bag n times, we cannot simply introduce into a relation n identical tuples. Instead, we could add to the relation schema another attribute count representing the number of times that each element is a member of the bag. For instance, suppose that </a:t>
            </a:r>
            <a:r>
              <a:rPr lang="en-US" sz="1800">
                <a:solidFill>
                  <a:schemeClr val="folHlink"/>
                </a:solidFill>
              </a:rPr>
              <a:t>address</a:t>
            </a:r>
            <a:r>
              <a:rPr lang="en-US" sz="1800"/>
              <a:t> in example were a bag instead of a set. We could say that 123 Maple St., Hollywood is Carrie Fisher's address twice and 5 Locust Ln., Malibu is her address 3 times (whatever that may mean) by:</a:t>
            </a:r>
            <a:endParaRPr lang="bg-BG" sz="1800"/>
          </a:p>
        </p:txBody>
      </p:sp>
      <p:graphicFrame>
        <p:nvGraphicFramePr>
          <p:cNvPr id="67644" name="Group 60"/>
          <p:cNvGraphicFramePr>
            <a:graphicFrameLocks noGrp="1"/>
          </p:cNvGraphicFramePr>
          <p:nvPr>
            <p:ph sz="half" idx="2"/>
          </p:nvPr>
        </p:nvGraphicFramePr>
        <p:xfrm>
          <a:off x="468313" y="4437063"/>
          <a:ext cx="8280400" cy="1366837"/>
        </p:xfrm>
        <a:graphic>
          <a:graphicData uri="http://schemas.openxmlformats.org/drawingml/2006/table">
            <a:tbl>
              <a:tblPr/>
              <a:tblGrid>
                <a:gridCol w="2370137"/>
                <a:gridCol w="2441575"/>
                <a:gridCol w="1735138"/>
                <a:gridCol w="1733550"/>
              </a:tblGrid>
              <a:tr h="322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count</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Locust Ln.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bg-BG" sz="4000"/>
              <a:t>Representing Other Type Constructors</a:t>
            </a:r>
          </a:p>
        </p:txBody>
      </p:sp>
      <p:sp>
        <p:nvSpPr>
          <p:cNvPr id="69635" name="Rectangle 3"/>
          <p:cNvSpPr>
            <a:spLocks noGrp="1" noChangeArrowheads="1"/>
          </p:cNvSpPr>
          <p:nvPr>
            <p:ph type="body" sz="half" idx="1"/>
          </p:nvPr>
        </p:nvSpPr>
        <p:spPr>
          <a:xfrm>
            <a:off x="457200" y="1981200"/>
            <a:ext cx="8507413" cy="2095500"/>
          </a:xfrm>
        </p:spPr>
        <p:txBody>
          <a:bodyPr/>
          <a:lstStyle/>
          <a:p>
            <a:pPr>
              <a:buFont typeface="Wingdings" pitchFamily="2" charset="2"/>
              <a:buNone/>
            </a:pPr>
            <a:r>
              <a:rPr lang="en-US" sz="2800"/>
              <a:t>A list of addresses could be represented by a new attribute position, indicating the position in the list. For instance, we could show Carrie Fisher's addresses as a list, with Hollywood first, by:</a:t>
            </a:r>
            <a:endParaRPr lang="bg-BG" sz="2800"/>
          </a:p>
        </p:txBody>
      </p:sp>
      <p:graphicFrame>
        <p:nvGraphicFramePr>
          <p:cNvPr id="69668" name="Group 36"/>
          <p:cNvGraphicFramePr>
            <a:graphicFrameLocks noGrp="1"/>
          </p:cNvGraphicFramePr>
          <p:nvPr>
            <p:ph sz="half" idx="2"/>
          </p:nvPr>
        </p:nvGraphicFramePr>
        <p:xfrm>
          <a:off x="539750" y="4652963"/>
          <a:ext cx="8291513" cy="1366837"/>
        </p:xfrm>
        <a:graphic>
          <a:graphicData uri="http://schemas.openxmlformats.org/drawingml/2006/table">
            <a:tbl>
              <a:tblPr/>
              <a:tblGrid>
                <a:gridCol w="2373313"/>
                <a:gridCol w="2443162"/>
                <a:gridCol w="1738313"/>
                <a:gridCol w="1736725"/>
              </a:tblGrid>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position</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Locust Ln.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bg-BG" sz="4000"/>
              <a:t>Representing Other Type Constructors</a:t>
            </a:r>
          </a:p>
        </p:txBody>
      </p:sp>
      <p:graphicFrame>
        <p:nvGraphicFramePr>
          <p:cNvPr id="71737" name="Group 57"/>
          <p:cNvGraphicFramePr>
            <a:graphicFrameLocks noGrp="1"/>
          </p:cNvGraphicFramePr>
          <p:nvPr>
            <p:ph idx="1"/>
          </p:nvPr>
        </p:nvGraphicFramePr>
        <p:xfrm>
          <a:off x="250825" y="4221163"/>
          <a:ext cx="8893175" cy="863600"/>
        </p:xfrm>
        <a:graphic>
          <a:graphicData uri="http://schemas.openxmlformats.org/drawingml/2006/table">
            <a:tbl>
              <a:tblPr/>
              <a:tblGrid>
                <a:gridCol w="2105025"/>
                <a:gridCol w="2165350"/>
                <a:gridCol w="1543050"/>
                <a:gridCol w="1573213"/>
                <a:gridCol w="1506537"/>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Locust</a:t>
                      </a: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t>
                      </a: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Ln.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71739" name="Rectangle 59"/>
          <p:cNvSpPr>
            <a:spLocks noChangeArrowheads="1"/>
          </p:cNvSpPr>
          <p:nvPr/>
        </p:nvSpPr>
        <p:spPr bwMode="auto">
          <a:xfrm>
            <a:off x="323850" y="1916113"/>
            <a:ext cx="8686800" cy="1873250"/>
          </a:xfrm>
          <a:prstGeom prst="rect">
            <a:avLst/>
          </a:prstGeom>
          <a:noFill/>
          <a:ln w="9525">
            <a:noFill/>
            <a:miter lim="800000"/>
            <a:headEnd/>
            <a:tailEnd/>
          </a:ln>
          <a:effectLst/>
        </p:spPr>
        <p:txBody>
          <a:bodyPr/>
          <a:lstStyle/>
          <a:p>
            <a:pPr marL="342900" indent="-342900"/>
            <a:r>
              <a:rPr lang="en-US" sz="2400"/>
              <a:t>A fixed-length array of addresses could be represented by attributes for each position in the array. For instance, if address were to be an array of two street-city structures, we could represent </a:t>
            </a:r>
            <a:r>
              <a:rPr lang="en-US" sz="2400">
                <a:solidFill>
                  <a:schemeClr val="folHlink"/>
                </a:solidFill>
              </a:rPr>
              <a:t>Star</a:t>
            </a:r>
            <a:r>
              <a:rPr lang="en-US" sz="2400"/>
              <a:t> objects as:</a:t>
            </a:r>
            <a:endParaRPr lang="bg-BG">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bg-BG" sz="4000"/>
              <a:t>Representing Other Type Constructors</a:t>
            </a:r>
          </a:p>
        </p:txBody>
      </p:sp>
      <p:sp>
        <p:nvSpPr>
          <p:cNvPr id="73731" name="Rectangle 3"/>
          <p:cNvSpPr>
            <a:spLocks noGrp="1" noChangeArrowheads="1"/>
          </p:cNvSpPr>
          <p:nvPr>
            <p:ph type="body" sz="half" idx="1"/>
          </p:nvPr>
        </p:nvSpPr>
        <p:spPr>
          <a:xfrm>
            <a:off x="457200" y="1981200"/>
            <a:ext cx="8507413" cy="2095500"/>
          </a:xfrm>
        </p:spPr>
        <p:txBody>
          <a:bodyPr/>
          <a:lstStyle/>
          <a:p>
            <a:pPr>
              <a:lnSpc>
                <a:spcPct val="80000"/>
              </a:lnSpc>
              <a:buFont typeface="Wingdings" pitchFamily="2" charset="2"/>
              <a:buNone/>
            </a:pPr>
            <a:r>
              <a:rPr lang="en-US" sz="2000"/>
              <a:t>Finally, a dictionary could be represented as a set, but with attributes for both the key-value and range-value components of the pairs that are members of the dictionary. For instance, suppose that instead of star's addresses, we really wanted to keep, for each star, a dictionary giving the mortgage holder for each of their homes. Then the dictionary would have address as the key value and bank name as the range value. A hypothetical rendering of the Carrie-Fisher object with a dictionary attribute is:</a:t>
            </a:r>
            <a:endParaRPr lang="bg-BG" sz="2000"/>
          </a:p>
        </p:txBody>
      </p:sp>
      <p:graphicFrame>
        <p:nvGraphicFramePr>
          <p:cNvPr id="73770" name="Group 42"/>
          <p:cNvGraphicFramePr>
            <a:graphicFrameLocks noGrp="1"/>
          </p:cNvGraphicFramePr>
          <p:nvPr>
            <p:ph sz="half" idx="2"/>
          </p:nvPr>
        </p:nvGraphicFramePr>
        <p:xfrm>
          <a:off x="539750" y="4652963"/>
          <a:ext cx="7993063" cy="1185862"/>
        </p:xfrm>
        <a:graphic>
          <a:graphicData uri="http://schemas.openxmlformats.org/drawingml/2006/table">
            <a:tbl>
              <a:tblPr/>
              <a:tblGrid>
                <a:gridCol w="1597025"/>
                <a:gridCol w="2074863"/>
                <a:gridCol w="1368425"/>
                <a:gridCol w="2952750"/>
              </a:tblGrid>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mortgage-holder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 Maple St.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Hollywood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Bank of Burbank</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Carrie 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 Locust Ln.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Torrance Trust</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bg-BG" sz="4000"/>
              <a:t>Representing Other Type Constructors</a:t>
            </a:r>
          </a:p>
        </p:txBody>
      </p:sp>
      <p:sp>
        <p:nvSpPr>
          <p:cNvPr id="74755" name="Rectangle 3"/>
          <p:cNvSpPr>
            <a:spLocks noGrp="1" noChangeArrowheads="1"/>
          </p:cNvSpPr>
          <p:nvPr>
            <p:ph type="body" idx="1"/>
          </p:nvPr>
        </p:nvSpPr>
        <p:spPr>
          <a:xfrm>
            <a:off x="457200" y="1981200"/>
            <a:ext cx="8229600" cy="4616450"/>
          </a:xfrm>
        </p:spPr>
        <p:txBody>
          <a:bodyPr/>
          <a:lstStyle/>
          <a:p>
            <a:pPr>
              <a:lnSpc>
                <a:spcPct val="80000"/>
              </a:lnSpc>
              <a:buFont typeface="Wingdings" pitchFamily="2" charset="2"/>
              <a:buNone/>
            </a:pPr>
            <a:r>
              <a:rPr lang="en-US" sz="2000"/>
              <a:t>Of course attribute types in ODL may involve more than one type constructor. If a type is any collection type besides dictionary applied to a structure (e.g. a set of structs), then we may apply the discussed techniques as if the struct were an atomic value, and then replace the single attribute representing the atomic value by several attributes, one for each field of the struct. This strategy was used in the examples above, where the address is a struct. The case of a dictionary applied to structs is similar.</a:t>
            </a:r>
          </a:p>
          <a:p>
            <a:pPr>
              <a:lnSpc>
                <a:spcPct val="80000"/>
              </a:lnSpc>
              <a:buFont typeface="Wingdings" pitchFamily="2" charset="2"/>
              <a:buNone/>
            </a:pPr>
            <a:r>
              <a:rPr lang="en-US" sz="2000"/>
              <a:t>There are many reasons to limit the complexity of attribute types to an optional struct followed by an optional collection type. We mentioned that some versions of the E/R model allow exactly this much generality in the types of attributes, although we restricted ourselves to atomic attributes in the E/R model. We recommend that, if you are going to use an ODL design for the purpose of eventual translation to a relational database schema, you similarly limit yourself. We take up in the exercises some options for dealing with more complex types as attributes.</a:t>
            </a:r>
            <a:endParaRPr lang="bg-BG" sz="20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bg-BG"/>
              <a:t>Representing ODL Relationships</a:t>
            </a:r>
          </a:p>
        </p:txBody>
      </p:sp>
      <p:sp>
        <p:nvSpPr>
          <p:cNvPr id="75779" name="Rectangle 3"/>
          <p:cNvSpPr>
            <a:spLocks noGrp="1" noChangeArrowheads="1"/>
          </p:cNvSpPr>
          <p:nvPr>
            <p:ph type="body" idx="1"/>
          </p:nvPr>
        </p:nvSpPr>
        <p:spPr/>
        <p:txBody>
          <a:bodyPr/>
          <a:lstStyle/>
          <a:p>
            <a:pPr>
              <a:buFont typeface="Wingdings" pitchFamily="2" charset="2"/>
              <a:buNone/>
            </a:pPr>
            <a:r>
              <a:rPr lang="en-US"/>
              <a:t>Usually, an ODL class definition will contain relationships to other ODL classes. As in the E/R model, we can create for each relationship a new relation that connects the keys of the two related classes. However, in ODL, relationships come in inverse pairs, and we must create only one relation for each pair.</a:t>
            </a:r>
            <a:endParaRPr lang="bg-BG"/>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bg-BG"/>
              <a:t>Object Identity</a:t>
            </a:r>
          </a:p>
        </p:txBody>
      </p:sp>
      <p:sp>
        <p:nvSpPr>
          <p:cNvPr id="12291" name="Rectangle 3"/>
          <p:cNvSpPr>
            <a:spLocks noGrp="1" noChangeArrowheads="1"/>
          </p:cNvSpPr>
          <p:nvPr>
            <p:ph type="body" idx="1"/>
          </p:nvPr>
        </p:nvSpPr>
        <p:spPr>
          <a:xfrm>
            <a:off x="457200" y="1981200"/>
            <a:ext cx="8229600" cy="4876800"/>
          </a:xfrm>
        </p:spPr>
        <p:txBody>
          <a:bodyPr/>
          <a:lstStyle/>
          <a:p>
            <a:pPr>
              <a:lnSpc>
                <a:spcPct val="90000"/>
              </a:lnSpc>
              <a:buFont typeface="Wingdings" pitchFamily="2" charset="2"/>
              <a:buNone/>
            </a:pPr>
            <a:r>
              <a:rPr lang="en-US" sz="2800"/>
              <a:t>Objects are assumed to have an </a:t>
            </a:r>
            <a:r>
              <a:rPr lang="en-US" sz="2800">
                <a:solidFill>
                  <a:schemeClr val="folHlink"/>
                </a:solidFill>
              </a:rPr>
              <a:t>object identity</a:t>
            </a:r>
            <a:r>
              <a:rPr lang="en-US" sz="2800"/>
              <a:t> (OID). No two objects can have the same OID, and no object has two different OlD's. Object identity has some interesting effects on how we model data. For instance, it is essential that an entity set have a key formed from values of attributes possessed by it or a related entity set (in the case of weak entity sets). However, within a class, we assume we can distinguish two objects whose attributes all have identical values, because the OlD's of the two objects are guaranteed to be different.</a:t>
            </a:r>
            <a:endParaRPr lang="bg-BG" sz="28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4000"/>
              <a:t>The complete definition of the Movie and Studio classes</a:t>
            </a:r>
            <a:endParaRPr lang="bg-BG" sz="4000"/>
          </a:p>
        </p:txBody>
      </p:sp>
      <p:sp>
        <p:nvSpPr>
          <p:cNvPr id="76803" name="Rectangle 3"/>
          <p:cNvSpPr>
            <a:spLocks noGrp="1" noChangeArrowheads="1"/>
          </p:cNvSpPr>
          <p:nvPr>
            <p:ph type="body" idx="1"/>
          </p:nvPr>
        </p:nvSpPr>
        <p:spPr>
          <a:xfrm>
            <a:off x="457200" y="1981200"/>
            <a:ext cx="8229600" cy="4400550"/>
          </a:xfrm>
        </p:spPr>
        <p:txBody>
          <a:bodyPr/>
          <a:lstStyle/>
          <a:p>
            <a:pPr>
              <a:lnSpc>
                <a:spcPct val="80000"/>
              </a:lnSpc>
              <a:buFont typeface="Wingdings" pitchFamily="2" charset="2"/>
              <a:buNone/>
            </a:pPr>
            <a:r>
              <a:rPr lang="bg-BG" sz="2000"/>
              <a:t>class Movie</a:t>
            </a:r>
            <a:r>
              <a:rPr lang="en-US" sz="2000"/>
              <a:t> </a:t>
            </a:r>
            <a:r>
              <a:rPr lang="bg-BG" sz="2000"/>
              <a:t>(extent Movies key(title, year))</a:t>
            </a:r>
            <a:r>
              <a:rPr lang="en-US" sz="2000"/>
              <a:t> {</a:t>
            </a:r>
            <a:endParaRPr lang="bg-BG" sz="2000"/>
          </a:p>
          <a:p>
            <a:pPr>
              <a:lnSpc>
                <a:spcPct val="80000"/>
              </a:lnSpc>
              <a:buFont typeface="Wingdings" pitchFamily="2" charset="2"/>
              <a:buNone/>
            </a:pPr>
            <a:r>
              <a:rPr lang="en-US" sz="2000"/>
              <a:t>	</a:t>
            </a:r>
            <a:r>
              <a:rPr lang="bg-BG" sz="2000"/>
              <a:t>attribute string title;</a:t>
            </a:r>
          </a:p>
          <a:p>
            <a:pPr>
              <a:lnSpc>
                <a:spcPct val="80000"/>
              </a:lnSpc>
              <a:buFont typeface="Wingdings" pitchFamily="2" charset="2"/>
              <a:buNone/>
            </a:pPr>
            <a:r>
              <a:rPr lang="en-US" sz="2000"/>
              <a:t>	</a:t>
            </a:r>
            <a:r>
              <a:rPr lang="bg-BG" sz="2000"/>
              <a:t>attribute integer year;</a:t>
            </a:r>
          </a:p>
          <a:p>
            <a:pPr>
              <a:lnSpc>
                <a:spcPct val="80000"/>
              </a:lnSpc>
              <a:buFont typeface="Wingdings" pitchFamily="2" charset="2"/>
              <a:buNone/>
            </a:pPr>
            <a:r>
              <a:rPr lang="en-US" sz="2000"/>
              <a:t>	</a:t>
            </a:r>
            <a:r>
              <a:rPr lang="bg-BG" sz="2000"/>
              <a:t>attribute integer length;</a:t>
            </a:r>
          </a:p>
          <a:p>
            <a:pPr>
              <a:lnSpc>
                <a:spcPct val="80000"/>
              </a:lnSpc>
              <a:buFont typeface="Wingdings" pitchFamily="2" charset="2"/>
              <a:buNone/>
            </a:pPr>
            <a:r>
              <a:rPr lang="en-US" sz="2000"/>
              <a:t>	</a:t>
            </a:r>
            <a:r>
              <a:rPr lang="bg-BG" sz="2000"/>
              <a:t>attribute enum Film {color,blackAndWhite} filmType;</a:t>
            </a:r>
          </a:p>
          <a:p>
            <a:pPr>
              <a:lnSpc>
                <a:spcPct val="80000"/>
              </a:lnSpc>
              <a:buFont typeface="Wingdings" pitchFamily="2" charset="2"/>
              <a:buNone/>
            </a:pPr>
            <a:r>
              <a:rPr lang="en-US" sz="2000"/>
              <a:t>	</a:t>
            </a:r>
            <a:r>
              <a:rPr lang="bg-BG" sz="2000"/>
              <a:t>relationship Set&lt;Star&gt; stars</a:t>
            </a:r>
            <a:r>
              <a:rPr lang="en-US" sz="2000"/>
              <a:t> </a:t>
            </a:r>
            <a:r>
              <a:rPr lang="bg-BG" sz="2000"/>
              <a:t>inverse Star::starredln;</a:t>
            </a:r>
          </a:p>
          <a:p>
            <a:pPr>
              <a:lnSpc>
                <a:spcPct val="80000"/>
              </a:lnSpc>
              <a:buFont typeface="Wingdings" pitchFamily="2" charset="2"/>
              <a:buNone/>
            </a:pPr>
            <a:r>
              <a:rPr lang="en-US" sz="2000"/>
              <a:t>	</a:t>
            </a:r>
            <a:r>
              <a:rPr lang="bg-BG" sz="2000"/>
              <a:t>relationship Studio ownedBy</a:t>
            </a:r>
            <a:r>
              <a:rPr lang="en-US" sz="2000"/>
              <a:t> </a:t>
            </a:r>
            <a:r>
              <a:rPr lang="bg-BG" sz="2000"/>
              <a:t>inverse Studio::owns;</a:t>
            </a:r>
          </a:p>
          <a:p>
            <a:pPr>
              <a:lnSpc>
                <a:spcPct val="80000"/>
              </a:lnSpc>
              <a:buFont typeface="Wingdings" pitchFamily="2" charset="2"/>
              <a:buNone/>
            </a:pPr>
            <a:r>
              <a:rPr lang="en-US" sz="2000"/>
              <a:t>}</a:t>
            </a:r>
            <a:r>
              <a:rPr lang="bg-BG" sz="2000"/>
              <a:t>;</a:t>
            </a:r>
            <a:endParaRPr lang="en-US" sz="2000"/>
          </a:p>
          <a:p>
            <a:pPr>
              <a:lnSpc>
                <a:spcPct val="80000"/>
              </a:lnSpc>
              <a:buFont typeface="Wingdings" pitchFamily="2" charset="2"/>
              <a:buNone/>
            </a:pPr>
            <a:endParaRPr lang="bg-BG" sz="2000"/>
          </a:p>
          <a:p>
            <a:pPr>
              <a:lnSpc>
                <a:spcPct val="80000"/>
              </a:lnSpc>
              <a:buFont typeface="Wingdings" pitchFamily="2" charset="2"/>
              <a:buNone/>
            </a:pPr>
            <a:r>
              <a:rPr lang="bg-BG" sz="2000"/>
              <a:t>class Studio</a:t>
            </a:r>
            <a:r>
              <a:rPr lang="en-US" sz="2000"/>
              <a:t> </a:t>
            </a:r>
            <a:r>
              <a:rPr lang="bg-BG" sz="2000"/>
              <a:t>(extent Studios key name)</a:t>
            </a:r>
            <a:r>
              <a:rPr lang="en-US" sz="2000"/>
              <a:t> </a:t>
            </a:r>
            <a:r>
              <a:rPr lang="bg-BG" sz="2000"/>
              <a:t>{</a:t>
            </a:r>
          </a:p>
          <a:p>
            <a:pPr>
              <a:lnSpc>
                <a:spcPct val="80000"/>
              </a:lnSpc>
              <a:buFont typeface="Wingdings" pitchFamily="2" charset="2"/>
              <a:buNone/>
            </a:pPr>
            <a:r>
              <a:rPr lang="en-US" sz="2000"/>
              <a:t>	</a:t>
            </a:r>
            <a:r>
              <a:rPr lang="bg-BG" sz="2000"/>
              <a:t>attribute string name;</a:t>
            </a:r>
          </a:p>
          <a:p>
            <a:pPr>
              <a:lnSpc>
                <a:spcPct val="80000"/>
              </a:lnSpc>
              <a:buFont typeface="Wingdings" pitchFamily="2" charset="2"/>
              <a:buNone/>
            </a:pPr>
            <a:r>
              <a:rPr lang="en-US" sz="2000"/>
              <a:t>	</a:t>
            </a:r>
            <a:r>
              <a:rPr lang="bg-BG" sz="2000"/>
              <a:t>attribute string address;</a:t>
            </a:r>
          </a:p>
          <a:p>
            <a:pPr>
              <a:lnSpc>
                <a:spcPct val="80000"/>
              </a:lnSpc>
              <a:buFont typeface="Wingdings" pitchFamily="2" charset="2"/>
              <a:buNone/>
            </a:pPr>
            <a:r>
              <a:rPr lang="en-US" sz="2000"/>
              <a:t>	</a:t>
            </a:r>
            <a:r>
              <a:rPr lang="bg-BG" sz="2000"/>
              <a:t>relationship Set&lt;Movie&gt; owns</a:t>
            </a:r>
            <a:r>
              <a:rPr lang="en-US" sz="2000"/>
              <a:t> </a:t>
            </a:r>
            <a:r>
              <a:rPr lang="bg-BG" sz="2000"/>
              <a:t>inverse Movie::ownedBy;</a:t>
            </a:r>
          </a:p>
          <a:p>
            <a:pPr>
              <a:lnSpc>
                <a:spcPct val="80000"/>
              </a:lnSpc>
              <a:buFont typeface="Wingdings" pitchFamily="2" charset="2"/>
              <a:buNone/>
            </a:pPr>
            <a:r>
              <a:rPr lang="en-US" sz="2000"/>
              <a:t>}</a:t>
            </a:r>
            <a:r>
              <a:rPr lang="bg-BG" sz="200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Example</a:t>
            </a:r>
            <a:endParaRPr lang="bg-BG"/>
          </a:p>
        </p:txBody>
      </p:sp>
      <p:sp>
        <p:nvSpPr>
          <p:cNvPr id="77827" name="Rectangle 3"/>
          <p:cNvSpPr>
            <a:spLocks noGrp="1" noChangeArrowheads="1"/>
          </p:cNvSpPr>
          <p:nvPr>
            <p:ph type="body" sz="half" idx="1"/>
          </p:nvPr>
        </p:nvSpPr>
        <p:spPr>
          <a:xfrm>
            <a:off x="468313" y="2276475"/>
            <a:ext cx="7931150" cy="511175"/>
          </a:xfrm>
        </p:spPr>
        <p:txBody>
          <a:bodyPr/>
          <a:lstStyle/>
          <a:p>
            <a:pPr>
              <a:lnSpc>
                <a:spcPct val="90000"/>
              </a:lnSpc>
              <a:buFont typeface="Wingdings" pitchFamily="2" charset="2"/>
              <a:buNone/>
            </a:pPr>
            <a:r>
              <a:rPr lang="bg-BG" sz="2800"/>
              <a:t>StudioOf(title, year, studioName)</a:t>
            </a:r>
          </a:p>
        </p:txBody>
      </p:sp>
      <p:graphicFrame>
        <p:nvGraphicFramePr>
          <p:cNvPr id="77893" name="Group 69"/>
          <p:cNvGraphicFramePr>
            <a:graphicFrameLocks noGrp="1"/>
          </p:cNvGraphicFramePr>
          <p:nvPr>
            <p:ph sz="half" idx="2"/>
          </p:nvPr>
        </p:nvGraphicFramePr>
        <p:xfrm>
          <a:off x="468313" y="3357563"/>
          <a:ext cx="6480175" cy="2070100"/>
        </p:xfrm>
        <a:graphic>
          <a:graphicData uri="http://schemas.openxmlformats.org/drawingml/2006/table">
            <a:tbl>
              <a:tblPr/>
              <a:tblGrid>
                <a:gridCol w="2735262"/>
                <a:gridCol w="1655763"/>
                <a:gridCol w="2089150"/>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bg-BG"/>
              <a:t>Representing ODL Relationships</a:t>
            </a:r>
          </a:p>
        </p:txBody>
      </p:sp>
      <p:sp>
        <p:nvSpPr>
          <p:cNvPr id="79875" name="Rectangle 3"/>
          <p:cNvSpPr>
            <a:spLocks noGrp="1" noChangeArrowheads="1"/>
          </p:cNvSpPr>
          <p:nvPr>
            <p:ph type="body" idx="1"/>
          </p:nvPr>
        </p:nvSpPr>
        <p:spPr/>
        <p:txBody>
          <a:bodyPr/>
          <a:lstStyle/>
          <a:p>
            <a:pPr>
              <a:lnSpc>
                <a:spcPct val="90000"/>
              </a:lnSpc>
              <a:buFont typeface="Wingdings" pitchFamily="2" charset="2"/>
              <a:buNone/>
            </a:pPr>
            <a:r>
              <a:rPr lang="en-US"/>
              <a:t>When a relationship is many-one, we have an option to combine it with the relation that is constructed for the class on the "many" side. Doing so has the effect of combining two relations that have a common key, as we discussed. It therefore does not cause a BCNF violation and is a legitimate and commonly followed option.</a:t>
            </a:r>
            <a:endParaRPr lang="bg-BG"/>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Example</a:t>
            </a:r>
            <a:endParaRPr lang="bg-BG"/>
          </a:p>
        </p:txBody>
      </p:sp>
      <p:sp>
        <p:nvSpPr>
          <p:cNvPr id="81923" name="Rectangle 3"/>
          <p:cNvSpPr>
            <a:spLocks noGrp="1" noChangeArrowheads="1"/>
          </p:cNvSpPr>
          <p:nvPr>
            <p:ph type="body" sz="half" idx="1"/>
          </p:nvPr>
        </p:nvSpPr>
        <p:spPr>
          <a:xfrm>
            <a:off x="457200" y="1981200"/>
            <a:ext cx="7931150" cy="511175"/>
          </a:xfrm>
        </p:spPr>
        <p:txBody>
          <a:bodyPr/>
          <a:lstStyle/>
          <a:p>
            <a:pPr>
              <a:lnSpc>
                <a:spcPct val="90000"/>
              </a:lnSpc>
              <a:buFont typeface="Wingdings" pitchFamily="2" charset="2"/>
              <a:buNone/>
            </a:pPr>
            <a:r>
              <a:rPr lang="en-US" sz="2800"/>
              <a:t>Movies</a:t>
            </a:r>
            <a:r>
              <a:rPr lang="bg-BG" sz="2800"/>
              <a:t>(title, year, </a:t>
            </a:r>
            <a:r>
              <a:rPr lang="en-US" sz="2800"/>
              <a:t>length, filmType, </a:t>
            </a:r>
            <a:r>
              <a:rPr lang="bg-BG" sz="2800"/>
              <a:t>studioName)</a:t>
            </a:r>
          </a:p>
        </p:txBody>
      </p:sp>
      <p:graphicFrame>
        <p:nvGraphicFramePr>
          <p:cNvPr id="81982" name="Group 62"/>
          <p:cNvGraphicFramePr>
            <a:graphicFrameLocks noGrp="1"/>
          </p:cNvGraphicFramePr>
          <p:nvPr>
            <p:ph sz="half" idx="2"/>
          </p:nvPr>
        </p:nvGraphicFramePr>
        <p:xfrm>
          <a:off x="468313" y="3357563"/>
          <a:ext cx="8351837" cy="1822450"/>
        </p:xfrm>
        <a:graphic>
          <a:graphicData uri="http://schemas.openxmlformats.org/drawingml/2006/table">
            <a:tbl>
              <a:tblPr/>
              <a:tblGrid>
                <a:gridCol w="2232025"/>
                <a:gridCol w="1079500"/>
                <a:gridCol w="1368425"/>
                <a:gridCol w="1728787"/>
                <a:gridCol w="1943100"/>
              </a:tblGrid>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filmType</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studioName</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Fox</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Mighty Ducks</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1991</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104</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Disney</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Wayne's World</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1992</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color</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Paramount</a:t>
                      </a:r>
                      <a:endParaRPr kumimoji="0" lang="bg-BG"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bg-BG"/>
              <a:t>Representing ODL Relationships</a:t>
            </a:r>
          </a:p>
        </p:txBody>
      </p:sp>
      <p:sp>
        <p:nvSpPr>
          <p:cNvPr id="80899" name="Rectangle 3"/>
          <p:cNvSpPr>
            <a:spLocks noGrp="1" noChangeArrowheads="1"/>
          </p:cNvSpPr>
          <p:nvPr>
            <p:ph type="body" idx="1"/>
          </p:nvPr>
        </p:nvSpPr>
        <p:spPr/>
        <p:txBody>
          <a:bodyPr/>
          <a:lstStyle/>
          <a:p>
            <a:pPr>
              <a:lnSpc>
                <a:spcPct val="80000"/>
              </a:lnSpc>
              <a:buFont typeface="Wingdings" pitchFamily="2" charset="2"/>
              <a:buNone/>
            </a:pPr>
            <a:r>
              <a:rPr lang="en-US" sz="2000"/>
              <a:t>We should remember that it is possible but unwise to treat many-many relationships as we did many-one relationships. In fact, example was based on what happens if we try to combine the many-many stars relationship between movies and their stars with the other information in the relation Movies to get a relation with schema:</a:t>
            </a:r>
          </a:p>
          <a:p>
            <a:pPr>
              <a:lnSpc>
                <a:spcPct val="80000"/>
              </a:lnSpc>
              <a:buFont typeface="Wingdings" pitchFamily="2" charset="2"/>
              <a:buNone/>
            </a:pPr>
            <a:endParaRPr lang="en-US" sz="2000"/>
          </a:p>
          <a:p>
            <a:pPr>
              <a:lnSpc>
                <a:spcPct val="80000"/>
              </a:lnSpc>
              <a:buFont typeface="Wingdings" pitchFamily="2" charset="2"/>
              <a:buNone/>
            </a:pPr>
            <a:r>
              <a:rPr lang="en-US" sz="2000"/>
              <a:t>Movies(title, year, length, filmType, studioName, starName)</a:t>
            </a:r>
          </a:p>
          <a:p>
            <a:pPr>
              <a:lnSpc>
                <a:spcPct val="80000"/>
              </a:lnSpc>
              <a:buFont typeface="Wingdings" pitchFamily="2" charset="2"/>
              <a:buNone/>
            </a:pPr>
            <a:endParaRPr lang="en-US" sz="2000"/>
          </a:p>
          <a:p>
            <a:pPr>
              <a:lnSpc>
                <a:spcPct val="80000"/>
              </a:lnSpc>
              <a:buFont typeface="Wingdings" pitchFamily="2" charset="2"/>
              <a:buNone/>
            </a:pPr>
            <a:r>
              <a:rPr lang="en-US" sz="2000"/>
              <a:t>There is a resulting BCNF violation, since </a:t>
            </a:r>
            <a:r>
              <a:rPr lang="en-US" sz="2000">
                <a:solidFill>
                  <a:schemeClr val="folHlink"/>
                </a:solidFill>
              </a:rPr>
              <a:t>{title, year, starName}</a:t>
            </a:r>
            <a:r>
              <a:rPr lang="en-US" sz="2000"/>
              <a:t> is the key, yet attributes </a:t>
            </a:r>
            <a:r>
              <a:rPr lang="en-US" sz="2000">
                <a:solidFill>
                  <a:schemeClr val="folHlink"/>
                </a:solidFill>
              </a:rPr>
              <a:t>length</a:t>
            </a:r>
            <a:r>
              <a:rPr lang="en-US" sz="2000"/>
              <a:t>, </a:t>
            </a:r>
            <a:r>
              <a:rPr lang="en-US" sz="2000">
                <a:solidFill>
                  <a:schemeClr val="folHlink"/>
                </a:solidFill>
              </a:rPr>
              <a:t>filmType</a:t>
            </a:r>
            <a:r>
              <a:rPr lang="en-US" sz="2000"/>
              <a:t>, and </a:t>
            </a:r>
            <a:r>
              <a:rPr lang="en-US" sz="2000">
                <a:solidFill>
                  <a:schemeClr val="folHlink"/>
                </a:solidFill>
              </a:rPr>
              <a:t>studioName</a:t>
            </a:r>
            <a:r>
              <a:rPr lang="en-US" sz="2000"/>
              <a:t> each are functionally determined by only title and year.</a:t>
            </a:r>
          </a:p>
          <a:p>
            <a:pPr>
              <a:lnSpc>
                <a:spcPct val="80000"/>
              </a:lnSpc>
              <a:buFont typeface="Wingdings" pitchFamily="2" charset="2"/>
              <a:buNone/>
            </a:pPr>
            <a:r>
              <a:rPr lang="en-US" sz="2000"/>
              <a:t>Likewise, if we do combine a many-one relationship with the relation for a class, it must be the class of the "many." For instance, combining owns and its inverse </a:t>
            </a:r>
            <a:r>
              <a:rPr lang="en-US" sz="2000">
                <a:solidFill>
                  <a:schemeClr val="folHlink"/>
                </a:solidFill>
              </a:rPr>
              <a:t>ownedBy</a:t>
            </a:r>
            <a:r>
              <a:rPr lang="en-US" sz="2000"/>
              <a:t> with relation </a:t>
            </a:r>
            <a:r>
              <a:rPr lang="en-US" sz="2000">
                <a:solidFill>
                  <a:schemeClr val="folHlink"/>
                </a:solidFill>
              </a:rPr>
              <a:t>Studios</a:t>
            </a:r>
            <a:r>
              <a:rPr lang="en-US" sz="2000"/>
              <a:t> will lead to a BCNF violation.</a:t>
            </a:r>
            <a:endParaRPr lang="bg-BG" sz="20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What If There Is No Key?</a:t>
            </a:r>
            <a:endParaRPr lang="bg-BG"/>
          </a:p>
        </p:txBody>
      </p:sp>
      <p:sp>
        <p:nvSpPr>
          <p:cNvPr id="82947" name="Rectangle 3"/>
          <p:cNvSpPr>
            <a:spLocks noGrp="1" noChangeArrowheads="1"/>
          </p:cNvSpPr>
          <p:nvPr>
            <p:ph type="body" idx="1"/>
          </p:nvPr>
        </p:nvSpPr>
        <p:spPr>
          <a:xfrm>
            <a:off x="457200" y="1981200"/>
            <a:ext cx="8229600" cy="4876800"/>
          </a:xfrm>
        </p:spPr>
        <p:txBody>
          <a:bodyPr/>
          <a:lstStyle/>
          <a:p>
            <a:pPr>
              <a:lnSpc>
                <a:spcPct val="80000"/>
              </a:lnSpc>
              <a:buFont typeface="Wingdings" pitchFamily="2" charset="2"/>
              <a:buNone/>
            </a:pPr>
            <a:r>
              <a:rPr lang="en-US" sz="2000"/>
              <a:t>Since keys are optional in ODL, we may face a situation where the attributes available to us cannot serve to represent objects of a class C uniquely. That situation can be a problem if the class C participates in one or more relationships.</a:t>
            </a:r>
          </a:p>
          <a:p>
            <a:pPr>
              <a:lnSpc>
                <a:spcPct val="80000"/>
              </a:lnSpc>
              <a:buFont typeface="Wingdings" pitchFamily="2" charset="2"/>
              <a:buNone/>
            </a:pPr>
            <a:r>
              <a:rPr lang="en-US" sz="2000"/>
              <a:t>We recommend creating a new attribute or ''certificate" that can serve as an identifier for objects of class C in relational designs, much as the hidden object-ID serves to identify those objects in an object-oriented system. The certificate becomes an additional attribute of the relation for the class C, as well as representing objects of class C in each of the relations that come from relationships involving class C. Notice that in practice, many important classes are represented by such certificates: university id's for students, driver's-license numbers for drivers, and so on.</a:t>
            </a:r>
          </a:p>
          <a:p>
            <a:pPr>
              <a:lnSpc>
                <a:spcPct val="80000"/>
              </a:lnSpc>
              <a:buFont typeface="Wingdings" pitchFamily="2" charset="2"/>
              <a:buNone/>
            </a:pPr>
            <a:endParaRPr lang="en-US" sz="2000"/>
          </a:p>
          <a:p>
            <a:pPr>
              <a:lnSpc>
                <a:spcPct val="80000"/>
              </a:lnSpc>
              <a:buFont typeface="Wingdings" pitchFamily="2" charset="2"/>
              <a:buNone/>
            </a:pPr>
            <a:r>
              <a:rPr lang="en-US" sz="2000"/>
              <a:t>Stars(cert#, name, street, city, birthdate)</a:t>
            </a:r>
          </a:p>
          <a:p>
            <a:pPr>
              <a:lnSpc>
                <a:spcPct val="80000"/>
              </a:lnSpc>
              <a:buFont typeface="Wingdings" pitchFamily="2" charset="2"/>
              <a:buNone/>
            </a:pPr>
            <a:endParaRPr lang="en-US" sz="2000"/>
          </a:p>
          <a:p>
            <a:pPr>
              <a:lnSpc>
                <a:spcPct val="80000"/>
              </a:lnSpc>
              <a:buFont typeface="Wingdings" pitchFamily="2" charset="2"/>
              <a:buNone/>
            </a:pPr>
            <a:r>
              <a:rPr lang="bg-BG" sz="2000"/>
              <a:t>Starsln(title, year, cert#)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bg-BG"/>
              <a:t>The Object-Relational Model</a:t>
            </a:r>
          </a:p>
        </p:txBody>
      </p:sp>
      <p:sp>
        <p:nvSpPr>
          <p:cNvPr id="83971" name="Rectangle 3"/>
          <p:cNvSpPr>
            <a:spLocks noGrp="1" noChangeArrowheads="1"/>
          </p:cNvSpPr>
          <p:nvPr>
            <p:ph type="body" idx="1"/>
          </p:nvPr>
        </p:nvSpPr>
        <p:spPr/>
        <p:txBody>
          <a:bodyPr/>
          <a:lstStyle/>
          <a:p>
            <a:pPr>
              <a:lnSpc>
                <a:spcPct val="80000"/>
              </a:lnSpc>
              <a:buFont typeface="Wingdings" pitchFamily="2" charset="2"/>
              <a:buNone/>
            </a:pPr>
            <a:r>
              <a:rPr lang="en-US" sz="2000"/>
              <a:t>The relational model and the object-oriented model typified by ODL are two important points in a spectrum of options that could underlie a DBMS. For an extended period, the relational model was dominant in the commercial DBMS world. Object-oriented DBMS's made limited inroads during the 1990's, but have since died off. Instead of a migration from relational to object-oriented systems, as was widely predicted around 1990, the vendors of relational systems have moved to incorporate many of the ideas found in ODL or other object-oriented-database proposals. As a result, many DBMS products that used to be called "relational" are now called "object-relational."</a:t>
            </a:r>
          </a:p>
          <a:p>
            <a:pPr>
              <a:lnSpc>
                <a:spcPct val="80000"/>
              </a:lnSpc>
              <a:buFont typeface="Wingdings" pitchFamily="2" charset="2"/>
              <a:buNone/>
            </a:pPr>
            <a:r>
              <a:rPr lang="en-US" sz="2000"/>
              <a:t>We cover the topic for object-relational databases more abstractly. We introduce the concept of object-relations, then discuss one of its earliest embodiments — nested relations ODL-like references for object-relations are discussed, and we compare the object-relational model against the pure object-oriented approach.</a:t>
            </a:r>
            <a:endParaRPr lang="bg-BG"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bg-BG" sz="4000"/>
              <a:t>From Relations to Object-Relations</a:t>
            </a:r>
          </a:p>
        </p:txBody>
      </p:sp>
      <p:sp>
        <p:nvSpPr>
          <p:cNvPr id="84995" name="Rectangle 3"/>
          <p:cNvSpPr>
            <a:spLocks noGrp="1" noChangeArrowheads="1"/>
          </p:cNvSpPr>
          <p:nvPr>
            <p:ph type="body" idx="1"/>
          </p:nvPr>
        </p:nvSpPr>
        <p:spPr>
          <a:xfrm>
            <a:off x="0" y="1484313"/>
            <a:ext cx="9144000" cy="5373687"/>
          </a:xfrm>
        </p:spPr>
        <p:txBody>
          <a:bodyPr/>
          <a:lstStyle/>
          <a:p>
            <a:pPr marL="533400" indent="-533400">
              <a:lnSpc>
                <a:spcPct val="80000"/>
              </a:lnSpc>
              <a:buFont typeface="Wingdings" pitchFamily="2" charset="2"/>
              <a:buNone/>
            </a:pPr>
            <a:r>
              <a:rPr lang="en-US" sz="1800"/>
              <a:t>While the relation remains the fundamental concept, the relational model has been extended to the object-relational model by incorporation of features such as:</a:t>
            </a:r>
          </a:p>
          <a:p>
            <a:pPr marL="533400" indent="-533400">
              <a:lnSpc>
                <a:spcPct val="80000"/>
              </a:lnSpc>
              <a:buFont typeface="Wingdings" pitchFamily="2" charset="2"/>
              <a:buAutoNum type="arabicPeriod"/>
            </a:pPr>
            <a:r>
              <a:rPr lang="en-US" sz="1800">
                <a:solidFill>
                  <a:schemeClr val="folHlink"/>
                </a:solidFill>
              </a:rPr>
              <a:t>Structured types for attributes</a:t>
            </a:r>
            <a:r>
              <a:rPr lang="en-US" sz="1800"/>
              <a:t>. Instead of allowing only atomic types for attributes, object-relational systems support a type system like ODL's: types built from atomic types and type constructors for structs, sets, and bags, for instance. Especially important is a type that is a sets of structs, which is essentially a relation. That is, a value of one component of a tuple can be an entire relation.</a:t>
            </a:r>
          </a:p>
          <a:p>
            <a:pPr marL="533400" indent="-533400">
              <a:lnSpc>
                <a:spcPct val="80000"/>
              </a:lnSpc>
              <a:buFont typeface="Wingdings" pitchFamily="2" charset="2"/>
              <a:buAutoNum type="arabicPeriod"/>
            </a:pPr>
            <a:r>
              <a:rPr lang="en-US" sz="1800">
                <a:solidFill>
                  <a:schemeClr val="folHlink"/>
                </a:solidFill>
              </a:rPr>
              <a:t>Methods</a:t>
            </a:r>
            <a:r>
              <a:rPr lang="en-US" sz="1800"/>
              <a:t>. Special operations can be denned for, and applied to, values of a user-defined type. While we haven't yet addressed the question of how values or tuples are manipulated in the relational or object-oriented models, we shall find few surprises when we take up the subject. For example, values of numeric type are operated on by arithmetic operators such as addition or less-than. However, in the object-relational model, we have the option to define specialized operations for a type, such as those discussed in examples on ODL methods for the </a:t>
            </a:r>
            <a:r>
              <a:rPr lang="en-US" sz="1800">
                <a:solidFill>
                  <a:schemeClr val="folHlink"/>
                </a:solidFill>
              </a:rPr>
              <a:t>Movie</a:t>
            </a:r>
            <a:r>
              <a:rPr lang="en-US" sz="1800"/>
              <a:t> class.</a:t>
            </a:r>
          </a:p>
          <a:p>
            <a:pPr marL="533400" indent="-533400">
              <a:lnSpc>
                <a:spcPct val="80000"/>
              </a:lnSpc>
              <a:buFont typeface="Wingdings" pitchFamily="2" charset="2"/>
              <a:buAutoNum type="arabicPeriod"/>
            </a:pPr>
            <a:r>
              <a:rPr lang="en-US" sz="1800">
                <a:solidFill>
                  <a:schemeClr val="folHlink"/>
                </a:solidFill>
              </a:rPr>
              <a:t>Identifiers for tuples</a:t>
            </a:r>
            <a:r>
              <a:rPr lang="en-US" sz="1800"/>
              <a:t>. In object-relational systems, tuples play the role of objects. It therefore becomes useful in some situations for each tuple to have a unique ID that distinguishes it from other tuples, even from tuples that have the same values in all components. This ID, like the object-identifier assumed in ODL, is generally invisible to the user, although there are even some circumstances where users can see the identifier for a tuple in an object-relational system.</a:t>
            </a:r>
          </a:p>
          <a:p>
            <a:pPr marL="533400" indent="-533400">
              <a:lnSpc>
                <a:spcPct val="80000"/>
              </a:lnSpc>
              <a:buFont typeface="Wingdings" pitchFamily="2" charset="2"/>
              <a:buAutoNum type="arabicPeriod"/>
            </a:pPr>
            <a:r>
              <a:rPr lang="en-US" sz="1800">
                <a:solidFill>
                  <a:schemeClr val="folHlink"/>
                </a:solidFill>
              </a:rPr>
              <a:t>References</a:t>
            </a:r>
            <a:r>
              <a:rPr lang="en-US" sz="1800"/>
              <a:t>. While the pure relational model has no notion of references or pointers to tuples, object-relational systems can use these references in various ways.</a:t>
            </a:r>
          </a:p>
          <a:p>
            <a:pPr marL="533400" indent="-533400">
              <a:lnSpc>
                <a:spcPct val="80000"/>
              </a:lnSpc>
              <a:buFont typeface="Wingdings" pitchFamily="2" charset="2"/>
              <a:buAutoNum type="arabicPeriod"/>
            </a:pPr>
            <a:endParaRPr lang="bg-BG"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bg-BG"/>
              <a:t>Nested Relations</a:t>
            </a:r>
          </a:p>
        </p:txBody>
      </p:sp>
      <p:sp>
        <p:nvSpPr>
          <p:cNvPr id="86019" name="Rectangle 3"/>
          <p:cNvSpPr>
            <a:spLocks noGrp="1" noChangeArrowheads="1"/>
          </p:cNvSpPr>
          <p:nvPr>
            <p:ph type="body" idx="1"/>
          </p:nvPr>
        </p:nvSpPr>
        <p:spPr>
          <a:xfrm>
            <a:off x="250825" y="1916113"/>
            <a:ext cx="8642350" cy="4941887"/>
          </a:xfrm>
        </p:spPr>
        <p:txBody>
          <a:bodyPr/>
          <a:lstStyle/>
          <a:p>
            <a:pPr>
              <a:lnSpc>
                <a:spcPct val="80000"/>
              </a:lnSpc>
              <a:buFont typeface="Wingdings" pitchFamily="2" charset="2"/>
              <a:buNone/>
            </a:pPr>
            <a:r>
              <a:rPr lang="en-US" sz="1800"/>
              <a:t>Relations extended by point (1) above are often called "nested relations." In the </a:t>
            </a:r>
            <a:r>
              <a:rPr lang="en-US" sz="1800">
                <a:solidFill>
                  <a:schemeClr val="folHlink"/>
                </a:solidFill>
              </a:rPr>
              <a:t>nested-relational model</a:t>
            </a:r>
            <a:r>
              <a:rPr lang="en-US" sz="1800"/>
              <a:t>, we allow attributes of relations to have a type that is not atomic; in particular, a type can be a relation schema. As a result, there is a convenient, recursive definition of the types of attributes and the types (schemas) of relations:</a:t>
            </a:r>
          </a:p>
          <a:p>
            <a:pPr>
              <a:lnSpc>
                <a:spcPct val="80000"/>
              </a:lnSpc>
              <a:buFont typeface="Wingdings" pitchFamily="2" charset="2"/>
              <a:buNone/>
            </a:pPr>
            <a:r>
              <a:rPr lang="en-US" sz="1800">
                <a:solidFill>
                  <a:schemeClr val="folHlink"/>
                </a:solidFill>
              </a:rPr>
              <a:t>BASIS</a:t>
            </a:r>
            <a:r>
              <a:rPr lang="en-US" sz="1800"/>
              <a:t>: An atomic type (integer, real, string, etc.) can be the type of an attribute.</a:t>
            </a:r>
          </a:p>
          <a:p>
            <a:pPr>
              <a:lnSpc>
                <a:spcPct val="80000"/>
              </a:lnSpc>
              <a:buFont typeface="Wingdings" pitchFamily="2" charset="2"/>
              <a:buNone/>
            </a:pPr>
            <a:r>
              <a:rPr lang="en-US" sz="1800">
                <a:solidFill>
                  <a:schemeClr val="folHlink"/>
                </a:solidFill>
              </a:rPr>
              <a:t>INDUCTION</a:t>
            </a:r>
            <a:r>
              <a:rPr lang="en-US" sz="1800"/>
              <a:t>: A relation's type can be any schema consisting of names for one or more attributes, and any legal type for each attribute. In addition, a schema can also be the type of any attribute.</a:t>
            </a:r>
          </a:p>
          <a:p>
            <a:pPr>
              <a:lnSpc>
                <a:spcPct val="80000"/>
              </a:lnSpc>
              <a:buFont typeface="Wingdings" pitchFamily="2" charset="2"/>
              <a:buNone/>
            </a:pPr>
            <a:r>
              <a:rPr lang="en-US" sz="1800"/>
              <a:t>In our discussion of the relational model, we did not specify the particular atomic type associated with each attribute, because the distinctions among integers, reals, strings, and so on had little to do with the issues discussed, such as functional dependencies and normalization. We shall continue to avoid this distinction, but when describing the schema of a nested relation, we must indicate which attributes have relation schemas as types. To do so, we shall treat these attributes as if they were the names of relations and follow them by a parenthesized list of their attributes. Those attributes, in turn, may have associated lists of attributes, down for as many levels as we wish.</a:t>
            </a:r>
          </a:p>
          <a:p>
            <a:pPr>
              <a:lnSpc>
                <a:spcPct val="80000"/>
              </a:lnSpc>
              <a:buFont typeface="Wingdings" pitchFamily="2" charset="2"/>
              <a:buNone/>
            </a:pPr>
            <a:endParaRPr lang="en-US" sz="1800"/>
          </a:p>
          <a:p>
            <a:pPr>
              <a:lnSpc>
                <a:spcPct val="80000"/>
              </a:lnSpc>
              <a:buFont typeface="Wingdings" pitchFamily="2" charset="2"/>
              <a:buNone/>
            </a:pPr>
            <a:r>
              <a:rPr lang="en-US" sz="1000"/>
              <a:t>Strictly speaking, a bag rather than a set, since commercial relational DBMS's prefer to support relations with duplicate tuples, i.e. bags, rather than sets.</a:t>
            </a:r>
            <a:endParaRPr lang="bg-BG" sz="1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4000"/>
              <a:t>A nested relation for stars and their movies</a:t>
            </a:r>
            <a:endParaRPr lang="bg-BG" sz="4000"/>
          </a:p>
        </p:txBody>
      </p:sp>
      <p:sp>
        <p:nvSpPr>
          <p:cNvPr id="87043" name="Rectangle 3"/>
          <p:cNvSpPr>
            <a:spLocks noGrp="1" noChangeArrowheads="1"/>
          </p:cNvSpPr>
          <p:nvPr>
            <p:ph type="body" sz="half" idx="1"/>
          </p:nvPr>
        </p:nvSpPr>
        <p:spPr>
          <a:xfrm>
            <a:off x="457200" y="1981200"/>
            <a:ext cx="7570788" cy="368300"/>
          </a:xfrm>
        </p:spPr>
        <p:txBody>
          <a:bodyPr/>
          <a:lstStyle/>
          <a:p>
            <a:pPr>
              <a:buFont typeface="Wingdings" pitchFamily="2" charset="2"/>
              <a:buNone/>
            </a:pPr>
            <a:r>
              <a:rPr lang="en-US" sz="1800"/>
              <a:t>Stars(name, address(street, city), birthdate, movies(title, year, length))</a:t>
            </a:r>
            <a:endParaRPr lang="bg-BG" sz="1800"/>
          </a:p>
        </p:txBody>
      </p:sp>
      <p:graphicFrame>
        <p:nvGraphicFramePr>
          <p:cNvPr id="87269" name="Group 229"/>
          <p:cNvGraphicFramePr>
            <a:graphicFrameLocks noGrp="1"/>
          </p:cNvGraphicFramePr>
          <p:nvPr>
            <p:ph sz="half" idx="2"/>
          </p:nvPr>
        </p:nvGraphicFramePr>
        <p:xfrm>
          <a:off x="179388" y="2852738"/>
          <a:ext cx="8785225" cy="3557587"/>
        </p:xfrm>
        <a:graphic>
          <a:graphicData uri="http://schemas.openxmlformats.org/drawingml/2006/table">
            <a:tbl>
              <a:tblPr/>
              <a:tblGrid>
                <a:gridCol w="1257300"/>
                <a:gridCol w="1252537"/>
                <a:gridCol w="1254125"/>
                <a:gridCol w="1257300"/>
                <a:gridCol w="1316038"/>
                <a:gridCol w="1190625"/>
                <a:gridCol w="1257300"/>
              </a:tblGrid>
              <a:tr h="3492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address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birthdate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movies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hMerge="1">
                  <a:txBody>
                    <a:bodyPr/>
                    <a:lstStyle/>
                    <a:p>
                      <a:endParaRPr lang="bg-BG"/>
                    </a:p>
                  </a:txBody>
                  <a:tcPr/>
                </a:tc>
              </a:tr>
              <a:tr h="347663">
                <a:tc row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Fisher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hlink"/>
                    </a:solidFill>
                  </a:tcPr>
                </a:tc>
                <a:tc row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9/9/99</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hlink"/>
                    </a:solidFill>
                  </a:tcPr>
                </a:tc>
              </a:tr>
              <a:tr h="349250">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Maple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H’wood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49250">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Locust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Empire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1980</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47663">
                <a:tc v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hMerge="1">
                  <a:txBody>
                    <a:bodyPr/>
                    <a:lstStyle/>
                    <a:p>
                      <a:endParaRPr lang="bg-BG"/>
                    </a:p>
                  </a:txBody>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Return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133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chemeClr val="hlink"/>
                    </a:solidFill>
                  </a:tcPr>
                </a:tc>
              </a:tr>
              <a:tr h="349250">
                <a:tc row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Hamill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folHlink"/>
                    </a:solidFill>
                  </a:tcPr>
                </a:tc>
                <a:tc rowSpan="4">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8/8/88</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folHlink"/>
                    </a:solidFill>
                  </a:tcPr>
                </a:tc>
              </a:tr>
              <a:tr h="349250">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Oak</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B’wood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47663">
                <a:tc vMerge="1">
                  <a:txBody>
                    <a:bodyPr/>
                    <a:lstStyle/>
                    <a:p>
                      <a:endParaRPr lang="bg-BG"/>
                    </a:p>
                  </a:txBody>
                  <a:tcPr/>
                </a:tc>
                <a:tc rowSpan="2"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bg-BG"/>
                    </a:p>
                  </a:txBody>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Empire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1980</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127</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49250">
                <a:tc vMerge="1">
                  <a:txBody>
                    <a:bodyPr/>
                    <a:lstStyle/>
                    <a:p>
                      <a:endParaRPr lang="bg-BG"/>
                    </a:p>
                  </a:txBody>
                  <a:tcPr/>
                </a:tc>
                <a:tc gridSpan="2" vMerge="1">
                  <a:txBody>
                    <a:bodyPr/>
                    <a:lstStyle/>
                    <a:p>
                      <a:endParaRPr lang="bg-BG"/>
                    </a:p>
                  </a:txBody>
                  <a:tcPr/>
                </a:tc>
                <a:tc hMerge="1" vMerge="1">
                  <a:txBody>
                    <a:bodyPr/>
                    <a:lstStyle/>
                    <a:p>
                      <a:endParaRPr lang="bg-BG"/>
                    </a:p>
                  </a:txBody>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Return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133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bg-BG"/>
              <a:t>Methods</a:t>
            </a:r>
          </a:p>
        </p:txBody>
      </p:sp>
      <p:sp>
        <p:nvSpPr>
          <p:cNvPr id="13315" name="Rectangle 3"/>
          <p:cNvSpPr>
            <a:spLocks noGrp="1" noChangeArrowheads="1"/>
          </p:cNvSpPr>
          <p:nvPr>
            <p:ph type="body" idx="1"/>
          </p:nvPr>
        </p:nvSpPr>
        <p:spPr>
          <a:xfrm>
            <a:off x="0" y="1981200"/>
            <a:ext cx="9144000" cy="4876800"/>
          </a:xfrm>
        </p:spPr>
        <p:txBody>
          <a:bodyPr/>
          <a:lstStyle/>
          <a:p>
            <a:pPr>
              <a:lnSpc>
                <a:spcPct val="80000"/>
              </a:lnSpc>
              <a:buFont typeface="Wingdings" pitchFamily="2" charset="2"/>
              <a:buNone/>
            </a:pPr>
            <a:r>
              <a:rPr lang="en-US" sz="2400"/>
              <a:t>Associated with a class there are usually certain functions, often called </a:t>
            </a:r>
            <a:r>
              <a:rPr lang="en-US" sz="2400">
                <a:solidFill>
                  <a:schemeClr val="folHlink"/>
                </a:solidFill>
              </a:rPr>
              <a:t>methods</a:t>
            </a:r>
            <a:r>
              <a:rPr lang="en-US" sz="2400"/>
              <a:t>. A method for a class C has at least one argument that is an object of class C; it may have other arguments of any class, including C. For example, associated with a class whose type is "set of integers," we might have methods to sum the elements of a given set, to take the union of two sets, or to return a boolean indicating whether or not the set is empty.</a:t>
            </a:r>
          </a:p>
          <a:p>
            <a:pPr>
              <a:lnSpc>
                <a:spcPct val="80000"/>
              </a:lnSpc>
              <a:buFont typeface="Wingdings" pitchFamily="2" charset="2"/>
              <a:buNone/>
            </a:pPr>
            <a:r>
              <a:rPr lang="en-US" sz="2400"/>
              <a:t>In some situations, classes are referred to as "abstract data types," meaning that they </a:t>
            </a:r>
            <a:r>
              <a:rPr lang="en-US" sz="2400">
                <a:solidFill>
                  <a:schemeClr val="folHlink"/>
                </a:solidFill>
              </a:rPr>
              <a:t>encapsulate</a:t>
            </a:r>
            <a:r>
              <a:rPr lang="en-US" sz="2400"/>
              <a:t>, or restrict access to objects of the class so that only the methods defined for the class can modify objects of the class directly. This restriction assures that the objects of the class cannot be changed in ways that were not anticipated by the designer of the class. Encapsulation is regarded as one of the key tools for reliable software development.</a:t>
            </a:r>
            <a:endParaRPr lang="bg-BG" sz="2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bg-BG"/>
              <a:t>References</a:t>
            </a:r>
          </a:p>
        </p:txBody>
      </p:sp>
      <p:sp>
        <p:nvSpPr>
          <p:cNvPr id="89091" name="Rectangle 3"/>
          <p:cNvSpPr>
            <a:spLocks noGrp="1" noChangeArrowheads="1"/>
          </p:cNvSpPr>
          <p:nvPr>
            <p:ph type="body" idx="1"/>
          </p:nvPr>
        </p:nvSpPr>
        <p:spPr>
          <a:xfrm>
            <a:off x="457200" y="1628775"/>
            <a:ext cx="8229600" cy="5040313"/>
          </a:xfrm>
        </p:spPr>
        <p:txBody>
          <a:bodyPr/>
          <a:lstStyle/>
          <a:p>
            <a:pPr>
              <a:lnSpc>
                <a:spcPct val="80000"/>
              </a:lnSpc>
              <a:buFont typeface="Wingdings" pitchFamily="2" charset="2"/>
              <a:buNone/>
            </a:pPr>
            <a:r>
              <a:rPr lang="en-US" sz="2000"/>
              <a:t>The fact that movies like </a:t>
            </a:r>
            <a:r>
              <a:rPr lang="en-US" sz="2000">
                <a:solidFill>
                  <a:schemeClr val="folHlink"/>
                </a:solidFill>
              </a:rPr>
              <a:t>Star Wars</a:t>
            </a:r>
            <a:r>
              <a:rPr lang="en-US" sz="2000"/>
              <a:t> will appear in several relations that are values of the movies attribute in the nested relation Stars is a cause of redundancy. In effect, the schema of the example has the nested-relation analog of not being in BCNF. However, decomposing this Stars relation will not eliminate the redundancy. Rather, we need to arrange that among all the tuples of all the movies relations, a movie appears only once.</a:t>
            </a:r>
          </a:p>
          <a:p>
            <a:pPr>
              <a:lnSpc>
                <a:spcPct val="80000"/>
              </a:lnSpc>
              <a:buFont typeface="Wingdings" pitchFamily="2" charset="2"/>
              <a:buNone/>
            </a:pPr>
            <a:r>
              <a:rPr lang="en-US" sz="2000"/>
              <a:t>To cure the problem, object-relations need the ability for one tuple t to refer to another tuple s, rather than incorporating s directly in t. We thus add to our model an additional inductive rule: the type of an attribute can also be a reference to a tuple with a given schema.</a:t>
            </a:r>
          </a:p>
          <a:p>
            <a:pPr>
              <a:lnSpc>
                <a:spcPct val="80000"/>
              </a:lnSpc>
              <a:buFont typeface="Wingdings" pitchFamily="2" charset="2"/>
              <a:buNone/>
            </a:pPr>
            <a:r>
              <a:rPr lang="en-US" sz="2000"/>
              <a:t>If an attribute A has a type that is a reference to a single tuple with a relation schema named R, we show the attribute A in a schema as A(*R). Notice that this situation is analogous to an ODL relationship A whose type is R; i.e., it connects to a single object of type R. Similarly, if an attribute A has a type that is a set of references to tuples of schema R, then A will be shown in a schema as A({*R}). This situation resembles an ODL relationship A that has type Set&lt;R&gt;.</a:t>
            </a:r>
            <a:endParaRPr lang="bg-BG"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z="4000"/>
              <a:t>Sets of references as the value of an attribute</a:t>
            </a:r>
            <a:endParaRPr lang="bg-BG" sz="4000"/>
          </a:p>
        </p:txBody>
      </p:sp>
      <p:sp>
        <p:nvSpPr>
          <p:cNvPr id="90115" name="Rectangle 3"/>
          <p:cNvSpPr>
            <a:spLocks noGrp="1" noChangeArrowheads="1"/>
          </p:cNvSpPr>
          <p:nvPr>
            <p:ph type="body" sz="half" idx="1"/>
          </p:nvPr>
        </p:nvSpPr>
        <p:spPr>
          <a:xfrm>
            <a:off x="395288" y="1844675"/>
            <a:ext cx="8362950" cy="720725"/>
          </a:xfrm>
        </p:spPr>
        <p:txBody>
          <a:bodyPr/>
          <a:lstStyle/>
          <a:p>
            <a:pPr>
              <a:buFont typeface="Wingdings" pitchFamily="2" charset="2"/>
              <a:buNone/>
            </a:pPr>
            <a:r>
              <a:rPr lang="en-US" sz="1800"/>
              <a:t>Movies(title, year, length)</a:t>
            </a:r>
          </a:p>
          <a:p>
            <a:pPr>
              <a:buFont typeface="Wingdings" pitchFamily="2" charset="2"/>
              <a:buNone/>
            </a:pPr>
            <a:r>
              <a:rPr lang="en-US" sz="1800"/>
              <a:t>Stars(name, address(street, city), birthdate, movies({*Movies}))</a:t>
            </a:r>
            <a:endParaRPr lang="bg-BG" sz="1800"/>
          </a:p>
        </p:txBody>
      </p:sp>
      <p:graphicFrame>
        <p:nvGraphicFramePr>
          <p:cNvPr id="90325" name="Group 213"/>
          <p:cNvGraphicFramePr>
            <a:graphicFrameLocks noGrp="1"/>
          </p:cNvGraphicFramePr>
          <p:nvPr>
            <p:ph sz="quarter" idx="2"/>
          </p:nvPr>
        </p:nvGraphicFramePr>
        <p:xfrm>
          <a:off x="179388" y="3357563"/>
          <a:ext cx="4968875" cy="2555875"/>
        </p:xfrm>
        <a:graphic>
          <a:graphicData uri="http://schemas.openxmlformats.org/drawingml/2006/table">
            <a:tbl>
              <a:tblPr/>
              <a:tblGrid>
                <a:gridCol w="863600"/>
                <a:gridCol w="1062037"/>
                <a:gridCol w="954088"/>
                <a:gridCol w="1152525"/>
                <a:gridCol w="936625"/>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address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birthdate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movies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282575">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Fisher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hlink"/>
                    </a:solidFill>
                  </a:tcPr>
                </a:tc>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9/9/99</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4163">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Maple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H’wood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Locust</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Malibu</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solidFill>
                      <a:schemeClr val="hlink"/>
                    </a:solidFill>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r>
              <a:tr h="284163">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Hamill</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street</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city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solidFill>
                      <a:schemeClr val="folHlink"/>
                    </a:solidFill>
                  </a:tcPr>
                </a:tc>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8/8/88</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Oak</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B’wood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v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v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0296" name="Group 184"/>
          <p:cNvGraphicFramePr>
            <a:graphicFrameLocks noGrp="1"/>
          </p:cNvGraphicFramePr>
          <p:nvPr>
            <p:ph sz="quarter" idx="3"/>
          </p:nvPr>
        </p:nvGraphicFramePr>
        <p:xfrm>
          <a:off x="5795963" y="4437063"/>
          <a:ext cx="3168650" cy="1460500"/>
        </p:xfrm>
        <a:graphic>
          <a:graphicData uri="http://schemas.openxmlformats.org/drawingml/2006/table">
            <a:tbl>
              <a:tblPr/>
              <a:tblGrid>
                <a:gridCol w="1341437"/>
                <a:gridCol w="868363"/>
                <a:gridCol w="958850"/>
              </a:tblGrid>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title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year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length</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Star Wars</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1977</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124</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Empire</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127</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Return</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1983</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133</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328" name="Line 216"/>
          <p:cNvSpPr>
            <a:spLocks noChangeShapeType="1"/>
          </p:cNvSpPr>
          <p:nvPr/>
        </p:nvSpPr>
        <p:spPr bwMode="auto">
          <a:xfrm>
            <a:off x="4643438" y="3933825"/>
            <a:ext cx="1152525" cy="1008063"/>
          </a:xfrm>
          <a:prstGeom prst="line">
            <a:avLst/>
          </a:prstGeom>
          <a:noFill/>
          <a:ln w="28575">
            <a:solidFill>
              <a:schemeClr val="accent1"/>
            </a:solidFill>
            <a:round/>
            <a:headEnd/>
            <a:tailEnd type="triangle" w="lg" len="lg"/>
          </a:ln>
          <a:effectLst/>
        </p:spPr>
        <p:txBody>
          <a:bodyPr wrap="none">
            <a:spAutoFit/>
          </a:bodyPr>
          <a:lstStyle/>
          <a:p>
            <a:endParaRPr lang="bg-BG"/>
          </a:p>
        </p:txBody>
      </p:sp>
      <p:sp>
        <p:nvSpPr>
          <p:cNvPr id="90329" name="Line 217"/>
          <p:cNvSpPr>
            <a:spLocks noChangeShapeType="1"/>
          </p:cNvSpPr>
          <p:nvPr/>
        </p:nvSpPr>
        <p:spPr bwMode="auto">
          <a:xfrm>
            <a:off x="4643438" y="4292600"/>
            <a:ext cx="1152525" cy="1008063"/>
          </a:xfrm>
          <a:prstGeom prst="line">
            <a:avLst/>
          </a:prstGeom>
          <a:noFill/>
          <a:ln w="28575">
            <a:solidFill>
              <a:schemeClr val="accent1"/>
            </a:solidFill>
            <a:round/>
            <a:headEnd/>
            <a:tailEnd type="triangle" w="lg" len="lg"/>
          </a:ln>
          <a:effectLst/>
        </p:spPr>
        <p:txBody>
          <a:bodyPr wrap="none">
            <a:spAutoFit/>
          </a:bodyPr>
          <a:lstStyle/>
          <a:p>
            <a:endParaRPr lang="bg-BG"/>
          </a:p>
        </p:txBody>
      </p:sp>
      <p:sp>
        <p:nvSpPr>
          <p:cNvPr id="90330" name="Line 218"/>
          <p:cNvSpPr>
            <a:spLocks noChangeShapeType="1"/>
          </p:cNvSpPr>
          <p:nvPr/>
        </p:nvSpPr>
        <p:spPr bwMode="auto">
          <a:xfrm>
            <a:off x="4643438" y="4652963"/>
            <a:ext cx="1152525" cy="1008062"/>
          </a:xfrm>
          <a:prstGeom prst="line">
            <a:avLst/>
          </a:prstGeom>
          <a:noFill/>
          <a:ln w="28575">
            <a:solidFill>
              <a:schemeClr val="accent1"/>
            </a:solidFill>
            <a:round/>
            <a:headEnd/>
            <a:tailEnd type="triangle" w="lg" len="lg"/>
          </a:ln>
          <a:effectLst/>
        </p:spPr>
        <p:txBody>
          <a:bodyPr wrap="none">
            <a:spAutoFit/>
          </a:bodyPr>
          <a:lstStyle/>
          <a:p>
            <a:endParaRPr lang="bg-BG"/>
          </a:p>
        </p:txBody>
      </p:sp>
      <p:sp>
        <p:nvSpPr>
          <p:cNvPr id="90331" name="Line 219"/>
          <p:cNvSpPr>
            <a:spLocks noChangeShapeType="1"/>
          </p:cNvSpPr>
          <p:nvPr/>
        </p:nvSpPr>
        <p:spPr bwMode="auto">
          <a:xfrm>
            <a:off x="4716463" y="5734050"/>
            <a:ext cx="1079500" cy="71438"/>
          </a:xfrm>
          <a:prstGeom prst="line">
            <a:avLst/>
          </a:prstGeom>
          <a:noFill/>
          <a:ln w="28575">
            <a:solidFill>
              <a:schemeClr val="accent1"/>
            </a:solidFill>
            <a:round/>
            <a:headEnd/>
            <a:tailEnd type="triangle" w="lg" len="lg"/>
          </a:ln>
          <a:effectLst/>
        </p:spPr>
        <p:txBody>
          <a:bodyPr>
            <a:spAutoFit/>
          </a:bodyPr>
          <a:lstStyle/>
          <a:p>
            <a:endParaRPr lang="bg-BG"/>
          </a:p>
        </p:txBody>
      </p:sp>
      <p:sp>
        <p:nvSpPr>
          <p:cNvPr id="90332" name="Line 220"/>
          <p:cNvSpPr>
            <a:spLocks noChangeShapeType="1"/>
          </p:cNvSpPr>
          <p:nvPr/>
        </p:nvSpPr>
        <p:spPr bwMode="auto">
          <a:xfrm>
            <a:off x="4716463" y="5373688"/>
            <a:ext cx="1079500" cy="0"/>
          </a:xfrm>
          <a:prstGeom prst="line">
            <a:avLst/>
          </a:prstGeom>
          <a:noFill/>
          <a:ln w="28575">
            <a:solidFill>
              <a:schemeClr val="accent1"/>
            </a:solidFill>
            <a:round/>
            <a:headEnd/>
            <a:tailEnd type="triangle" w="lg" len="lg"/>
          </a:ln>
          <a:effectLst/>
        </p:spPr>
        <p:txBody>
          <a:bodyPr>
            <a:spAutoFit/>
          </a:bodyPr>
          <a:lstStyle/>
          <a:p>
            <a:endParaRPr lang="bg-BG"/>
          </a:p>
        </p:txBody>
      </p:sp>
      <p:sp>
        <p:nvSpPr>
          <p:cNvPr id="90333" name="Line 221"/>
          <p:cNvSpPr>
            <a:spLocks noChangeShapeType="1"/>
          </p:cNvSpPr>
          <p:nvPr/>
        </p:nvSpPr>
        <p:spPr bwMode="auto">
          <a:xfrm>
            <a:off x="4716463" y="5013325"/>
            <a:ext cx="1079500" cy="71438"/>
          </a:xfrm>
          <a:prstGeom prst="line">
            <a:avLst/>
          </a:prstGeom>
          <a:noFill/>
          <a:ln w="28575">
            <a:solidFill>
              <a:schemeClr val="accent1"/>
            </a:solidFill>
            <a:round/>
            <a:headEnd/>
            <a:tailEnd type="triangle" w="lg" len="lg"/>
          </a:ln>
          <a:effectLst/>
        </p:spPr>
        <p:txBody>
          <a:bodyPr>
            <a:spAutoFit/>
          </a:bodyPr>
          <a:lstStyle/>
          <a:p>
            <a:endParaRPr lang="bg-BG"/>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bg-BG" sz="4000"/>
              <a:t>Object-Oriented Versus Object-Relational</a:t>
            </a:r>
          </a:p>
        </p:txBody>
      </p:sp>
      <p:sp>
        <p:nvSpPr>
          <p:cNvPr id="93187" name="Rectangle 3"/>
          <p:cNvSpPr>
            <a:spLocks noGrp="1" noChangeArrowheads="1"/>
          </p:cNvSpPr>
          <p:nvPr>
            <p:ph type="body" idx="1"/>
          </p:nvPr>
        </p:nvSpPr>
        <p:spPr>
          <a:xfrm>
            <a:off x="0" y="1981200"/>
            <a:ext cx="9144000" cy="4876800"/>
          </a:xfrm>
        </p:spPr>
        <p:txBody>
          <a:bodyPr/>
          <a:lstStyle/>
          <a:p>
            <a:pPr>
              <a:lnSpc>
                <a:spcPct val="80000"/>
              </a:lnSpc>
              <a:buFont typeface="Wingdings" pitchFamily="2" charset="2"/>
              <a:buNone/>
            </a:pPr>
            <a:r>
              <a:rPr lang="en-US" sz="1600"/>
              <a:t>The object-oriented data model, as typified by ODL. and the object-relational model discussed here, are remarkably similar. Some of the salient points of comparison follow.</a:t>
            </a:r>
          </a:p>
          <a:p>
            <a:pPr>
              <a:lnSpc>
                <a:spcPct val="80000"/>
              </a:lnSpc>
              <a:buFont typeface="Wingdings" pitchFamily="2" charset="2"/>
              <a:buNone/>
            </a:pPr>
            <a:r>
              <a:rPr lang="en-US" sz="1600">
                <a:solidFill>
                  <a:schemeClr val="folHlink"/>
                </a:solidFill>
              </a:rPr>
              <a:t>Objects and Tuples</a:t>
            </a:r>
          </a:p>
          <a:p>
            <a:pPr>
              <a:lnSpc>
                <a:spcPct val="80000"/>
              </a:lnSpc>
              <a:buFont typeface="Wingdings" pitchFamily="2" charset="2"/>
              <a:buNone/>
            </a:pPr>
            <a:r>
              <a:rPr lang="en-US" sz="1600"/>
              <a:t>An objects value is really a struct with components for its attributes and relationships. It is not specified in the ODL standard how relationships are to be represented, but we may assume that an object is connected to related objects by some collection of pointers. A tuple is likewise a struct, but in the conventional relational model, it has components for only the attributes. Relationships would be represented by tuples in another relation, as suggested. However the object-relational model, by allowing sets of references to be a component of tuples, also allows relationships to be incorporated directly into the tuples that represent an "object" or entity.</a:t>
            </a:r>
          </a:p>
          <a:p>
            <a:pPr>
              <a:lnSpc>
                <a:spcPct val="80000"/>
              </a:lnSpc>
              <a:buFont typeface="Wingdings" pitchFamily="2" charset="2"/>
              <a:buNone/>
            </a:pPr>
            <a:r>
              <a:rPr lang="en-US" sz="1600">
                <a:solidFill>
                  <a:schemeClr val="folHlink"/>
                </a:solidFill>
              </a:rPr>
              <a:t>Extents and Relations</a:t>
            </a:r>
          </a:p>
          <a:p>
            <a:pPr>
              <a:lnSpc>
                <a:spcPct val="80000"/>
              </a:lnSpc>
              <a:buFont typeface="Wingdings" pitchFamily="2" charset="2"/>
              <a:buNone/>
            </a:pPr>
            <a:r>
              <a:rPr lang="en-US" sz="1600"/>
              <a:t>ODL treats all objects in a class as living in an "extent" for that class. The object-relational model allows several different relations with identical schemas, so it might appear that there is more opportunity in the object-relational model to distinguish members of the same class. However, ODL allows the definition of interfaces, which are essentially class declarations without an extent. Then, ODL allows you to define any number of classes that inherit this interface, while each class has a distinct extent. In that manner, ODL offers the same opportunity the object-relational approach when it comes to sharing the same declaration among several collections.</a:t>
            </a:r>
          </a:p>
          <a:p>
            <a:pPr>
              <a:lnSpc>
                <a:spcPct val="80000"/>
              </a:lnSpc>
              <a:buFont typeface="Wingdings" pitchFamily="2" charset="2"/>
              <a:buNone/>
            </a:pPr>
            <a:r>
              <a:rPr lang="en-US" sz="1600">
                <a:solidFill>
                  <a:schemeClr val="folHlink"/>
                </a:solidFill>
              </a:rPr>
              <a:t>Methods</a:t>
            </a:r>
          </a:p>
          <a:p>
            <a:pPr>
              <a:lnSpc>
                <a:spcPct val="80000"/>
              </a:lnSpc>
              <a:buFont typeface="Wingdings" pitchFamily="2" charset="2"/>
              <a:buNone/>
            </a:pPr>
            <a:r>
              <a:rPr lang="en-US" sz="1600"/>
              <a:t>We did not discuss the use of methods as part of an object-relational schema. However, in practice, the SQL-99 standard and all implementations of object-relational ideas allow the same ability as ODL to declare and define methods associated with any class.</a:t>
            </a:r>
            <a:endParaRPr lang="bg-BG" sz="16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bg-BG" sz="4000"/>
              <a:t>Object-Oriented Versus Object-Relational</a:t>
            </a:r>
          </a:p>
        </p:txBody>
      </p:sp>
      <p:sp>
        <p:nvSpPr>
          <p:cNvPr id="94211" name="Rectangle 3"/>
          <p:cNvSpPr>
            <a:spLocks noGrp="1" noChangeArrowheads="1"/>
          </p:cNvSpPr>
          <p:nvPr>
            <p:ph type="body" idx="1"/>
          </p:nvPr>
        </p:nvSpPr>
        <p:spPr>
          <a:xfrm>
            <a:off x="0" y="1773238"/>
            <a:ext cx="9144000" cy="5084762"/>
          </a:xfrm>
        </p:spPr>
        <p:txBody>
          <a:bodyPr/>
          <a:lstStyle/>
          <a:p>
            <a:pPr>
              <a:lnSpc>
                <a:spcPct val="80000"/>
              </a:lnSpc>
              <a:buFont typeface="Wingdings" pitchFamily="2" charset="2"/>
              <a:buNone/>
            </a:pPr>
            <a:r>
              <a:rPr lang="en-US" sz="1600">
                <a:solidFill>
                  <a:schemeClr val="folHlink"/>
                </a:solidFill>
              </a:rPr>
              <a:t>Type Systems</a:t>
            </a:r>
          </a:p>
          <a:p>
            <a:pPr>
              <a:lnSpc>
                <a:spcPct val="80000"/>
              </a:lnSpc>
              <a:buFont typeface="Wingdings" pitchFamily="2" charset="2"/>
              <a:buNone/>
            </a:pPr>
            <a:r>
              <a:rPr lang="en-US" sz="1600"/>
              <a:t>The type systems of the object-oriented and object-relational models are quite similar. Each is based on atomic types and construction of new types by struct-and collection-type-constructors. The selection of collection types may vary, but all variants include at least sets and bags. Moreover, the set (or bag) of structs type plays a special role in both models. It is the type of classes in ODL, and the type of relations in the object-relational model.</a:t>
            </a:r>
          </a:p>
          <a:p>
            <a:pPr>
              <a:lnSpc>
                <a:spcPct val="80000"/>
              </a:lnSpc>
              <a:buFont typeface="Wingdings" pitchFamily="2" charset="2"/>
              <a:buNone/>
            </a:pPr>
            <a:r>
              <a:rPr lang="en-US" sz="1600">
                <a:solidFill>
                  <a:schemeClr val="folHlink"/>
                </a:solidFill>
              </a:rPr>
              <a:t>References and Object-ID's</a:t>
            </a:r>
          </a:p>
          <a:p>
            <a:pPr>
              <a:lnSpc>
                <a:spcPct val="80000"/>
              </a:lnSpc>
              <a:buFont typeface="Wingdings" pitchFamily="2" charset="2"/>
              <a:buNone/>
            </a:pPr>
            <a:r>
              <a:rPr lang="en-US" sz="1600"/>
              <a:t>A pure object-oriented model uses object-ID's that are completely hidden from the user. and thus cannot be seen or queried. The object-relational model allows references to be part of a type. and thus it is possible under some circumstances for the user to see their values and even remember them for future use. You may regard this situation as anything from a serious bug to a stroke of genius, depending on your point of view, but in practice it appears to make little difference.</a:t>
            </a:r>
          </a:p>
          <a:p>
            <a:pPr>
              <a:lnSpc>
                <a:spcPct val="80000"/>
              </a:lnSpc>
              <a:buFont typeface="Wingdings" pitchFamily="2" charset="2"/>
              <a:buNone/>
            </a:pPr>
            <a:r>
              <a:rPr lang="en-US" sz="1600">
                <a:solidFill>
                  <a:schemeClr val="folHlink"/>
                </a:solidFill>
              </a:rPr>
              <a:t>Backwards Compatibility</a:t>
            </a:r>
            <a:r>
              <a:rPr lang="en-US" sz="1600"/>
              <a:t>          _</a:t>
            </a:r>
          </a:p>
          <a:p>
            <a:pPr>
              <a:lnSpc>
                <a:spcPct val="80000"/>
              </a:lnSpc>
              <a:buFont typeface="Wingdings" pitchFamily="2" charset="2"/>
              <a:buNone/>
            </a:pPr>
            <a:r>
              <a:rPr lang="en-US" sz="1600"/>
              <a:t>With little difference in essential features of the two models, it is interesting to consider why object-relational systems have dominated the pure object-oriented systems in the marketplace. The reason, we believe, is that there was, by the time object-oriented systems were seriously proposed, an enormous number of installations running a relational database system. As relational DBMS's evolved into object-relational DBMS's, the vendors were careful to maintain backwards compatibility. That is, newer versions of the system would still run the old code and accept the same schemas, should the user not care to adopt any of the object-oriented features. On the other hand. migration to a pure object-oriented DBMS would require the installations to rewrite and reorganize extensively. Thus, whatever competitive advantage existed was not enough to convert many databases to a pure object-oriented DBMS.</a:t>
            </a:r>
            <a:endParaRPr lang="bg-BG" sz="16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z="4000"/>
              <a:t>From ODL Designs to Object-Relational Designs</a:t>
            </a:r>
            <a:endParaRPr lang="bg-BG" sz="4000"/>
          </a:p>
        </p:txBody>
      </p:sp>
      <p:sp>
        <p:nvSpPr>
          <p:cNvPr id="95235" name="Rectangle 3"/>
          <p:cNvSpPr>
            <a:spLocks noGrp="1" noChangeArrowheads="1"/>
          </p:cNvSpPr>
          <p:nvPr>
            <p:ph type="body" idx="1"/>
          </p:nvPr>
        </p:nvSpPr>
        <p:spPr>
          <a:xfrm>
            <a:off x="457200" y="1981200"/>
            <a:ext cx="8229600" cy="4616450"/>
          </a:xfrm>
        </p:spPr>
        <p:txBody>
          <a:bodyPr/>
          <a:lstStyle/>
          <a:p>
            <a:pPr>
              <a:lnSpc>
                <a:spcPct val="80000"/>
              </a:lnSpc>
              <a:buFont typeface="Wingdings" pitchFamily="2" charset="2"/>
              <a:buNone/>
            </a:pPr>
            <a:r>
              <a:rPr lang="en-US" sz="2000"/>
              <a:t>We learned how to convert designs in ODL into schemas of the relational model. Difficulties arose primarily because of the richer modeling constructs of ODL: nonatomic attribute types, relationships, and methods. Some — but not all — of these difficulties are alleviated when we translate an ODL design into an object-relational design. Depending on the specific object-relational model used, we may be able to convert most of the nonatomic types of ODL directly into a corresponding object-relational type; structs, sets, bags, lists, and arrays all fall into this category.</a:t>
            </a:r>
          </a:p>
          <a:p>
            <a:pPr>
              <a:lnSpc>
                <a:spcPct val="80000"/>
              </a:lnSpc>
              <a:buFont typeface="Wingdings" pitchFamily="2" charset="2"/>
              <a:buNone/>
            </a:pPr>
            <a:r>
              <a:rPr lang="en-US" sz="2000"/>
              <a:t>If a type in an ODL design is not available in our object-relational model, we can fall back on the discussed techniques. The representation of relationships in an object-relational model is essentially the same as in the relational model, although we may prefer to use references in place of keys. Finally, although we were not able to translate ODL designs with methods into the pure relational model, most object-relational models include methods, so this restriction can be lifted.</a:t>
            </a:r>
            <a:endParaRPr lang="bg-BG"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bg-BG"/>
              <a:t>Semistructured Data</a:t>
            </a:r>
          </a:p>
        </p:txBody>
      </p:sp>
      <p:sp>
        <p:nvSpPr>
          <p:cNvPr id="96259" name="Rectangle 3"/>
          <p:cNvSpPr>
            <a:spLocks noGrp="1" noChangeArrowheads="1"/>
          </p:cNvSpPr>
          <p:nvPr>
            <p:ph type="body" idx="1"/>
          </p:nvPr>
        </p:nvSpPr>
        <p:spPr>
          <a:xfrm>
            <a:off x="468313" y="1700213"/>
            <a:ext cx="8229600" cy="4876800"/>
          </a:xfrm>
        </p:spPr>
        <p:txBody>
          <a:bodyPr/>
          <a:lstStyle/>
          <a:p>
            <a:pPr>
              <a:lnSpc>
                <a:spcPct val="80000"/>
              </a:lnSpc>
              <a:buFont typeface="Wingdings" pitchFamily="2" charset="2"/>
              <a:buNone/>
            </a:pPr>
            <a:r>
              <a:rPr lang="en-US" sz="2800"/>
              <a:t>The semistructured-data model plays a special role in database systems:</a:t>
            </a:r>
          </a:p>
          <a:p>
            <a:pPr>
              <a:lnSpc>
                <a:spcPct val="80000"/>
              </a:lnSpc>
              <a:buFont typeface="Wingdings" pitchFamily="2" charset="2"/>
              <a:buAutoNum type="arabicPeriod"/>
            </a:pPr>
            <a:r>
              <a:rPr lang="en-US" sz="2800"/>
              <a:t>It serves as a model suitable for integration of databases, that is, for describing the data contained in two or more databases that contain similar data with different schemas.</a:t>
            </a:r>
          </a:p>
          <a:p>
            <a:pPr>
              <a:lnSpc>
                <a:spcPct val="80000"/>
              </a:lnSpc>
              <a:buFont typeface="Wingdings" pitchFamily="2" charset="2"/>
              <a:buAutoNum type="arabicPeriod"/>
            </a:pPr>
            <a:r>
              <a:rPr lang="en-US" sz="2800"/>
              <a:t>It serves as a document model in notations such as XML, to be taken up, that are being used to share information on the Web.</a:t>
            </a:r>
          </a:p>
          <a:p>
            <a:pPr>
              <a:lnSpc>
                <a:spcPct val="80000"/>
              </a:lnSpc>
              <a:buFont typeface="Wingdings" pitchFamily="2" charset="2"/>
              <a:buNone/>
            </a:pPr>
            <a:r>
              <a:rPr lang="en-US" sz="2800"/>
              <a:t>We shall introduce the basic ideas behind "semistructured data" and how it can represent information more flexibly than the other models we have met previously.</a:t>
            </a:r>
            <a:endParaRPr lang="bg-BG" sz="2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4000"/>
              <a:t>Motivation for the Semistructured-Data Model</a:t>
            </a:r>
            <a:endParaRPr lang="bg-BG" sz="4000"/>
          </a:p>
        </p:txBody>
      </p:sp>
      <p:sp>
        <p:nvSpPr>
          <p:cNvPr id="97283" name="Rectangle 3"/>
          <p:cNvSpPr>
            <a:spLocks noGrp="1" noChangeArrowheads="1"/>
          </p:cNvSpPr>
          <p:nvPr>
            <p:ph type="body" idx="1"/>
          </p:nvPr>
        </p:nvSpPr>
        <p:spPr>
          <a:xfrm>
            <a:off x="250825" y="1773238"/>
            <a:ext cx="8686800" cy="4876800"/>
          </a:xfrm>
        </p:spPr>
        <p:txBody>
          <a:bodyPr/>
          <a:lstStyle/>
          <a:p>
            <a:pPr>
              <a:lnSpc>
                <a:spcPct val="80000"/>
              </a:lnSpc>
              <a:buFont typeface="Wingdings" pitchFamily="2" charset="2"/>
              <a:buNone/>
            </a:pPr>
            <a:r>
              <a:rPr lang="en-US" sz="1600"/>
              <a:t>Let us begin by recalling the E/R model, and its two fundamental kinds of data — the entity set and the relationship. Remember also that the relational model has only one kind of data — the relation, yet we saw how both entity sets and relationships could be represented by relations. There is an advantage to having two concepts: we could tailor an E/R design to the real-world situation we were modeling, using whichever of entity sets or relationships most closely matched the concept being modeled. There is also some advantage to replacing two concepts by one: the notation in which we express schemas is thereby simplified, and implementation techniques that make querying of the database more efficient can be applied to all sorts of data. We shall begin to appreciate these advantages of the relational model when we study implementation of the DBMS.</a:t>
            </a:r>
          </a:p>
          <a:p>
            <a:pPr>
              <a:lnSpc>
                <a:spcPct val="80000"/>
              </a:lnSpc>
              <a:buFont typeface="Wingdings" pitchFamily="2" charset="2"/>
              <a:buNone/>
            </a:pPr>
            <a:r>
              <a:rPr lang="en-US" sz="1600"/>
              <a:t>Now, let us consider the object-oriented model we introduced. There are two principal concepts: the class (or its extent) and the relationship. Likewise, the object-relational model has two similar concepts: the attribute type (which includes classes) and the relation.</a:t>
            </a:r>
          </a:p>
          <a:p>
            <a:pPr>
              <a:lnSpc>
                <a:spcPct val="80000"/>
              </a:lnSpc>
              <a:buFont typeface="Wingdings" pitchFamily="2" charset="2"/>
              <a:buNone/>
            </a:pPr>
            <a:r>
              <a:rPr lang="en-US" sz="1600"/>
              <a:t>We may see the semistructured-data model as blending the two concepts, class-and-relationship or class-and-relation, much as the relational model blends entity sets and relationships. However, the motivation for the blending appears to be different in each case. While, as we mentioned, the relational model owes some of its success to the fact that it facilitates efficient implementation, interest in the semistructured-data model appears motivated primarily by its flexibility. While the other models seen so far each start from a notion of a schema — E/R diagrams, relation schemas. or ODL declarations, for instance — semistructured data is "schemaless.'' More properly, the data itself carries information about what its schema is, and that schema can vary arbitrarily, both over time and within a single database.</a:t>
            </a:r>
            <a:endParaRPr lang="bg-BG" sz="16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bg-BG" sz="4000"/>
              <a:t>Semistructured Data Representation</a:t>
            </a:r>
          </a:p>
        </p:txBody>
      </p:sp>
      <p:sp>
        <p:nvSpPr>
          <p:cNvPr id="98307" name="Rectangle 3"/>
          <p:cNvSpPr>
            <a:spLocks noGrp="1" noChangeArrowheads="1"/>
          </p:cNvSpPr>
          <p:nvPr>
            <p:ph type="body" idx="1"/>
          </p:nvPr>
        </p:nvSpPr>
        <p:spPr>
          <a:xfrm>
            <a:off x="468313" y="1773238"/>
            <a:ext cx="8229600" cy="4876800"/>
          </a:xfrm>
        </p:spPr>
        <p:txBody>
          <a:bodyPr/>
          <a:lstStyle/>
          <a:p>
            <a:pPr>
              <a:lnSpc>
                <a:spcPct val="90000"/>
              </a:lnSpc>
              <a:buFont typeface="Wingdings" pitchFamily="2" charset="2"/>
              <a:buNone/>
            </a:pPr>
            <a:r>
              <a:rPr lang="en-US" sz="2800"/>
              <a:t>A database of </a:t>
            </a:r>
            <a:r>
              <a:rPr lang="en-US" sz="2800">
                <a:solidFill>
                  <a:schemeClr val="folHlink"/>
                </a:solidFill>
              </a:rPr>
              <a:t>semistructured data</a:t>
            </a:r>
            <a:r>
              <a:rPr lang="en-US" sz="2800"/>
              <a:t> is a collection of nodes. Each node is either a </a:t>
            </a:r>
            <a:r>
              <a:rPr lang="en-US" sz="2800">
                <a:solidFill>
                  <a:schemeClr val="folHlink"/>
                </a:solidFill>
              </a:rPr>
              <a:t>leaf</a:t>
            </a:r>
            <a:r>
              <a:rPr lang="en-US" sz="2800"/>
              <a:t> or </a:t>
            </a:r>
            <a:r>
              <a:rPr lang="en-US" sz="2800">
                <a:solidFill>
                  <a:schemeClr val="folHlink"/>
                </a:solidFill>
              </a:rPr>
              <a:t>interior</a:t>
            </a:r>
            <a:r>
              <a:rPr lang="en-US" sz="2800"/>
              <a:t>. Leaf nodes have associated data; the type of this data can be any atomic type, such as numbers and strings. Interior nodes have one or more arcs out. Each arc has a </a:t>
            </a:r>
            <a:r>
              <a:rPr lang="en-US" sz="2800">
                <a:solidFill>
                  <a:schemeClr val="folHlink"/>
                </a:solidFill>
              </a:rPr>
              <a:t>label</a:t>
            </a:r>
            <a:r>
              <a:rPr lang="en-US" sz="2800"/>
              <a:t>, which indicates how the node at the head of the arc relates to the node at the tail. One interior node, called the </a:t>
            </a:r>
            <a:r>
              <a:rPr lang="en-US" sz="2800">
                <a:solidFill>
                  <a:schemeClr val="folHlink"/>
                </a:solidFill>
              </a:rPr>
              <a:t>root</a:t>
            </a:r>
            <a:r>
              <a:rPr lang="en-US" sz="2800"/>
              <a:t>, has no arcs entering and represents the entire database. Every node must be reachable from the root, although the graph structure is not necessarily a tree.</a:t>
            </a:r>
            <a:endParaRPr lang="bg-BG" sz="2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z="4000"/>
              <a:t>Semistructured data representing a movie and stars</a:t>
            </a:r>
            <a:endParaRPr lang="bg-BG" sz="4000"/>
          </a:p>
        </p:txBody>
      </p:sp>
      <p:sp>
        <p:nvSpPr>
          <p:cNvPr id="99337" name="Oval 9"/>
          <p:cNvSpPr>
            <a:spLocks noChangeArrowheads="1"/>
          </p:cNvSpPr>
          <p:nvPr/>
        </p:nvSpPr>
        <p:spPr bwMode="auto">
          <a:xfrm>
            <a:off x="3779838" y="2060575"/>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38" name="Oval 10"/>
          <p:cNvSpPr>
            <a:spLocks noChangeArrowheads="1"/>
          </p:cNvSpPr>
          <p:nvPr/>
        </p:nvSpPr>
        <p:spPr bwMode="auto">
          <a:xfrm>
            <a:off x="900113" y="2852738"/>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39" name="Oval 11"/>
          <p:cNvSpPr>
            <a:spLocks noChangeArrowheads="1"/>
          </p:cNvSpPr>
          <p:nvPr/>
        </p:nvSpPr>
        <p:spPr bwMode="auto">
          <a:xfrm>
            <a:off x="4500563" y="3068638"/>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40" name="Oval 12"/>
          <p:cNvSpPr>
            <a:spLocks noChangeArrowheads="1"/>
          </p:cNvSpPr>
          <p:nvPr/>
        </p:nvSpPr>
        <p:spPr bwMode="auto">
          <a:xfrm>
            <a:off x="7235825" y="2997200"/>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cxnSp>
        <p:nvCxnSpPr>
          <p:cNvPr id="99341" name="AutoShape 13"/>
          <p:cNvCxnSpPr>
            <a:cxnSpLocks noChangeShapeType="1"/>
            <a:stCxn id="99337" idx="2"/>
            <a:endCxn id="99338" idx="7"/>
          </p:cNvCxnSpPr>
          <p:nvPr/>
        </p:nvCxnSpPr>
        <p:spPr bwMode="auto">
          <a:xfrm flipH="1">
            <a:off x="1516063" y="2384425"/>
            <a:ext cx="2263775" cy="563563"/>
          </a:xfrm>
          <a:prstGeom prst="straightConnector1">
            <a:avLst/>
          </a:prstGeom>
          <a:noFill/>
          <a:ln w="9525">
            <a:solidFill>
              <a:schemeClr val="tx1"/>
            </a:solidFill>
            <a:round/>
            <a:headEnd/>
            <a:tailEnd type="triangle" w="med" len="med"/>
          </a:ln>
          <a:effectLst/>
        </p:spPr>
      </p:cxnSp>
      <p:cxnSp>
        <p:nvCxnSpPr>
          <p:cNvPr id="99342" name="AutoShape 14"/>
          <p:cNvCxnSpPr>
            <a:cxnSpLocks noChangeShapeType="1"/>
            <a:stCxn id="99337" idx="6"/>
            <a:endCxn id="99340" idx="1"/>
          </p:cNvCxnSpPr>
          <p:nvPr/>
        </p:nvCxnSpPr>
        <p:spPr bwMode="auto">
          <a:xfrm>
            <a:off x="4500563" y="2384425"/>
            <a:ext cx="2840037" cy="708025"/>
          </a:xfrm>
          <a:prstGeom prst="straightConnector1">
            <a:avLst/>
          </a:prstGeom>
          <a:noFill/>
          <a:ln w="9525">
            <a:solidFill>
              <a:schemeClr val="tx1"/>
            </a:solidFill>
            <a:round/>
            <a:headEnd/>
            <a:tailEnd type="triangle" w="med" len="med"/>
          </a:ln>
          <a:effectLst/>
        </p:spPr>
      </p:cxnSp>
      <p:cxnSp>
        <p:nvCxnSpPr>
          <p:cNvPr id="99343" name="AutoShape 15"/>
          <p:cNvCxnSpPr>
            <a:cxnSpLocks noChangeShapeType="1"/>
            <a:endCxn id="99339" idx="0"/>
          </p:cNvCxnSpPr>
          <p:nvPr/>
        </p:nvCxnSpPr>
        <p:spPr bwMode="auto">
          <a:xfrm>
            <a:off x="4427538" y="2565400"/>
            <a:ext cx="433387" cy="503238"/>
          </a:xfrm>
          <a:prstGeom prst="straightConnector1">
            <a:avLst/>
          </a:prstGeom>
          <a:noFill/>
          <a:ln w="9525">
            <a:solidFill>
              <a:schemeClr val="tx1"/>
            </a:solidFill>
            <a:round/>
            <a:headEnd/>
            <a:tailEnd type="triangle" w="med" len="med"/>
          </a:ln>
          <a:effectLst/>
        </p:spPr>
      </p:cxnSp>
      <p:sp>
        <p:nvSpPr>
          <p:cNvPr id="99344" name="Oval 16"/>
          <p:cNvSpPr>
            <a:spLocks noChangeArrowheads="1"/>
          </p:cNvSpPr>
          <p:nvPr/>
        </p:nvSpPr>
        <p:spPr bwMode="auto">
          <a:xfrm>
            <a:off x="395288" y="4149725"/>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45" name="Oval 17"/>
          <p:cNvSpPr>
            <a:spLocks noChangeArrowheads="1"/>
          </p:cNvSpPr>
          <p:nvPr/>
        </p:nvSpPr>
        <p:spPr bwMode="auto">
          <a:xfrm>
            <a:off x="1476375" y="4149725"/>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46" name="Oval 18"/>
          <p:cNvSpPr>
            <a:spLocks noChangeArrowheads="1"/>
          </p:cNvSpPr>
          <p:nvPr/>
        </p:nvSpPr>
        <p:spPr bwMode="auto">
          <a:xfrm>
            <a:off x="2555875" y="4149725"/>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47" name="Oval 19"/>
          <p:cNvSpPr>
            <a:spLocks noChangeArrowheads="1"/>
          </p:cNvSpPr>
          <p:nvPr/>
        </p:nvSpPr>
        <p:spPr bwMode="auto">
          <a:xfrm>
            <a:off x="1331913" y="5805488"/>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48" name="Oval 20"/>
          <p:cNvSpPr>
            <a:spLocks noChangeArrowheads="1"/>
          </p:cNvSpPr>
          <p:nvPr/>
        </p:nvSpPr>
        <p:spPr bwMode="auto">
          <a:xfrm>
            <a:off x="2268538" y="5805488"/>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49" name="Oval 21"/>
          <p:cNvSpPr>
            <a:spLocks noChangeArrowheads="1"/>
          </p:cNvSpPr>
          <p:nvPr/>
        </p:nvSpPr>
        <p:spPr bwMode="auto">
          <a:xfrm>
            <a:off x="3348038" y="5805488"/>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50" name="Oval 22"/>
          <p:cNvSpPr>
            <a:spLocks noChangeArrowheads="1"/>
          </p:cNvSpPr>
          <p:nvPr/>
        </p:nvSpPr>
        <p:spPr bwMode="auto">
          <a:xfrm>
            <a:off x="4211638" y="5805488"/>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73" name="Oval 45"/>
          <p:cNvSpPr>
            <a:spLocks noChangeArrowheads="1"/>
          </p:cNvSpPr>
          <p:nvPr/>
        </p:nvSpPr>
        <p:spPr bwMode="auto">
          <a:xfrm>
            <a:off x="4427538" y="4292600"/>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74" name="Oval 46"/>
          <p:cNvSpPr>
            <a:spLocks noChangeArrowheads="1"/>
          </p:cNvSpPr>
          <p:nvPr/>
        </p:nvSpPr>
        <p:spPr bwMode="auto">
          <a:xfrm>
            <a:off x="5508625" y="4292600"/>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75" name="Oval 47"/>
          <p:cNvSpPr>
            <a:spLocks noChangeArrowheads="1"/>
          </p:cNvSpPr>
          <p:nvPr/>
        </p:nvSpPr>
        <p:spPr bwMode="auto">
          <a:xfrm>
            <a:off x="6516688" y="4292600"/>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76" name="Oval 48"/>
          <p:cNvSpPr>
            <a:spLocks noChangeArrowheads="1"/>
          </p:cNvSpPr>
          <p:nvPr/>
        </p:nvSpPr>
        <p:spPr bwMode="auto">
          <a:xfrm>
            <a:off x="7092950" y="5445125"/>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sp>
        <p:nvSpPr>
          <p:cNvPr id="99377" name="Oval 49"/>
          <p:cNvSpPr>
            <a:spLocks noChangeArrowheads="1"/>
          </p:cNvSpPr>
          <p:nvPr/>
        </p:nvSpPr>
        <p:spPr bwMode="auto">
          <a:xfrm>
            <a:off x="8172450" y="5445125"/>
            <a:ext cx="720725" cy="647700"/>
          </a:xfrm>
          <a:prstGeom prst="ellipse">
            <a:avLst/>
          </a:prstGeom>
          <a:noFill/>
          <a:ln w="9525" algn="ctr">
            <a:solidFill>
              <a:schemeClr val="tx1"/>
            </a:solidFill>
            <a:round/>
            <a:headEnd/>
            <a:tailEnd/>
          </a:ln>
          <a:effectLst/>
        </p:spPr>
        <p:txBody>
          <a:bodyPr wrap="none" anchor="ctr">
            <a:spAutoFit/>
          </a:bodyPr>
          <a:lstStyle/>
          <a:p>
            <a:endParaRPr lang="bg-BG"/>
          </a:p>
        </p:txBody>
      </p:sp>
      <p:cxnSp>
        <p:nvCxnSpPr>
          <p:cNvPr id="99378" name="AutoShape 50"/>
          <p:cNvCxnSpPr>
            <a:cxnSpLocks noChangeShapeType="1"/>
            <a:stCxn id="99338" idx="3"/>
            <a:endCxn id="99344" idx="0"/>
          </p:cNvCxnSpPr>
          <p:nvPr/>
        </p:nvCxnSpPr>
        <p:spPr bwMode="auto">
          <a:xfrm flipH="1">
            <a:off x="755650" y="3405188"/>
            <a:ext cx="249238" cy="744537"/>
          </a:xfrm>
          <a:prstGeom prst="straightConnector1">
            <a:avLst/>
          </a:prstGeom>
          <a:noFill/>
          <a:ln w="9525">
            <a:solidFill>
              <a:schemeClr val="tx1"/>
            </a:solidFill>
            <a:round/>
            <a:headEnd/>
            <a:tailEnd type="triangle" w="med" len="med"/>
          </a:ln>
          <a:effectLst/>
        </p:spPr>
      </p:cxnSp>
      <p:cxnSp>
        <p:nvCxnSpPr>
          <p:cNvPr id="99379" name="AutoShape 51"/>
          <p:cNvCxnSpPr>
            <a:cxnSpLocks noChangeShapeType="1"/>
            <a:stCxn id="99338" idx="5"/>
            <a:endCxn id="99345" idx="0"/>
          </p:cNvCxnSpPr>
          <p:nvPr/>
        </p:nvCxnSpPr>
        <p:spPr bwMode="auto">
          <a:xfrm>
            <a:off x="1516063" y="3405188"/>
            <a:ext cx="320675" cy="744537"/>
          </a:xfrm>
          <a:prstGeom prst="straightConnector1">
            <a:avLst/>
          </a:prstGeom>
          <a:noFill/>
          <a:ln w="9525">
            <a:solidFill>
              <a:schemeClr val="tx1"/>
            </a:solidFill>
            <a:round/>
            <a:headEnd/>
            <a:tailEnd type="triangle" w="med" len="med"/>
          </a:ln>
          <a:effectLst/>
        </p:spPr>
      </p:cxnSp>
      <p:cxnSp>
        <p:nvCxnSpPr>
          <p:cNvPr id="99380" name="AutoShape 52"/>
          <p:cNvCxnSpPr>
            <a:cxnSpLocks noChangeShapeType="1"/>
            <a:stCxn id="99338" idx="6"/>
            <a:endCxn id="99346" idx="1"/>
          </p:cNvCxnSpPr>
          <p:nvPr/>
        </p:nvCxnSpPr>
        <p:spPr bwMode="auto">
          <a:xfrm>
            <a:off x="1620838" y="3176588"/>
            <a:ext cx="1039812" cy="1068387"/>
          </a:xfrm>
          <a:prstGeom prst="straightConnector1">
            <a:avLst/>
          </a:prstGeom>
          <a:noFill/>
          <a:ln w="9525">
            <a:solidFill>
              <a:schemeClr val="tx1"/>
            </a:solidFill>
            <a:round/>
            <a:headEnd/>
            <a:tailEnd type="triangle" w="med" len="med"/>
          </a:ln>
          <a:effectLst/>
        </p:spPr>
      </p:cxnSp>
      <p:cxnSp>
        <p:nvCxnSpPr>
          <p:cNvPr id="99381" name="AutoShape 53"/>
          <p:cNvCxnSpPr>
            <a:cxnSpLocks noChangeShapeType="1"/>
            <a:stCxn id="99345" idx="4"/>
            <a:endCxn id="99347" idx="0"/>
          </p:cNvCxnSpPr>
          <p:nvPr/>
        </p:nvCxnSpPr>
        <p:spPr bwMode="auto">
          <a:xfrm flipH="1">
            <a:off x="1692275" y="4797425"/>
            <a:ext cx="144463" cy="1008063"/>
          </a:xfrm>
          <a:prstGeom prst="straightConnector1">
            <a:avLst/>
          </a:prstGeom>
          <a:noFill/>
          <a:ln w="9525">
            <a:solidFill>
              <a:schemeClr val="tx1"/>
            </a:solidFill>
            <a:round/>
            <a:headEnd/>
            <a:tailEnd type="triangle" w="med" len="med"/>
          </a:ln>
          <a:effectLst/>
        </p:spPr>
      </p:cxnSp>
      <p:cxnSp>
        <p:nvCxnSpPr>
          <p:cNvPr id="99382" name="AutoShape 54"/>
          <p:cNvCxnSpPr>
            <a:cxnSpLocks noChangeShapeType="1"/>
            <a:stCxn id="99345" idx="5"/>
            <a:endCxn id="99348" idx="0"/>
          </p:cNvCxnSpPr>
          <p:nvPr/>
        </p:nvCxnSpPr>
        <p:spPr bwMode="auto">
          <a:xfrm>
            <a:off x="2092325" y="4702175"/>
            <a:ext cx="536575" cy="1103313"/>
          </a:xfrm>
          <a:prstGeom prst="straightConnector1">
            <a:avLst/>
          </a:prstGeom>
          <a:noFill/>
          <a:ln w="9525">
            <a:solidFill>
              <a:schemeClr val="tx1"/>
            </a:solidFill>
            <a:round/>
            <a:headEnd/>
            <a:tailEnd type="triangle" w="med" len="med"/>
          </a:ln>
          <a:effectLst/>
        </p:spPr>
      </p:cxnSp>
      <p:cxnSp>
        <p:nvCxnSpPr>
          <p:cNvPr id="99383" name="AutoShape 55"/>
          <p:cNvCxnSpPr>
            <a:cxnSpLocks noChangeShapeType="1"/>
            <a:stCxn id="99346" idx="4"/>
            <a:endCxn id="99349" idx="0"/>
          </p:cNvCxnSpPr>
          <p:nvPr/>
        </p:nvCxnSpPr>
        <p:spPr bwMode="auto">
          <a:xfrm>
            <a:off x="2916238" y="4797425"/>
            <a:ext cx="792162" cy="1008063"/>
          </a:xfrm>
          <a:prstGeom prst="straightConnector1">
            <a:avLst/>
          </a:prstGeom>
          <a:noFill/>
          <a:ln w="9525">
            <a:solidFill>
              <a:schemeClr val="tx1"/>
            </a:solidFill>
            <a:round/>
            <a:headEnd/>
            <a:tailEnd type="triangle" w="med" len="med"/>
          </a:ln>
          <a:effectLst/>
        </p:spPr>
      </p:cxnSp>
      <p:cxnSp>
        <p:nvCxnSpPr>
          <p:cNvPr id="99384" name="AutoShape 56"/>
          <p:cNvCxnSpPr>
            <a:cxnSpLocks noChangeShapeType="1"/>
            <a:stCxn id="99346" idx="5"/>
            <a:endCxn id="99350" idx="0"/>
          </p:cNvCxnSpPr>
          <p:nvPr/>
        </p:nvCxnSpPr>
        <p:spPr bwMode="auto">
          <a:xfrm>
            <a:off x="3171825" y="4702175"/>
            <a:ext cx="1400175" cy="1103313"/>
          </a:xfrm>
          <a:prstGeom prst="straightConnector1">
            <a:avLst/>
          </a:prstGeom>
          <a:noFill/>
          <a:ln w="9525">
            <a:solidFill>
              <a:schemeClr val="tx1"/>
            </a:solidFill>
            <a:round/>
            <a:headEnd/>
            <a:tailEnd type="triangle" w="med" len="med"/>
          </a:ln>
          <a:effectLst/>
        </p:spPr>
      </p:cxnSp>
      <p:cxnSp>
        <p:nvCxnSpPr>
          <p:cNvPr id="99385" name="AutoShape 57"/>
          <p:cNvCxnSpPr>
            <a:cxnSpLocks noChangeShapeType="1"/>
            <a:stCxn id="99339" idx="4"/>
            <a:endCxn id="99373" idx="0"/>
          </p:cNvCxnSpPr>
          <p:nvPr/>
        </p:nvCxnSpPr>
        <p:spPr bwMode="auto">
          <a:xfrm flipH="1">
            <a:off x="4787900" y="3716338"/>
            <a:ext cx="73025" cy="576262"/>
          </a:xfrm>
          <a:prstGeom prst="straightConnector1">
            <a:avLst/>
          </a:prstGeom>
          <a:noFill/>
          <a:ln w="9525">
            <a:solidFill>
              <a:schemeClr val="tx1"/>
            </a:solidFill>
            <a:round/>
            <a:headEnd/>
            <a:tailEnd type="triangle" w="med" len="med"/>
          </a:ln>
          <a:effectLst/>
        </p:spPr>
      </p:cxnSp>
      <p:cxnSp>
        <p:nvCxnSpPr>
          <p:cNvPr id="99386" name="AutoShape 58"/>
          <p:cNvCxnSpPr>
            <a:cxnSpLocks noChangeShapeType="1"/>
            <a:stCxn id="99339" idx="5"/>
            <a:endCxn id="99374" idx="0"/>
          </p:cNvCxnSpPr>
          <p:nvPr/>
        </p:nvCxnSpPr>
        <p:spPr bwMode="auto">
          <a:xfrm>
            <a:off x="5116513" y="3621088"/>
            <a:ext cx="752475" cy="671512"/>
          </a:xfrm>
          <a:prstGeom prst="straightConnector1">
            <a:avLst/>
          </a:prstGeom>
          <a:noFill/>
          <a:ln w="9525">
            <a:solidFill>
              <a:schemeClr val="tx1"/>
            </a:solidFill>
            <a:round/>
            <a:headEnd/>
            <a:tailEnd type="triangle" w="med" len="med"/>
          </a:ln>
          <a:effectLst/>
        </p:spPr>
      </p:cxnSp>
      <p:cxnSp>
        <p:nvCxnSpPr>
          <p:cNvPr id="99387" name="AutoShape 59"/>
          <p:cNvCxnSpPr>
            <a:cxnSpLocks noChangeShapeType="1"/>
            <a:stCxn id="99339" idx="6"/>
            <a:endCxn id="99375" idx="0"/>
          </p:cNvCxnSpPr>
          <p:nvPr/>
        </p:nvCxnSpPr>
        <p:spPr bwMode="auto">
          <a:xfrm>
            <a:off x="5221288" y="3392488"/>
            <a:ext cx="1655762" cy="900112"/>
          </a:xfrm>
          <a:prstGeom prst="straightConnector1">
            <a:avLst/>
          </a:prstGeom>
          <a:noFill/>
          <a:ln w="9525">
            <a:solidFill>
              <a:schemeClr val="tx1"/>
            </a:solidFill>
            <a:round/>
            <a:headEnd/>
            <a:tailEnd type="triangle" w="med" len="med"/>
          </a:ln>
          <a:effectLst/>
        </p:spPr>
      </p:cxnSp>
      <p:cxnSp>
        <p:nvCxnSpPr>
          <p:cNvPr id="99388" name="AutoShape 60"/>
          <p:cNvCxnSpPr>
            <a:cxnSpLocks noChangeShapeType="1"/>
            <a:stCxn id="99340" idx="4"/>
            <a:endCxn id="99376" idx="0"/>
          </p:cNvCxnSpPr>
          <p:nvPr/>
        </p:nvCxnSpPr>
        <p:spPr bwMode="auto">
          <a:xfrm flipH="1">
            <a:off x="7453313" y="3644900"/>
            <a:ext cx="142875" cy="1800225"/>
          </a:xfrm>
          <a:prstGeom prst="straightConnector1">
            <a:avLst/>
          </a:prstGeom>
          <a:noFill/>
          <a:ln w="9525">
            <a:solidFill>
              <a:schemeClr val="tx1"/>
            </a:solidFill>
            <a:round/>
            <a:headEnd/>
            <a:tailEnd type="triangle" w="med" len="med"/>
          </a:ln>
          <a:effectLst/>
        </p:spPr>
      </p:cxnSp>
      <p:cxnSp>
        <p:nvCxnSpPr>
          <p:cNvPr id="99389" name="AutoShape 61"/>
          <p:cNvCxnSpPr>
            <a:cxnSpLocks noChangeShapeType="1"/>
            <a:stCxn id="99340" idx="5"/>
            <a:endCxn id="99377" idx="0"/>
          </p:cNvCxnSpPr>
          <p:nvPr/>
        </p:nvCxnSpPr>
        <p:spPr bwMode="auto">
          <a:xfrm>
            <a:off x="7851775" y="3549650"/>
            <a:ext cx="681038" cy="1895475"/>
          </a:xfrm>
          <a:prstGeom prst="straightConnector1">
            <a:avLst/>
          </a:prstGeom>
          <a:noFill/>
          <a:ln w="9525">
            <a:solidFill>
              <a:schemeClr val="tx1"/>
            </a:solidFill>
            <a:round/>
            <a:headEnd/>
            <a:tailEnd type="triangle" w="med" len="med"/>
          </a:ln>
          <a:effectLst/>
        </p:spPr>
      </p:cxnSp>
      <p:sp>
        <p:nvSpPr>
          <p:cNvPr id="99390" name="Text Box 62"/>
          <p:cNvSpPr txBox="1">
            <a:spLocks noChangeArrowheads="1"/>
          </p:cNvSpPr>
          <p:nvPr/>
        </p:nvSpPr>
        <p:spPr bwMode="auto">
          <a:xfrm>
            <a:off x="1116013" y="2997200"/>
            <a:ext cx="361950" cy="366713"/>
          </a:xfrm>
          <a:prstGeom prst="rect">
            <a:avLst/>
          </a:prstGeom>
          <a:noFill/>
          <a:ln w="9525" algn="ctr">
            <a:noFill/>
            <a:miter lim="800000"/>
            <a:headEnd/>
            <a:tailEnd/>
          </a:ln>
          <a:effectLst/>
        </p:spPr>
        <p:txBody>
          <a:bodyPr wrap="none">
            <a:spAutoFit/>
          </a:bodyPr>
          <a:lstStyle/>
          <a:p>
            <a:r>
              <a:rPr lang="en-US"/>
              <a:t>cf</a:t>
            </a:r>
            <a:endParaRPr lang="bg-BG"/>
          </a:p>
        </p:txBody>
      </p:sp>
      <p:sp>
        <p:nvSpPr>
          <p:cNvPr id="99391" name="Text Box 63"/>
          <p:cNvSpPr txBox="1">
            <a:spLocks noChangeArrowheads="1"/>
          </p:cNvSpPr>
          <p:nvPr/>
        </p:nvSpPr>
        <p:spPr bwMode="auto">
          <a:xfrm>
            <a:off x="4624388" y="3227388"/>
            <a:ext cx="503237" cy="366712"/>
          </a:xfrm>
          <a:prstGeom prst="rect">
            <a:avLst/>
          </a:prstGeom>
          <a:noFill/>
          <a:ln w="9525" algn="ctr">
            <a:noFill/>
            <a:miter lim="800000"/>
            <a:headEnd/>
            <a:tailEnd/>
          </a:ln>
          <a:effectLst/>
        </p:spPr>
        <p:txBody>
          <a:bodyPr wrap="none">
            <a:spAutoFit/>
          </a:bodyPr>
          <a:lstStyle/>
          <a:p>
            <a:r>
              <a:rPr lang="en-US"/>
              <a:t>mh</a:t>
            </a:r>
            <a:endParaRPr lang="bg-BG"/>
          </a:p>
        </p:txBody>
      </p:sp>
      <p:sp>
        <p:nvSpPr>
          <p:cNvPr id="99392" name="Text Box 64"/>
          <p:cNvSpPr txBox="1">
            <a:spLocks noChangeArrowheads="1"/>
          </p:cNvSpPr>
          <p:nvPr/>
        </p:nvSpPr>
        <p:spPr bwMode="auto">
          <a:xfrm>
            <a:off x="7380288" y="3141663"/>
            <a:ext cx="455612" cy="366712"/>
          </a:xfrm>
          <a:prstGeom prst="rect">
            <a:avLst/>
          </a:prstGeom>
          <a:noFill/>
          <a:ln w="9525" algn="ctr">
            <a:noFill/>
            <a:miter lim="800000"/>
            <a:headEnd/>
            <a:tailEnd/>
          </a:ln>
          <a:effectLst/>
        </p:spPr>
        <p:txBody>
          <a:bodyPr wrap="none">
            <a:spAutoFit/>
          </a:bodyPr>
          <a:lstStyle/>
          <a:p>
            <a:r>
              <a:rPr lang="en-US"/>
              <a:t>sw</a:t>
            </a:r>
            <a:endParaRPr lang="bg-BG"/>
          </a:p>
        </p:txBody>
      </p:sp>
      <p:sp>
        <p:nvSpPr>
          <p:cNvPr id="99393" name="Text Box 65"/>
          <p:cNvSpPr txBox="1">
            <a:spLocks noChangeArrowheads="1"/>
          </p:cNvSpPr>
          <p:nvPr/>
        </p:nvSpPr>
        <p:spPr bwMode="auto">
          <a:xfrm>
            <a:off x="2176463" y="2292350"/>
            <a:ext cx="565150" cy="366713"/>
          </a:xfrm>
          <a:prstGeom prst="rect">
            <a:avLst/>
          </a:prstGeom>
          <a:noFill/>
          <a:ln w="9525" algn="ctr">
            <a:noFill/>
            <a:miter lim="800000"/>
            <a:headEnd/>
            <a:tailEnd/>
          </a:ln>
          <a:effectLst/>
        </p:spPr>
        <p:txBody>
          <a:bodyPr wrap="none">
            <a:spAutoFit/>
          </a:bodyPr>
          <a:lstStyle/>
          <a:p>
            <a:r>
              <a:rPr lang="en-US"/>
              <a:t>star</a:t>
            </a:r>
            <a:endParaRPr lang="bg-BG"/>
          </a:p>
        </p:txBody>
      </p:sp>
      <p:sp>
        <p:nvSpPr>
          <p:cNvPr id="99394" name="Text Box 66"/>
          <p:cNvSpPr txBox="1">
            <a:spLocks noChangeArrowheads="1"/>
          </p:cNvSpPr>
          <p:nvPr/>
        </p:nvSpPr>
        <p:spPr bwMode="auto">
          <a:xfrm>
            <a:off x="4695825" y="2579688"/>
            <a:ext cx="565150" cy="366712"/>
          </a:xfrm>
          <a:prstGeom prst="rect">
            <a:avLst/>
          </a:prstGeom>
          <a:noFill/>
          <a:ln w="9525" algn="ctr">
            <a:noFill/>
            <a:miter lim="800000"/>
            <a:headEnd/>
            <a:tailEnd/>
          </a:ln>
          <a:effectLst/>
        </p:spPr>
        <p:txBody>
          <a:bodyPr wrap="none">
            <a:spAutoFit/>
          </a:bodyPr>
          <a:lstStyle/>
          <a:p>
            <a:r>
              <a:rPr lang="en-US"/>
              <a:t>star</a:t>
            </a:r>
            <a:endParaRPr lang="bg-BG"/>
          </a:p>
        </p:txBody>
      </p:sp>
      <p:sp>
        <p:nvSpPr>
          <p:cNvPr id="99395" name="Text Box 67"/>
          <p:cNvSpPr txBox="1">
            <a:spLocks noChangeArrowheads="1"/>
          </p:cNvSpPr>
          <p:nvPr/>
        </p:nvSpPr>
        <p:spPr bwMode="auto">
          <a:xfrm>
            <a:off x="5919788" y="2292350"/>
            <a:ext cx="787400" cy="366713"/>
          </a:xfrm>
          <a:prstGeom prst="rect">
            <a:avLst/>
          </a:prstGeom>
          <a:noFill/>
          <a:ln w="9525" algn="ctr">
            <a:noFill/>
            <a:miter lim="800000"/>
            <a:headEnd/>
            <a:tailEnd/>
          </a:ln>
          <a:effectLst/>
        </p:spPr>
        <p:txBody>
          <a:bodyPr wrap="none">
            <a:spAutoFit/>
          </a:bodyPr>
          <a:lstStyle/>
          <a:p>
            <a:r>
              <a:rPr lang="en-US"/>
              <a:t>movie</a:t>
            </a:r>
            <a:endParaRPr lang="bg-BG"/>
          </a:p>
        </p:txBody>
      </p:sp>
      <p:sp>
        <p:nvSpPr>
          <p:cNvPr id="99396" name="Text Box 68"/>
          <p:cNvSpPr txBox="1">
            <a:spLocks noChangeArrowheads="1"/>
          </p:cNvSpPr>
          <p:nvPr/>
        </p:nvSpPr>
        <p:spPr bwMode="auto">
          <a:xfrm>
            <a:off x="3779838" y="1628775"/>
            <a:ext cx="649287" cy="366713"/>
          </a:xfrm>
          <a:prstGeom prst="rect">
            <a:avLst/>
          </a:prstGeom>
          <a:noFill/>
          <a:ln w="9525" algn="ctr">
            <a:noFill/>
            <a:miter lim="800000"/>
            <a:headEnd/>
            <a:tailEnd/>
          </a:ln>
          <a:effectLst/>
        </p:spPr>
        <p:txBody>
          <a:bodyPr wrap="none">
            <a:spAutoFit/>
          </a:bodyPr>
          <a:lstStyle/>
          <a:p>
            <a:r>
              <a:rPr lang="en-US"/>
              <a:t>Root</a:t>
            </a:r>
            <a:endParaRPr lang="bg-BG"/>
          </a:p>
        </p:txBody>
      </p:sp>
      <p:sp>
        <p:nvSpPr>
          <p:cNvPr id="99397" name="Text Box 69"/>
          <p:cNvSpPr txBox="1">
            <a:spLocks noChangeArrowheads="1"/>
          </p:cNvSpPr>
          <p:nvPr/>
        </p:nvSpPr>
        <p:spPr bwMode="auto">
          <a:xfrm>
            <a:off x="179388" y="3429000"/>
            <a:ext cx="744537" cy="366713"/>
          </a:xfrm>
          <a:prstGeom prst="rect">
            <a:avLst/>
          </a:prstGeom>
          <a:noFill/>
          <a:ln w="9525" algn="ctr">
            <a:noFill/>
            <a:miter lim="800000"/>
            <a:headEnd/>
            <a:tailEnd/>
          </a:ln>
          <a:effectLst/>
        </p:spPr>
        <p:txBody>
          <a:bodyPr wrap="none">
            <a:spAutoFit/>
          </a:bodyPr>
          <a:lstStyle/>
          <a:p>
            <a:r>
              <a:rPr lang="en-US"/>
              <a:t>name</a:t>
            </a:r>
            <a:endParaRPr lang="bg-BG"/>
          </a:p>
        </p:txBody>
      </p:sp>
      <p:sp>
        <p:nvSpPr>
          <p:cNvPr id="99398" name="Text Box 70"/>
          <p:cNvSpPr txBox="1">
            <a:spLocks noChangeArrowheads="1"/>
          </p:cNvSpPr>
          <p:nvPr/>
        </p:nvSpPr>
        <p:spPr bwMode="auto">
          <a:xfrm>
            <a:off x="1816100" y="3300413"/>
            <a:ext cx="965200" cy="366712"/>
          </a:xfrm>
          <a:prstGeom prst="rect">
            <a:avLst/>
          </a:prstGeom>
          <a:noFill/>
          <a:ln w="9525" algn="ctr">
            <a:noFill/>
            <a:miter lim="800000"/>
            <a:headEnd/>
            <a:tailEnd/>
          </a:ln>
          <a:effectLst/>
        </p:spPr>
        <p:txBody>
          <a:bodyPr wrap="none">
            <a:spAutoFit/>
          </a:bodyPr>
          <a:lstStyle/>
          <a:p>
            <a:r>
              <a:rPr lang="en-US"/>
              <a:t>address</a:t>
            </a:r>
            <a:endParaRPr lang="bg-BG"/>
          </a:p>
        </p:txBody>
      </p:sp>
      <p:sp>
        <p:nvSpPr>
          <p:cNvPr id="99399" name="Text Box 71"/>
          <p:cNvSpPr txBox="1">
            <a:spLocks noChangeArrowheads="1"/>
          </p:cNvSpPr>
          <p:nvPr/>
        </p:nvSpPr>
        <p:spPr bwMode="auto">
          <a:xfrm>
            <a:off x="1187450" y="3716338"/>
            <a:ext cx="965200" cy="366712"/>
          </a:xfrm>
          <a:prstGeom prst="rect">
            <a:avLst/>
          </a:prstGeom>
          <a:noFill/>
          <a:ln w="9525" algn="ctr">
            <a:noFill/>
            <a:miter lim="800000"/>
            <a:headEnd/>
            <a:tailEnd/>
          </a:ln>
          <a:effectLst/>
        </p:spPr>
        <p:txBody>
          <a:bodyPr wrap="none">
            <a:spAutoFit/>
          </a:bodyPr>
          <a:lstStyle/>
          <a:p>
            <a:r>
              <a:rPr lang="en-US"/>
              <a:t>address</a:t>
            </a:r>
            <a:endParaRPr lang="bg-BG"/>
          </a:p>
        </p:txBody>
      </p:sp>
      <p:sp>
        <p:nvSpPr>
          <p:cNvPr id="99400" name="Text Box 72"/>
          <p:cNvSpPr txBox="1">
            <a:spLocks noChangeArrowheads="1"/>
          </p:cNvSpPr>
          <p:nvPr/>
        </p:nvSpPr>
        <p:spPr bwMode="auto">
          <a:xfrm>
            <a:off x="1331913" y="5084763"/>
            <a:ext cx="762000" cy="366712"/>
          </a:xfrm>
          <a:prstGeom prst="rect">
            <a:avLst/>
          </a:prstGeom>
          <a:noFill/>
          <a:ln w="9525" algn="ctr">
            <a:noFill/>
            <a:miter lim="800000"/>
            <a:headEnd/>
            <a:tailEnd/>
          </a:ln>
          <a:effectLst/>
        </p:spPr>
        <p:txBody>
          <a:bodyPr wrap="none">
            <a:spAutoFit/>
          </a:bodyPr>
          <a:lstStyle/>
          <a:p>
            <a:r>
              <a:rPr lang="en-US"/>
              <a:t>street</a:t>
            </a:r>
            <a:endParaRPr lang="bg-BG"/>
          </a:p>
        </p:txBody>
      </p:sp>
      <p:sp>
        <p:nvSpPr>
          <p:cNvPr id="99401" name="Text Box 73"/>
          <p:cNvSpPr txBox="1">
            <a:spLocks noChangeArrowheads="1"/>
          </p:cNvSpPr>
          <p:nvPr/>
        </p:nvSpPr>
        <p:spPr bwMode="auto">
          <a:xfrm>
            <a:off x="1979613" y="5373688"/>
            <a:ext cx="531812" cy="366712"/>
          </a:xfrm>
          <a:prstGeom prst="rect">
            <a:avLst/>
          </a:prstGeom>
          <a:noFill/>
          <a:ln w="9525" algn="ctr">
            <a:noFill/>
            <a:miter lim="800000"/>
            <a:headEnd/>
            <a:tailEnd/>
          </a:ln>
          <a:effectLst/>
        </p:spPr>
        <p:txBody>
          <a:bodyPr wrap="none">
            <a:spAutoFit/>
          </a:bodyPr>
          <a:lstStyle/>
          <a:p>
            <a:r>
              <a:rPr lang="en-US"/>
              <a:t>city</a:t>
            </a:r>
            <a:endParaRPr lang="bg-BG"/>
          </a:p>
        </p:txBody>
      </p:sp>
      <p:sp>
        <p:nvSpPr>
          <p:cNvPr id="99402" name="Text Box 74"/>
          <p:cNvSpPr txBox="1">
            <a:spLocks noChangeArrowheads="1"/>
          </p:cNvSpPr>
          <p:nvPr/>
        </p:nvSpPr>
        <p:spPr bwMode="auto">
          <a:xfrm>
            <a:off x="2771775" y="5084763"/>
            <a:ext cx="762000" cy="366712"/>
          </a:xfrm>
          <a:prstGeom prst="rect">
            <a:avLst/>
          </a:prstGeom>
          <a:noFill/>
          <a:ln w="9525" algn="ctr">
            <a:noFill/>
            <a:miter lim="800000"/>
            <a:headEnd/>
            <a:tailEnd/>
          </a:ln>
          <a:effectLst/>
        </p:spPr>
        <p:txBody>
          <a:bodyPr wrap="none">
            <a:spAutoFit/>
          </a:bodyPr>
          <a:lstStyle/>
          <a:p>
            <a:r>
              <a:rPr lang="en-US"/>
              <a:t>street</a:t>
            </a:r>
            <a:endParaRPr lang="bg-BG"/>
          </a:p>
        </p:txBody>
      </p:sp>
      <p:sp>
        <p:nvSpPr>
          <p:cNvPr id="99403" name="Text Box 75"/>
          <p:cNvSpPr txBox="1">
            <a:spLocks noChangeArrowheads="1"/>
          </p:cNvSpPr>
          <p:nvPr/>
        </p:nvSpPr>
        <p:spPr bwMode="auto">
          <a:xfrm>
            <a:off x="3708400" y="5373688"/>
            <a:ext cx="531813" cy="366712"/>
          </a:xfrm>
          <a:prstGeom prst="rect">
            <a:avLst/>
          </a:prstGeom>
          <a:noFill/>
          <a:ln w="9525" algn="ctr">
            <a:noFill/>
            <a:miter lim="800000"/>
            <a:headEnd/>
            <a:tailEnd/>
          </a:ln>
          <a:effectLst/>
        </p:spPr>
        <p:txBody>
          <a:bodyPr wrap="none">
            <a:spAutoFit/>
          </a:bodyPr>
          <a:lstStyle/>
          <a:p>
            <a:r>
              <a:rPr lang="en-US"/>
              <a:t>city</a:t>
            </a:r>
            <a:endParaRPr lang="bg-BG"/>
          </a:p>
        </p:txBody>
      </p:sp>
      <p:sp>
        <p:nvSpPr>
          <p:cNvPr id="99404" name="Text Box 76"/>
          <p:cNvSpPr txBox="1">
            <a:spLocks noChangeArrowheads="1"/>
          </p:cNvSpPr>
          <p:nvPr/>
        </p:nvSpPr>
        <p:spPr bwMode="auto">
          <a:xfrm>
            <a:off x="4067175" y="3933825"/>
            <a:ext cx="744538" cy="366713"/>
          </a:xfrm>
          <a:prstGeom prst="rect">
            <a:avLst/>
          </a:prstGeom>
          <a:noFill/>
          <a:ln w="9525" algn="ctr">
            <a:noFill/>
            <a:miter lim="800000"/>
            <a:headEnd/>
            <a:tailEnd/>
          </a:ln>
          <a:effectLst/>
        </p:spPr>
        <p:txBody>
          <a:bodyPr wrap="none">
            <a:spAutoFit/>
          </a:bodyPr>
          <a:lstStyle/>
          <a:p>
            <a:r>
              <a:rPr lang="en-US"/>
              <a:t>name</a:t>
            </a:r>
            <a:endParaRPr lang="bg-BG"/>
          </a:p>
        </p:txBody>
      </p:sp>
      <p:sp>
        <p:nvSpPr>
          <p:cNvPr id="99405" name="Text Box 77"/>
          <p:cNvSpPr txBox="1">
            <a:spLocks noChangeArrowheads="1"/>
          </p:cNvSpPr>
          <p:nvPr/>
        </p:nvSpPr>
        <p:spPr bwMode="auto">
          <a:xfrm>
            <a:off x="5076825" y="3789363"/>
            <a:ext cx="762000" cy="366712"/>
          </a:xfrm>
          <a:prstGeom prst="rect">
            <a:avLst/>
          </a:prstGeom>
          <a:noFill/>
          <a:ln w="9525" algn="ctr">
            <a:noFill/>
            <a:miter lim="800000"/>
            <a:headEnd/>
            <a:tailEnd/>
          </a:ln>
          <a:effectLst/>
        </p:spPr>
        <p:txBody>
          <a:bodyPr wrap="none">
            <a:spAutoFit/>
          </a:bodyPr>
          <a:lstStyle/>
          <a:p>
            <a:r>
              <a:rPr lang="en-US"/>
              <a:t>street</a:t>
            </a:r>
            <a:endParaRPr lang="bg-BG"/>
          </a:p>
        </p:txBody>
      </p:sp>
      <p:sp>
        <p:nvSpPr>
          <p:cNvPr id="99406" name="Text Box 78"/>
          <p:cNvSpPr txBox="1">
            <a:spLocks noChangeArrowheads="1"/>
          </p:cNvSpPr>
          <p:nvPr/>
        </p:nvSpPr>
        <p:spPr bwMode="auto">
          <a:xfrm>
            <a:off x="5940425" y="3933825"/>
            <a:ext cx="531813" cy="366713"/>
          </a:xfrm>
          <a:prstGeom prst="rect">
            <a:avLst/>
          </a:prstGeom>
          <a:noFill/>
          <a:ln w="9525" algn="ctr">
            <a:noFill/>
            <a:miter lim="800000"/>
            <a:headEnd/>
            <a:tailEnd/>
          </a:ln>
          <a:effectLst/>
        </p:spPr>
        <p:txBody>
          <a:bodyPr wrap="none">
            <a:spAutoFit/>
          </a:bodyPr>
          <a:lstStyle/>
          <a:p>
            <a:r>
              <a:rPr lang="en-US"/>
              <a:t>city</a:t>
            </a:r>
            <a:endParaRPr lang="bg-BG"/>
          </a:p>
        </p:txBody>
      </p:sp>
      <p:sp>
        <p:nvSpPr>
          <p:cNvPr id="99407" name="Text Box 79"/>
          <p:cNvSpPr txBox="1">
            <a:spLocks noChangeArrowheads="1"/>
          </p:cNvSpPr>
          <p:nvPr/>
        </p:nvSpPr>
        <p:spPr bwMode="auto">
          <a:xfrm>
            <a:off x="7451725" y="5013325"/>
            <a:ext cx="561975" cy="366713"/>
          </a:xfrm>
          <a:prstGeom prst="rect">
            <a:avLst/>
          </a:prstGeom>
          <a:noFill/>
          <a:ln w="9525" algn="ctr">
            <a:noFill/>
            <a:miter lim="800000"/>
            <a:headEnd/>
            <a:tailEnd/>
          </a:ln>
          <a:effectLst/>
        </p:spPr>
        <p:txBody>
          <a:bodyPr wrap="none">
            <a:spAutoFit/>
          </a:bodyPr>
          <a:lstStyle/>
          <a:p>
            <a:r>
              <a:rPr lang="en-US"/>
              <a:t>title</a:t>
            </a:r>
            <a:endParaRPr lang="bg-BG"/>
          </a:p>
        </p:txBody>
      </p:sp>
      <p:sp>
        <p:nvSpPr>
          <p:cNvPr id="99408" name="Text Box 80"/>
          <p:cNvSpPr txBox="1">
            <a:spLocks noChangeArrowheads="1"/>
          </p:cNvSpPr>
          <p:nvPr/>
        </p:nvSpPr>
        <p:spPr bwMode="auto">
          <a:xfrm>
            <a:off x="8388350" y="5013325"/>
            <a:ext cx="622300" cy="366713"/>
          </a:xfrm>
          <a:prstGeom prst="rect">
            <a:avLst/>
          </a:prstGeom>
          <a:noFill/>
          <a:ln w="9525" algn="ctr">
            <a:noFill/>
            <a:miter lim="800000"/>
            <a:headEnd/>
            <a:tailEnd/>
          </a:ln>
          <a:effectLst/>
        </p:spPr>
        <p:txBody>
          <a:bodyPr wrap="none">
            <a:spAutoFit/>
          </a:bodyPr>
          <a:lstStyle/>
          <a:p>
            <a:r>
              <a:rPr lang="en-US"/>
              <a:t>year</a:t>
            </a:r>
            <a:endParaRPr lang="bg-BG"/>
          </a:p>
        </p:txBody>
      </p:sp>
      <p:sp>
        <p:nvSpPr>
          <p:cNvPr id="99409" name="Text Box 81"/>
          <p:cNvSpPr txBox="1">
            <a:spLocks noChangeArrowheads="1"/>
          </p:cNvSpPr>
          <p:nvPr/>
        </p:nvSpPr>
        <p:spPr bwMode="auto">
          <a:xfrm>
            <a:off x="231775" y="4811713"/>
            <a:ext cx="787400" cy="641350"/>
          </a:xfrm>
          <a:prstGeom prst="rect">
            <a:avLst/>
          </a:prstGeom>
          <a:noFill/>
          <a:ln w="9525" algn="ctr">
            <a:noFill/>
            <a:miter lim="800000"/>
            <a:headEnd/>
            <a:tailEnd/>
          </a:ln>
          <a:effectLst/>
        </p:spPr>
        <p:txBody>
          <a:bodyPr wrap="none">
            <a:spAutoFit/>
          </a:bodyPr>
          <a:lstStyle/>
          <a:p>
            <a:r>
              <a:rPr lang="en-US">
                <a:solidFill>
                  <a:schemeClr val="folHlink"/>
                </a:solidFill>
              </a:rPr>
              <a:t>Carrie</a:t>
            </a:r>
            <a:br>
              <a:rPr lang="en-US">
                <a:solidFill>
                  <a:schemeClr val="folHlink"/>
                </a:solidFill>
              </a:rPr>
            </a:br>
            <a:r>
              <a:rPr lang="en-US">
                <a:solidFill>
                  <a:schemeClr val="folHlink"/>
                </a:solidFill>
              </a:rPr>
              <a:t>Fisher</a:t>
            </a:r>
            <a:endParaRPr lang="bg-BG">
              <a:solidFill>
                <a:schemeClr val="folHlink"/>
              </a:solidFill>
            </a:endParaRPr>
          </a:p>
        </p:txBody>
      </p:sp>
      <p:sp>
        <p:nvSpPr>
          <p:cNvPr id="99410" name="Text Box 82"/>
          <p:cNvSpPr txBox="1">
            <a:spLocks noChangeArrowheads="1"/>
          </p:cNvSpPr>
          <p:nvPr/>
        </p:nvSpPr>
        <p:spPr bwMode="auto">
          <a:xfrm>
            <a:off x="1258888" y="6491288"/>
            <a:ext cx="781050" cy="366712"/>
          </a:xfrm>
          <a:prstGeom prst="rect">
            <a:avLst/>
          </a:prstGeom>
          <a:noFill/>
          <a:ln w="9525" algn="ctr">
            <a:noFill/>
            <a:miter lim="800000"/>
            <a:headEnd/>
            <a:tailEnd/>
          </a:ln>
          <a:effectLst/>
        </p:spPr>
        <p:txBody>
          <a:bodyPr wrap="none">
            <a:spAutoFit/>
          </a:bodyPr>
          <a:lstStyle/>
          <a:p>
            <a:r>
              <a:rPr lang="en-US">
                <a:solidFill>
                  <a:schemeClr val="folHlink"/>
                </a:solidFill>
              </a:rPr>
              <a:t>Maple</a:t>
            </a:r>
            <a:endParaRPr lang="bg-BG">
              <a:solidFill>
                <a:schemeClr val="folHlink"/>
              </a:solidFill>
            </a:endParaRPr>
          </a:p>
        </p:txBody>
      </p:sp>
      <p:sp>
        <p:nvSpPr>
          <p:cNvPr id="99411" name="Text Box 83"/>
          <p:cNvSpPr txBox="1">
            <a:spLocks noChangeArrowheads="1"/>
          </p:cNvSpPr>
          <p:nvPr/>
        </p:nvSpPr>
        <p:spPr bwMode="auto">
          <a:xfrm>
            <a:off x="2195513" y="6491288"/>
            <a:ext cx="930275" cy="366712"/>
          </a:xfrm>
          <a:prstGeom prst="rect">
            <a:avLst/>
          </a:prstGeom>
          <a:noFill/>
          <a:ln w="9525" algn="ctr">
            <a:noFill/>
            <a:miter lim="800000"/>
            <a:headEnd/>
            <a:tailEnd/>
          </a:ln>
          <a:effectLst/>
        </p:spPr>
        <p:txBody>
          <a:bodyPr wrap="none">
            <a:spAutoFit/>
          </a:bodyPr>
          <a:lstStyle/>
          <a:p>
            <a:r>
              <a:rPr lang="en-US">
                <a:solidFill>
                  <a:schemeClr val="folHlink"/>
                </a:solidFill>
              </a:rPr>
              <a:t>H’wood</a:t>
            </a:r>
            <a:endParaRPr lang="bg-BG">
              <a:solidFill>
                <a:schemeClr val="folHlink"/>
              </a:solidFill>
            </a:endParaRPr>
          </a:p>
        </p:txBody>
      </p:sp>
      <p:sp>
        <p:nvSpPr>
          <p:cNvPr id="99412" name="Text Box 84"/>
          <p:cNvSpPr txBox="1">
            <a:spLocks noChangeArrowheads="1"/>
          </p:cNvSpPr>
          <p:nvPr/>
        </p:nvSpPr>
        <p:spPr bwMode="auto">
          <a:xfrm>
            <a:off x="3348038" y="6491288"/>
            <a:ext cx="831850" cy="366712"/>
          </a:xfrm>
          <a:prstGeom prst="rect">
            <a:avLst/>
          </a:prstGeom>
          <a:noFill/>
          <a:ln w="9525" algn="ctr">
            <a:noFill/>
            <a:miter lim="800000"/>
            <a:headEnd/>
            <a:tailEnd/>
          </a:ln>
          <a:effectLst/>
        </p:spPr>
        <p:txBody>
          <a:bodyPr wrap="none">
            <a:spAutoFit/>
          </a:bodyPr>
          <a:lstStyle/>
          <a:p>
            <a:r>
              <a:rPr lang="en-US">
                <a:solidFill>
                  <a:schemeClr val="folHlink"/>
                </a:solidFill>
              </a:rPr>
              <a:t>Locust</a:t>
            </a:r>
            <a:endParaRPr lang="bg-BG">
              <a:solidFill>
                <a:schemeClr val="folHlink"/>
              </a:solidFill>
            </a:endParaRPr>
          </a:p>
        </p:txBody>
      </p:sp>
      <p:sp>
        <p:nvSpPr>
          <p:cNvPr id="99413" name="Text Box 85"/>
          <p:cNvSpPr txBox="1">
            <a:spLocks noChangeArrowheads="1"/>
          </p:cNvSpPr>
          <p:nvPr/>
        </p:nvSpPr>
        <p:spPr bwMode="auto">
          <a:xfrm>
            <a:off x="4211638" y="6491288"/>
            <a:ext cx="839787" cy="366712"/>
          </a:xfrm>
          <a:prstGeom prst="rect">
            <a:avLst/>
          </a:prstGeom>
          <a:noFill/>
          <a:ln w="9525" algn="ctr">
            <a:noFill/>
            <a:miter lim="800000"/>
            <a:headEnd/>
            <a:tailEnd/>
          </a:ln>
          <a:effectLst/>
        </p:spPr>
        <p:txBody>
          <a:bodyPr wrap="none">
            <a:spAutoFit/>
          </a:bodyPr>
          <a:lstStyle/>
          <a:p>
            <a:r>
              <a:rPr lang="en-US">
                <a:solidFill>
                  <a:schemeClr val="folHlink"/>
                </a:solidFill>
              </a:rPr>
              <a:t>Malibu</a:t>
            </a:r>
            <a:endParaRPr lang="bg-BG">
              <a:solidFill>
                <a:schemeClr val="folHlink"/>
              </a:solidFill>
            </a:endParaRPr>
          </a:p>
        </p:txBody>
      </p:sp>
      <p:sp>
        <p:nvSpPr>
          <p:cNvPr id="99414" name="Text Box 86"/>
          <p:cNvSpPr txBox="1">
            <a:spLocks noChangeArrowheads="1"/>
          </p:cNvSpPr>
          <p:nvPr/>
        </p:nvSpPr>
        <p:spPr bwMode="auto">
          <a:xfrm>
            <a:off x="4500563" y="5013325"/>
            <a:ext cx="808037" cy="641350"/>
          </a:xfrm>
          <a:prstGeom prst="rect">
            <a:avLst/>
          </a:prstGeom>
          <a:noFill/>
          <a:ln w="9525" algn="ctr">
            <a:noFill/>
            <a:miter lim="800000"/>
            <a:headEnd/>
            <a:tailEnd/>
          </a:ln>
          <a:effectLst/>
        </p:spPr>
        <p:txBody>
          <a:bodyPr wrap="none">
            <a:spAutoFit/>
          </a:bodyPr>
          <a:lstStyle/>
          <a:p>
            <a:r>
              <a:rPr lang="en-US">
                <a:solidFill>
                  <a:schemeClr val="folHlink"/>
                </a:solidFill>
              </a:rPr>
              <a:t>Mark</a:t>
            </a:r>
            <a:br>
              <a:rPr lang="en-US">
                <a:solidFill>
                  <a:schemeClr val="folHlink"/>
                </a:solidFill>
              </a:rPr>
            </a:br>
            <a:r>
              <a:rPr lang="en-US">
                <a:solidFill>
                  <a:schemeClr val="folHlink"/>
                </a:solidFill>
              </a:rPr>
              <a:t>Hamill</a:t>
            </a:r>
            <a:endParaRPr lang="bg-BG">
              <a:solidFill>
                <a:schemeClr val="folHlink"/>
              </a:solidFill>
            </a:endParaRPr>
          </a:p>
        </p:txBody>
      </p:sp>
      <p:sp>
        <p:nvSpPr>
          <p:cNvPr id="99415" name="Text Box 87"/>
          <p:cNvSpPr txBox="1">
            <a:spLocks noChangeArrowheads="1"/>
          </p:cNvSpPr>
          <p:nvPr/>
        </p:nvSpPr>
        <p:spPr bwMode="auto">
          <a:xfrm>
            <a:off x="5651500" y="5013325"/>
            <a:ext cx="581025" cy="366713"/>
          </a:xfrm>
          <a:prstGeom prst="rect">
            <a:avLst/>
          </a:prstGeom>
          <a:noFill/>
          <a:ln w="9525" algn="ctr">
            <a:noFill/>
            <a:miter lim="800000"/>
            <a:headEnd/>
            <a:tailEnd/>
          </a:ln>
          <a:effectLst/>
        </p:spPr>
        <p:txBody>
          <a:bodyPr wrap="none">
            <a:spAutoFit/>
          </a:bodyPr>
          <a:lstStyle/>
          <a:p>
            <a:r>
              <a:rPr lang="en-US">
                <a:solidFill>
                  <a:schemeClr val="folHlink"/>
                </a:solidFill>
              </a:rPr>
              <a:t>Oak</a:t>
            </a:r>
            <a:endParaRPr lang="bg-BG">
              <a:solidFill>
                <a:schemeClr val="folHlink"/>
              </a:solidFill>
            </a:endParaRPr>
          </a:p>
        </p:txBody>
      </p:sp>
      <p:sp>
        <p:nvSpPr>
          <p:cNvPr id="99416" name="Text Box 88"/>
          <p:cNvSpPr txBox="1">
            <a:spLocks noChangeArrowheads="1"/>
          </p:cNvSpPr>
          <p:nvPr/>
        </p:nvSpPr>
        <p:spPr bwMode="auto">
          <a:xfrm>
            <a:off x="6443663" y="5013325"/>
            <a:ext cx="911225" cy="366713"/>
          </a:xfrm>
          <a:prstGeom prst="rect">
            <a:avLst/>
          </a:prstGeom>
          <a:noFill/>
          <a:ln w="9525" algn="ctr">
            <a:noFill/>
            <a:miter lim="800000"/>
            <a:headEnd/>
            <a:tailEnd/>
          </a:ln>
          <a:effectLst/>
        </p:spPr>
        <p:txBody>
          <a:bodyPr wrap="none">
            <a:spAutoFit/>
          </a:bodyPr>
          <a:lstStyle/>
          <a:p>
            <a:r>
              <a:rPr lang="en-US">
                <a:solidFill>
                  <a:schemeClr val="folHlink"/>
                </a:solidFill>
              </a:rPr>
              <a:t>B’wood</a:t>
            </a:r>
            <a:endParaRPr lang="bg-BG">
              <a:solidFill>
                <a:schemeClr val="folHlink"/>
              </a:solidFill>
            </a:endParaRPr>
          </a:p>
        </p:txBody>
      </p:sp>
      <p:sp>
        <p:nvSpPr>
          <p:cNvPr id="99417" name="Text Box 89"/>
          <p:cNvSpPr txBox="1">
            <a:spLocks noChangeArrowheads="1"/>
          </p:cNvSpPr>
          <p:nvPr/>
        </p:nvSpPr>
        <p:spPr bwMode="auto">
          <a:xfrm>
            <a:off x="7000875" y="6180138"/>
            <a:ext cx="695325" cy="641350"/>
          </a:xfrm>
          <a:prstGeom prst="rect">
            <a:avLst/>
          </a:prstGeom>
          <a:noFill/>
          <a:ln w="9525" algn="ctr">
            <a:noFill/>
            <a:miter lim="800000"/>
            <a:headEnd/>
            <a:tailEnd/>
          </a:ln>
          <a:effectLst/>
        </p:spPr>
        <p:txBody>
          <a:bodyPr wrap="none">
            <a:spAutoFit/>
          </a:bodyPr>
          <a:lstStyle/>
          <a:p>
            <a:r>
              <a:rPr lang="en-US">
                <a:solidFill>
                  <a:schemeClr val="folHlink"/>
                </a:solidFill>
              </a:rPr>
              <a:t>Star</a:t>
            </a:r>
            <a:br>
              <a:rPr lang="en-US">
                <a:solidFill>
                  <a:schemeClr val="folHlink"/>
                </a:solidFill>
              </a:rPr>
            </a:br>
            <a:r>
              <a:rPr lang="en-US">
                <a:solidFill>
                  <a:schemeClr val="folHlink"/>
                </a:solidFill>
              </a:rPr>
              <a:t>Wars</a:t>
            </a:r>
            <a:endParaRPr lang="bg-BG">
              <a:solidFill>
                <a:schemeClr val="folHlink"/>
              </a:solidFill>
            </a:endParaRPr>
          </a:p>
        </p:txBody>
      </p:sp>
      <p:sp>
        <p:nvSpPr>
          <p:cNvPr id="99418" name="Text Box 90"/>
          <p:cNvSpPr txBox="1">
            <a:spLocks noChangeArrowheads="1"/>
          </p:cNvSpPr>
          <p:nvPr/>
        </p:nvSpPr>
        <p:spPr bwMode="auto">
          <a:xfrm>
            <a:off x="8296275" y="6180138"/>
            <a:ext cx="685800" cy="366712"/>
          </a:xfrm>
          <a:prstGeom prst="rect">
            <a:avLst/>
          </a:prstGeom>
          <a:noFill/>
          <a:ln w="9525" algn="ctr">
            <a:noFill/>
            <a:miter lim="800000"/>
            <a:headEnd/>
            <a:tailEnd/>
          </a:ln>
          <a:effectLst/>
        </p:spPr>
        <p:txBody>
          <a:bodyPr wrap="none">
            <a:spAutoFit/>
          </a:bodyPr>
          <a:lstStyle/>
          <a:p>
            <a:r>
              <a:rPr lang="en-US">
                <a:solidFill>
                  <a:schemeClr val="folHlink"/>
                </a:solidFill>
              </a:rPr>
              <a:t>1977</a:t>
            </a:r>
            <a:endParaRPr lang="bg-BG">
              <a:solidFill>
                <a:schemeClr val="folHlink"/>
              </a:solidFill>
            </a:endParaRPr>
          </a:p>
        </p:txBody>
      </p:sp>
      <p:cxnSp>
        <p:nvCxnSpPr>
          <p:cNvPr id="99419" name="AutoShape 91"/>
          <p:cNvCxnSpPr>
            <a:cxnSpLocks noChangeShapeType="1"/>
            <a:stCxn id="99339" idx="7"/>
            <a:endCxn id="99340" idx="2"/>
          </p:cNvCxnSpPr>
          <p:nvPr/>
        </p:nvCxnSpPr>
        <p:spPr bwMode="auto">
          <a:xfrm rot="5400000" flipV="1">
            <a:off x="6097588" y="2182813"/>
            <a:ext cx="157162" cy="2119312"/>
          </a:xfrm>
          <a:prstGeom prst="bentConnector4">
            <a:avLst>
              <a:gd name="adj1" fmla="val -116162"/>
              <a:gd name="adj2" fmla="val 52435"/>
            </a:avLst>
          </a:prstGeom>
          <a:noFill/>
          <a:ln w="9525">
            <a:solidFill>
              <a:srgbClr val="00FFFF"/>
            </a:solidFill>
            <a:miter lim="800000"/>
            <a:headEnd/>
            <a:tailEnd type="triangle" w="med" len="med"/>
          </a:ln>
          <a:effectLst/>
        </p:spPr>
      </p:cxnSp>
      <p:cxnSp>
        <p:nvCxnSpPr>
          <p:cNvPr id="99420" name="AutoShape 92"/>
          <p:cNvCxnSpPr>
            <a:cxnSpLocks noChangeShapeType="1"/>
          </p:cNvCxnSpPr>
          <p:nvPr/>
        </p:nvCxnSpPr>
        <p:spPr bwMode="auto">
          <a:xfrm rot="16200000" flipV="1">
            <a:off x="6200776" y="2376487"/>
            <a:ext cx="157162" cy="2119313"/>
          </a:xfrm>
          <a:prstGeom prst="bentConnector4">
            <a:avLst>
              <a:gd name="adj1" fmla="val -110102"/>
              <a:gd name="adj2" fmla="val 58352"/>
            </a:avLst>
          </a:prstGeom>
          <a:noFill/>
          <a:ln w="9525">
            <a:solidFill>
              <a:srgbClr val="00FFFF"/>
            </a:solidFill>
            <a:miter lim="800000"/>
            <a:headEnd/>
            <a:tailEnd type="triangle" w="med" len="med"/>
          </a:ln>
          <a:effectLst/>
        </p:spPr>
      </p:cxnSp>
      <p:sp>
        <p:nvSpPr>
          <p:cNvPr id="99421" name="Text Box 93"/>
          <p:cNvSpPr txBox="1">
            <a:spLocks noChangeArrowheads="1"/>
          </p:cNvSpPr>
          <p:nvPr/>
        </p:nvSpPr>
        <p:spPr bwMode="auto">
          <a:xfrm>
            <a:off x="5219700" y="2924175"/>
            <a:ext cx="879475" cy="366713"/>
          </a:xfrm>
          <a:prstGeom prst="rect">
            <a:avLst/>
          </a:prstGeom>
          <a:noFill/>
          <a:ln w="9525" algn="ctr">
            <a:noFill/>
            <a:miter lim="800000"/>
            <a:headEnd/>
            <a:tailEnd/>
          </a:ln>
          <a:effectLst/>
        </p:spPr>
        <p:txBody>
          <a:bodyPr wrap="none">
            <a:spAutoFit/>
          </a:bodyPr>
          <a:lstStyle/>
          <a:p>
            <a:r>
              <a:rPr lang="en-US">
                <a:solidFill>
                  <a:schemeClr val="hlink"/>
                </a:solidFill>
              </a:rPr>
              <a:t>starsIn</a:t>
            </a:r>
            <a:endParaRPr lang="bg-BG">
              <a:solidFill>
                <a:schemeClr val="hlink"/>
              </a:solidFill>
            </a:endParaRPr>
          </a:p>
        </p:txBody>
      </p:sp>
      <p:sp>
        <p:nvSpPr>
          <p:cNvPr id="99422" name="Text Box 94"/>
          <p:cNvSpPr txBox="1">
            <a:spLocks noChangeArrowheads="1"/>
          </p:cNvSpPr>
          <p:nvPr/>
        </p:nvSpPr>
        <p:spPr bwMode="auto">
          <a:xfrm>
            <a:off x="6208713" y="3300413"/>
            <a:ext cx="800100" cy="366712"/>
          </a:xfrm>
          <a:prstGeom prst="rect">
            <a:avLst/>
          </a:prstGeom>
          <a:noFill/>
          <a:ln w="9525" algn="ctr">
            <a:noFill/>
            <a:miter lim="800000"/>
            <a:headEnd/>
            <a:tailEnd/>
          </a:ln>
          <a:effectLst/>
        </p:spPr>
        <p:txBody>
          <a:bodyPr wrap="none">
            <a:spAutoFit/>
          </a:bodyPr>
          <a:lstStyle/>
          <a:p>
            <a:r>
              <a:rPr lang="en-US">
                <a:solidFill>
                  <a:schemeClr val="hlink"/>
                </a:solidFill>
              </a:rPr>
              <a:t>starOf</a:t>
            </a:r>
            <a:endParaRPr lang="bg-BG">
              <a:solidFill>
                <a:schemeClr val="hlink"/>
              </a:solidFill>
            </a:endParaRPr>
          </a:p>
        </p:txBody>
      </p:sp>
      <p:cxnSp>
        <p:nvCxnSpPr>
          <p:cNvPr id="99423" name="AutoShape 95"/>
          <p:cNvCxnSpPr>
            <a:cxnSpLocks noChangeShapeType="1"/>
            <a:stCxn id="99338" idx="0"/>
            <a:endCxn id="99340" idx="0"/>
          </p:cNvCxnSpPr>
          <p:nvPr/>
        </p:nvCxnSpPr>
        <p:spPr bwMode="auto">
          <a:xfrm rot="5400000" flipV="1">
            <a:off x="4356101" y="-242888"/>
            <a:ext cx="144462" cy="6335713"/>
          </a:xfrm>
          <a:prstGeom prst="bentConnector3">
            <a:avLst>
              <a:gd name="adj1" fmla="val -842861"/>
            </a:avLst>
          </a:prstGeom>
          <a:noFill/>
          <a:ln w="9525">
            <a:solidFill>
              <a:srgbClr val="00FFFF"/>
            </a:solidFill>
            <a:miter lim="800000"/>
            <a:headEnd/>
            <a:tailEnd type="triangle" w="med" len="med"/>
          </a:ln>
          <a:effectLst/>
        </p:spPr>
      </p:cxnSp>
      <p:sp>
        <p:nvSpPr>
          <p:cNvPr id="99425" name="Text Box 97"/>
          <p:cNvSpPr txBox="1">
            <a:spLocks noChangeArrowheads="1"/>
          </p:cNvSpPr>
          <p:nvPr/>
        </p:nvSpPr>
        <p:spPr bwMode="auto">
          <a:xfrm>
            <a:off x="1331913" y="1700213"/>
            <a:ext cx="879475" cy="366712"/>
          </a:xfrm>
          <a:prstGeom prst="rect">
            <a:avLst/>
          </a:prstGeom>
          <a:noFill/>
          <a:ln w="9525" algn="ctr">
            <a:noFill/>
            <a:miter lim="800000"/>
            <a:headEnd/>
            <a:tailEnd/>
          </a:ln>
          <a:effectLst/>
        </p:spPr>
        <p:txBody>
          <a:bodyPr wrap="none">
            <a:spAutoFit/>
          </a:bodyPr>
          <a:lstStyle/>
          <a:p>
            <a:r>
              <a:rPr lang="en-US">
                <a:solidFill>
                  <a:schemeClr val="hlink"/>
                </a:solidFill>
              </a:rPr>
              <a:t>starsIn</a:t>
            </a:r>
            <a:endParaRPr lang="bg-BG">
              <a:solidFill>
                <a:schemeClr val="hlink"/>
              </a:solidFill>
            </a:endParaRPr>
          </a:p>
        </p:txBody>
      </p:sp>
      <p:cxnSp>
        <p:nvCxnSpPr>
          <p:cNvPr id="99426" name="AutoShape 98"/>
          <p:cNvCxnSpPr>
            <a:cxnSpLocks noChangeShapeType="1"/>
            <a:stCxn id="99340" idx="6"/>
            <a:endCxn id="99338" idx="4"/>
          </p:cNvCxnSpPr>
          <p:nvPr/>
        </p:nvCxnSpPr>
        <p:spPr bwMode="auto">
          <a:xfrm flipH="1">
            <a:off x="1260475" y="3321050"/>
            <a:ext cx="6696075" cy="179388"/>
          </a:xfrm>
          <a:prstGeom prst="bentConnector4">
            <a:avLst>
              <a:gd name="adj1" fmla="val -16292"/>
              <a:gd name="adj2" fmla="val 1956634"/>
            </a:avLst>
          </a:prstGeom>
          <a:noFill/>
          <a:ln w="9525">
            <a:solidFill>
              <a:srgbClr val="00FFFF"/>
            </a:solidFill>
            <a:miter lim="800000"/>
            <a:headEnd/>
            <a:tailEnd type="triangle" w="med" len="med"/>
          </a:ln>
          <a:effectLst/>
        </p:spPr>
      </p:cxnSp>
      <p:sp>
        <p:nvSpPr>
          <p:cNvPr id="99427" name="Text Box 99"/>
          <p:cNvSpPr txBox="1">
            <a:spLocks noChangeArrowheads="1"/>
          </p:cNvSpPr>
          <p:nvPr/>
        </p:nvSpPr>
        <p:spPr bwMode="auto">
          <a:xfrm>
            <a:off x="5651500" y="6491288"/>
            <a:ext cx="800100" cy="366712"/>
          </a:xfrm>
          <a:prstGeom prst="rect">
            <a:avLst/>
          </a:prstGeom>
          <a:noFill/>
          <a:ln w="9525" algn="ctr">
            <a:noFill/>
            <a:miter lim="800000"/>
            <a:headEnd/>
            <a:tailEnd/>
          </a:ln>
          <a:effectLst/>
        </p:spPr>
        <p:txBody>
          <a:bodyPr wrap="none">
            <a:spAutoFit/>
          </a:bodyPr>
          <a:lstStyle/>
          <a:p>
            <a:r>
              <a:rPr lang="en-US">
                <a:solidFill>
                  <a:schemeClr val="hlink"/>
                </a:solidFill>
              </a:rPr>
              <a:t>starOf</a:t>
            </a:r>
            <a:endParaRPr lang="bg-BG">
              <a:solidFill>
                <a:schemeClr val="hlink"/>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bg-BG" sz="4000"/>
              <a:t>Semistructured Data Representation</a:t>
            </a:r>
          </a:p>
        </p:txBody>
      </p:sp>
      <p:sp>
        <p:nvSpPr>
          <p:cNvPr id="100355" name="Rectangle 3"/>
          <p:cNvSpPr>
            <a:spLocks noGrp="1" noChangeArrowheads="1"/>
          </p:cNvSpPr>
          <p:nvPr>
            <p:ph type="body" idx="1"/>
          </p:nvPr>
        </p:nvSpPr>
        <p:spPr/>
        <p:txBody>
          <a:bodyPr/>
          <a:lstStyle/>
          <a:p>
            <a:pPr marL="533400" indent="-533400">
              <a:lnSpc>
                <a:spcPct val="90000"/>
              </a:lnSpc>
              <a:buFont typeface="Wingdings" pitchFamily="2" charset="2"/>
              <a:buNone/>
            </a:pPr>
            <a:r>
              <a:rPr lang="en-US" sz="2400"/>
              <a:t>The labels on arcs play two roles, and thus combine the information contained in class definitions and relationships. Suppose we have an arc labeled L from node N to node M.</a:t>
            </a:r>
          </a:p>
          <a:p>
            <a:pPr marL="533400" indent="-533400">
              <a:lnSpc>
                <a:spcPct val="90000"/>
              </a:lnSpc>
              <a:buFont typeface="Wingdings" pitchFamily="2" charset="2"/>
              <a:buAutoNum type="arabicPeriod"/>
            </a:pPr>
            <a:r>
              <a:rPr lang="en-US" sz="2400"/>
              <a:t>It may be possible to think of N as representing an object or struct, while M represents one of the attributes of the object or fields of the struct. Then, L represents the name of the attribute or field, respectively.</a:t>
            </a:r>
          </a:p>
          <a:p>
            <a:pPr marL="533400" indent="-533400">
              <a:lnSpc>
                <a:spcPct val="90000"/>
              </a:lnSpc>
              <a:buFont typeface="Wingdings" pitchFamily="2" charset="2"/>
              <a:buAutoNum type="arabicPeriod"/>
            </a:pPr>
            <a:r>
              <a:rPr lang="en-US" sz="2400"/>
              <a:t>We may be able to think of N and M as objects, and L as the name of a relationship from N to M.</a:t>
            </a:r>
            <a:endParaRPr lang="bg-BG"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bg-BG"/>
              <a:t>Class Hierarchies</a:t>
            </a:r>
          </a:p>
        </p:txBody>
      </p:sp>
      <p:sp>
        <p:nvSpPr>
          <p:cNvPr id="14339" name="Rectangle 3"/>
          <p:cNvSpPr>
            <a:spLocks noGrp="1" noChangeArrowheads="1"/>
          </p:cNvSpPr>
          <p:nvPr>
            <p:ph type="body" idx="1"/>
          </p:nvPr>
        </p:nvSpPr>
        <p:spPr/>
        <p:txBody>
          <a:bodyPr/>
          <a:lstStyle/>
          <a:p>
            <a:pPr>
              <a:lnSpc>
                <a:spcPct val="90000"/>
              </a:lnSpc>
              <a:buFont typeface="Wingdings" pitchFamily="2" charset="2"/>
              <a:buNone/>
            </a:pPr>
            <a:r>
              <a:rPr lang="en-US" sz="2400"/>
              <a:t>It is possible to declare one class C to be a </a:t>
            </a:r>
            <a:r>
              <a:rPr lang="en-US" sz="2400">
                <a:solidFill>
                  <a:schemeClr val="folHlink"/>
                </a:solidFill>
              </a:rPr>
              <a:t>subclass</a:t>
            </a:r>
            <a:r>
              <a:rPr lang="en-US" sz="2400"/>
              <a:t> of another class D. If so, then class C </a:t>
            </a:r>
            <a:r>
              <a:rPr lang="en-US" sz="2400">
                <a:solidFill>
                  <a:schemeClr val="folHlink"/>
                </a:solidFill>
              </a:rPr>
              <a:t>inherits</a:t>
            </a:r>
            <a:r>
              <a:rPr lang="en-US" sz="2400"/>
              <a:t> all the properties of class D, including the type of D and any functions defined for class D. However, C may also have additional properties. For example, new methods may be defined for objects of class C, and these methods may be either in addition to or in place of methods of D. It may even be possible to extend the type of D in certain ways. In particular, if the type of D is a record-structure type, then we can add new fields to this type that are present only in objects of type C.</a:t>
            </a:r>
            <a:endParaRPr lang="bg-BG" sz="2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bg-BG" sz="4000"/>
              <a:t>Information Integration Via Semistructured Data</a:t>
            </a:r>
          </a:p>
        </p:txBody>
      </p:sp>
      <p:sp>
        <p:nvSpPr>
          <p:cNvPr id="101379" name="Rectangle 3"/>
          <p:cNvSpPr>
            <a:spLocks noGrp="1" noChangeArrowheads="1"/>
          </p:cNvSpPr>
          <p:nvPr>
            <p:ph type="body" idx="1"/>
          </p:nvPr>
        </p:nvSpPr>
        <p:spPr>
          <a:xfrm>
            <a:off x="457200" y="1981200"/>
            <a:ext cx="8229600" cy="4687888"/>
          </a:xfrm>
        </p:spPr>
        <p:txBody>
          <a:bodyPr/>
          <a:lstStyle/>
          <a:p>
            <a:pPr>
              <a:lnSpc>
                <a:spcPct val="80000"/>
              </a:lnSpc>
              <a:buFont typeface="Wingdings" pitchFamily="2" charset="2"/>
              <a:buNone/>
            </a:pPr>
            <a:r>
              <a:rPr lang="en-US" sz="2000"/>
              <a:t>Unlike the other models we have discussed, data in the semistructured model is self-describing: the schema is attached to the data itself. That is, each node (except the root) has an arc or arcs entering it, and the labels on these arcs tell what role the node is playing with respect to the node at the tail of the arc. In all the other models, data has a fixed schema, separate from the data, and the role(s) played by data items is implicit in the schema.</a:t>
            </a:r>
          </a:p>
          <a:p>
            <a:pPr>
              <a:lnSpc>
                <a:spcPct val="80000"/>
              </a:lnSpc>
              <a:buFont typeface="Wingdings" pitchFamily="2" charset="2"/>
              <a:buNone/>
            </a:pPr>
            <a:r>
              <a:rPr lang="en-US" sz="2000"/>
              <a:t>One might naturally wonder whether there is an advantage to creating a database without a schema, where one could enter data at will, and attach to the data whatever schema information you felt was appropriate for that data. There are actually some small-scale information systems such as Lotus Notes that take the self-describing-data approach. However, when people design databases to hold large amounts of data, it is generally accepted that the advantages of fixing the schema far outweigh the flexibility that comes from attaching the schema to the data. For instance, fixing the schema allows the data to be organized with data structures that support efficient answering of queries, as we shall discuss.</a:t>
            </a:r>
            <a:endParaRPr lang="bg-BG" sz="2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bg-BG" sz="4000"/>
              <a:t>Information Integration Via Semistructured Data</a:t>
            </a:r>
          </a:p>
        </p:txBody>
      </p:sp>
      <p:sp>
        <p:nvSpPr>
          <p:cNvPr id="102403" name="Rectangle 3"/>
          <p:cNvSpPr>
            <a:spLocks noGrp="1" noChangeArrowheads="1"/>
          </p:cNvSpPr>
          <p:nvPr>
            <p:ph type="body" idx="1"/>
          </p:nvPr>
        </p:nvSpPr>
        <p:spPr>
          <a:xfrm>
            <a:off x="0" y="1989138"/>
            <a:ext cx="9144000" cy="4868862"/>
          </a:xfrm>
        </p:spPr>
        <p:txBody>
          <a:bodyPr/>
          <a:lstStyle/>
          <a:p>
            <a:pPr>
              <a:lnSpc>
                <a:spcPct val="80000"/>
              </a:lnSpc>
              <a:buFont typeface="Wingdings" pitchFamily="2" charset="2"/>
              <a:buNone/>
            </a:pPr>
            <a:r>
              <a:rPr lang="en-US" sz="1600"/>
              <a:t>Yet the flexibility of semistructurcd data has made it important in two applications. We shall discuss its use in documents, but here we shall consider its use as a tool for information integration. As databases have proliferated, it has become a common requirement that data in two or more of them be accessible as if they were one database. For instance, companies may merge; each has its own personnel database, its own database of sales, inventory, product designs, and perhaps many other matters. If corresponding databases had the same schemas. then combining them would be simple: for instance, we could take the union of the tuples in two relations that had the same schema and played the same roles in the the two databases.</a:t>
            </a:r>
          </a:p>
          <a:p>
            <a:pPr>
              <a:lnSpc>
                <a:spcPct val="80000"/>
              </a:lnSpc>
              <a:buFont typeface="Wingdings" pitchFamily="2" charset="2"/>
              <a:buNone/>
            </a:pPr>
            <a:r>
              <a:rPr lang="en-US" sz="1600"/>
              <a:t>However, life is rarely that simple. Independently developed databases are unlikely to share a schema, even if they talk about the same things, such as personnel. For instance, one employee database may record spouse-name, another not. One may have a way to represent several addresses, phones, or emails for an employee, another database may allow only one of each. One database might be relational, another object-oriented.</a:t>
            </a:r>
          </a:p>
          <a:p>
            <a:pPr>
              <a:lnSpc>
                <a:spcPct val="80000"/>
              </a:lnSpc>
              <a:buFont typeface="Wingdings" pitchFamily="2" charset="2"/>
              <a:buNone/>
            </a:pPr>
            <a:r>
              <a:rPr lang="en-US" sz="1600"/>
              <a:t>To make matters more complex, databases tend over time to be used in so many different applications that it is impossible to shut them down and copy or translate their data into another database, even if we could figure out an efficient way to transform the data from one schema to another. This situation is often referred to as the </a:t>
            </a:r>
            <a:r>
              <a:rPr lang="en-US" sz="1600">
                <a:solidFill>
                  <a:schemeClr val="folHlink"/>
                </a:solidFill>
              </a:rPr>
              <a:t>legacy-database problem</a:t>
            </a:r>
            <a:r>
              <a:rPr lang="en-US" sz="1600"/>
              <a:t>: once a database has been in existence for a while, it becomes impossible to disentangle it from the applications that grow up around it, so the database can never be decommissioned.</a:t>
            </a:r>
          </a:p>
          <a:p>
            <a:pPr>
              <a:lnSpc>
                <a:spcPct val="80000"/>
              </a:lnSpc>
              <a:buFont typeface="Wingdings" pitchFamily="2" charset="2"/>
              <a:buNone/>
            </a:pPr>
            <a:r>
              <a:rPr lang="en-US" sz="1600"/>
              <a:t>A possible solution to the legacy-database problem is suggested in next slide. We show two legacy databases with an interface; there could be many legacy systems involved. The legacy systems are each unchanged, so they can support their usual applications.</a:t>
            </a:r>
            <a:endParaRPr lang="bg-BG" sz="16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4000"/>
              <a:t>Integrating two legacy databases through an interface that supports semistructured data</a:t>
            </a:r>
            <a:endParaRPr lang="bg-BG" sz="4000"/>
          </a:p>
        </p:txBody>
      </p:sp>
      <p:sp>
        <p:nvSpPr>
          <p:cNvPr id="103430" name="Text Box 6"/>
          <p:cNvSpPr txBox="1">
            <a:spLocks noChangeArrowheads="1"/>
          </p:cNvSpPr>
          <p:nvPr/>
        </p:nvSpPr>
        <p:spPr bwMode="auto">
          <a:xfrm>
            <a:off x="3563938" y="3716338"/>
            <a:ext cx="1104900" cy="376237"/>
          </a:xfrm>
          <a:prstGeom prst="rect">
            <a:avLst/>
          </a:prstGeom>
          <a:noFill/>
          <a:ln w="9525" algn="ctr">
            <a:solidFill>
              <a:schemeClr val="tx1"/>
            </a:solidFill>
            <a:miter lim="800000"/>
            <a:headEnd/>
            <a:tailEnd/>
          </a:ln>
          <a:effectLst/>
        </p:spPr>
        <p:txBody>
          <a:bodyPr wrap="none">
            <a:spAutoFit/>
          </a:bodyPr>
          <a:lstStyle/>
          <a:p>
            <a:r>
              <a:rPr lang="en-US"/>
              <a:t>Interface</a:t>
            </a:r>
            <a:endParaRPr lang="bg-BG"/>
          </a:p>
        </p:txBody>
      </p:sp>
      <p:sp>
        <p:nvSpPr>
          <p:cNvPr id="103431" name="Text Box 7"/>
          <p:cNvSpPr txBox="1">
            <a:spLocks noChangeArrowheads="1"/>
          </p:cNvSpPr>
          <p:nvPr/>
        </p:nvSpPr>
        <p:spPr bwMode="auto">
          <a:xfrm>
            <a:off x="3779838" y="2492375"/>
            <a:ext cx="638175" cy="366713"/>
          </a:xfrm>
          <a:prstGeom prst="rect">
            <a:avLst/>
          </a:prstGeom>
          <a:noFill/>
          <a:ln w="9525" algn="ctr">
            <a:noFill/>
            <a:miter lim="800000"/>
            <a:headEnd/>
            <a:tailEnd/>
          </a:ln>
          <a:effectLst/>
        </p:spPr>
        <p:txBody>
          <a:bodyPr wrap="none">
            <a:spAutoFit/>
          </a:bodyPr>
          <a:lstStyle/>
          <a:p>
            <a:r>
              <a:rPr lang="en-US"/>
              <a:t>User</a:t>
            </a:r>
            <a:endParaRPr lang="bg-BG"/>
          </a:p>
        </p:txBody>
      </p:sp>
      <p:cxnSp>
        <p:nvCxnSpPr>
          <p:cNvPr id="103432" name="AutoShape 8"/>
          <p:cNvCxnSpPr>
            <a:cxnSpLocks noChangeShapeType="1"/>
            <a:stCxn id="103431" idx="2"/>
            <a:endCxn id="103430" idx="0"/>
          </p:cNvCxnSpPr>
          <p:nvPr/>
        </p:nvCxnSpPr>
        <p:spPr bwMode="auto">
          <a:xfrm>
            <a:off x="4098925" y="2859088"/>
            <a:ext cx="17463" cy="857250"/>
          </a:xfrm>
          <a:prstGeom prst="straightConnector1">
            <a:avLst/>
          </a:prstGeom>
          <a:noFill/>
          <a:ln w="9525">
            <a:solidFill>
              <a:schemeClr val="tx1"/>
            </a:solidFill>
            <a:round/>
            <a:headEnd type="triangle" w="med" len="med"/>
            <a:tailEnd type="triangle" w="med" len="med"/>
          </a:ln>
          <a:effectLst/>
        </p:spPr>
      </p:cxnSp>
      <p:sp>
        <p:nvSpPr>
          <p:cNvPr id="103433" name="AutoShape 9"/>
          <p:cNvSpPr>
            <a:spLocks noChangeArrowheads="1"/>
          </p:cNvSpPr>
          <p:nvPr/>
        </p:nvSpPr>
        <p:spPr bwMode="auto">
          <a:xfrm>
            <a:off x="1476375" y="5300663"/>
            <a:ext cx="1582738" cy="1081087"/>
          </a:xfrm>
          <a:prstGeom prst="can">
            <a:avLst>
              <a:gd name="adj" fmla="val 25000"/>
            </a:avLst>
          </a:prstGeom>
          <a:noFill/>
          <a:ln w="9525">
            <a:solidFill>
              <a:schemeClr val="tx1"/>
            </a:solidFill>
            <a:round/>
            <a:headEnd/>
            <a:tailEnd/>
          </a:ln>
          <a:effectLst/>
        </p:spPr>
        <p:txBody>
          <a:bodyPr wrap="none" anchor="ctr">
            <a:spAutoFit/>
          </a:bodyPr>
          <a:lstStyle/>
          <a:p>
            <a:endParaRPr lang="bg-BG"/>
          </a:p>
        </p:txBody>
      </p:sp>
      <p:sp>
        <p:nvSpPr>
          <p:cNvPr id="103434" name="AutoShape 10"/>
          <p:cNvSpPr>
            <a:spLocks noChangeArrowheads="1"/>
          </p:cNvSpPr>
          <p:nvPr/>
        </p:nvSpPr>
        <p:spPr bwMode="auto">
          <a:xfrm>
            <a:off x="5076825" y="5300663"/>
            <a:ext cx="1582738" cy="1081087"/>
          </a:xfrm>
          <a:prstGeom prst="can">
            <a:avLst>
              <a:gd name="adj" fmla="val 25000"/>
            </a:avLst>
          </a:prstGeom>
          <a:noFill/>
          <a:ln w="9525">
            <a:solidFill>
              <a:schemeClr val="tx1"/>
            </a:solidFill>
            <a:round/>
            <a:headEnd/>
            <a:tailEnd/>
          </a:ln>
          <a:effectLst/>
        </p:spPr>
        <p:txBody>
          <a:bodyPr wrap="none" anchor="ctr">
            <a:spAutoFit/>
          </a:bodyPr>
          <a:lstStyle/>
          <a:p>
            <a:endParaRPr lang="bg-BG"/>
          </a:p>
        </p:txBody>
      </p:sp>
      <p:sp>
        <p:nvSpPr>
          <p:cNvPr id="103435" name="Text Box 11"/>
          <p:cNvSpPr txBox="1">
            <a:spLocks noChangeArrowheads="1"/>
          </p:cNvSpPr>
          <p:nvPr/>
        </p:nvSpPr>
        <p:spPr bwMode="auto">
          <a:xfrm>
            <a:off x="1692275" y="5661025"/>
            <a:ext cx="1127125" cy="641350"/>
          </a:xfrm>
          <a:prstGeom prst="rect">
            <a:avLst/>
          </a:prstGeom>
          <a:noFill/>
          <a:ln w="9525" algn="ctr">
            <a:noFill/>
            <a:miter lim="800000"/>
            <a:headEnd/>
            <a:tailEnd/>
          </a:ln>
          <a:effectLst/>
        </p:spPr>
        <p:txBody>
          <a:bodyPr wrap="none">
            <a:spAutoFit/>
          </a:bodyPr>
          <a:lstStyle/>
          <a:p>
            <a:r>
              <a:rPr lang="en-US"/>
              <a:t>Legacy</a:t>
            </a:r>
            <a:br>
              <a:rPr lang="en-US"/>
            </a:br>
            <a:r>
              <a:rPr lang="en-US"/>
              <a:t>Database</a:t>
            </a:r>
            <a:endParaRPr lang="bg-BG"/>
          </a:p>
        </p:txBody>
      </p:sp>
      <p:sp>
        <p:nvSpPr>
          <p:cNvPr id="103436" name="Text Box 12"/>
          <p:cNvSpPr txBox="1">
            <a:spLocks noChangeArrowheads="1"/>
          </p:cNvSpPr>
          <p:nvPr/>
        </p:nvSpPr>
        <p:spPr bwMode="auto">
          <a:xfrm>
            <a:off x="5292725" y="5661025"/>
            <a:ext cx="1127125" cy="641350"/>
          </a:xfrm>
          <a:prstGeom prst="rect">
            <a:avLst/>
          </a:prstGeom>
          <a:noFill/>
          <a:ln w="9525" algn="ctr">
            <a:noFill/>
            <a:miter lim="800000"/>
            <a:headEnd/>
            <a:tailEnd/>
          </a:ln>
          <a:effectLst/>
        </p:spPr>
        <p:txBody>
          <a:bodyPr wrap="none">
            <a:spAutoFit/>
          </a:bodyPr>
          <a:lstStyle/>
          <a:p>
            <a:r>
              <a:rPr lang="en-US"/>
              <a:t>Legacy</a:t>
            </a:r>
            <a:br>
              <a:rPr lang="en-US"/>
            </a:br>
            <a:r>
              <a:rPr lang="en-US"/>
              <a:t>Database</a:t>
            </a:r>
            <a:endParaRPr lang="bg-BG"/>
          </a:p>
        </p:txBody>
      </p:sp>
      <p:sp>
        <p:nvSpPr>
          <p:cNvPr id="103437" name="Text Box 13"/>
          <p:cNvSpPr txBox="1">
            <a:spLocks noChangeArrowheads="1"/>
          </p:cNvSpPr>
          <p:nvPr/>
        </p:nvSpPr>
        <p:spPr bwMode="auto">
          <a:xfrm>
            <a:off x="6732588" y="4221163"/>
            <a:ext cx="2009775" cy="366712"/>
          </a:xfrm>
          <a:prstGeom prst="rect">
            <a:avLst/>
          </a:prstGeom>
          <a:noFill/>
          <a:ln w="9525" algn="ctr">
            <a:noFill/>
            <a:miter lim="800000"/>
            <a:headEnd/>
            <a:tailEnd/>
          </a:ln>
          <a:effectLst/>
        </p:spPr>
        <p:txBody>
          <a:bodyPr wrap="none">
            <a:spAutoFit/>
          </a:bodyPr>
          <a:lstStyle/>
          <a:p>
            <a:r>
              <a:rPr lang="en-US"/>
              <a:t>Other applications</a:t>
            </a:r>
            <a:endParaRPr lang="bg-BG"/>
          </a:p>
        </p:txBody>
      </p:sp>
      <p:sp>
        <p:nvSpPr>
          <p:cNvPr id="103438" name="Text Box 14"/>
          <p:cNvSpPr txBox="1">
            <a:spLocks noChangeArrowheads="1"/>
          </p:cNvSpPr>
          <p:nvPr/>
        </p:nvSpPr>
        <p:spPr bwMode="auto">
          <a:xfrm>
            <a:off x="250825" y="4221163"/>
            <a:ext cx="2009775" cy="366712"/>
          </a:xfrm>
          <a:prstGeom prst="rect">
            <a:avLst/>
          </a:prstGeom>
          <a:noFill/>
          <a:ln w="9525" algn="ctr">
            <a:noFill/>
            <a:miter lim="800000"/>
            <a:headEnd/>
            <a:tailEnd/>
          </a:ln>
          <a:effectLst/>
        </p:spPr>
        <p:txBody>
          <a:bodyPr wrap="none">
            <a:spAutoFit/>
          </a:bodyPr>
          <a:lstStyle/>
          <a:p>
            <a:r>
              <a:rPr lang="en-US"/>
              <a:t>Other applications</a:t>
            </a:r>
            <a:endParaRPr lang="bg-BG"/>
          </a:p>
        </p:txBody>
      </p:sp>
      <p:cxnSp>
        <p:nvCxnSpPr>
          <p:cNvPr id="103439" name="AutoShape 15"/>
          <p:cNvCxnSpPr>
            <a:cxnSpLocks noChangeShapeType="1"/>
            <a:stCxn id="103430" idx="1"/>
            <a:endCxn id="103433" idx="1"/>
          </p:cNvCxnSpPr>
          <p:nvPr/>
        </p:nvCxnSpPr>
        <p:spPr bwMode="auto">
          <a:xfrm flipH="1">
            <a:off x="2268538" y="3905250"/>
            <a:ext cx="1295400" cy="1395413"/>
          </a:xfrm>
          <a:prstGeom prst="straightConnector1">
            <a:avLst/>
          </a:prstGeom>
          <a:noFill/>
          <a:ln w="9525">
            <a:solidFill>
              <a:schemeClr val="tx1"/>
            </a:solidFill>
            <a:round/>
            <a:headEnd type="triangle" w="med" len="med"/>
            <a:tailEnd type="triangle" w="med" len="med"/>
          </a:ln>
          <a:effectLst/>
        </p:spPr>
      </p:cxnSp>
      <p:cxnSp>
        <p:nvCxnSpPr>
          <p:cNvPr id="103440" name="AutoShape 16"/>
          <p:cNvCxnSpPr>
            <a:cxnSpLocks noChangeShapeType="1"/>
            <a:stCxn id="103430" idx="3"/>
            <a:endCxn id="103434" idx="1"/>
          </p:cNvCxnSpPr>
          <p:nvPr/>
        </p:nvCxnSpPr>
        <p:spPr bwMode="auto">
          <a:xfrm>
            <a:off x="4668838" y="3905250"/>
            <a:ext cx="1200150" cy="1395413"/>
          </a:xfrm>
          <a:prstGeom prst="straightConnector1">
            <a:avLst/>
          </a:prstGeom>
          <a:noFill/>
          <a:ln w="9525">
            <a:solidFill>
              <a:schemeClr val="tx1"/>
            </a:solidFill>
            <a:round/>
            <a:headEnd type="triangle" w="med" len="med"/>
            <a:tailEnd type="triangle" w="med" len="med"/>
          </a:ln>
          <a:effectLst/>
        </p:spPr>
      </p:cxnSp>
      <p:cxnSp>
        <p:nvCxnSpPr>
          <p:cNvPr id="103441" name="AutoShape 17"/>
          <p:cNvCxnSpPr>
            <a:cxnSpLocks noChangeShapeType="1"/>
            <a:stCxn id="103434" idx="0"/>
            <a:endCxn id="103437" idx="2"/>
          </p:cNvCxnSpPr>
          <p:nvPr/>
        </p:nvCxnSpPr>
        <p:spPr bwMode="auto">
          <a:xfrm flipV="1">
            <a:off x="5868988" y="4587875"/>
            <a:ext cx="1868487" cy="982663"/>
          </a:xfrm>
          <a:prstGeom prst="straightConnector1">
            <a:avLst/>
          </a:prstGeom>
          <a:noFill/>
          <a:ln w="9525">
            <a:solidFill>
              <a:schemeClr val="tx1"/>
            </a:solidFill>
            <a:round/>
            <a:headEnd type="triangle" w="med" len="med"/>
            <a:tailEnd type="triangle" w="med" len="med"/>
          </a:ln>
          <a:effectLst/>
        </p:spPr>
      </p:cxnSp>
      <p:cxnSp>
        <p:nvCxnSpPr>
          <p:cNvPr id="103442" name="AutoShape 18"/>
          <p:cNvCxnSpPr>
            <a:cxnSpLocks noChangeShapeType="1"/>
            <a:stCxn id="103433" idx="0"/>
            <a:endCxn id="103438" idx="2"/>
          </p:cNvCxnSpPr>
          <p:nvPr/>
        </p:nvCxnSpPr>
        <p:spPr bwMode="auto">
          <a:xfrm flipH="1" flipV="1">
            <a:off x="1255713" y="4587875"/>
            <a:ext cx="1012825" cy="982663"/>
          </a:xfrm>
          <a:prstGeom prst="straightConnector1">
            <a:avLst/>
          </a:prstGeom>
          <a:noFill/>
          <a:ln w="9525">
            <a:solidFill>
              <a:schemeClr val="tx1"/>
            </a:solidFill>
            <a:round/>
            <a:headEnd type="triangle" w="med" len="med"/>
            <a:tailEnd type="triangle" w="med" len="med"/>
          </a:ln>
          <a:effectLst/>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bg-BG" sz="4000"/>
              <a:t>Information Integration Via Semistructured Data</a:t>
            </a:r>
          </a:p>
        </p:txBody>
      </p:sp>
      <p:sp>
        <p:nvSpPr>
          <p:cNvPr id="104451" name="Rectangle 3"/>
          <p:cNvSpPr>
            <a:spLocks noGrp="1" noChangeArrowheads="1"/>
          </p:cNvSpPr>
          <p:nvPr>
            <p:ph type="body" idx="1"/>
          </p:nvPr>
        </p:nvSpPr>
        <p:spPr/>
        <p:txBody>
          <a:bodyPr/>
          <a:lstStyle/>
          <a:p>
            <a:pPr>
              <a:lnSpc>
                <a:spcPct val="80000"/>
              </a:lnSpc>
              <a:buFont typeface="Wingdings" pitchFamily="2" charset="2"/>
              <a:buNone/>
            </a:pPr>
            <a:r>
              <a:rPr lang="en-US" sz="2400"/>
              <a:t>For flexibility in integration, the interface supports semistructured data, and the user is allowed to query the interface using a query language that is suitable for such data. The semistructured data may be constructed by translating the data at the sources, using components called </a:t>
            </a:r>
            <a:r>
              <a:rPr lang="en-US" sz="2400">
                <a:solidFill>
                  <a:schemeClr val="folHlink"/>
                </a:solidFill>
              </a:rPr>
              <a:t>wrappers</a:t>
            </a:r>
            <a:r>
              <a:rPr lang="en-US" sz="2400"/>
              <a:t> (or "adapters") that are each designed for the purpose of translating one source to semistructured data.</a:t>
            </a:r>
          </a:p>
          <a:p>
            <a:pPr>
              <a:lnSpc>
                <a:spcPct val="80000"/>
              </a:lnSpc>
              <a:buFont typeface="Wingdings" pitchFamily="2" charset="2"/>
              <a:buNone/>
            </a:pPr>
            <a:r>
              <a:rPr lang="en-US" sz="2400"/>
              <a:t>Alternatively, the semistructured data at the interface may not exist at all. Rather, the user queries the interface as if there were semistructured data, while the interface answers the query by posing queries to the sources, each referring to the schema found at that source.</a:t>
            </a:r>
            <a:endParaRPr lang="bg-BG"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XML and Its Data Model</a:t>
            </a:r>
            <a:endParaRPr lang="bg-BG"/>
          </a:p>
        </p:txBody>
      </p:sp>
      <p:sp>
        <p:nvSpPr>
          <p:cNvPr id="105475" name="Rectangle 3"/>
          <p:cNvSpPr>
            <a:spLocks noGrp="1" noChangeArrowheads="1"/>
          </p:cNvSpPr>
          <p:nvPr>
            <p:ph type="body" idx="1"/>
          </p:nvPr>
        </p:nvSpPr>
        <p:spPr>
          <a:xfrm>
            <a:off x="0" y="1981200"/>
            <a:ext cx="9144000" cy="4876800"/>
          </a:xfrm>
        </p:spPr>
        <p:txBody>
          <a:bodyPr/>
          <a:lstStyle/>
          <a:p>
            <a:pPr>
              <a:lnSpc>
                <a:spcPct val="80000"/>
              </a:lnSpc>
              <a:buFont typeface="Wingdings" pitchFamily="2" charset="2"/>
              <a:buNone/>
            </a:pPr>
            <a:r>
              <a:rPr lang="en-US" sz="2400"/>
              <a:t>XML (</a:t>
            </a:r>
            <a:r>
              <a:rPr lang="en-US" sz="2400">
                <a:solidFill>
                  <a:schemeClr val="folHlink"/>
                </a:solidFill>
              </a:rPr>
              <a:t>Extensible Markup Language</a:t>
            </a:r>
            <a:r>
              <a:rPr lang="en-US" sz="2400"/>
              <a:t>) is a tag-based notation for "marking" documents, much like the familiar HTML or less familiar SGML. A document is nothing more nor less than a file of characters. However, while HMTL's tags talk about the presentation of the information contained in documents — for instance, which portion is to be displayed in italics or what the entries of a list are — XML tags talk about the meaning of substrings within the document.</a:t>
            </a:r>
          </a:p>
          <a:p>
            <a:pPr>
              <a:lnSpc>
                <a:spcPct val="80000"/>
              </a:lnSpc>
              <a:buFont typeface="Wingdings" pitchFamily="2" charset="2"/>
              <a:buNone/>
            </a:pPr>
            <a:r>
              <a:rPr lang="en-US" sz="2400"/>
              <a:t>We shall introduce the rudiments of XML. We shall see that it captures, in a linear form. the same structure as do the graphs of semistructured data introduced. In particular, tags play the same role as did the labels on the arcs of a semistructured-data graph. We then introduce the DTD ("document type definition"), which is a flexible form of schema that we can place on certain documents with XML tags.</a:t>
            </a:r>
            <a:endParaRPr lang="bg-BG"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bg-BG"/>
              <a:t>Semantic Tags</a:t>
            </a:r>
          </a:p>
        </p:txBody>
      </p:sp>
      <p:sp>
        <p:nvSpPr>
          <p:cNvPr id="106499" name="Rectangle 3"/>
          <p:cNvSpPr>
            <a:spLocks noGrp="1" noChangeArrowheads="1"/>
          </p:cNvSpPr>
          <p:nvPr>
            <p:ph type="body" idx="1"/>
          </p:nvPr>
        </p:nvSpPr>
        <p:spPr>
          <a:xfrm>
            <a:off x="250825" y="1844675"/>
            <a:ext cx="8686800" cy="4876800"/>
          </a:xfrm>
        </p:spPr>
        <p:txBody>
          <a:bodyPr/>
          <a:lstStyle/>
          <a:p>
            <a:pPr>
              <a:lnSpc>
                <a:spcPct val="80000"/>
              </a:lnSpc>
              <a:buFont typeface="Wingdings" pitchFamily="2" charset="2"/>
              <a:buNone/>
            </a:pPr>
            <a:r>
              <a:rPr lang="en-US" sz="1800"/>
              <a:t>Tags in XML are text surrounded by triangular brackets, i.e., &lt;...&gt;, as in HMTL. Also as in HTML, tags generally come in matching pairs, with a beginning tag like &lt;FOO&gt; and a matching ending tag that is the same word with a slash, like &lt;/FOO&gt;. In HTML there is an option to have tags with no matching ender, like &lt;P&gt; for paragraphs, but such tags arc not permitted in XML. When tags come in matching begin-end pairs, there is a requirement that the pairs be nested. That is, between a matching pair &lt;FOO&gt; and &lt;/FOO&gt;, there can be any number of other matching pairs, but if the beginning of a pair is in this range, then the ending of the pair must also be in the range.</a:t>
            </a:r>
          </a:p>
          <a:p>
            <a:pPr>
              <a:lnSpc>
                <a:spcPct val="80000"/>
              </a:lnSpc>
              <a:buFont typeface="Wingdings" pitchFamily="2" charset="2"/>
              <a:buNone/>
            </a:pPr>
            <a:r>
              <a:rPr lang="en-US" sz="1800"/>
              <a:t>XML is designed to be used in two somewhat different modes:</a:t>
            </a:r>
          </a:p>
          <a:p>
            <a:pPr>
              <a:lnSpc>
                <a:spcPct val="80000"/>
              </a:lnSpc>
              <a:buFont typeface="Wingdings" pitchFamily="2" charset="2"/>
              <a:buAutoNum type="arabicPeriod"/>
            </a:pPr>
            <a:r>
              <a:rPr lang="en-US" sz="1800"/>
              <a:t>Well-formed XML allows you to invent your own tags, much like the arc-labels in semistructured data. This mode corresponds quite closely to semistructured data, in that there is no schema, and each document is free to use whatever tags the author of the document wishes.</a:t>
            </a:r>
          </a:p>
          <a:p>
            <a:pPr>
              <a:lnSpc>
                <a:spcPct val="80000"/>
              </a:lnSpc>
              <a:buFont typeface="Wingdings" pitchFamily="2" charset="2"/>
              <a:buAutoNum type="arabicPeriod"/>
            </a:pPr>
            <a:r>
              <a:rPr lang="en-US" sz="1800"/>
              <a:t>Valid XML involves a Document Type Definition that specifies the allowable tags and gives a grammar for how they may be nested. This form of XML is intermediate between the strict-schema models such as the relational or ODL models, and the completely schemaless world of semistructured data. As we shall see DTD's generally allow more flexibility in the data than does a conventional schema; DTD's often allow optional fields or missing fields, for instance.</a:t>
            </a:r>
            <a:endParaRPr lang="bg-BG"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bg-BG"/>
              <a:t>Well-Formed XML</a:t>
            </a:r>
          </a:p>
        </p:txBody>
      </p:sp>
      <p:sp>
        <p:nvSpPr>
          <p:cNvPr id="107523" name="Rectangle 3"/>
          <p:cNvSpPr>
            <a:spLocks noGrp="1" noChangeArrowheads="1"/>
          </p:cNvSpPr>
          <p:nvPr>
            <p:ph type="body" idx="1"/>
          </p:nvPr>
        </p:nvSpPr>
        <p:spPr>
          <a:xfrm>
            <a:off x="0" y="1700213"/>
            <a:ext cx="9144000" cy="4876800"/>
          </a:xfrm>
        </p:spPr>
        <p:txBody>
          <a:bodyPr/>
          <a:lstStyle/>
          <a:p>
            <a:pPr>
              <a:lnSpc>
                <a:spcPct val="80000"/>
              </a:lnSpc>
              <a:buFont typeface="Wingdings" pitchFamily="2" charset="2"/>
              <a:buNone/>
            </a:pPr>
            <a:r>
              <a:rPr lang="en-US" sz="2400"/>
              <a:t>The minimal requirement for well-formed XML is that the document begin with a declaration that it is XML, and that it have a root tag surrounding the entire body of the text. Thus, a well-formed XML document would have an outer structure like:</a:t>
            </a:r>
          </a:p>
          <a:p>
            <a:pPr>
              <a:lnSpc>
                <a:spcPct val="80000"/>
              </a:lnSpc>
              <a:buFont typeface="Wingdings" pitchFamily="2" charset="2"/>
              <a:buNone/>
            </a:pPr>
            <a:endParaRPr lang="en-US" sz="2400"/>
          </a:p>
          <a:p>
            <a:pPr>
              <a:lnSpc>
                <a:spcPct val="80000"/>
              </a:lnSpc>
              <a:buFont typeface="Wingdings" pitchFamily="2" charset="2"/>
              <a:buNone/>
            </a:pPr>
            <a:r>
              <a:rPr lang="en-US" sz="2400"/>
              <a:t>&lt;? XML VERSION = "1.0" STANDALONE = "yes" ?&gt;</a:t>
            </a:r>
          </a:p>
          <a:p>
            <a:pPr>
              <a:lnSpc>
                <a:spcPct val="80000"/>
              </a:lnSpc>
              <a:buFont typeface="Wingdings" pitchFamily="2" charset="2"/>
              <a:buNone/>
            </a:pPr>
            <a:r>
              <a:rPr lang="en-US" sz="2400"/>
              <a:t>&lt;BODY&gt;</a:t>
            </a:r>
          </a:p>
          <a:p>
            <a:pPr>
              <a:lnSpc>
                <a:spcPct val="80000"/>
              </a:lnSpc>
              <a:buFont typeface="Wingdings" pitchFamily="2" charset="2"/>
              <a:buNone/>
            </a:pPr>
            <a:r>
              <a:rPr lang="en-US" sz="2400"/>
              <a:t>…</a:t>
            </a:r>
          </a:p>
          <a:p>
            <a:pPr>
              <a:lnSpc>
                <a:spcPct val="80000"/>
              </a:lnSpc>
              <a:buFont typeface="Wingdings" pitchFamily="2" charset="2"/>
              <a:buNone/>
            </a:pPr>
            <a:r>
              <a:rPr lang="en-US" sz="2400"/>
              <a:t>&lt;/BODY&gt;</a:t>
            </a:r>
          </a:p>
          <a:p>
            <a:pPr>
              <a:lnSpc>
                <a:spcPct val="80000"/>
              </a:lnSpc>
              <a:buFont typeface="Wingdings" pitchFamily="2" charset="2"/>
              <a:buNone/>
            </a:pPr>
            <a:endParaRPr lang="en-US" sz="2400"/>
          </a:p>
          <a:p>
            <a:pPr>
              <a:lnSpc>
                <a:spcPct val="80000"/>
              </a:lnSpc>
              <a:buFont typeface="Wingdings" pitchFamily="2" charset="2"/>
              <a:buNone/>
            </a:pPr>
            <a:r>
              <a:rPr lang="en-US" sz="2400"/>
              <a:t>The first line indicates that the file is an XML document. The parameter STANDALONE = "yes" indicates that there is no DTD for this document; i.e., it is well-formed XML. Notice that this initial declaration is delineated by special markers &lt;?...?&gt;.</a:t>
            </a:r>
            <a:endParaRPr lang="bg-BG"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sz="4000"/>
              <a:t>An XML document about stars and movies</a:t>
            </a:r>
            <a:endParaRPr lang="bg-BG" sz="4000"/>
          </a:p>
        </p:txBody>
      </p:sp>
      <p:sp>
        <p:nvSpPr>
          <p:cNvPr id="108547" name="Rectangle 3"/>
          <p:cNvSpPr>
            <a:spLocks noGrp="1" noChangeArrowheads="1"/>
          </p:cNvSpPr>
          <p:nvPr>
            <p:ph type="body" idx="1"/>
          </p:nvPr>
        </p:nvSpPr>
        <p:spPr>
          <a:xfrm>
            <a:off x="457200" y="1700213"/>
            <a:ext cx="8229600" cy="5157787"/>
          </a:xfrm>
        </p:spPr>
        <p:txBody>
          <a:bodyPr/>
          <a:lstStyle/>
          <a:p>
            <a:pPr>
              <a:lnSpc>
                <a:spcPct val="80000"/>
              </a:lnSpc>
              <a:buFont typeface="Wingdings" pitchFamily="2" charset="2"/>
              <a:buNone/>
            </a:pPr>
            <a:r>
              <a:rPr lang="bg-BG" sz="1400"/>
              <a:t>&lt;? XML VERSION = "1.0" STANDALONE = "yes" ?&gt;</a:t>
            </a:r>
          </a:p>
          <a:p>
            <a:pPr>
              <a:lnSpc>
                <a:spcPct val="80000"/>
              </a:lnSpc>
              <a:buFont typeface="Wingdings" pitchFamily="2" charset="2"/>
              <a:buNone/>
            </a:pPr>
            <a:r>
              <a:rPr lang="bg-BG" sz="1400"/>
              <a:t>&lt;STAR-MOVIE-DATA&gt;</a:t>
            </a:r>
          </a:p>
          <a:p>
            <a:pPr>
              <a:lnSpc>
                <a:spcPct val="80000"/>
              </a:lnSpc>
              <a:buFont typeface="Wingdings" pitchFamily="2" charset="2"/>
              <a:buNone/>
            </a:pPr>
            <a:r>
              <a:rPr lang="en-US" sz="1400"/>
              <a:t>	</a:t>
            </a:r>
            <a:r>
              <a:rPr lang="bg-BG" sz="1400"/>
              <a:t>&lt;STAR</a:t>
            </a:r>
            <a:r>
              <a:rPr lang="en-US" sz="1400"/>
              <a:t>&gt;</a:t>
            </a:r>
          </a:p>
          <a:p>
            <a:pPr>
              <a:lnSpc>
                <a:spcPct val="80000"/>
              </a:lnSpc>
              <a:buFont typeface="Wingdings" pitchFamily="2" charset="2"/>
              <a:buNone/>
            </a:pPr>
            <a:r>
              <a:rPr lang="en-US" sz="1400"/>
              <a:t>		&lt;</a:t>
            </a:r>
            <a:r>
              <a:rPr lang="bg-BG" sz="1400"/>
              <a:t>NAME&gt;Carrie Fisher&lt;/NAME&gt;</a:t>
            </a:r>
          </a:p>
          <a:p>
            <a:pPr>
              <a:lnSpc>
                <a:spcPct val="80000"/>
              </a:lnSpc>
              <a:buFont typeface="Wingdings" pitchFamily="2" charset="2"/>
              <a:buNone/>
            </a:pPr>
            <a:r>
              <a:rPr lang="en-US" sz="1400"/>
              <a:t>		</a:t>
            </a:r>
            <a:r>
              <a:rPr lang="bg-BG" sz="1400"/>
              <a:t>&lt;ADDRESS&gt;</a:t>
            </a:r>
            <a:endParaRPr lang="en-US" sz="1400"/>
          </a:p>
          <a:p>
            <a:pPr>
              <a:lnSpc>
                <a:spcPct val="80000"/>
              </a:lnSpc>
              <a:buFont typeface="Wingdings" pitchFamily="2" charset="2"/>
              <a:buNone/>
            </a:pPr>
            <a:r>
              <a:rPr lang="en-US" sz="1400"/>
              <a:t>			</a:t>
            </a:r>
            <a:r>
              <a:rPr lang="bg-BG" sz="1400"/>
              <a:t>&lt;STREET&gt;123 Maple St.&lt;/STREET&gt;</a:t>
            </a:r>
          </a:p>
          <a:p>
            <a:pPr>
              <a:lnSpc>
                <a:spcPct val="80000"/>
              </a:lnSpc>
              <a:buFont typeface="Wingdings" pitchFamily="2" charset="2"/>
              <a:buNone/>
            </a:pPr>
            <a:r>
              <a:rPr lang="en-US" sz="1400"/>
              <a:t>			</a:t>
            </a:r>
            <a:r>
              <a:rPr lang="bg-BG" sz="1400"/>
              <a:t>&lt;CITY&gt;Hollywood&lt;/CITY</a:t>
            </a:r>
            <a:r>
              <a:rPr lang="en-US" sz="1400"/>
              <a:t>&gt;</a:t>
            </a:r>
          </a:p>
          <a:p>
            <a:pPr>
              <a:lnSpc>
                <a:spcPct val="80000"/>
              </a:lnSpc>
              <a:buFont typeface="Wingdings" pitchFamily="2" charset="2"/>
              <a:buNone/>
            </a:pPr>
            <a:r>
              <a:rPr lang="en-US" sz="1400"/>
              <a:t>		&lt;</a:t>
            </a:r>
            <a:r>
              <a:rPr lang="bg-BG" sz="1400"/>
              <a:t>/ADDRESS&gt;</a:t>
            </a:r>
          </a:p>
          <a:p>
            <a:pPr>
              <a:lnSpc>
                <a:spcPct val="80000"/>
              </a:lnSpc>
              <a:buFont typeface="Wingdings" pitchFamily="2" charset="2"/>
              <a:buNone/>
            </a:pPr>
            <a:r>
              <a:rPr lang="en-US" sz="1400"/>
              <a:t>		</a:t>
            </a:r>
            <a:r>
              <a:rPr lang="bg-BG" sz="1400"/>
              <a:t>&lt;ADDRESS</a:t>
            </a:r>
            <a:r>
              <a:rPr lang="en-US" sz="1400"/>
              <a:t>&gt;</a:t>
            </a:r>
          </a:p>
          <a:p>
            <a:pPr>
              <a:lnSpc>
                <a:spcPct val="80000"/>
              </a:lnSpc>
              <a:buFont typeface="Wingdings" pitchFamily="2" charset="2"/>
              <a:buNone/>
            </a:pPr>
            <a:r>
              <a:rPr lang="en-US" sz="1400"/>
              <a:t>			&lt;</a:t>
            </a:r>
            <a:r>
              <a:rPr lang="bg-BG" sz="1400"/>
              <a:t>STREET&gt;5 Locust Ln.&lt;/STREET&gt;</a:t>
            </a:r>
          </a:p>
          <a:p>
            <a:pPr>
              <a:lnSpc>
                <a:spcPct val="80000"/>
              </a:lnSpc>
              <a:buFont typeface="Wingdings" pitchFamily="2" charset="2"/>
              <a:buNone/>
            </a:pPr>
            <a:r>
              <a:rPr lang="en-US" sz="1400"/>
              <a:t>			</a:t>
            </a:r>
            <a:r>
              <a:rPr lang="bg-BG" sz="1400"/>
              <a:t>&lt;CITY&gt;Malibu&lt;/CITY</a:t>
            </a:r>
            <a:r>
              <a:rPr lang="en-US" sz="1400"/>
              <a:t>&gt;</a:t>
            </a:r>
          </a:p>
          <a:p>
            <a:pPr>
              <a:lnSpc>
                <a:spcPct val="80000"/>
              </a:lnSpc>
              <a:buFont typeface="Wingdings" pitchFamily="2" charset="2"/>
              <a:buNone/>
            </a:pPr>
            <a:r>
              <a:rPr lang="en-US" sz="1400"/>
              <a:t>		&lt;</a:t>
            </a:r>
            <a:r>
              <a:rPr lang="bg-BG" sz="1400"/>
              <a:t>/ADDRESS&gt;</a:t>
            </a:r>
          </a:p>
          <a:p>
            <a:pPr>
              <a:lnSpc>
                <a:spcPct val="80000"/>
              </a:lnSpc>
              <a:buFont typeface="Wingdings" pitchFamily="2" charset="2"/>
              <a:buNone/>
            </a:pPr>
            <a:r>
              <a:rPr lang="en-US" sz="1400"/>
              <a:t>	</a:t>
            </a:r>
            <a:r>
              <a:rPr lang="bg-BG" sz="1400"/>
              <a:t>&lt;/STAR&gt;</a:t>
            </a:r>
          </a:p>
          <a:p>
            <a:pPr>
              <a:lnSpc>
                <a:spcPct val="80000"/>
              </a:lnSpc>
              <a:buFont typeface="Wingdings" pitchFamily="2" charset="2"/>
              <a:buNone/>
            </a:pPr>
            <a:r>
              <a:rPr lang="en-US" sz="1400"/>
              <a:t>	</a:t>
            </a:r>
            <a:r>
              <a:rPr lang="bg-BG" sz="1400"/>
              <a:t>&lt;STAR</a:t>
            </a:r>
            <a:r>
              <a:rPr lang="en-US" sz="1400"/>
              <a:t>&gt;</a:t>
            </a:r>
          </a:p>
          <a:p>
            <a:pPr>
              <a:lnSpc>
                <a:spcPct val="80000"/>
              </a:lnSpc>
              <a:buFont typeface="Wingdings" pitchFamily="2" charset="2"/>
              <a:buNone/>
            </a:pPr>
            <a:r>
              <a:rPr lang="en-US" sz="1400"/>
              <a:t>		&lt;</a:t>
            </a:r>
            <a:r>
              <a:rPr lang="bg-BG" sz="1400"/>
              <a:t>NAME&gt;Mark Hamill&lt;/NAME&gt;</a:t>
            </a:r>
          </a:p>
          <a:p>
            <a:pPr>
              <a:lnSpc>
                <a:spcPct val="80000"/>
              </a:lnSpc>
              <a:buFont typeface="Wingdings" pitchFamily="2" charset="2"/>
              <a:buNone/>
            </a:pPr>
            <a:r>
              <a:rPr lang="en-US" sz="1400"/>
              <a:t>		</a:t>
            </a:r>
            <a:r>
              <a:rPr lang="bg-BG" sz="1400"/>
              <a:t>&lt;STREET&gt;456 Oak Rd. &lt;/STREET</a:t>
            </a:r>
            <a:r>
              <a:rPr lang="en-US" sz="1400"/>
              <a:t>&gt;</a:t>
            </a:r>
          </a:p>
          <a:p>
            <a:pPr>
              <a:lnSpc>
                <a:spcPct val="80000"/>
              </a:lnSpc>
              <a:buFont typeface="Wingdings" pitchFamily="2" charset="2"/>
              <a:buNone/>
            </a:pPr>
            <a:r>
              <a:rPr lang="en-US" sz="1400"/>
              <a:t>		&lt;</a:t>
            </a:r>
            <a:r>
              <a:rPr lang="bg-BG" sz="1400"/>
              <a:t>CITY&gt;Brentwood&lt;/CITY&gt;</a:t>
            </a:r>
          </a:p>
          <a:p>
            <a:pPr>
              <a:lnSpc>
                <a:spcPct val="80000"/>
              </a:lnSpc>
              <a:buFont typeface="Wingdings" pitchFamily="2" charset="2"/>
              <a:buNone/>
            </a:pPr>
            <a:r>
              <a:rPr lang="en-US" sz="1400"/>
              <a:t>	</a:t>
            </a:r>
            <a:r>
              <a:rPr lang="bg-BG" sz="1400"/>
              <a:t>&lt;/STAR&gt;</a:t>
            </a:r>
          </a:p>
          <a:p>
            <a:pPr>
              <a:lnSpc>
                <a:spcPct val="80000"/>
              </a:lnSpc>
              <a:buFont typeface="Wingdings" pitchFamily="2" charset="2"/>
              <a:buNone/>
            </a:pPr>
            <a:r>
              <a:rPr lang="en-US" sz="1400"/>
              <a:t>	</a:t>
            </a:r>
            <a:r>
              <a:rPr lang="bg-BG" sz="1400"/>
              <a:t>&lt;MOVIE</a:t>
            </a:r>
            <a:r>
              <a:rPr lang="en-US" sz="1400"/>
              <a:t>&gt;</a:t>
            </a:r>
          </a:p>
          <a:p>
            <a:pPr>
              <a:lnSpc>
                <a:spcPct val="80000"/>
              </a:lnSpc>
              <a:buFont typeface="Wingdings" pitchFamily="2" charset="2"/>
              <a:buNone/>
            </a:pPr>
            <a:r>
              <a:rPr lang="en-US" sz="1400"/>
              <a:t>		&lt;</a:t>
            </a:r>
            <a:r>
              <a:rPr lang="bg-BG" sz="1400"/>
              <a:t>TITLE&gt;Star Wars&lt;/TITLE&gt;</a:t>
            </a:r>
            <a:endParaRPr lang="en-US" sz="1400"/>
          </a:p>
          <a:p>
            <a:pPr>
              <a:lnSpc>
                <a:spcPct val="80000"/>
              </a:lnSpc>
              <a:buFont typeface="Wingdings" pitchFamily="2" charset="2"/>
              <a:buNone/>
            </a:pPr>
            <a:r>
              <a:rPr lang="en-US" sz="1400"/>
              <a:t>		</a:t>
            </a:r>
            <a:r>
              <a:rPr lang="bg-BG" sz="1400"/>
              <a:t>&lt;YEAR&gt;1977&lt;/YEAR&gt;</a:t>
            </a:r>
          </a:p>
          <a:p>
            <a:pPr>
              <a:lnSpc>
                <a:spcPct val="80000"/>
              </a:lnSpc>
              <a:buFont typeface="Wingdings" pitchFamily="2" charset="2"/>
              <a:buNone/>
            </a:pPr>
            <a:r>
              <a:rPr lang="en-US" sz="1400"/>
              <a:t>	</a:t>
            </a:r>
            <a:r>
              <a:rPr lang="bg-BG" sz="1400"/>
              <a:t>&lt;/MOVIE&gt;</a:t>
            </a:r>
          </a:p>
          <a:p>
            <a:pPr>
              <a:lnSpc>
                <a:spcPct val="80000"/>
              </a:lnSpc>
              <a:buFont typeface="Wingdings" pitchFamily="2" charset="2"/>
              <a:buNone/>
            </a:pPr>
            <a:r>
              <a:rPr lang="bg-BG" sz="1400"/>
              <a:t>&lt;/STAR-MOVIE-DATA&gt;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z="4000"/>
              <a:t>Relationship</a:t>
            </a:r>
            <a:br>
              <a:rPr lang="en-US" sz="4000"/>
            </a:br>
            <a:r>
              <a:rPr lang="en-US" sz="4000"/>
              <a:t>"stars-in" between stars and movies</a:t>
            </a:r>
            <a:endParaRPr lang="bg-BG" sz="4000"/>
          </a:p>
        </p:txBody>
      </p:sp>
      <p:sp>
        <p:nvSpPr>
          <p:cNvPr id="109571" name="Rectangle 3"/>
          <p:cNvSpPr>
            <a:spLocks noGrp="1" noChangeArrowheads="1"/>
          </p:cNvSpPr>
          <p:nvPr>
            <p:ph type="body" idx="1"/>
          </p:nvPr>
        </p:nvSpPr>
        <p:spPr/>
        <p:txBody>
          <a:bodyPr/>
          <a:lstStyle/>
          <a:p>
            <a:pPr>
              <a:lnSpc>
                <a:spcPct val="80000"/>
              </a:lnSpc>
              <a:buFont typeface="Wingdings" pitchFamily="2" charset="2"/>
              <a:buNone/>
            </a:pPr>
            <a:r>
              <a:rPr lang="en-US" sz="2000"/>
              <a:t>&lt;STAR&gt;</a:t>
            </a:r>
          </a:p>
          <a:p>
            <a:pPr>
              <a:lnSpc>
                <a:spcPct val="80000"/>
              </a:lnSpc>
              <a:buFont typeface="Wingdings" pitchFamily="2" charset="2"/>
              <a:buNone/>
            </a:pPr>
            <a:r>
              <a:rPr lang="en-US" sz="2000"/>
              <a:t>	&lt;NAME&gt;Mark Hamill&lt;/NAME&gt;</a:t>
            </a:r>
          </a:p>
          <a:p>
            <a:pPr>
              <a:lnSpc>
                <a:spcPct val="80000"/>
              </a:lnSpc>
              <a:buFont typeface="Wingdings" pitchFamily="2" charset="2"/>
              <a:buNone/>
            </a:pPr>
            <a:r>
              <a:rPr lang="en-US" sz="2000"/>
              <a:t>	&lt;STREET&gt;Oak&lt;/STREET&gt;</a:t>
            </a:r>
          </a:p>
          <a:p>
            <a:pPr>
              <a:lnSpc>
                <a:spcPct val="80000"/>
              </a:lnSpc>
              <a:buFont typeface="Wingdings" pitchFamily="2" charset="2"/>
              <a:buNone/>
            </a:pPr>
            <a:r>
              <a:rPr lang="en-US" sz="2000"/>
              <a:t>	&lt;CITY&gt;Brentwood&lt;/CITY&gt;</a:t>
            </a:r>
          </a:p>
          <a:p>
            <a:pPr>
              <a:lnSpc>
                <a:spcPct val="80000"/>
              </a:lnSpc>
              <a:buFont typeface="Wingdings" pitchFamily="2" charset="2"/>
              <a:buNone/>
            </a:pPr>
            <a:r>
              <a:rPr lang="en-US" sz="2000"/>
              <a:t>	&lt;MOVIE&gt;</a:t>
            </a:r>
          </a:p>
          <a:p>
            <a:pPr>
              <a:lnSpc>
                <a:spcPct val="80000"/>
              </a:lnSpc>
              <a:buFont typeface="Wingdings" pitchFamily="2" charset="2"/>
              <a:buNone/>
            </a:pPr>
            <a:r>
              <a:rPr lang="en-US" sz="2000"/>
              <a:t>		&lt;TITLE&gt;Star Wars&lt;/TITLE&gt;</a:t>
            </a:r>
          </a:p>
          <a:p>
            <a:pPr>
              <a:lnSpc>
                <a:spcPct val="80000"/>
              </a:lnSpc>
              <a:buFont typeface="Wingdings" pitchFamily="2" charset="2"/>
              <a:buNone/>
            </a:pPr>
            <a:r>
              <a:rPr lang="en-US" sz="2000"/>
              <a:t>		&lt;YEAR&gt;1977&lt;/YEAR&gt;</a:t>
            </a:r>
          </a:p>
          <a:p>
            <a:pPr>
              <a:lnSpc>
                <a:spcPct val="80000"/>
              </a:lnSpc>
              <a:buFont typeface="Wingdings" pitchFamily="2" charset="2"/>
              <a:buNone/>
            </a:pPr>
            <a:r>
              <a:rPr lang="en-US" sz="2000"/>
              <a:t>	&lt;/MOVIE&gt;</a:t>
            </a:r>
          </a:p>
          <a:p>
            <a:pPr>
              <a:lnSpc>
                <a:spcPct val="80000"/>
              </a:lnSpc>
              <a:buFont typeface="Wingdings" pitchFamily="2" charset="2"/>
              <a:buNone/>
            </a:pPr>
            <a:r>
              <a:rPr lang="en-US" sz="2000"/>
              <a:t>	&lt;MOVIE&gt;</a:t>
            </a:r>
          </a:p>
          <a:p>
            <a:pPr>
              <a:lnSpc>
                <a:spcPct val="80000"/>
              </a:lnSpc>
              <a:buFont typeface="Wingdings" pitchFamily="2" charset="2"/>
              <a:buNone/>
            </a:pPr>
            <a:r>
              <a:rPr lang="en-US" sz="2000"/>
              <a:t>		&lt;TITLE&gt;Empire&lt;/TITLE&gt;</a:t>
            </a:r>
          </a:p>
          <a:p>
            <a:pPr>
              <a:lnSpc>
                <a:spcPct val="80000"/>
              </a:lnSpc>
              <a:buFont typeface="Wingdings" pitchFamily="2" charset="2"/>
              <a:buNone/>
            </a:pPr>
            <a:r>
              <a:rPr lang="en-US" sz="2000"/>
              <a:t>		&lt;YEAR&gt;1980&lt;/YEAR&gt;</a:t>
            </a:r>
          </a:p>
          <a:p>
            <a:pPr>
              <a:lnSpc>
                <a:spcPct val="80000"/>
              </a:lnSpc>
              <a:buFont typeface="Wingdings" pitchFamily="2" charset="2"/>
              <a:buNone/>
            </a:pPr>
            <a:r>
              <a:rPr lang="en-US" sz="2000"/>
              <a:t>	&lt;MOVIE&gt;</a:t>
            </a:r>
          </a:p>
          <a:p>
            <a:pPr>
              <a:lnSpc>
                <a:spcPct val="80000"/>
              </a:lnSpc>
              <a:buFont typeface="Wingdings" pitchFamily="2" charset="2"/>
              <a:buNone/>
            </a:pPr>
            <a:r>
              <a:rPr lang="en-US" sz="2000"/>
              <a:t>&lt;/STAR&gt;</a:t>
            </a:r>
            <a:endParaRPr lang="bg-BG" sz="20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bg-BG"/>
              <a:t>Document Type Definitions</a:t>
            </a:r>
          </a:p>
        </p:txBody>
      </p:sp>
      <p:sp>
        <p:nvSpPr>
          <p:cNvPr id="110595" name="Rectangle 3"/>
          <p:cNvSpPr>
            <a:spLocks noGrp="1" noChangeArrowheads="1"/>
          </p:cNvSpPr>
          <p:nvPr>
            <p:ph type="body" idx="1"/>
          </p:nvPr>
        </p:nvSpPr>
        <p:spPr>
          <a:xfrm>
            <a:off x="0" y="1981200"/>
            <a:ext cx="9144000" cy="4876800"/>
          </a:xfrm>
        </p:spPr>
        <p:txBody>
          <a:bodyPr/>
          <a:lstStyle/>
          <a:p>
            <a:pPr>
              <a:lnSpc>
                <a:spcPct val="80000"/>
              </a:lnSpc>
              <a:buFont typeface="Wingdings" pitchFamily="2" charset="2"/>
              <a:buNone/>
            </a:pPr>
            <a:r>
              <a:rPr lang="en-US" sz="1600"/>
              <a:t>In order for a computer to process XML documents automatically, there needs to be something like a schema for the documents. That is, we need to be told what tags can appear in a collection of documents and how tags can be nested. The description of the schema is given by a grammar-like set of rules, called a </a:t>
            </a:r>
            <a:r>
              <a:rPr lang="en-US" sz="1600">
                <a:solidFill>
                  <a:schemeClr val="folHlink"/>
                </a:solidFill>
              </a:rPr>
              <a:t>document type definition</a:t>
            </a:r>
            <a:r>
              <a:rPr lang="en-US" sz="1600"/>
              <a:t>, or DTD. It is intended that companies or communities wishing to share data will each create a DTD that describes the form(s) of the documents they share and establishing a shared view of the semantics of their tags. For instance, there could be a DTD for describing protein structures, a DTD for describing the purchase and sale of auto parts, and so on.</a:t>
            </a:r>
          </a:p>
          <a:p>
            <a:pPr>
              <a:lnSpc>
                <a:spcPct val="80000"/>
              </a:lnSpc>
              <a:buFont typeface="Wingdings" pitchFamily="2" charset="2"/>
              <a:buNone/>
            </a:pPr>
            <a:r>
              <a:rPr lang="en-US" sz="1600"/>
              <a:t>The gross structure of a DTD is:</a:t>
            </a:r>
          </a:p>
          <a:p>
            <a:pPr>
              <a:lnSpc>
                <a:spcPct val="80000"/>
              </a:lnSpc>
              <a:buFont typeface="Wingdings" pitchFamily="2" charset="2"/>
              <a:buNone/>
            </a:pPr>
            <a:endParaRPr lang="en-US" sz="1600"/>
          </a:p>
          <a:p>
            <a:pPr>
              <a:lnSpc>
                <a:spcPct val="80000"/>
              </a:lnSpc>
              <a:buFont typeface="Wingdings" pitchFamily="2" charset="2"/>
              <a:buNone/>
            </a:pPr>
            <a:r>
              <a:rPr lang="en-US" sz="1600"/>
              <a:t>&lt;!DOCTYPE </a:t>
            </a:r>
            <a:r>
              <a:rPr lang="en-US" sz="1600">
                <a:solidFill>
                  <a:schemeClr val="folHlink"/>
                </a:solidFill>
              </a:rPr>
              <a:t>root-tag</a:t>
            </a:r>
            <a:r>
              <a:rPr lang="en-US" sz="1600"/>
              <a:t> [</a:t>
            </a:r>
          </a:p>
          <a:p>
            <a:pPr>
              <a:lnSpc>
                <a:spcPct val="80000"/>
              </a:lnSpc>
              <a:buFont typeface="Wingdings" pitchFamily="2" charset="2"/>
              <a:buNone/>
            </a:pPr>
            <a:r>
              <a:rPr lang="en-US" sz="1600"/>
              <a:t>	&lt;! ELEMENT </a:t>
            </a:r>
            <a:r>
              <a:rPr lang="en-US" sz="1600">
                <a:solidFill>
                  <a:schemeClr val="folHlink"/>
                </a:solidFill>
              </a:rPr>
              <a:t>element-name</a:t>
            </a:r>
            <a:r>
              <a:rPr lang="en-US" sz="1600"/>
              <a:t> (</a:t>
            </a:r>
            <a:r>
              <a:rPr lang="en-US" sz="1600">
                <a:solidFill>
                  <a:schemeClr val="folHlink"/>
                </a:solidFill>
              </a:rPr>
              <a:t>components</a:t>
            </a:r>
            <a:r>
              <a:rPr lang="en-US" sz="1600"/>
              <a:t>) &gt;</a:t>
            </a:r>
          </a:p>
          <a:p>
            <a:pPr>
              <a:lnSpc>
                <a:spcPct val="80000"/>
              </a:lnSpc>
              <a:buFont typeface="Wingdings" pitchFamily="2" charset="2"/>
              <a:buNone/>
            </a:pPr>
            <a:r>
              <a:rPr lang="en-US" sz="1600">
                <a:solidFill>
                  <a:schemeClr val="folHlink"/>
                </a:solidFill>
              </a:rPr>
              <a:t>	more elements</a:t>
            </a:r>
          </a:p>
          <a:p>
            <a:pPr>
              <a:lnSpc>
                <a:spcPct val="80000"/>
              </a:lnSpc>
              <a:buFont typeface="Wingdings" pitchFamily="2" charset="2"/>
              <a:buNone/>
            </a:pPr>
            <a:r>
              <a:rPr lang="en-US" sz="1600"/>
              <a:t>]&gt;</a:t>
            </a:r>
          </a:p>
          <a:p>
            <a:pPr>
              <a:lnSpc>
                <a:spcPct val="80000"/>
              </a:lnSpc>
              <a:buFont typeface="Wingdings" pitchFamily="2" charset="2"/>
              <a:buNone/>
            </a:pPr>
            <a:endParaRPr lang="en-US" sz="1600"/>
          </a:p>
          <a:p>
            <a:pPr>
              <a:lnSpc>
                <a:spcPct val="80000"/>
              </a:lnSpc>
              <a:buFont typeface="Wingdings" pitchFamily="2" charset="2"/>
              <a:buNone/>
            </a:pPr>
            <a:r>
              <a:rPr lang="en-US" sz="1600"/>
              <a:t>The </a:t>
            </a:r>
            <a:r>
              <a:rPr lang="en-US" sz="1600">
                <a:solidFill>
                  <a:schemeClr val="folHlink"/>
                </a:solidFill>
              </a:rPr>
              <a:t>root-tag</a:t>
            </a:r>
            <a:r>
              <a:rPr lang="en-US" sz="1600"/>
              <a:t> is used (with its matching ender) to surround a document that conforms to the rules of this DTD. An element is described by its name, which is the tag used to surround portions of the document that represent that element, and a parenthesized list of components. The latter are tags that may or must appear within the tags for the element being described. The exact requirements on each component are indicated in a manner we shall see shortly.</a:t>
            </a:r>
          </a:p>
          <a:p>
            <a:pPr>
              <a:lnSpc>
                <a:spcPct val="80000"/>
              </a:lnSpc>
              <a:buFont typeface="Wingdings" pitchFamily="2" charset="2"/>
              <a:buNone/>
            </a:pPr>
            <a:r>
              <a:rPr lang="en-US" sz="1600"/>
              <a:t>There is, however, an important special case. (#PCDATA) after an element name means that element has a value that is text, and it has no tags nested within.</a:t>
            </a:r>
            <a:endParaRPr lang="bg-BG"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Example</a:t>
            </a:r>
            <a:endParaRPr lang="bg-BG"/>
          </a:p>
        </p:txBody>
      </p:sp>
      <p:sp>
        <p:nvSpPr>
          <p:cNvPr id="15363" name="Rectangle 3"/>
          <p:cNvSpPr>
            <a:spLocks noGrp="1" noChangeArrowheads="1"/>
          </p:cNvSpPr>
          <p:nvPr>
            <p:ph type="body" idx="1"/>
          </p:nvPr>
        </p:nvSpPr>
        <p:spPr/>
        <p:txBody>
          <a:bodyPr/>
          <a:lstStyle/>
          <a:p>
            <a:pPr>
              <a:lnSpc>
                <a:spcPct val="80000"/>
              </a:lnSpc>
              <a:buFont typeface="Wingdings" pitchFamily="2" charset="2"/>
              <a:buNone/>
            </a:pPr>
            <a:r>
              <a:rPr lang="en-US" sz="2800"/>
              <a:t>CLASS Account = {</a:t>
            </a:r>
          </a:p>
          <a:p>
            <a:pPr>
              <a:lnSpc>
                <a:spcPct val="80000"/>
              </a:lnSpc>
              <a:buFont typeface="Wingdings" pitchFamily="2" charset="2"/>
              <a:buNone/>
            </a:pPr>
            <a:r>
              <a:rPr lang="en-US" sz="2800"/>
              <a:t>	accountNo: integer;</a:t>
            </a:r>
          </a:p>
          <a:p>
            <a:pPr>
              <a:lnSpc>
                <a:spcPct val="80000"/>
              </a:lnSpc>
              <a:buFont typeface="Wingdings" pitchFamily="2" charset="2"/>
              <a:buNone/>
            </a:pPr>
            <a:r>
              <a:rPr lang="en-US" sz="2800"/>
              <a:t>	balance: real;</a:t>
            </a:r>
          </a:p>
          <a:p>
            <a:pPr>
              <a:lnSpc>
                <a:spcPct val="80000"/>
              </a:lnSpc>
              <a:buFont typeface="Wingdings" pitchFamily="2" charset="2"/>
              <a:buNone/>
            </a:pPr>
            <a:r>
              <a:rPr lang="en-US" sz="2800"/>
              <a:t>	owner: REF Customer;</a:t>
            </a:r>
          </a:p>
          <a:p>
            <a:pPr>
              <a:lnSpc>
                <a:spcPct val="80000"/>
              </a:lnSpc>
              <a:buFont typeface="Wingdings" pitchFamily="2" charset="2"/>
              <a:buNone/>
            </a:pPr>
            <a:r>
              <a:rPr lang="en-US" sz="2800"/>
              <a:t>}</a:t>
            </a:r>
          </a:p>
          <a:p>
            <a:pPr>
              <a:lnSpc>
                <a:spcPct val="80000"/>
              </a:lnSpc>
              <a:buFont typeface="Wingdings" pitchFamily="2" charset="2"/>
              <a:buNone/>
            </a:pPr>
            <a:endParaRPr lang="en-US" sz="2800"/>
          </a:p>
          <a:p>
            <a:pPr>
              <a:lnSpc>
                <a:spcPct val="80000"/>
              </a:lnSpc>
              <a:buFont typeface="Wingdings" pitchFamily="2" charset="2"/>
              <a:buNone/>
            </a:pPr>
            <a:r>
              <a:rPr lang="bg-BG" sz="2800"/>
              <a:t>deposit(a: Account, m: real)</a:t>
            </a:r>
          </a:p>
          <a:p>
            <a:pPr>
              <a:lnSpc>
                <a:spcPct val="80000"/>
              </a:lnSpc>
              <a:buFont typeface="Wingdings" pitchFamily="2" charset="2"/>
              <a:buNone/>
            </a:pPr>
            <a:endParaRPr lang="en-US" sz="2800"/>
          </a:p>
          <a:p>
            <a:pPr>
              <a:lnSpc>
                <a:spcPct val="80000"/>
              </a:lnSpc>
              <a:buFont typeface="Wingdings" pitchFamily="2" charset="2"/>
              <a:buNone/>
            </a:pPr>
            <a:r>
              <a:rPr lang="bg-BG" sz="2800"/>
              <a:t>penalty(a: TimeDeposit)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A DTD for movie stars</a:t>
            </a:r>
            <a:endParaRPr lang="bg-BG"/>
          </a:p>
        </p:txBody>
      </p:sp>
      <p:sp>
        <p:nvSpPr>
          <p:cNvPr id="111619" name="Rectangle 3"/>
          <p:cNvSpPr>
            <a:spLocks noGrp="1" noChangeArrowheads="1"/>
          </p:cNvSpPr>
          <p:nvPr>
            <p:ph type="body" idx="1"/>
          </p:nvPr>
        </p:nvSpPr>
        <p:spPr>
          <a:xfrm>
            <a:off x="457200" y="1981200"/>
            <a:ext cx="8229600" cy="4876800"/>
          </a:xfrm>
        </p:spPr>
        <p:txBody>
          <a:bodyPr/>
          <a:lstStyle/>
          <a:p>
            <a:pPr>
              <a:lnSpc>
                <a:spcPct val="90000"/>
              </a:lnSpc>
              <a:buFont typeface="Wingdings" pitchFamily="2" charset="2"/>
              <a:buNone/>
            </a:pPr>
            <a:r>
              <a:rPr lang="bg-BG" sz="2400"/>
              <a:t>&lt;!DOCTYPE Stars </a:t>
            </a:r>
            <a:r>
              <a:rPr lang="en-US" sz="2400"/>
              <a:t>[</a:t>
            </a:r>
            <a:endParaRPr lang="bg-BG" sz="2400"/>
          </a:p>
          <a:p>
            <a:pPr>
              <a:lnSpc>
                <a:spcPct val="90000"/>
              </a:lnSpc>
              <a:buFont typeface="Wingdings" pitchFamily="2" charset="2"/>
              <a:buNone/>
            </a:pPr>
            <a:r>
              <a:rPr lang="en-US" sz="2400"/>
              <a:t>	</a:t>
            </a:r>
            <a:r>
              <a:rPr lang="bg-BG" sz="2400"/>
              <a:t>&lt;!ELEMENT STARS (STAR*)&gt;</a:t>
            </a:r>
          </a:p>
          <a:p>
            <a:pPr>
              <a:lnSpc>
                <a:spcPct val="90000"/>
              </a:lnSpc>
              <a:buFont typeface="Wingdings" pitchFamily="2" charset="2"/>
              <a:buNone/>
            </a:pPr>
            <a:r>
              <a:rPr lang="en-US" sz="2400"/>
              <a:t>	</a:t>
            </a:r>
            <a:r>
              <a:rPr lang="bg-BG" sz="2400"/>
              <a:t>&lt;!ELEMENT STAR (NAME, ADDRESS+, MOVIES)&gt;</a:t>
            </a:r>
          </a:p>
          <a:p>
            <a:pPr>
              <a:lnSpc>
                <a:spcPct val="90000"/>
              </a:lnSpc>
              <a:buFont typeface="Wingdings" pitchFamily="2" charset="2"/>
              <a:buNone/>
            </a:pPr>
            <a:r>
              <a:rPr lang="en-US" sz="2400"/>
              <a:t>	</a:t>
            </a:r>
            <a:r>
              <a:rPr lang="bg-BG" sz="2400"/>
              <a:t>&lt;!ELEMENT NAME (#PCDATA)&gt;</a:t>
            </a:r>
          </a:p>
          <a:p>
            <a:pPr>
              <a:lnSpc>
                <a:spcPct val="90000"/>
              </a:lnSpc>
              <a:buFont typeface="Wingdings" pitchFamily="2" charset="2"/>
              <a:buNone/>
            </a:pPr>
            <a:r>
              <a:rPr lang="en-US" sz="2400"/>
              <a:t>	</a:t>
            </a:r>
            <a:r>
              <a:rPr lang="bg-BG" sz="2400"/>
              <a:t>&lt;!ELEMENT ADDRESS (STREET, CITY)&gt;</a:t>
            </a:r>
          </a:p>
          <a:p>
            <a:pPr>
              <a:lnSpc>
                <a:spcPct val="90000"/>
              </a:lnSpc>
              <a:buFont typeface="Wingdings" pitchFamily="2" charset="2"/>
              <a:buNone/>
            </a:pPr>
            <a:r>
              <a:rPr lang="en-US" sz="2400"/>
              <a:t>	</a:t>
            </a:r>
            <a:r>
              <a:rPr lang="bg-BG" sz="2400"/>
              <a:t>&lt;!ELEMENT STREET (#PCDATA)&gt;</a:t>
            </a:r>
          </a:p>
          <a:p>
            <a:pPr>
              <a:lnSpc>
                <a:spcPct val="90000"/>
              </a:lnSpc>
              <a:buFont typeface="Wingdings" pitchFamily="2" charset="2"/>
              <a:buNone/>
            </a:pPr>
            <a:r>
              <a:rPr lang="en-US" sz="2400"/>
              <a:t>	</a:t>
            </a:r>
            <a:r>
              <a:rPr lang="bg-BG" sz="2400"/>
              <a:t>&lt;!ELEMENT CITY (#PCDATA)&gt;</a:t>
            </a:r>
          </a:p>
          <a:p>
            <a:pPr>
              <a:lnSpc>
                <a:spcPct val="90000"/>
              </a:lnSpc>
              <a:buFont typeface="Wingdings" pitchFamily="2" charset="2"/>
              <a:buNone/>
            </a:pPr>
            <a:r>
              <a:rPr lang="en-US" sz="2400"/>
              <a:t>	</a:t>
            </a:r>
            <a:r>
              <a:rPr lang="bg-BG" sz="2400"/>
              <a:t>&lt;!ELEMENT MOVIES (MOVIE*)&gt;</a:t>
            </a:r>
          </a:p>
          <a:p>
            <a:pPr>
              <a:lnSpc>
                <a:spcPct val="90000"/>
              </a:lnSpc>
              <a:buFont typeface="Wingdings" pitchFamily="2" charset="2"/>
              <a:buNone/>
            </a:pPr>
            <a:r>
              <a:rPr lang="en-US" sz="2400"/>
              <a:t>	</a:t>
            </a:r>
            <a:r>
              <a:rPr lang="bg-BG" sz="2400"/>
              <a:t>&lt;!ELEMENT MOVIE (TITLE, YEAR)&gt;</a:t>
            </a:r>
          </a:p>
          <a:p>
            <a:pPr>
              <a:lnSpc>
                <a:spcPct val="90000"/>
              </a:lnSpc>
              <a:buFont typeface="Wingdings" pitchFamily="2" charset="2"/>
              <a:buNone/>
            </a:pPr>
            <a:r>
              <a:rPr lang="en-US" sz="2400"/>
              <a:t>	</a:t>
            </a:r>
            <a:r>
              <a:rPr lang="bg-BG" sz="2400"/>
              <a:t>&lt;!ELEMENT TITLE (#PCDATA)&gt;</a:t>
            </a:r>
          </a:p>
          <a:p>
            <a:pPr>
              <a:lnSpc>
                <a:spcPct val="90000"/>
              </a:lnSpc>
              <a:buFont typeface="Wingdings" pitchFamily="2" charset="2"/>
              <a:buNone/>
            </a:pPr>
            <a:r>
              <a:rPr lang="en-US" sz="2400"/>
              <a:t>	</a:t>
            </a:r>
            <a:r>
              <a:rPr lang="bg-BG" sz="2400"/>
              <a:t>&lt;</a:t>
            </a:r>
            <a:r>
              <a:rPr lang="en-US" sz="2400"/>
              <a:t>!</a:t>
            </a:r>
            <a:r>
              <a:rPr lang="bg-BG" sz="2400"/>
              <a:t>ELEMENT YEAR (#PCDATA)&gt;</a:t>
            </a:r>
          </a:p>
          <a:p>
            <a:pPr>
              <a:lnSpc>
                <a:spcPct val="90000"/>
              </a:lnSpc>
              <a:buFont typeface="Wingdings" pitchFamily="2" charset="2"/>
              <a:buNone/>
            </a:pPr>
            <a:r>
              <a:rPr lang="bg-BG" sz="2400"/>
              <a:t>]&gt;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4000"/>
              <a:t>Example of a document following the DTD</a:t>
            </a:r>
            <a:endParaRPr lang="bg-BG" sz="4000"/>
          </a:p>
        </p:txBody>
      </p:sp>
      <p:sp>
        <p:nvSpPr>
          <p:cNvPr id="113667" name="Rectangle 3"/>
          <p:cNvSpPr>
            <a:spLocks noGrp="1" noChangeArrowheads="1"/>
          </p:cNvSpPr>
          <p:nvPr>
            <p:ph type="body" idx="1"/>
          </p:nvPr>
        </p:nvSpPr>
        <p:spPr>
          <a:xfrm>
            <a:off x="0" y="1773238"/>
            <a:ext cx="9144000" cy="4968875"/>
          </a:xfrm>
        </p:spPr>
        <p:txBody>
          <a:bodyPr/>
          <a:lstStyle/>
          <a:p>
            <a:pPr>
              <a:lnSpc>
                <a:spcPct val="80000"/>
              </a:lnSpc>
              <a:buFont typeface="Wingdings" pitchFamily="2" charset="2"/>
              <a:buNone/>
            </a:pPr>
            <a:r>
              <a:rPr lang="en-US" sz="1400"/>
              <a:t>&lt;STARS&gt;</a:t>
            </a:r>
          </a:p>
          <a:p>
            <a:pPr>
              <a:lnSpc>
                <a:spcPct val="80000"/>
              </a:lnSpc>
              <a:buFont typeface="Wingdings" pitchFamily="2" charset="2"/>
              <a:buNone/>
            </a:pPr>
            <a:r>
              <a:rPr lang="en-US" sz="1400"/>
              <a:t>	&lt;STAR&gt;</a:t>
            </a:r>
          </a:p>
          <a:p>
            <a:pPr>
              <a:lnSpc>
                <a:spcPct val="80000"/>
              </a:lnSpc>
              <a:buFont typeface="Wingdings" pitchFamily="2" charset="2"/>
              <a:buNone/>
            </a:pPr>
            <a:r>
              <a:rPr lang="en-US" sz="1400"/>
              <a:t>		&lt;NAME&gt;Carrie Fisher&lt;/NAME&gt;</a:t>
            </a:r>
          </a:p>
          <a:p>
            <a:pPr>
              <a:lnSpc>
                <a:spcPct val="80000"/>
              </a:lnSpc>
              <a:buFont typeface="Wingdings" pitchFamily="2" charset="2"/>
              <a:buNone/>
            </a:pPr>
            <a:r>
              <a:rPr lang="en-US" sz="1400"/>
              <a:t>		&lt;ADDRESS&gt;&lt;STREET&gt;123 Maple St.&lt;/STREET&gt;&lt;CITY&gt;Hollywood&lt;/CITYX/ADDRESS&gt;</a:t>
            </a:r>
          </a:p>
          <a:p>
            <a:pPr>
              <a:lnSpc>
                <a:spcPct val="80000"/>
              </a:lnSpc>
              <a:buFont typeface="Wingdings" pitchFamily="2" charset="2"/>
              <a:buNone/>
            </a:pPr>
            <a:r>
              <a:rPr lang="en-US" sz="1400"/>
              <a:t>		&lt;ADDRESS&gt;&lt;STREET&gt;5 Locust Ln.&lt;/STREET&gt;&lt;CITY&gt;Malibu&lt;/CITYX/ADDRESS&gt;</a:t>
            </a:r>
          </a:p>
          <a:p>
            <a:pPr>
              <a:lnSpc>
                <a:spcPct val="80000"/>
              </a:lnSpc>
              <a:buFont typeface="Wingdings" pitchFamily="2" charset="2"/>
              <a:buNone/>
            </a:pPr>
            <a:r>
              <a:rPr lang="en-US" sz="1400"/>
              <a:t>		&lt;MOVIES&gt;</a:t>
            </a:r>
          </a:p>
          <a:p>
            <a:pPr>
              <a:lnSpc>
                <a:spcPct val="80000"/>
              </a:lnSpc>
              <a:buFont typeface="Wingdings" pitchFamily="2" charset="2"/>
              <a:buNone/>
            </a:pPr>
            <a:r>
              <a:rPr lang="en-US" sz="1400"/>
              <a:t>			&lt;MOVIE&gt;&lt;TITLE&gt;Star Wars&lt;/TITLE&gt;&lt;YEAR&gt;1977&lt;/YEARX/MOVIE&gt;</a:t>
            </a:r>
          </a:p>
          <a:p>
            <a:pPr>
              <a:lnSpc>
                <a:spcPct val="80000"/>
              </a:lnSpc>
              <a:buFont typeface="Wingdings" pitchFamily="2" charset="2"/>
              <a:buNone/>
            </a:pPr>
            <a:r>
              <a:rPr lang="en-US" sz="1400"/>
              <a:t>			&lt;MOVIE&gt;&lt;TITLE&gt;Empire Strikes Back&lt;/TITLE&gt;&lt;YEAR&gt;1980&lt;/YEARX/MOVIE&gt;</a:t>
            </a:r>
          </a:p>
          <a:p>
            <a:pPr>
              <a:lnSpc>
                <a:spcPct val="80000"/>
              </a:lnSpc>
              <a:buFont typeface="Wingdings" pitchFamily="2" charset="2"/>
              <a:buNone/>
            </a:pPr>
            <a:r>
              <a:rPr lang="en-US" sz="1400"/>
              <a:t>			&lt;MOVIE&gt;&lt;TITLE&gt;Return of the Jedi&lt;/TITLE&gt;&lt;YEAR&gt;1983&lt;/YEARX/MOVIE&gt;</a:t>
            </a:r>
          </a:p>
          <a:p>
            <a:pPr>
              <a:lnSpc>
                <a:spcPct val="80000"/>
              </a:lnSpc>
              <a:buFont typeface="Wingdings" pitchFamily="2" charset="2"/>
              <a:buNone/>
            </a:pPr>
            <a:r>
              <a:rPr lang="en-US" sz="1400"/>
              <a:t>		&lt;/MOVIES&gt;</a:t>
            </a:r>
          </a:p>
          <a:p>
            <a:pPr>
              <a:lnSpc>
                <a:spcPct val="80000"/>
              </a:lnSpc>
              <a:buFont typeface="Wingdings" pitchFamily="2" charset="2"/>
              <a:buNone/>
            </a:pPr>
            <a:r>
              <a:rPr lang="en-US" sz="1400"/>
              <a:t>	&lt;/STAR&gt;</a:t>
            </a:r>
          </a:p>
          <a:p>
            <a:pPr>
              <a:lnSpc>
                <a:spcPct val="80000"/>
              </a:lnSpc>
              <a:buFont typeface="Wingdings" pitchFamily="2" charset="2"/>
              <a:buNone/>
            </a:pPr>
            <a:r>
              <a:rPr lang="en-US" sz="1400"/>
              <a:t>	&lt;STAR&gt;</a:t>
            </a:r>
          </a:p>
          <a:p>
            <a:pPr>
              <a:lnSpc>
                <a:spcPct val="80000"/>
              </a:lnSpc>
              <a:buFont typeface="Wingdings" pitchFamily="2" charset="2"/>
              <a:buNone/>
            </a:pPr>
            <a:r>
              <a:rPr lang="en-US" sz="1400"/>
              <a:t>		&lt;NAME&gt;Mark Hamill&lt;/NAME&gt;</a:t>
            </a:r>
          </a:p>
          <a:p>
            <a:pPr>
              <a:lnSpc>
                <a:spcPct val="80000"/>
              </a:lnSpc>
              <a:buFont typeface="Wingdings" pitchFamily="2" charset="2"/>
              <a:buNone/>
            </a:pPr>
            <a:r>
              <a:rPr lang="en-US" sz="1400"/>
              <a:t>		&lt;ADDRESS&gt;&lt;STREET&gt;456 Oak Rd.&lt;STREET&gt;&lt;CITY&gt;Brentwood&lt;/CITYX/ADDRESS&gt;</a:t>
            </a:r>
          </a:p>
          <a:p>
            <a:pPr>
              <a:lnSpc>
                <a:spcPct val="80000"/>
              </a:lnSpc>
              <a:buFont typeface="Wingdings" pitchFamily="2" charset="2"/>
              <a:buNone/>
            </a:pPr>
            <a:r>
              <a:rPr lang="en-US" sz="1400"/>
              <a:t>		&lt;MOVIES&gt;</a:t>
            </a:r>
          </a:p>
          <a:p>
            <a:pPr>
              <a:lnSpc>
                <a:spcPct val="80000"/>
              </a:lnSpc>
              <a:buFont typeface="Wingdings" pitchFamily="2" charset="2"/>
              <a:buNone/>
            </a:pPr>
            <a:r>
              <a:rPr lang="en-US" sz="1400"/>
              <a:t>			&lt;MOVIE&gt;&lt;TITLE&gt;Star Wars&lt;/TITLE&gt;&lt;YEAR&gt;1977&lt;/YEARX/MOVIE&gt;</a:t>
            </a:r>
          </a:p>
          <a:p>
            <a:pPr>
              <a:lnSpc>
                <a:spcPct val="80000"/>
              </a:lnSpc>
              <a:buFont typeface="Wingdings" pitchFamily="2" charset="2"/>
              <a:buNone/>
            </a:pPr>
            <a:r>
              <a:rPr lang="en-US" sz="1400"/>
              <a:t>			&lt;MOVIE&gt;&lt;TITLE&gt;Empire Strikes Back&lt;/TITLE&gt;&lt;YEAR&gt;1980&lt;/YEARX/MOVIE&gt;</a:t>
            </a:r>
          </a:p>
          <a:p>
            <a:pPr>
              <a:lnSpc>
                <a:spcPct val="80000"/>
              </a:lnSpc>
              <a:buFont typeface="Wingdings" pitchFamily="2" charset="2"/>
              <a:buNone/>
            </a:pPr>
            <a:r>
              <a:rPr lang="en-US" sz="1400"/>
              <a:t>			&lt;MOVIE&gt;&lt;TITLE&gt;Return of the Jedi&lt;/TITLE&gt;&lt;YEAR&gt; 1983&lt;/YEARX/MOVIE&gt;</a:t>
            </a:r>
          </a:p>
          <a:p>
            <a:pPr>
              <a:lnSpc>
                <a:spcPct val="80000"/>
              </a:lnSpc>
              <a:buFont typeface="Wingdings" pitchFamily="2" charset="2"/>
              <a:buNone/>
            </a:pPr>
            <a:r>
              <a:rPr lang="en-US" sz="1400"/>
              <a:t>		&lt;/MOVIES&gt;</a:t>
            </a:r>
          </a:p>
          <a:p>
            <a:pPr>
              <a:lnSpc>
                <a:spcPct val="80000"/>
              </a:lnSpc>
              <a:buFont typeface="Wingdings" pitchFamily="2" charset="2"/>
              <a:buNone/>
            </a:pPr>
            <a:r>
              <a:rPr lang="en-US" sz="1400"/>
              <a:t>	&lt;/STAR&gt;</a:t>
            </a:r>
          </a:p>
          <a:p>
            <a:pPr>
              <a:lnSpc>
                <a:spcPct val="80000"/>
              </a:lnSpc>
              <a:buFont typeface="Wingdings" pitchFamily="2" charset="2"/>
              <a:buNone/>
            </a:pPr>
            <a:r>
              <a:rPr lang="en-US" sz="1400"/>
              <a:t>&lt;/STARS&gt;</a:t>
            </a:r>
            <a:endParaRPr lang="bg-BG" sz="1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bg-BG"/>
              <a:t>Document Type Definitions</a:t>
            </a:r>
          </a:p>
        </p:txBody>
      </p:sp>
      <p:sp>
        <p:nvSpPr>
          <p:cNvPr id="112643" name="Rectangle 3"/>
          <p:cNvSpPr>
            <a:spLocks noGrp="1" noChangeArrowheads="1"/>
          </p:cNvSpPr>
          <p:nvPr>
            <p:ph type="body" idx="1"/>
          </p:nvPr>
        </p:nvSpPr>
        <p:spPr>
          <a:xfrm>
            <a:off x="457200" y="1981200"/>
            <a:ext cx="8229600" cy="4876800"/>
          </a:xfrm>
        </p:spPr>
        <p:txBody>
          <a:bodyPr/>
          <a:lstStyle/>
          <a:p>
            <a:pPr marL="457200" indent="-457200">
              <a:lnSpc>
                <a:spcPct val="80000"/>
              </a:lnSpc>
              <a:buFont typeface="Wingdings" pitchFamily="2" charset="2"/>
              <a:buNone/>
            </a:pPr>
            <a:r>
              <a:rPr lang="en-US" sz="2000"/>
              <a:t>The components of an element E are generally other elements. They must appear between the tags &lt;E&gt; and &lt;/E&gt; in the order listed. However, there are several operators that control the number of times elements appear.</a:t>
            </a:r>
          </a:p>
          <a:p>
            <a:pPr marL="457200" indent="-457200">
              <a:lnSpc>
                <a:spcPct val="80000"/>
              </a:lnSpc>
              <a:buFont typeface="Wingdings" pitchFamily="2" charset="2"/>
              <a:buAutoNum type="arabicPeriod"/>
            </a:pPr>
            <a:r>
              <a:rPr lang="en-US" sz="2000"/>
              <a:t>A * following an element means that the element may occur any number of times, including zero times.</a:t>
            </a:r>
          </a:p>
          <a:p>
            <a:pPr marL="457200" indent="-457200">
              <a:lnSpc>
                <a:spcPct val="80000"/>
              </a:lnSpc>
              <a:buFont typeface="Wingdings" pitchFamily="2" charset="2"/>
              <a:buAutoNum type="arabicPeriod"/>
            </a:pPr>
            <a:r>
              <a:rPr lang="en-US" sz="2000"/>
              <a:t>A + following an element means that the element may occur one or more times.</a:t>
            </a:r>
          </a:p>
          <a:p>
            <a:pPr marL="457200" indent="-457200">
              <a:lnSpc>
                <a:spcPct val="80000"/>
              </a:lnSpc>
              <a:buFont typeface="Wingdings" pitchFamily="2" charset="2"/>
              <a:buAutoNum type="arabicPeriod"/>
            </a:pPr>
            <a:r>
              <a:rPr lang="en-US" sz="2000"/>
              <a:t>A ? following an element means that the element may occur either zero times or one time, but no more.</a:t>
            </a:r>
          </a:p>
          <a:p>
            <a:pPr marL="457200" indent="-457200">
              <a:lnSpc>
                <a:spcPct val="80000"/>
              </a:lnSpc>
              <a:buFont typeface="Wingdings" pitchFamily="2" charset="2"/>
              <a:buAutoNum type="arabicPeriod"/>
            </a:pPr>
            <a:r>
              <a:rPr lang="en-US" sz="2000"/>
              <a:t>The symbol | may appear between elements, or between parenthesized groups of elements to signify "or": that is. either the element(s) on the left appear or the element (s) on the right appear, but not both. For example, the expression</a:t>
            </a:r>
            <a:br>
              <a:rPr lang="en-US" sz="2000"/>
            </a:br>
            <a:r>
              <a:rPr lang="en-US" sz="2000"/>
              <a:t>(#PCDATA | (STREET, CITY)) as components for element ADDRESS would mean that an address could be either simple text, or consist of tagged street and city components.</a:t>
            </a:r>
            <a:endParaRPr lang="bg-BG" sz="20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bg-BG"/>
              <a:t>Using a DTD</a:t>
            </a:r>
          </a:p>
        </p:txBody>
      </p:sp>
      <p:sp>
        <p:nvSpPr>
          <p:cNvPr id="114691" name="Rectangle 3"/>
          <p:cNvSpPr>
            <a:spLocks noGrp="1" noChangeArrowheads="1"/>
          </p:cNvSpPr>
          <p:nvPr>
            <p:ph type="body" idx="1"/>
          </p:nvPr>
        </p:nvSpPr>
        <p:spPr/>
        <p:txBody>
          <a:bodyPr/>
          <a:lstStyle/>
          <a:p>
            <a:pPr marL="609600" indent="-609600">
              <a:lnSpc>
                <a:spcPct val="90000"/>
              </a:lnSpc>
              <a:buFont typeface="Wingdings" pitchFamily="2" charset="2"/>
              <a:buNone/>
            </a:pPr>
            <a:r>
              <a:rPr lang="en-US" sz="2400"/>
              <a:t>If a document is intended to conform to a certain DTD, we can either:</a:t>
            </a:r>
          </a:p>
          <a:p>
            <a:pPr marL="609600" indent="-609600">
              <a:lnSpc>
                <a:spcPct val="90000"/>
              </a:lnSpc>
              <a:buFont typeface="Wingdings" pitchFamily="2" charset="2"/>
              <a:buAutoNum type="alphaLcParenR"/>
            </a:pPr>
            <a:r>
              <a:rPr lang="en-US" sz="2400"/>
              <a:t>Include the DTD itself as a preamble to the document, or</a:t>
            </a:r>
          </a:p>
          <a:p>
            <a:pPr marL="609600" indent="-609600">
              <a:lnSpc>
                <a:spcPct val="90000"/>
              </a:lnSpc>
              <a:buFont typeface="Wingdings" pitchFamily="2" charset="2"/>
              <a:buAutoNum type="alphaLcParenR"/>
            </a:pPr>
            <a:r>
              <a:rPr lang="en-US" sz="2400"/>
              <a:t>In the opening line, refer to the DTD, which must be stored separately in the file system accessible to the application that is processing the document.</a:t>
            </a:r>
          </a:p>
          <a:p>
            <a:pPr marL="609600" indent="-609600">
              <a:lnSpc>
                <a:spcPct val="90000"/>
              </a:lnSpc>
              <a:buFont typeface="Wingdings" pitchFamily="2" charset="2"/>
              <a:buNone/>
            </a:pPr>
            <a:endParaRPr lang="en-US" sz="2400"/>
          </a:p>
          <a:p>
            <a:pPr marL="609600" indent="-609600">
              <a:lnSpc>
                <a:spcPct val="90000"/>
              </a:lnSpc>
              <a:buFont typeface="Wingdings" pitchFamily="2" charset="2"/>
              <a:buNone/>
            </a:pPr>
            <a:r>
              <a:rPr lang="en-US" sz="2400"/>
              <a:t>&lt;?XML VERSION = "1.0" STANDALONE = "no"?&gt;</a:t>
            </a:r>
          </a:p>
          <a:p>
            <a:pPr marL="609600" indent="-609600">
              <a:lnSpc>
                <a:spcPct val="90000"/>
              </a:lnSpc>
              <a:buFont typeface="Wingdings" pitchFamily="2" charset="2"/>
              <a:buNone/>
            </a:pPr>
            <a:r>
              <a:rPr lang="en-US" sz="2400"/>
              <a:t>&lt;!DOCTYPE Stars SYSTEM "star.dtd"&gt;</a:t>
            </a:r>
            <a:endParaRPr lang="bg-BG" sz="2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bg-BG"/>
              <a:t>Attribute Lists</a:t>
            </a:r>
          </a:p>
        </p:txBody>
      </p:sp>
      <p:sp>
        <p:nvSpPr>
          <p:cNvPr id="115715" name="Rectangle 3"/>
          <p:cNvSpPr>
            <a:spLocks noGrp="1" noChangeArrowheads="1"/>
          </p:cNvSpPr>
          <p:nvPr>
            <p:ph type="body" idx="1"/>
          </p:nvPr>
        </p:nvSpPr>
        <p:spPr>
          <a:xfrm>
            <a:off x="0" y="1557338"/>
            <a:ext cx="9144000" cy="5300662"/>
          </a:xfrm>
        </p:spPr>
        <p:txBody>
          <a:bodyPr/>
          <a:lstStyle/>
          <a:p>
            <a:pPr>
              <a:lnSpc>
                <a:spcPct val="80000"/>
              </a:lnSpc>
              <a:buFont typeface="Wingdings" pitchFamily="2" charset="2"/>
              <a:buNone/>
            </a:pPr>
            <a:r>
              <a:rPr lang="en-US" sz="1600"/>
              <a:t>There is a strong relationship between XML documents and semistructured data. Suppose that for some pair of matching tags &lt;T&gt; and &lt;/T&gt; in a document we create a node n. Then, if &lt;S&gt; and &lt;/S&gt; are matching tags nested directly within the pair &lt;T&gt; and &lt;/T&gt; (i.e., there are no matched pairs surrounding the S-pair but surrounded by the T-pair), we draw an arc labeled S from node n to the node for the S-pair. Then the result will be an instance of semistructured data that has essentially the same structure as the document.</a:t>
            </a:r>
          </a:p>
          <a:p>
            <a:pPr>
              <a:lnSpc>
                <a:spcPct val="80000"/>
              </a:lnSpc>
              <a:buFont typeface="Wingdings" pitchFamily="2" charset="2"/>
              <a:buNone/>
            </a:pPr>
            <a:r>
              <a:rPr lang="en-US" sz="1600"/>
              <a:t>Unfortunately, the relationship doesn't go the other way, with the limited subset of XML we have described so far. We need a way to express in XML the idea that an instance of an element might have more than one arc leading to that element. Clearly, we cannot nest a tag-pair directly within more than one tag-pair, so nesting is not sufficient to represent multiple predecessors of a node. The additional features that allow us to represent all semistructured data in XML are attributes within tags, identifiers (ID's), and identifier references (IDREF's).</a:t>
            </a:r>
          </a:p>
          <a:p>
            <a:pPr>
              <a:lnSpc>
                <a:spcPct val="80000"/>
              </a:lnSpc>
              <a:buFont typeface="Wingdings" pitchFamily="2" charset="2"/>
              <a:buNone/>
            </a:pPr>
            <a:r>
              <a:rPr lang="en-US" sz="1600"/>
              <a:t>Opening tags can have attributes that appear within the tag, in analogy to constructs like </a:t>
            </a:r>
            <a:br>
              <a:rPr lang="en-US" sz="1600"/>
            </a:br>
            <a:r>
              <a:rPr lang="en-US" sz="1600"/>
              <a:t>&lt;A HREF = . . . &gt; in HTML. Keyword !ATTLIST introduces a list of attributes and their types for a given element. One common use of attributes is to associate single, labeled values with a tag. This usage is an alternative to subtags that are simple text (i.e., declared as PCDATA).</a:t>
            </a:r>
          </a:p>
          <a:p>
            <a:pPr>
              <a:lnSpc>
                <a:spcPct val="80000"/>
              </a:lnSpc>
              <a:buFont typeface="Wingdings" pitchFamily="2" charset="2"/>
              <a:buNone/>
            </a:pPr>
            <a:r>
              <a:rPr lang="en-US" sz="1600"/>
              <a:t>Another important purpose of such attributes is to represent semistructured data that does not have a tree form. An attribute for elements of type E that is declared to be an ID will be given values that uniquely identify each portion of the document that is surrounded by an &lt;E&gt; and matching &lt;/E&gt; tag. In terms of semistructured data, an ID provides a unique name for a node.</a:t>
            </a:r>
          </a:p>
          <a:p>
            <a:pPr>
              <a:lnSpc>
                <a:spcPct val="80000"/>
              </a:lnSpc>
              <a:buFont typeface="Wingdings" pitchFamily="2" charset="2"/>
              <a:buNone/>
            </a:pPr>
            <a:r>
              <a:rPr lang="en-US" sz="1600"/>
              <a:t>Other attributes may be declared to be IDREF's. Their values are the id's associated with other tags. By giving one tag instance (i.e., a node in semistructured data) an ID with a value v and another tag instance an IDREF with value v. the latter is effectively given an arc or link to the former. The following example illustrates both the syntax for declaring id's and IDREF's and the significance of using them in data.</a:t>
            </a:r>
            <a:endParaRPr lang="bg-BG" sz="16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z="4000"/>
              <a:t>A DTD for stars and movies, using id's and IDREF's</a:t>
            </a:r>
            <a:endParaRPr lang="bg-BG" sz="4000"/>
          </a:p>
        </p:txBody>
      </p:sp>
      <p:sp>
        <p:nvSpPr>
          <p:cNvPr id="116739" name="Rectangle 3"/>
          <p:cNvSpPr>
            <a:spLocks noGrp="1" noChangeArrowheads="1"/>
          </p:cNvSpPr>
          <p:nvPr>
            <p:ph type="body" idx="1"/>
          </p:nvPr>
        </p:nvSpPr>
        <p:spPr>
          <a:xfrm>
            <a:off x="457200" y="1981200"/>
            <a:ext cx="8229600" cy="4876800"/>
          </a:xfrm>
        </p:spPr>
        <p:txBody>
          <a:bodyPr/>
          <a:lstStyle/>
          <a:p>
            <a:pPr>
              <a:lnSpc>
                <a:spcPct val="80000"/>
              </a:lnSpc>
              <a:buFont typeface="Wingdings" pitchFamily="2" charset="2"/>
              <a:buNone/>
            </a:pPr>
            <a:r>
              <a:rPr lang="bg-BG" sz="1800"/>
              <a:t>&lt;</a:t>
            </a:r>
            <a:r>
              <a:rPr lang="en-US" sz="1800"/>
              <a:t>!</a:t>
            </a:r>
            <a:r>
              <a:rPr lang="bg-BG" sz="1800"/>
              <a:t>DOCTYPE Stars-Movies [</a:t>
            </a:r>
          </a:p>
          <a:p>
            <a:pPr>
              <a:lnSpc>
                <a:spcPct val="80000"/>
              </a:lnSpc>
              <a:buFont typeface="Wingdings" pitchFamily="2" charset="2"/>
              <a:buNone/>
            </a:pPr>
            <a:r>
              <a:rPr lang="en-US" sz="1800"/>
              <a:t>	</a:t>
            </a:r>
            <a:r>
              <a:rPr lang="bg-BG" sz="1800"/>
              <a:t>&lt;!ELEMENT STARS-MOVIES (STAR*, MOVIE*)&gt;</a:t>
            </a:r>
          </a:p>
          <a:p>
            <a:pPr>
              <a:lnSpc>
                <a:spcPct val="80000"/>
              </a:lnSpc>
              <a:buFont typeface="Wingdings" pitchFamily="2" charset="2"/>
              <a:buNone/>
            </a:pPr>
            <a:r>
              <a:rPr lang="en-US" sz="1800"/>
              <a:t>	</a:t>
            </a:r>
            <a:r>
              <a:rPr lang="bg-BG" sz="1800"/>
              <a:t>&lt;!ELEMENT STAR (NAME, ADDRESS+)&gt;</a:t>
            </a:r>
          </a:p>
          <a:p>
            <a:pPr>
              <a:lnSpc>
                <a:spcPct val="80000"/>
              </a:lnSpc>
              <a:buFont typeface="Wingdings" pitchFamily="2" charset="2"/>
              <a:buNone/>
            </a:pPr>
            <a:r>
              <a:rPr lang="en-US" sz="1800"/>
              <a:t>		</a:t>
            </a:r>
            <a:r>
              <a:rPr lang="bg-BG" sz="1800"/>
              <a:t>&lt;!ATTLIST STAR</a:t>
            </a:r>
          </a:p>
          <a:p>
            <a:pPr>
              <a:lnSpc>
                <a:spcPct val="80000"/>
              </a:lnSpc>
              <a:buFont typeface="Wingdings" pitchFamily="2" charset="2"/>
              <a:buNone/>
            </a:pPr>
            <a:r>
              <a:rPr lang="en-US" sz="1800"/>
              <a:t>			</a:t>
            </a:r>
            <a:r>
              <a:rPr lang="bg-BG" sz="1800"/>
              <a:t>starld ID</a:t>
            </a:r>
          </a:p>
          <a:p>
            <a:pPr>
              <a:lnSpc>
                <a:spcPct val="80000"/>
              </a:lnSpc>
              <a:buFont typeface="Wingdings" pitchFamily="2" charset="2"/>
              <a:buNone/>
            </a:pPr>
            <a:r>
              <a:rPr lang="en-US" sz="1800"/>
              <a:t>			</a:t>
            </a:r>
            <a:r>
              <a:rPr lang="bg-BG" sz="1800"/>
              <a:t>starredin IDREFS&gt;</a:t>
            </a:r>
          </a:p>
          <a:p>
            <a:pPr>
              <a:lnSpc>
                <a:spcPct val="80000"/>
              </a:lnSpc>
              <a:buFont typeface="Wingdings" pitchFamily="2" charset="2"/>
              <a:buNone/>
            </a:pPr>
            <a:r>
              <a:rPr lang="en-US" sz="1800"/>
              <a:t>	</a:t>
            </a:r>
            <a:r>
              <a:rPr lang="bg-BG" sz="1800"/>
              <a:t>&lt;!ELEMENT NAME (#PCDATA)&gt;</a:t>
            </a:r>
          </a:p>
          <a:p>
            <a:pPr>
              <a:lnSpc>
                <a:spcPct val="80000"/>
              </a:lnSpc>
              <a:buFont typeface="Wingdings" pitchFamily="2" charset="2"/>
              <a:buNone/>
            </a:pPr>
            <a:r>
              <a:rPr lang="en-US" sz="1800"/>
              <a:t>	</a:t>
            </a:r>
            <a:r>
              <a:rPr lang="bg-BG" sz="1800"/>
              <a:t>&lt;!ELEMENT ADDRESS (STREET, CITY)&gt;</a:t>
            </a:r>
          </a:p>
          <a:p>
            <a:pPr>
              <a:lnSpc>
                <a:spcPct val="80000"/>
              </a:lnSpc>
              <a:buFont typeface="Wingdings" pitchFamily="2" charset="2"/>
              <a:buNone/>
            </a:pPr>
            <a:r>
              <a:rPr lang="en-US" sz="1800"/>
              <a:t>	</a:t>
            </a:r>
            <a:r>
              <a:rPr lang="bg-BG" sz="1800"/>
              <a:t>&lt;!ELEMENT STREET (#PCDATA)&gt;</a:t>
            </a:r>
          </a:p>
          <a:p>
            <a:pPr>
              <a:lnSpc>
                <a:spcPct val="80000"/>
              </a:lnSpc>
              <a:buFont typeface="Wingdings" pitchFamily="2" charset="2"/>
              <a:buNone/>
            </a:pPr>
            <a:r>
              <a:rPr lang="en-US" sz="1800"/>
              <a:t>	</a:t>
            </a:r>
            <a:r>
              <a:rPr lang="bg-BG" sz="1800"/>
              <a:t>&lt;!ELEMENT CITY (#PCDATA)&gt;</a:t>
            </a:r>
          </a:p>
          <a:p>
            <a:pPr>
              <a:lnSpc>
                <a:spcPct val="80000"/>
              </a:lnSpc>
              <a:buFont typeface="Wingdings" pitchFamily="2" charset="2"/>
              <a:buNone/>
            </a:pPr>
            <a:r>
              <a:rPr lang="en-US" sz="1800"/>
              <a:t>	</a:t>
            </a:r>
            <a:r>
              <a:rPr lang="bg-BG" sz="1800"/>
              <a:t>&lt;</a:t>
            </a:r>
            <a:r>
              <a:rPr lang="en-US" sz="1800"/>
              <a:t>!</a:t>
            </a:r>
            <a:r>
              <a:rPr lang="bg-BG" sz="1800"/>
              <a:t>ELEMENT MOVIE (TITLE, YEAR)&gt;</a:t>
            </a:r>
          </a:p>
          <a:p>
            <a:pPr>
              <a:lnSpc>
                <a:spcPct val="80000"/>
              </a:lnSpc>
              <a:buFont typeface="Wingdings" pitchFamily="2" charset="2"/>
              <a:buNone/>
            </a:pPr>
            <a:r>
              <a:rPr lang="en-US" sz="1800"/>
              <a:t>		</a:t>
            </a:r>
            <a:r>
              <a:rPr lang="bg-BG" sz="1800"/>
              <a:t>&lt;!ATTLIST MOVIE</a:t>
            </a:r>
          </a:p>
          <a:p>
            <a:pPr>
              <a:lnSpc>
                <a:spcPct val="80000"/>
              </a:lnSpc>
              <a:buFont typeface="Wingdings" pitchFamily="2" charset="2"/>
              <a:buNone/>
            </a:pPr>
            <a:r>
              <a:rPr lang="en-US" sz="1800"/>
              <a:t>			</a:t>
            </a:r>
            <a:r>
              <a:rPr lang="bg-BG" sz="1800"/>
              <a:t>movield ID</a:t>
            </a:r>
          </a:p>
          <a:p>
            <a:pPr>
              <a:lnSpc>
                <a:spcPct val="80000"/>
              </a:lnSpc>
              <a:buFont typeface="Wingdings" pitchFamily="2" charset="2"/>
              <a:buNone/>
            </a:pPr>
            <a:r>
              <a:rPr lang="en-US" sz="1800"/>
              <a:t>			</a:t>
            </a:r>
            <a:r>
              <a:rPr lang="bg-BG" sz="1800"/>
              <a:t>starsOf IDREFS&gt;</a:t>
            </a:r>
          </a:p>
          <a:p>
            <a:pPr>
              <a:lnSpc>
                <a:spcPct val="80000"/>
              </a:lnSpc>
              <a:buFont typeface="Wingdings" pitchFamily="2" charset="2"/>
              <a:buNone/>
            </a:pPr>
            <a:r>
              <a:rPr lang="en-US" sz="1800"/>
              <a:t>	</a:t>
            </a:r>
            <a:r>
              <a:rPr lang="bg-BG" sz="1800"/>
              <a:t>&lt;!ELEMENT TITLE (#PCDATA)&gt;</a:t>
            </a:r>
          </a:p>
          <a:p>
            <a:pPr>
              <a:lnSpc>
                <a:spcPct val="80000"/>
              </a:lnSpc>
              <a:buFont typeface="Wingdings" pitchFamily="2" charset="2"/>
              <a:buNone/>
            </a:pPr>
            <a:r>
              <a:rPr lang="en-US" sz="1800"/>
              <a:t>	</a:t>
            </a:r>
            <a:r>
              <a:rPr lang="bg-BG" sz="1800"/>
              <a:t>&lt;</a:t>
            </a:r>
            <a:r>
              <a:rPr lang="en-US" sz="1800"/>
              <a:t>!</a:t>
            </a:r>
            <a:r>
              <a:rPr lang="bg-BG" sz="1800"/>
              <a:t>ELEMENT YEAR (#PCDATA)&gt;</a:t>
            </a:r>
          </a:p>
          <a:p>
            <a:pPr>
              <a:lnSpc>
                <a:spcPct val="80000"/>
              </a:lnSpc>
              <a:buFont typeface="Wingdings" pitchFamily="2" charset="2"/>
              <a:buNone/>
            </a:pPr>
            <a:r>
              <a:rPr lang="bg-BG" sz="1800"/>
              <a:t>]&gt;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sz="4000"/>
              <a:t>Example of a document following the DTD</a:t>
            </a:r>
            <a:endParaRPr lang="bg-BG" sz="4000"/>
          </a:p>
        </p:txBody>
      </p:sp>
      <p:sp>
        <p:nvSpPr>
          <p:cNvPr id="117763" name="Rectangle 3"/>
          <p:cNvSpPr>
            <a:spLocks noGrp="1" noChangeArrowheads="1"/>
          </p:cNvSpPr>
          <p:nvPr>
            <p:ph type="body" idx="1"/>
          </p:nvPr>
        </p:nvSpPr>
        <p:spPr>
          <a:xfrm>
            <a:off x="457200" y="1700213"/>
            <a:ext cx="8229600" cy="5157787"/>
          </a:xfrm>
        </p:spPr>
        <p:txBody>
          <a:bodyPr/>
          <a:lstStyle/>
          <a:p>
            <a:pPr>
              <a:lnSpc>
                <a:spcPct val="80000"/>
              </a:lnSpc>
              <a:buFont typeface="Wingdings" pitchFamily="2" charset="2"/>
              <a:buNone/>
            </a:pPr>
            <a:r>
              <a:rPr lang="bg-BG" sz="1400"/>
              <a:t>&lt;STARS-MOVIES&gt;</a:t>
            </a:r>
          </a:p>
          <a:p>
            <a:pPr>
              <a:lnSpc>
                <a:spcPct val="80000"/>
              </a:lnSpc>
              <a:buFont typeface="Wingdings" pitchFamily="2" charset="2"/>
              <a:buNone/>
            </a:pPr>
            <a:r>
              <a:rPr lang="en-US" sz="1400"/>
              <a:t>	</a:t>
            </a:r>
            <a:r>
              <a:rPr lang="bg-BG" sz="1400"/>
              <a:t>&lt;STAR starld = "cf" starredin = "sw, esb, rj"&gt;</a:t>
            </a:r>
          </a:p>
          <a:p>
            <a:pPr>
              <a:lnSpc>
                <a:spcPct val="80000"/>
              </a:lnSpc>
              <a:buFont typeface="Wingdings" pitchFamily="2" charset="2"/>
              <a:buNone/>
            </a:pPr>
            <a:r>
              <a:rPr lang="en-US" sz="1400"/>
              <a:t>		</a:t>
            </a:r>
            <a:r>
              <a:rPr lang="bg-BG" sz="1400"/>
              <a:t>&lt;NAME&gt;Carrie Fisher&lt;/NAME&gt;</a:t>
            </a:r>
          </a:p>
          <a:p>
            <a:pPr>
              <a:lnSpc>
                <a:spcPct val="80000"/>
              </a:lnSpc>
              <a:buFont typeface="Wingdings" pitchFamily="2" charset="2"/>
              <a:buNone/>
            </a:pPr>
            <a:r>
              <a:rPr lang="en-US" sz="1400"/>
              <a:t>		</a:t>
            </a:r>
            <a:r>
              <a:rPr lang="bg-BG" sz="1400"/>
              <a:t>&lt;ADDRESS&gt;&lt;STREET&gt;123 Maple St.&lt;/STREET&gt;&lt;CITY&gt;Hollywood&lt;/CITYX/ADDRESS&gt;</a:t>
            </a:r>
          </a:p>
          <a:p>
            <a:pPr>
              <a:lnSpc>
                <a:spcPct val="80000"/>
              </a:lnSpc>
              <a:buFont typeface="Wingdings" pitchFamily="2" charset="2"/>
              <a:buNone/>
            </a:pPr>
            <a:r>
              <a:rPr lang="en-US" sz="1400"/>
              <a:t>		</a:t>
            </a:r>
            <a:r>
              <a:rPr lang="bg-BG" sz="1400"/>
              <a:t>&lt;ADDRESS&gt;&lt;STREET&gt;5 Locust Ln.&lt;/STREET&gt;&lt;CITY&gt;Malibu&lt;/CITY</a:t>
            </a:r>
            <a:r>
              <a:rPr lang="en-US" sz="1400"/>
              <a:t>&gt;&lt;</a:t>
            </a:r>
            <a:r>
              <a:rPr lang="bg-BG" sz="1400"/>
              <a:t>/ADDRESS&gt;</a:t>
            </a:r>
          </a:p>
          <a:p>
            <a:pPr>
              <a:lnSpc>
                <a:spcPct val="80000"/>
              </a:lnSpc>
              <a:buFont typeface="Wingdings" pitchFamily="2" charset="2"/>
              <a:buNone/>
            </a:pPr>
            <a:r>
              <a:rPr lang="en-US" sz="1400"/>
              <a:t>	</a:t>
            </a:r>
            <a:r>
              <a:rPr lang="bg-BG" sz="1400"/>
              <a:t>&lt;/STAR&gt;</a:t>
            </a:r>
          </a:p>
          <a:p>
            <a:pPr>
              <a:lnSpc>
                <a:spcPct val="80000"/>
              </a:lnSpc>
              <a:buFont typeface="Wingdings" pitchFamily="2" charset="2"/>
              <a:buNone/>
            </a:pPr>
            <a:r>
              <a:rPr lang="en-US" sz="1400"/>
              <a:t>	</a:t>
            </a:r>
            <a:r>
              <a:rPr lang="bg-BG" sz="1400"/>
              <a:t>&lt;STAR starld = "mh" starredin = "sw, esb, rj"&gt;</a:t>
            </a:r>
          </a:p>
          <a:p>
            <a:pPr>
              <a:lnSpc>
                <a:spcPct val="80000"/>
              </a:lnSpc>
              <a:buFont typeface="Wingdings" pitchFamily="2" charset="2"/>
              <a:buNone/>
            </a:pPr>
            <a:r>
              <a:rPr lang="en-US" sz="1400"/>
              <a:t>		</a:t>
            </a:r>
            <a:r>
              <a:rPr lang="bg-BG" sz="1400"/>
              <a:t>&lt;NAME&gt;Mark Hamill&lt;/NAME&gt;</a:t>
            </a:r>
          </a:p>
          <a:p>
            <a:pPr>
              <a:lnSpc>
                <a:spcPct val="80000"/>
              </a:lnSpc>
              <a:buFont typeface="Wingdings" pitchFamily="2" charset="2"/>
              <a:buNone/>
            </a:pPr>
            <a:r>
              <a:rPr lang="en-US" sz="1400"/>
              <a:t>		</a:t>
            </a:r>
            <a:r>
              <a:rPr lang="bg-BG" sz="1400"/>
              <a:t>&lt;ADDRESSXSTREET&gt;456 Oak Rd.&lt;STREET&gt;&lt;CITY&gt;Brentwood&lt;/CITY</a:t>
            </a:r>
            <a:r>
              <a:rPr lang="en-US" sz="1400"/>
              <a:t>&gt;&lt;</a:t>
            </a:r>
            <a:r>
              <a:rPr lang="bg-BG" sz="1400"/>
              <a:t>/ADDRESS&gt;</a:t>
            </a:r>
          </a:p>
          <a:p>
            <a:pPr>
              <a:lnSpc>
                <a:spcPct val="80000"/>
              </a:lnSpc>
              <a:buFont typeface="Wingdings" pitchFamily="2" charset="2"/>
              <a:buNone/>
            </a:pPr>
            <a:r>
              <a:rPr lang="en-US" sz="1400"/>
              <a:t>	</a:t>
            </a:r>
            <a:r>
              <a:rPr lang="bg-BG" sz="1400"/>
              <a:t>&lt;/STAR&gt;</a:t>
            </a:r>
          </a:p>
          <a:p>
            <a:pPr>
              <a:lnSpc>
                <a:spcPct val="80000"/>
              </a:lnSpc>
              <a:buFont typeface="Wingdings" pitchFamily="2" charset="2"/>
              <a:buNone/>
            </a:pPr>
            <a:r>
              <a:rPr lang="en-US" sz="1400"/>
              <a:t>	</a:t>
            </a:r>
            <a:r>
              <a:rPr lang="bg-BG" sz="1400"/>
              <a:t>&lt;MOVIE movield = "sw" starsOf = "cf, mh"&gt;</a:t>
            </a:r>
          </a:p>
          <a:p>
            <a:pPr>
              <a:lnSpc>
                <a:spcPct val="80000"/>
              </a:lnSpc>
              <a:buFont typeface="Wingdings" pitchFamily="2" charset="2"/>
              <a:buNone/>
            </a:pPr>
            <a:r>
              <a:rPr lang="en-US" sz="1400"/>
              <a:t>		</a:t>
            </a:r>
            <a:r>
              <a:rPr lang="bg-BG" sz="1400"/>
              <a:t>&lt;TITLE&gt;Star Wars&lt;/TITLE&gt;</a:t>
            </a:r>
          </a:p>
          <a:p>
            <a:pPr>
              <a:lnSpc>
                <a:spcPct val="80000"/>
              </a:lnSpc>
              <a:buFont typeface="Wingdings" pitchFamily="2" charset="2"/>
              <a:buNone/>
            </a:pPr>
            <a:r>
              <a:rPr lang="en-US" sz="1400"/>
              <a:t>		</a:t>
            </a:r>
            <a:r>
              <a:rPr lang="bg-BG" sz="1400"/>
              <a:t>&lt;YEAR&gt;1977&lt;/YEAR&gt;</a:t>
            </a:r>
          </a:p>
          <a:p>
            <a:pPr>
              <a:lnSpc>
                <a:spcPct val="80000"/>
              </a:lnSpc>
              <a:buFont typeface="Wingdings" pitchFamily="2" charset="2"/>
              <a:buNone/>
            </a:pPr>
            <a:r>
              <a:rPr lang="en-US" sz="1400"/>
              <a:t>	</a:t>
            </a:r>
            <a:r>
              <a:rPr lang="bg-BG" sz="1400"/>
              <a:t>&lt;/MOVIE&gt;</a:t>
            </a:r>
          </a:p>
          <a:p>
            <a:pPr>
              <a:lnSpc>
                <a:spcPct val="80000"/>
              </a:lnSpc>
              <a:buFont typeface="Wingdings" pitchFamily="2" charset="2"/>
              <a:buNone/>
            </a:pPr>
            <a:r>
              <a:rPr lang="en-US" sz="1400"/>
              <a:t>	</a:t>
            </a:r>
            <a:r>
              <a:rPr lang="bg-BG" sz="1400"/>
              <a:t>&lt;MOVIE movield = "esb" starsOf = "cf, inh"&gt;</a:t>
            </a:r>
          </a:p>
          <a:p>
            <a:pPr>
              <a:lnSpc>
                <a:spcPct val="80000"/>
              </a:lnSpc>
              <a:buFont typeface="Wingdings" pitchFamily="2" charset="2"/>
              <a:buNone/>
            </a:pPr>
            <a:r>
              <a:rPr lang="en-US" sz="1400"/>
              <a:t>		</a:t>
            </a:r>
            <a:r>
              <a:rPr lang="bg-BG" sz="1400"/>
              <a:t>&lt;TITLE&gt;Empire Strikes Back&lt;/TITLE&gt;</a:t>
            </a:r>
          </a:p>
          <a:p>
            <a:pPr>
              <a:lnSpc>
                <a:spcPct val="80000"/>
              </a:lnSpc>
              <a:buFont typeface="Wingdings" pitchFamily="2" charset="2"/>
              <a:buNone/>
            </a:pPr>
            <a:r>
              <a:rPr lang="en-US" sz="1400"/>
              <a:t>		</a:t>
            </a:r>
            <a:r>
              <a:rPr lang="bg-BG" sz="1400"/>
              <a:t>&lt;YEAR&gt;1980&lt;/YEAR&gt;</a:t>
            </a:r>
          </a:p>
          <a:p>
            <a:pPr>
              <a:lnSpc>
                <a:spcPct val="80000"/>
              </a:lnSpc>
              <a:buFont typeface="Wingdings" pitchFamily="2" charset="2"/>
              <a:buNone/>
            </a:pPr>
            <a:r>
              <a:rPr lang="en-US" sz="1400"/>
              <a:t>	</a:t>
            </a:r>
            <a:r>
              <a:rPr lang="bg-BG" sz="1400"/>
              <a:t>&lt;/MOVIE&gt;</a:t>
            </a:r>
          </a:p>
          <a:p>
            <a:pPr>
              <a:lnSpc>
                <a:spcPct val="80000"/>
              </a:lnSpc>
              <a:buFont typeface="Wingdings" pitchFamily="2" charset="2"/>
              <a:buNone/>
            </a:pPr>
            <a:r>
              <a:rPr lang="en-US" sz="1400"/>
              <a:t>	</a:t>
            </a:r>
            <a:r>
              <a:rPr lang="bg-BG" sz="1400"/>
              <a:t>&lt;MOVIE movield = "rj" starsOf = "cf, mh"&gt;</a:t>
            </a:r>
          </a:p>
          <a:p>
            <a:pPr>
              <a:lnSpc>
                <a:spcPct val="80000"/>
              </a:lnSpc>
              <a:buFont typeface="Wingdings" pitchFamily="2" charset="2"/>
              <a:buNone/>
            </a:pPr>
            <a:r>
              <a:rPr lang="en-US" sz="1400"/>
              <a:t>		</a:t>
            </a:r>
            <a:r>
              <a:rPr lang="bg-BG" sz="1400"/>
              <a:t>&lt;TITLE&gt;Return of the Jedi&lt;/TITLE&gt;</a:t>
            </a:r>
          </a:p>
          <a:p>
            <a:pPr>
              <a:lnSpc>
                <a:spcPct val="80000"/>
              </a:lnSpc>
              <a:buFont typeface="Wingdings" pitchFamily="2" charset="2"/>
              <a:buNone/>
            </a:pPr>
            <a:r>
              <a:rPr lang="en-US" sz="1400"/>
              <a:t>		</a:t>
            </a:r>
            <a:r>
              <a:rPr lang="bg-BG" sz="1400"/>
              <a:t>&lt;YEAR&gt;1983&lt;/YEAR&gt;</a:t>
            </a:r>
          </a:p>
          <a:p>
            <a:pPr>
              <a:lnSpc>
                <a:spcPct val="80000"/>
              </a:lnSpc>
              <a:buFont typeface="Wingdings" pitchFamily="2" charset="2"/>
              <a:buNone/>
            </a:pPr>
            <a:r>
              <a:rPr lang="en-US" sz="1400"/>
              <a:t>	</a:t>
            </a:r>
            <a:r>
              <a:rPr lang="bg-BG" sz="1400"/>
              <a:t>&lt;/MOVIE&gt;</a:t>
            </a:r>
          </a:p>
          <a:p>
            <a:pPr>
              <a:lnSpc>
                <a:spcPct val="80000"/>
              </a:lnSpc>
              <a:buFont typeface="Wingdings" pitchFamily="2" charset="2"/>
              <a:buNone/>
            </a:pPr>
            <a:r>
              <a:rPr lang="bg-BG" sz="1400"/>
              <a:t>&lt;/STARS-MOVIES&gt;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Summary</a:t>
            </a:r>
            <a:endParaRPr lang="bg-BG"/>
          </a:p>
        </p:txBody>
      </p:sp>
      <p:sp>
        <p:nvSpPr>
          <p:cNvPr id="118787" name="Rectangle 3"/>
          <p:cNvSpPr>
            <a:spLocks noGrp="1" noChangeArrowheads="1"/>
          </p:cNvSpPr>
          <p:nvPr>
            <p:ph type="body" idx="1"/>
          </p:nvPr>
        </p:nvSpPr>
        <p:spPr>
          <a:xfrm>
            <a:off x="457200" y="1981200"/>
            <a:ext cx="8686800" cy="4876800"/>
          </a:xfrm>
        </p:spPr>
        <p:txBody>
          <a:bodyPr/>
          <a:lstStyle/>
          <a:p>
            <a:pPr>
              <a:lnSpc>
                <a:spcPct val="80000"/>
              </a:lnSpc>
              <a:buFont typeface="Wingdings" pitchFamily="2" charset="2"/>
              <a:buNone/>
            </a:pPr>
            <a:r>
              <a:rPr lang="en-US" sz="1800">
                <a:solidFill>
                  <a:schemeClr val="folHlink"/>
                </a:solidFill>
              </a:rPr>
              <a:t>Object Definition Language</a:t>
            </a:r>
            <a:r>
              <a:rPr lang="en-US" sz="1800"/>
              <a:t>: This language is a notation for formally describing the schemas of databases in an object-oriented style. One defines classes, which may have three kinds of properties: attributes, methods, and relationships.</a:t>
            </a:r>
          </a:p>
          <a:p>
            <a:pPr>
              <a:lnSpc>
                <a:spcPct val="80000"/>
              </a:lnSpc>
              <a:buFont typeface="Wingdings" pitchFamily="2" charset="2"/>
              <a:buNone/>
            </a:pPr>
            <a:r>
              <a:rPr lang="en-US" sz="1800">
                <a:solidFill>
                  <a:schemeClr val="folHlink"/>
                </a:solidFill>
              </a:rPr>
              <a:t>ODL Relationships</a:t>
            </a:r>
            <a:r>
              <a:rPr lang="en-US" sz="1800"/>
              <a:t>: A relationship in ODL must be binary. It is represented, in the two classes it connects, by names that are declared to be inverses of one another. Relationships can be many-many, many-one, or one-one, depending on whether the types of the pair are declared to be a single object or a set of objects.</a:t>
            </a:r>
          </a:p>
          <a:p>
            <a:pPr>
              <a:lnSpc>
                <a:spcPct val="80000"/>
              </a:lnSpc>
              <a:buFont typeface="Wingdings" pitchFamily="2" charset="2"/>
              <a:buNone/>
            </a:pPr>
            <a:r>
              <a:rPr lang="en-US" sz="1800">
                <a:solidFill>
                  <a:schemeClr val="folHlink"/>
                </a:solidFill>
              </a:rPr>
              <a:t>The ODL Type System</a:t>
            </a:r>
            <a:r>
              <a:rPr lang="en-US" sz="1800"/>
              <a:t>: ODL allows types to be constructed, beginning with class names and atomic types such as integer, by applying any of the following type constructors: structure formation, set-of, bag-of, list-of, array-of, and </a:t>
            </a:r>
            <a:br>
              <a:rPr lang="en-US" sz="1800"/>
            </a:br>
            <a:r>
              <a:rPr lang="en-US" sz="1800"/>
              <a:t>dictionary-of.</a:t>
            </a:r>
          </a:p>
          <a:p>
            <a:pPr>
              <a:lnSpc>
                <a:spcPct val="80000"/>
              </a:lnSpc>
              <a:buFont typeface="Wingdings" pitchFamily="2" charset="2"/>
              <a:buNone/>
            </a:pPr>
            <a:r>
              <a:rPr lang="en-US" sz="1800">
                <a:solidFill>
                  <a:schemeClr val="folHlink"/>
                </a:solidFill>
              </a:rPr>
              <a:t>Extents</a:t>
            </a:r>
            <a:r>
              <a:rPr lang="en-US" sz="1800"/>
              <a:t>: A class of objects can have an extent, which is the set of objects of that class currently existing in the database. Thus, the extent corresponds to a relation instance in the relational model, while the class declaration is like the schema of a relation.</a:t>
            </a:r>
          </a:p>
          <a:p>
            <a:pPr>
              <a:lnSpc>
                <a:spcPct val="80000"/>
              </a:lnSpc>
              <a:buFont typeface="Wingdings" pitchFamily="2" charset="2"/>
              <a:buNone/>
            </a:pPr>
            <a:r>
              <a:rPr lang="en-US" sz="1800">
                <a:solidFill>
                  <a:schemeClr val="folHlink"/>
                </a:solidFill>
              </a:rPr>
              <a:t>Keys in ODL</a:t>
            </a:r>
            <a:r>
              <a:rPr lang="en-US" sz="1800"/>
              <a:t>: Keys are optional in ODL. One is allowed to declare one or more keys, but because objects have an object-ID that is not one of its properties, a system implementing ODL can tell the difference between objects, even if they have identical values for all properties.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68313" y="0"/>
            <a:ext cx="8229600" cy="1371600"/>
          </a:xfrm>
        </p:spPr>
        <p:txBody>
          <a:bodyPr/>
          <a:lstStyle/>
          <a:p>
            <a:r>
              <a:rPr lang="en-US"/>
              <a:t>Summary</a:t>
            </a:r>
            <a:endParaRPr lang="bg-BG"/>
          </a:p>
        </p:txBody>
      </p:sp>
      <p:sp>
        <p:nvSpPr>
          <p:cNvPr id="119811" name="Rectangle 3"/>
          <p:cNvSpPr>
            <a:spLocks noGrp="1" noChangeArrowheads="1"/>
          </p:cNvSpPr>
          <p:nvPr>
            <p:ph type="body" idx="1"/>
          </p:nvPr>
        </p:nvSpPr>
        <p:spPr>
          <a:xfrm>
            <a:off x="0" y="1196975"/>
            <a:ext cx="9144000" cy="5661025"/>
          </a:xfrm>
        </p:spPr>
        <p:txBody>
          <a:bodyPr/>
          <a:lstStyle/>
          <a:p>
            <a:pPr>
              <a:lnSpc>
                <a:spcPct val="80000"/>
              </a:lnSpc>
              <a:buFont typeface="Wingdings" pitchFamily="2" charset="2"/>
              <a:buNone/>
            </a:pPr>
            <a:r>
              <a:rPr lang="en-US" sz="1800">
                <a:solidFill>
                  <a:schemeClr val="folHlink"/>
                </a:solidFill>
              </a:rPr>
              <a:t>Converting ODL Designs to Relations</a:t>
            </a:r>
            <a:r>
              <a:rPr lang="en-US" sz="1800"/>
              <a:t>: If we treat ODL as only a design language, whose designs are then converted to relations, the simplest approach is to create a relation for a the attributes of a class and a relation for each pair of inverse relationships. However, we can combine a many-one relationship with the relation intended for the attributes of the "many" class. It is also necessary to create new attributes to represent the key of a class that has no key.</a:t>
            </a:r>
          </a:p>
          <a:p>
            <a:pPr>
              <a:lnSpc>
                <a:spcPct val="80000"/>
              </a:lnSpc>
              <a:buFont typeface="Wingdings" pitchFamily="2" charset="2"/>
              <a:buNone/>
            </a:pPr>
            <a:r>
              <a:rPr lang="en-US" sz="1800">
                <a:solidFill>
                  <a:schemeClr val="folHlink"/>
                </a:solidFill>
              </a:rPr>
              <a:t>The Object-Relational Model</a:t>
            </a:r>
            <a:r>
              <a:rPr lang="en-US" sz="1800"/>
              <a:t>: An alternative to pure object-oriented database models like ODL is to extend the relational model to include the major features of object-orientation. These extensions include nested relations, i.e., complex types for attributes of a relation, including relations as types. Other extensions include methods defined for these types, and the ability of one tuple to refer to another through a reference type.</a:t>
            </a:r>
          </a:p>
          <a:p>
            <a:pPr>
              <a:lnSpc>
                <a:spcPct val="80000"/>
              </a:lnSpc>
              <a:buFont typeface="Wingdings" pitchFamily="2" charset="2"/>
              <a:buNone/>
            </a:pPr>
            <a:r>
              <a:rPr lang="en-US" sz="1800">
                <a:solidFill>
                  <a:schemeClr val="folHlink"/>
                </a:solidFill>
              </a:rPr>
              <a:t>Semistructured Data</a:t>
            </a:r>
            <a:r>
              <a:rPr lang="en-US" sz="1800"/>
              <a:t>: In this model, data is represented by a graph. Nodes are like objects or values of their attributes, and labeled arcs connect an object to both the values of its attributes and to other objects to which it is connected by a relationship.</a:t>
            </a:r>
          </a:p>
          <a:p>
            <a:pPr>
              <a:lnSpc>
                <a:spcPct val="80000"/>
              </a:lnSpc>
              <a:buFont typeface="Wingdings" pitchFamily="2" charset="2"/>
              <a:buNone/>
            </a:pPr>
            <a:r>
              <a:rPr lang="en-US" sz="1800">
                <a:solidFill>
                  <a:schemeClr val="folHlink"/>
                </a:solidFill>
              </a:rPr>
              <a:t>XML</a:t>
            </a:r>
            <a:r>
              <a:rPr lang="en-US" sz="1800"/>
              <a:t>: The Extensible Markup Language is a World-Wide-Web Consortium standard that implements semistructured data in documents (text files). Nodes correspond to sections of the text, and (some) labeled arcs are represented in XML by pairs of beginning and ending tags.</a:t>
            </a:r>
          </a:p>
          <a:p>
            <a:pPr>
              <a:lnSpc>
                <a:spcPct val="80000"/>
              </a:lnSpc>
              <a:buFont typeface="Wingdings" pitchFamily="2" charset="2"/>
              <a:buNone/>
            </a:pPr>
            <a:r>
              <a:rPr lang="en-US" sz="1800">
                <a:solidFill>
                  <a:schemeClr val="folHlink"/>
                </a:solidFill>
              </a:rPr>
              <a:t>Identifiers and References in XML</a:t>
            </a:r>
            <a:r>
              <a:rPr lang="en-US" sz="1800"/>
              <a:t>: To represent graphs that are not trees, XML allows attributes of type ID and IDREF within the beginning tags. A tag (corresponding to a node of semistructured data) can thus be given an identifier, and that identifier can be referred to by other tags, from which we would like to establish a link (arc in semistructured data).</a:t>
            </a:r>
            <a:endParaRPr lang="bg-BG" sz="1800"/>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bg-BG"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bg-BG"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859</TotalTime>
  <Words>13067</Words>
  <Application>Microsoft Office PowerPoint</Application>
  <PresentationFormat>On-screen Show (4:3)</PresentationFormat>
  <Paragraphs>920</Paragraphs>
  <Slides>98</Slides>
  <Notes>0</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Textured</vt:lpstr>
      <vt:lpstr>Database Systems Other Data Models</vt:lpstr>
      <vt:lpstr>Contents</vt:lpstr>
      <vt:lpstr>Review of Object-Oriented Concepts</vt:lpstr>
      <vt:lpstr>The Type System</vt:lpstr>
      <vt:lpstr>Classes and Objects</vt:lpstr>
      <vt:lpstr>Object Identity</vt:lpstr>
      <vt:lpstr>Methods</vt:lpstr>
      <vt:lpstr>Class Hierarchies</vt:lpstr>
      <vt:lpstr>Example</vt:lpstr>
      <vt:lpstr>Introduction to ODL</vt:lpstr>
      <vt:lpstr>Object-Oriented Design</vt:lpstr>
      <vt:lpstr>An object representing an account</vt:lpstr>
      <vt:lpstr>Class Declarations</vt:lpstr>
      <vt:lpstr>Attributes in ODL</vt:lpstr>
      <vt:lpstr>Example</vt:lpstr>
      <vt:lpstr>Example</vt:lpstr>
      <vt:lpstr>Why Name Enumerations and Structures?</vt:lpstr>
      <vt:lpstr>Relationships in ODL</vt:lpstr>
      <vt:lpstr>Inverse Relationships</vt:lpstr>
      <vt:lpstr>Inverse Relationships</vt:lpstr>
      <vt:lpstr>Some ODL classes and their relationships</vt:lpstr>
      <vt:lpstr>Multiplicity of Relationships</vt:lpstr>
      <vt:lpstr>Some ODL classes and their relationships</vt:lpstr>
      <vt:lpstr>Methods in ODL</vt:lpstr>
      <vt:lpstr>Methods in ODL</vt:lpstr>
      <vt:lpstr>Example</vt:lpstr>
      <vt:lpstr>Types in ODL</vt:lpstr>
      <vt:lpstr>Type Constructors</vt:lpstr>
      <vt:lpstr>Type Constructors</vt:lpstr>
      <vt:lpstr>Examples</vt:lpstr>
      <vt:lpstr>Additional ODL Concepts</vt:lpstr>
      <vt:lpstr>Multiway Relationships in ODL</vt:lpstr>
      <vt:lpstr>A class Contract to represent the 3-way relationship Contracts</vt:lpstr>
      <vt:lpstr>Subclasses in ODL</vt:lpstr>
      <vt:lpstr>Multiple Inheritance in ODL</vt:lpstr>
      <vt:lpstr>Diagram showing multiple inheritance</vt:lpstr>
      <vt:lpstr>Example</vt:lpstr>
      <vt:lpstr>Multiple Inheritance in ODL</vt:lpstr>
      <vt:lpstr>Extents</vt:lpstr>
      <vt:lpstr>Interfaces</vt:lpstr>
      <vt:lpstr>Declaring Keys in ODL</vt:lpstr>
      <vt:lpstr>Declaring Keys in ODL</vt:lpstr>
      <vt:lpstr>Declaring Keys in ODL</vt:lpstr>
      <vt:lpstr>Declaring Keys in ODL</vt:lpstr>
      <vt:lpstr>From ODL Designs to Relational Designs</vt:lpstr>
      <vt:lpstr>From ODL Attributes to Relational Attributes</vt:lpstr>
      <vt:lpstr>Example</vt:lpstr>
      <vt:lpstr>Nonatomic Attributes in Classes</vt:lpstr>
      <vt:lpstr>Class with a structured attribute</vt:lpstr>
      <vt:lpstr>Representing Set-Valued Attributes</vt:lpstr>
      <vt:lpstr>Stars with a set of addresses</vt:lpstr>
      <vt:lpstr>Stars with a set of addresses and a birthdate</vt:lpstr>
      <vt:lpstr>Atomic Values: Bug or Feature?</vt:lpstr>
      <vt:lpstr>Representing Other Type Constructors</vt:lpstr>
      <vt:lpstr>Representing Other Type Constructors</vt:lpstr>
      <vt:lpstr>Representing Other Type Constructors</vt:lpstr>
      <vt:lpstr>Representing Other Type Constructors</vt:lpstr>
      <vt:lpstr>Representing Other Type Constructors</vt:lpstr>
      <vt:lpstr>Representing ODL Relationships</vt:lpstr>
      <vt:lpstr>The complete definition of the Movie and Studio classes</vt:lpstr>
      <vt:lpstr>Example</vt:lpstr>
      <vt:lpstr>Representing ODL Relationships</vt:lpstr>
      <vt:lpstr>Example</vt:lpstr>
      <vt:lpstr>Representing ODL Relationships</vt:lpstr>
      <vt:lpstr>What If There Is No Key?</vt:lpstr>
      <vt:lpstr>The Object-Relational Model</vt:lpstr>
      <vt:lpstr>From Relations to Object-Relations</vt:lpstr>
      <vt:lpstr>Nested Relations</vt:lpstr>
      <vt:lpstr>A nested relation for stars and their movies</vt:lpstr>
      <vt:lpstr>References</vt:lpstr>
      <vt:lpstr>Sets of references as the value of an attribute</vt:lpstr>
      <vt:lpstr>Object-Oriented Versus Object-Relational</vt:lpstr>
      <vt:lpstr>Object-Oriented Versus Object-Relational</vt:lpstr>
      <vt:lpstr>From ODL Designs to Object-Relational Designs</vt:lpstr>
      <vt:lpstr>Semistructured Data</vt:lpstr>
      <vt:lpstr>Motivation for the Semistructured-Data Model</vt:lpstr>
      <vt:lpstr>Semistructured Data Representation</vt:lpstr>
      <vt:lpstr>Semistructured data representing a movie and stars</vt:lpstr>
      <vt:lpstr>Semistructured Data Representation</vt:lpstr>
      <vt:lpstr>Information Integration Via Semistructured Data</vt:lpstr>
      <vt:lpstr>Information Integration Via Semistructured Data</vt:lpstr>
      <vt:lpstr>Integrating two legacy databases through an interface that supports semistructured data</vt:lpstr>
      <vt:lpstr>Information Integration Via Semistructured Data</vt:lpstr>
      <vt:lpstr>XML and Its Data Model</vt:lpstr>
      <vt:lpstr>Semantic Tags</vt:lpstr>
      <vt:lpstr>Well-Formed XML</vt:lpstr>
      <vt:lpstr>An XML document about stars and movies</vt:lpstr>
      <vt:lpstr>Relationship "stars-in" between stars and movies</vt:lpstr>
      <vt:lpstr>Document Type Definitions</vt:lpstr>
      <vt:lpstr>A DTD for movie stars</vt:lpstr>
      <vt:lpstr>Example of a document following the DTD</vt:lpstr>
      <vt:lpstr>Document Type Definitions</vt:lpstr>
      <vt:lpstr>Using a DTD</vt:lpstr>
      <vt:lpstr>Attribute Lists</vt:lpstr>
      <vt:lpstr>A DTD for stars and movies, using id's and IDREF's</vt:lpstr>
      <vt:lpstr>Example of a document following the DTD</vt:lpstr>
      <vt:lpstr>Summary</vt:lpstr>
      <vt:lpstr>Summary</vt:lpstr>
    </vt:vector>
  </TitlesOfParts>
  <Company>CHT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Vladimir Dimitrov</dc:creator>
  <cp:lastModifiedBy>cht</cp:lastModifiedBy>
  <cp:revision>69</cp:revision>
  <dcterms:created xsi:type="dcterms:W3CDTF">2006-04-08T16:02:19Z</dcterms:created>
  <dcterms:modified xsi:type="dcterms:W3CDTF">2013-03-14T19:37:08Z</dcterms:modified>
</cp:coreProperties>
</file>