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94" r:id="rId33"/>
    <p:sldId id="287" r:id="rId34"/>
    <p:sldId id="288" r:id="rId35"/>
    <p:sldId id="289" r:id="rId36"/>
    <p:sldId id="290" r:id="rId37"/>
    <p:sldId id="291" r:id="rId38"/>
    <p:sldId id="293" r:id="rId39"/>
    <p:sldId id="292"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charset="0"/>
        <a:ea typeface="+mn-ea"/>
        <a:cs typeface="+mn-cs"/>
      </a:defRPr>
    </a:lvl1pPr>
    <a:lvl2pPr marL="457200" algn="l" rtl="0" fontAlgn="base">
      <a:spcBef>
        <a:spcPct val="0"/>
      </a:spcBef>
      <a:spcAft>
        <a:spcPct val="0"/>
      </a:spcAft>
      <a:defRPr kern="1200">
        <a:solidFill>
          <a:schemeClr val="tx1"/>
        </a:solidFill>
        <a:latin typeface="Tahoma" charset="0"/>
        <a:ea typeface="+mn-ea"/>
        <a:cs typeface="+mn-cs"/>
      </a:defRPr>
    </a:lvl2pPr>
    <a:lvl3pPr marL="914400" algn="l" rtl="0" fontAlgn="base">
      <a:spcBef>
        <a:spcPct val="0"/>
      </a:spcBef>
      <a:spcAft>
        <a:spcPct val="0"/>
      </a:spcAft>
      <a:defRPr kern="1200">
        <a:solidFill>
          <a:schemeClr val="tx1"/>
        </a:solidFill>
        <a:latin typeface="Tahoma" charset="0"/>
        <a:ea typeface="+mn-ea"/>
        <a:cs typeface="+mn-cs"/>
      </a:defRPr>
    </a:lvl3pPr>
    <a:lvl4pPr marL="1371600" algn="l" rtl="0" fontAlgn="base">
      <a:spcBef>
        <a:spcPct val="0"/>
      </a:spcBef>
      <a:spcAft>
        <a:spcPct val="0"/>
      </a:spcAft>
      <a:defRPr kern="1200">
        <a:solidFill>
          <a:schemeClr val="tx1"/>
        </a:solidFill>
        <a:latin typeface="Tahoma" charset="0"/>
        <a:ea typeface="+mn-ea"/>
        <a:cs typeface="+mn-cs"/>
      </a:defRPr>
    </a:lvl4pPr>
    <a:lvl5pPr marL="1828800" algn="l" rtl="0" fontAlgn="base">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1126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BDD13B1B-24E6-4567-8E4B-C2ADD79C1F4E}" type="slidenum">
              <a:rPr lang="bg-BG"/>
              <a:pPr>
                <a:defRPr/>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866274D1-1403-4CA0-B30E-0BF53C93BCED}" type="slidenum">
              <a:rPr lang="bg-BG"/>
              <a:pPr>
                <a:defRPr/>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5A615F08-A951-42DE-85F9-4BC9B7ADB8B9}" type="slidenum">
              <a:rPr lang="bg-BG"/>
              <a:pPr>
                <a:defRPr/>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able Placeholder 2"/>
          <p:cNvSpPr>
            <a:spLocks noGrp="1"/>
          </p:cNvSpPr>
          <p:nvPr>
            <p:ph type="tbl" idx="1"/>
          </p:nvPr>
        </p:nvSpPr>
        <p:spPr>
          <a:xfrm>
            <a:off x="457200" y="1981200"/>
            <a:ext cx="8229600" cy="4114800"/>
          </a:xfrm>
        </p:spPr>
        <p:txBody>
          <a:bodyPr/>
          <a:lstStyle/>
          <a:p>
            <a:pPr lvl="0"/>
            <a:endParaRPr lang="bg-BG"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C6AA56BB-9904-43E7-A563-D3407AC240CE}" type="slidenum">
              <a:rPr lang="bg-BG"/>
              <a:pPr>
                <a:defRPr/>
              </a:pPr>
              <a:t>‹#›</a:t>
            </a:fld>
            <a:endParaRPr lang="bg-B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0D55C195-66E1-4167-8207-EDB2FB79C099}" type="slidenum">
              <a:rPr lang="bg-BG"/>
              <a:pPr>
                <a:defRPr/>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AB072398-8156-4E9A-BB76-D8C3AC77C3C4}" type="slidenum">
              <a:rPr lang="bg-BG"/>
              <a:pPr>
                <a:defRPr/>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6FF35D01-EBD8-44F7-92F9-B05F3E414E6D}" type="slidenum">
              <a:rPr lang="bg-BG"/>
              <a:pPr>
                <a:defRPr/>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1702C78C-BA03-42FC-887B-6B698A4B336C}" type="slidenum">
              <a:rPr lang="bg-BG"/>
              <a:pPr>
                <a:defRPr/>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p>
        </p:txBody>
      </p:sp>
      <p:sp>
        <p:nvSpPr>
          <p:cNvPr id="9" name="Rectangle 6"/>
          <p:cNvSpPr>
            <a:spLocks noGrp="1" noChangeArrowheads="1"/>
          </p:cNvSpPr>
          <p:nvPr>
            <p:ph type="sldNum" sz="quarter" idx="12"/>
          </p:nvPr>
        </p:nvSpPr>
        <p:spPr>
          <a:ln/>
        </p:spPr>
        <p:txBody>
          <a:bodyPr/>
          <a:lstStyle>
            <a:lvl1pPr>
              <a:defRPr/>
            </a:lvl1pPr>
          </a:lstStyle>
          <a:p>
            <a:pPr>
              <a:defRPr/>
            </a:pPr>
            <a:fld id="{F79DE9D1-D1C9-498D-99A8-1961E2FD02CF}" type="slidenum">
              <a:rPr lang="bg-BG"/>
              <a:pPr>
                <a:defRPr/>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p>
        </p:txBody>
      </p:sp>
      <p:sp>
        <p:nvSpPr>
          <p:cNvPr id="5" name="Rectangle 6"/>
          <p:cNvSpPr>
            <a:spLocks noGrp="1" noChangeArrowheads="1"/>
          </p:cNvSpPr>
          <p:nvPr>
            <p:ph type="sldNum" sz="quarter" idx="12"/>
          </p:nvPr>
        </p:nvSpPr>
        <p:spPr>
          <a:ln/>
        </p:spPr>
        <p:txBody>
          <a:bodyPr/>
          <a:lstStyle>
            <a:lvl1pPr>
              <a:defRPr/>
            </a:lvl1pPr>
          </a:lstStyle>
          <a:p>
            <a:pPr>
              <a:defRPr/>
            </a:pPr>
            <a:fld id="{87B6BCA7-010E-495E-9BE5-460463149724}" type="slidenum">
              <a:rPr lang="bg-BG"/>
              <a:pPr>
                <a:defRPr/>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p>
        </p:txBody>
      </p:sp>
      <p:sp>
        <p:nvSpPr>
          <p:cNvPr id="4" name="Rectangle 6"/>
          <p:cNvSpPr>
            <a:spLocks noGrp="1" noChangeArrowheads="1"/>
          </p:cNvSpPr>
          <p:nvPr>
            <p:ph type="sldNum" sz="quarter" idx="12"/>
          </p:nvPr>
        </p:nvSpPr>
        <p:spPr>
          <a:ln/>
        </p:spPr>
        <p:txBody>
          <a:bodyPr/>
          <a:lstStyle>
            <a:lvl1pPr>
              <a:defRPr/>
            </a:lvl1pPr>
          </a:lstStyle>
          <a:p>
            <a:pPr>
              <a:defRPr/>
            </a:pPr>
            <a:fld id="{D9405BB2-1833-4626-9ABB-538364230849}" type="slidenum">
              <a:rPr lang="bg-BG"/>
              <a:pPr>
                <a:defRPr/>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59089277-CC4B-40B5-8831-12301F74BA1B}" type="slidenum">
              <a:rPr lang="bg-BG"/>
              <a:pPr>
                <a:defRPr/>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666B809B-D8D8-4927-8644-F91F0B3B43F0}" type="slidenum">
              <a:rPr lang="bg-BG"/>
              <a:pPr>
                <a:defRPr/>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1024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02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effectLst>
                  <a:outerShdw blurRad="38100" dist="38100" dir="2700000" algn="tl">
                    <a:srgbClr val="000000"/>
                  </a:outerShdw>
                </a:effectLst>
                <a:latin typeface="Arial" charset="0"/>
              </a:defRPr>
            </a:lvl1pPr>
          </a:lstStyle>
          <a:p>
            <a:pPr>
              <a:defRPr/>
            </a:pPr>
            <a:endParaRPr lang="bg-BG"/>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effectLst>
                  <a:outerShdw blurRad="38100" dist="38100" dir="2700000" algn="tl">
                    <a:srgbClr val="000000"/>
                  </a:outerShdw>
                </a:effectLst>
                <a:latin typeface="Arial" charset="0"/>
              </a:defRPr>
            </a:lvl1pPr>
          </a:lstStyle>
          <a:p>
            <a:pPr>
              <a:defRPr/>
            </a:pPr>
            <a:endParaRPr lang="bg-BG"/>
          </a:p>
        </p:txBody>
      </p:sp>
      <p:sp>
        <p:nvSpPr>
          <p:cNvPr id="102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effectLst>
                  <a:outerShdw blurRad="38100" dist="38100" dir="2700000" algn="tl">
                    <a:srgbClr val="000000"/>
                  </a:outerShdw>
                </a:effectLst>
                <a:latin typeface="Arial" charset="0"/>
              </a:defRPr>
            </a:lvl1pPr>
          </a:lstStyle>
          <a:p>
            <a:pPr>
              <a:defRPr/>
            </a:pPr>
            <a:fld id="{7B7FB15B-C9DB-4A2E-9250-ACDD57BA0F3D}" type="slidenum">
              <a:rPr lang="bg-BG"/>
              <a:pPr>
                <a:defRPr/>
              </a:pPr>
              <a:t>‹#›</a:t>
            </a:fld>
            <a:endParaRPr lang="bg-BG"/>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bg-BG" smtClean="0"/>
              <a:t>Database Systems</a:t>
            </a:r>
            <a:r>
              <a:rPr lang="en-US" smtClean="0"/>
              <a:t/>
            </a:r>
            <a:br>
              <a:rPr lang="en-US" smtClean="0"/>
            </a:br>
            <a:r>
              <a:rPr lang="en-US" smtClean="0"/>
              <a:t>Relational Algebra</a:t>
            </a:r>
            <a:endParaRPr lang="bg-BG" smtClean="0"/>
          </a:p>
        </p:txBody>
      </p:sp>
      <p:sp>
        <p:nvSpPr>
          <p:cNvPr id="2051" name="Rectangle 3"/>
          <p:cNvSpPr>
            <a:spLocks noGrp="1" noChangeArrowheads="1"/>
          </p:cNvSpPr>
          <p:nvPr>
            <p:ph type="subTitle" idx="1"/>
          </p:nvPr>
        </p:nvSpPr>
        <p:spPr/>
        <p:txBody>
          <a:bodyPr/>
          <a:lstStyle/>
          <a:p>
            <a:pPr eaLnBrk="1" hangingPunct="1">
              <a:defRPr/>
            </a:pPr>
            <a:r>
              <a:rPr lang="bg-BG" smtClean="0"/>
              <a:t>prof</a:t>
            </a:r>
            <a:r>
              <a:rPr lang="bg-BG" dirty="0" smtClean="0"/>
              <a:t>., dr. Vladimir Dimitrov</a:t>
            </a:r>
          </a:p>
          <a:p>
            <a:pPr eaLnBrk="1" hangingPunct="1">
              <a:defRPr/>
            </a:pPr>
            <a:r>
              <a:rPr lang="bg-BG" dirty="0" smtClean="0"/>
              <a:t>e-mail: </a:t>
            </a:r>
            <a:r>
              <a:rPr lang="bg-BG" dirty="0" smtClean="0">
                <a:solidFill>
                  <a:schemeClr val="hlink"/>
                </a:solidFill>
              </a:rPr>
              <a:t>cht@fmi.uni-sofia.bg</a:t>
            </a:r>
          </a:p>
          <a:p>
            <a:pPr eaLnBrk="1" hangingPunct="1">
              <a:defRPr/>
            </a:pPr>
            <a:r>
              <a:rPr lang="bg-BG" dirty="0" smtClean="0"/>
              <a:t>web: is.fmi.uni-sofia.bg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bg-BG" smtClean="0"/>
              <a:t>Basics of Relational Algebra</a:t>
            </a:r>
          </a:p>
        </p:txBody>
      </p:sp>
      <p:sp>
        <p:nvSpPr>
          <p:cNvPr id="23555" name="Rectangle 3"/>
          <p:cNvSpPr>
            <a:spLocks noGrp="1" noChangeArrowheads="1"/>
          </p:cNvSpPr>
          <p:nvPr>
            <p:ph type="body" idx="1"/>
          </p:nvPr>
        </p:nvSpPr>
        <p:spPr>
          <a:xfrm>
            <a:off x="0" y="1981200"/>
            <a:ext cx="9144000" cy="4687888"/>
          </a:xfrm>
        </p:spPr>
        <p:txBody>
          <a:bodyPr/>
          <a:lstStyle/>
          <a:p>
            <a:pPr eaLnBrk="1" hangingPunct="1">
              <a:lnSpc>
                <a:spcPct val="80000"/>
              </a:lnSpc>
              <a:buFont typeface="Wingdings" pitchFamily="2" charset="2"/>
              <a:buNone/>
              <a:defRPr/>
            </a:pPr>
            <a:r>
              <a:rPr lang="en-US" sz="1800" dirty="0" smtClean="0"/>
              <a:t>As we mentioned, in the classical relational algebra, all operands and the results of expressions are sets. The operations of the traditional relational algebra fall into four broad classes:</a:t>
            </a:r>
          </a:p>
          <a:p>
            <a:pPr eaLnBrk="1" hangingPunct="1">
              <a:lnSpc>
                <a:spcPct val="80000"/>
              </a:lnSpc>
              <a:buFont typeface="Wingdings" pitchFamily="2" charset="2"/>
              <a:buAutoNum type="alphaLcParenR"/>
              <a:defRPr/>
            </a:pPr>
            <a:r>
              <a:rPr lang="en-US" sz="1800" dirty="0" smtClean="0"/>
              <a:t>The usual set operations — union, intersection, and difference — applied to relations.</a:t>
            </a:r>
          </a:p>
          <a:p>
            <a:pPr eaLnBrk="1" hangingPunct="1">
              <a:lnSpc>
                <a:spcPct val="80000"/>
              </a:lnSpc>
              <a:buFont typeface="Wingdings" pitchFamily="2" charset="2"/>
              <a:buAutoNum type="alphaLcParenR"/>
              <a:defRPr/>
            </a:pPr>
            <a:r>
              <a:rPr lang="en-US" sz="1800" dirty="0" smtClean="0"/>
              <a:t>Operations that remove parts of a relation: "selection" eliminates some rows (tuples), and "projection" eliminates some columns.</a:t>
            </a:r>
          </a:p>
          <a:p>
            <a:pPr eaLnBrk="1" hangingPunct="1">
              <a:lnSpc>
                <a:spcPct val="80000"/>
              </a:lnSpc>
              <a:buFont typeface="Wingdings" pitchFamily="2" charset="2"/>
              <a:buAutoNum type="alphaLcParenR"/>
              <a:defRPr/>
            </a:pPr>
            <a:r>
              <a:rPr lang="en-US" sz="1800" dirty="0" smtClean="0"/>
              <a:t>Operations that combine the tuples of two relations, including "Cartesian product," which pairs the tuples of two relations in all possible ways, and various kinds of "join" operations, which selectively pair tuples from two relations.</a:t>
            </a:r>
          </a:p>
          <a:p>
            <a:pPr eaLnBrk="1" hangingPunct="1">
              <a:lnSpc>
                <a:spcPct val="80000"/>
              </a:lnSpc>
              <a:buFont typeface="Wingdings" pitchFamily="2" charset="2"/>
              <a:buAutoNum type="alphaLcParenR"/>
              <a:defRPr/>
            </a:pPr>
            <a:r>
              <a:rPr lang="en-US" sz="1800" dirty="0" smtClean="0"/>
              <a:t>An operation called "renaming" that does not affect the tuples of a relation, but changes the relation schema, i.e., the names of the attributes and/or the name of the relation itself.</a:t>
            </a:r>
          </a:p>
          <a:p>
            <a:pPr eaLnBrk="1" hangingPunct="1">
              <a:lnSpc>
                <a:spcPct val="80000"/>
              </a:lnSpc>
              <a:buFont typeface="Wingdings" pitchFamily="2" charset="2"/>
              <a:buNone/>
              <a:defRPr/>
            </a:pPr>
            <a:r>
              <a:rPr lang="en-US" sz="1800" dirty="0" smtClean="0"/>
              <a:t>We shall generally refer to expressions of relational algebra as queries. While we don't yet have the symbols needed to show many of the expressions of relational algebra, you should be familiar with the operations of group (a), and thus recognize </a:t>
            </a:r>
            <a:br>
              <a:rPr lang="en-US" sz="1800" dirty="0" smtClean="0"/>
            </a:br>
            <a:r>
              <a:rPr lang="en-US" sz="1800" dirty="0" smtClean="0">
                <a:latin typeface="Courier New" pitchFamily="49" charset="0"/>
              </a:rPr>
              <a:t>(R U S)</a:t>
            </a:r>
            <a:r>
              <a:rPr lang="en-US" sz="1800" dirty="0" smtClean="0"/>
              <a:t> as an example of an expression of relational algebra.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are atomic operands standing for relations, whose sets of tuples are unknown. This query asks for the union of whatever tuples are in the relations named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a:t>
            </a:r>
            <a:endParaRPr lang="bg-BG"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bg-BG" smtClean="0"/>
              <a:t>Set Operations on Relations</a:t>
            </a:r>
          </a:p>
        </p:txBody>
      </p:sp>
      <p:sp>
        <p:nvSpPr>
          <p:cNvPr id="24579"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dirty="0" smtClean="0"/>
              <a:t>The three most common operations on sets arc union, intersection, and difference. We assume the reader is familiar with these operations, which are defined as follows on arbitrary sets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a:t>
            </a:r>
          </a:p>
          <a:p>
            <a:pPr eaLnBrk="1" hangingPunct="1">
              <a:lnSpc>
                <a:spcPct val="80000"/>
              </a:lnSpc>
              <a:buFont typeface="Wingdings" pitchFamily="2" charset="2"/>
              <a:buNone/>
              <a:defRPr/>
            </a:pPr>
            <a:r>
              <a:rPr lang="en-US" sz="2400" dirty="0" smtClean="0"/>
              <a:t>• </a:t>
            </a:r>
            <a:r>
              <a:rPr lang="en-US" sz="2400" dirty="0" smtClean="0">
                <a:latin typeface="Courier New" pitchFamily="49" charset="0"/>
              </a:rPr>
              <a:t>R </a:t>
            </a:r>
            <a:r>
              <a:rPr lang="en-US" sz="2400" dirty="0" smtClean="0">
                <a:latin typeface="Courier New"/>
                <a:cs typeface="Courier New"/>
                <a:sym typeface="Mathematica3Mono" pitchFamily="2" charset="2"/>
              </a:rPr>
              <a:t>U</a:t>
            </a:r>
            <a:r>
              <a:rPr lang="en-US" sz="2400" dirty="0" smtClean="0">
                <a:latin typeface="Courier New" pitchFamily="49" charset="0"/>
              </a:rPr>
              <a:t> S</a:t>
            </a:r>
            <a:r>
              <a:rPr lang="en-US" sz="2400" dirty="0" smtClean="0"/>
              <a:t>, the </a:t>
            </a:r>
            <a:r>
              <a:rPr lang="en-US" sz="2400" dirty="0" smtClean="0">
                <a:solidFill>
                  <a:schemeClr val="folHlink"/>
                </a:solidFill>
              </a:rPr>
              <a:t>union</a:t>
            </a:r>
            <a:r>
              <a:rPr lang="en-US" sz="2400" dirty="0" smtClean="0"/>
              <a:t> of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is the set of elements that are in </a:t>
            </a:r>
            <a:r>
              <a:rPr lang="en-US" sz="2400" dirty="0" smtClean="0">
                <a:latin typeface="Courier New" pitchFamily="49" charset="0"/>
              </a:rPr>
              <a:t>R</a:t>
            </a:r>
            <a:r>
              <a:rPr lang="en-US" sz="2400" dirty="0" smtClean="0"/>
              <a:t> or </a:t>
            </a:r>
            <a:r>
              <a:rPr lang="en-US" sz="2400" dirty="0" smtClean="0">
                <a:latin typeface="Courier New" pitchFamily="49" charset="0"/>
              </a:rPr>
              <a:t>S</a:t>
            </a:r>
            <a:r>
              <a:rPr lang="en-US" sz="2400" dirty="0" smtClean="0"/>
              <a:t> or both. An element appears only once in the union even if it is present in both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a:t>
            </a:r>
          </a:p>
          <a:p>
            <a:pPr eaLnBrk="1" hangingPunct="1">
              <a:lnSpc>
                <a:spcPct val="80000"/>
              </a:lnSpc>
              <a:buFont typeface="Wingdings" pitchFamily="2" charset="2"/>
              <a:buNone/>
              <a:defRPr/>
            </a:pPr>
            <a:r>
              <a:rPr lang="en-US" sz="2400" dirty="0" smtClean="0"/>
              <a:t>• </a:t>
            </a:r>
            <a:r>
              <a:rPr lang="en-US" sz="2400" dirty="0" smtClean="0">
                <a:latin typeface="Courier New" pitchFamily="49" charset="0"/>
              </a:rPr>
              <a:t>R </a:t>
            </a:r>
            <a:r>
              <a:rPr lang="en-US" sz="2400" dirty="0" smtClean="0">
                <a:latin typeface="Courier New"/>
                <a:cs typeface="Courier New"/>
                <a:sym typeface="Mathematica3Mono" pitchFamily="2" charset="2"/>
              </a:rPr>
              <a:t>∩</a:t>
            </a:r>
            <a:r>
              <a:rPr lang="en-US" sz="2400" dirty="0" smtClean="0">
                <a:latin typeface="Courier New" pitchFamily="49" charset="0"/>
              </a:rPr>
              <a:t> S</a:t>
            </a:r>
            <a:r>
              <a:rPr lang="en-US" sz="2400" dirty="0" smtClean="0"/>
              <a:t>, the </a:t>
            </a:r>
            <a:r>
              <a:rPr lang="en-US" sz="2400" dirty="0" smtClean="0">
                <a:solidFill>
                  <a:schemeClr val="folHlink"/>
                </a:solidFill>
              </a:rPr>
              <a:t>intersection</a:t>
            </a:r>
            <a:r>
              <a:rPr lang="en-US" sz="2400" dirty="0" smtClean="0"/>
              <a:t> of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is the set of elements that are in both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a:t>
            </a:r>
          </a:p>
          <a:p>
            <a:pPr eaLnBrk="1" hangingPunct="1">
              <a:lnSpc>
                <a:spcPct val="80000"/>
              </a:lnSpc>
              <a:buFont typeface="Wingdings" pitchFamily="2" charset="2"/>
              <a:buNone/>
              <a:defRPr/>
            </a:pPr>
            <a:r>
              <a:rPr lang="en-US" sz="2400" dirty="0" smtClean="0"/>
              <a:t>• </a:t>
            </a:r>
            <a:r>
              <a:rPr lang="en-US" sz="2400" dirty="0" smtClean="0">
                <a:latin typeface="Courier New" pitchFamily="49" charset="0"/>
              </a:rPr>
              <a:t>R - S</a:t>
            </a:r>
            <a:r>
              <a:rPr lang="en-US" sz="2400" dirty="0" smtClean="0"/>
              <a:t>, the </a:t>
            </a:r>
            <a:r>
              <a:rPr lang="en-US" sz="2400" dirty="0" smtClean="0">
                <a:solidFill>
                  <a:schemeClr val="folHlink"/>
                </a:solidFill>
              </a:rPr>
              <a:t>difference</a:t>
            </a:r>
            <a:r>
              <a:rPr lang="en-US" sz="2400" dirty="0" smtClean="0"/>
              <a:t> of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is the set of elements that are in </a:t>
            </a:r>
            <a:r>
              <a:rPr lang="en-US" sz="2400" dirty="0" smtClean="0">
                <a:latin typeface="Courier New" pitchFamily="49" charset="0"/>
              </a:rPr>
              <a:t>R</a:t>
            </a:r>
            <a:r>
              <a:rPr lang="en-US" sz="2400" dirty="0" smtClean="0"/>
              <a:t> but not in </a:t>
            </a:r>
            <a:r>
              <a:rPr lang="en-US" sz="2400" dirty="0" smtClean="0">
                <a:latin typeface="Courier New" pitchFamily="49" charset="0"/>
              </a:rPr>
              <a:t>S</a:t>
            </a:r>
            <a:r>
              <a:rPr lang="en-US" sz="2400" dirty="0" smtClean="0"/>
              <a:t>. Note that </a:t>
            </a:r>
            <a:r>
              <a:rPr lang="en-US" sz="2400" dirty="0" smtClean="0">
                <a:latin typeface="Courier New" pitchFamily="49" charset="0"/>
              </a:rPr>
              <a:t>R - S</a:t>
            </a:r>
            <a:r>
              <a:rPr lang="en-US" sz="2400" dirty="0" smtClean="0"/>
              <a:t> is different from </a:t>
            </a:r>
            <a:r>
              <a:rPr lang="en-US" sz="2400" dirty="0" smtClean="0">
                <a:latin typeface="Courier New" pitchFamily="49" charset="0"/>
              </a:rPr>
              <a:t>S - R</a:t>
            </a:r>
            <a:r>
              <a:rPr lang="en-US" sz="2400" dirty="0" smtClean="0"/>
              <a:t>, the latter is the set of elements that are in </a:t>
            </a:r>
            <a:r>
              <a:rPr lang="en-US" sz="2400" dirty="0" smtClean="0">
                <a:latin typeface="Courier New" pitchFamily="49" charset="0"/>
              </a:rPr>
              <a:t>S</a:t>
            </a:r>
            <a:r>
              <a:rPr lang="en-US" sz="2400" dirty="0" smtClean="0"/>
              <a:t> but not in </a:t>
            </a:r>
            <a:r>
              <a:rPr lang="en-US" sz="2400" dirty="0" smtClean="0">
                <a:latin typeface="Courier New" pitchFamily="49" charset="0"/>
              </a:rPr>
              <a:t>R</a:t>
            </a:r>
            <a:r>
              <a:rPr lang="en-US" sz="24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bg-BG" smtClean="0"/>
              <a:t>Set Operations on Relations</a:t>
            </a:r>
          </a:p>
        </p:txBody>
      </p:sp>
      <p:sp>
        <p:nvSpPr>
          <p:cNvPr id="25603" name="Rectangle 3"/>
          <p:cNvSpPr>
            <a:spLocks noGrp="1" noChangeArrowheads="1"/>
          </p:cNvSpPr>
          <p:nvPr>
            <p:ph type="body" idx="1"/>
          </p:nvPr>
        </p:nvSpPr>
        <p:spPr>
          <a:xfrm>
            <a:off x="0" y="1981200"/>
            <a:ext cx="9144000" cy="4876800"/>
          </a:xfrm>
        </p:spPr>
        <p:txBody>
          <a:bodyPr/>
          <a:lstStyle/>
          <a:p>
            <a:pPr eaLnBrk="1" hangingPunct="1">
              <a:lnSpc>
                <a:spcPct val="80000"/>
              </a:lnSpc>
              <a:buFont typeface="Wingdings" pitchFamily="2" charset="2"/>
              <a:buNone/>
              <a:defRPr/>
            </a:pPr>
            <a:r>
              <a:rPr lang="en-US" sz="2400" smtClean="0"/>
              <a:t>When we apply these operations to relations, we need to put some conditions on </a:t>
            </a:r>
            <a:r>
              <a:rPr lang="en-US" sz="2400" smtClean="0">
                <a:latin typeface="Courier New" pitchFamily="49" charset="0"/>
              </a:rPr>
              <a:t>R</a:t>
            </a:r>
            <a:r>
              <a:rPr lang="en-US" sz="2400" smtClean="0"/>
              <a:t> and </a:t>
            </a:r>
            <a:r>
              <a:rPr lang="en-US" sz="2400" smtClean="0">
                <a:latin typeface="Courier New" pitchFamily="49" charset="0"/>
              </a:rPr>
              <a:t>S</a:t>
            </a:r>
            <a:r>
              <a:rPr lang="en-US" sz="2400" smtClean="0"/>
              <a:t>:</a:t>
            </a:r>
          </a:p>
          <a:p>
            <a:pPr eaLnBrk="1" hangingPunct="1">
              <a:lnSpc>
                <a:spcPct val="80000"/>
              </a:lnSpc>
              <a:buFont typeface="Wingdings" pitchFamily="2" charset="2"/>
              <a:buAutoNum type="arabicPeriod"/>
              <a:defRPr/>
            </a:pPr>
            <a:r>
              <a:rPr lang="en-US" sz="2400" smtClean="0">
                <a:latin typeface="Courier New" pitchFamily="49" charset="0"/>
              </a:rPr>
              <a:t>R</a:t>
            </a:r>
            <a:r>
              <a:rPr lang="en-US" sz="2400" smtClean="0"/>
              <a:t> and </a:t>
            </a:r>
            <a:r>
              <a:rPr lang="en-US" sz="2400" smtClean="0">
                <a:latin typeface="Courier New" pitchFamily="49" charset="0"/>
              </a:rPr>
              <a:t>S</a:t>
            </a:r>
            <a:r>
              <a:rPr lang="en-US" sz="2400" smtClean="0"/>
              <a:t> must have schemas with identical sets of attributes, and the types (domains) for each attribute must be the same in </a:t>
            </a:r>
            <a:r>
              <a:rPr lang="en-US" sz="2400" smtClean="0">
                <a:latin typeface="Courier New" pitchFamily="49" charset="0"/>
              </a:rPr>
              <a:t>R</a:t>
            </a:r>
            <a:r>
              <a:rPr lang="en-US" sz="2400" smtClean="0"/>
              <a:t> and </a:t>
            </a:r>
            <a:r>
              <a:rPr lang="en-US" sz="2400" smtClean="0">
                <a:latin typeface="Courier New" pitchFamily="49" charset="0"/>
              </a:rPr>
              <a:t>S</a:t>
            </a:r>
            <a:r>
              <a:rPr lang="en-US" sz="2400" smtClean="0"/>
              <a:t>.</a:t>
            </a:r>
          </a:p>
          <a:p>
            <a:pPr eaLnBrk="1" hangingPunct="1">
              <a:lnSpc>
                <a:spcPct val="80000"/>
              </a:lnSpc>
              <a:buFont typeface="Wingdings" pitchFamily="2" charset="2"/>
              <a:buAutoNum type="arabicPeriod"/>
              <a:defRPr/>
            </a:pPr>
            <a:r>
              <a:rPr lang="en-US" sz="2400" smtClean="0"/>
              <a:t>Before we compute the set-theoretic union, intersection, or difference of sets of tuples, the columns of </a:t>
            </a:r>
            <a:r>
              <a:rPr lang="en-US" sz="2400" smtClean="0">
                <a:latin typeface="Courier New" pitchFamily="49" charset="0"/>
              </a:rPr>
              <a:t>R</a:t>
            </a:r>
            <a:r>
              <a:rPr lang="en-US" sz="2400" smtClean="0"/>
              <a:t> and </a:t>
            </a:r>
            <a:r>
              <a:rPr lang="en-US" sz="2400" smtClean="0">
                <a:latin typeface="Courier New" pitchFamily="49" charset="0"/>
              </a:rPr>
              <a:t>S</a:t>
            </a:r>
            <a:r>
              <a:rPr lang="en-US" sz="2400" smtClean="0"/>
              <a:t> must be ordered so that the order of attributes is the same for both relations.</a:t>
            </a:r>
          </a:p>
          <a:p>
            <a:pPr eaLnBrk="1" hangingPunct="1">
              <a:lnSpc>
                <a:spcPct val="80000"/>
              </a:lnSpc>
              <a:buFont typeface="Wingdings" pitchFamily="2" charset="2"/>
              <a:buNone/>
              <a:defRPr/>
            </a:pPr>
            <a:r>
              <a:rPr lang="en-US" sz="2400" smtClean="0"/>
              <a:t>Sometimes we would like to take the union, intersection, or difference of relations that have the same number of attributes, with corresponding domains, but that use different names for their attributes. If so, we may use the renaming operator to be discussed latter to change the schema of one or both relations and give them the same set of attributes.</a:t>
            </a:r>
            <a:endParaRPr lang="bg-BG"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0"/>
            <a:ext cx="8229600" cy="1371600"/>
          </a:xfrm>
        </p:spPr>
        <p:txBody>
          <a:bodyPr/>
          <a:lstStyle/>
          <a:p>
            <a:pPr eaLnBrk="1" hangingPunct="1">
              <a:defRPr/>
            </a:pPr>
            <a:r>
              <a:rPr lang="en-US" smtClean="0"/>
              <a:t>Examples</a:t>
            </a:r>
            <a:endParaRPr lang="bg-BG" smtClean="0"/>
          </a:p>
        </p:txBody>
      </p:sp>
      <p:graphicFrame>
        <p:nvGraphicFramePr>
          <p:cNvPr id="27971" name="Group 323"/>
          <p:cNvGraphicFramePr>
            <a:graphicFrameLocks noGrp="1"/>
          </p:cNvGraphicFramePr>
          <p:nvPr>
            <p:ph idx="1"/>
            <p:extLst>
              <p:ext uri="{D42A27DB-BD31-4B8C-83A1-F6EECF244321}">
                <p14:modId xmlns:p14="http://schemas.microsoft.com/office/powerpoint/2010/main" val="690108711"/>
              </p:ext>
            </p:extLst>
          </p:nvPr>
        </p:nvGraphicFramePr>
        <p:xfrm>
          <a:off x="323850" y="1268413"/>
          <a:ext cx="8496300" cy="5283200"/>
        </p:xfrm>
        <a:graphic>
          <a:graphicData uri="http://schemas.openxmlformats.org/drawingml/2006/table">
            <a:tbl>
              <a:tblPr/>
              <a:tblGrid>
                <a:gridCol w="2124075"/>
                <a:gridCol w="2125663"/>
                <a:gridCol w="1782762"/>
                <a:gridCol w="339725"/>
                <a:gridCol w="701675"/>
                <a:gridCol w="1422400"/>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a:t>
                      </a:r>
                      <a:endParaRPr kumimoji="0" lang="bg-BG"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gender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Mark Hamill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456 </a:t>
                      </a: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Oak Rd., Brentwood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8/88/88</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gender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Harrison Ford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789 Palm </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Dr., Beverly Hills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7/77/77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S</a:t>
                      </a:r>
                      <a:endParaRPr kumimoji="0" lang="bg-BG"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gender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71" name="Rectangle 75"/>
          <p:cNvSpPr>
            <a:spLocks noGrp="1" noChangeArrowheads="1"/>
          </p:cNvSpPr>
          <p:nvPr>
            <p:ph type="title"/>
          </p:nvPr>
        </p:nvSpPr>
        <p:spPr/>
        <p:txBody>
          <a:bodyPr/>
          <a:lstStyle/>
          <a:p>
            <a:pPr eaLnBrk="1" hangingPunct="1">
              <a:defRPr/>
            </a:pPr>
            <a:r>
              <a:rPr lang="en-US" smtClean="0"/>
              <a:t>Examples</a:t>
            </a:r>
            <a:endParaRPr lang="bg-BG" smtClean="0"/>
          </a:p>
        </p:txBody>
      </p:sp>
      <p:graphicFrame>
        <p:nvGraphicFramePr>
          <p:cNvPr id="29809" name="Group 113"/>
          <p:cNvGraphicFramePr>
            <a:graphicFrameLocks noGrp="1"/>
          </p:cNvGraphicFramePr>
          <p:nvPr>
            <p:ph idx="1"/>
            <p:extLst>
              <p:ext uri="{D42A27DB-BD31-4B8C-83A1-F6EECF244321}">
                <p14:modId xmlns:p14="http://schemas.microsoft.com/office/powerpoint/2010/main" val="731884305"/>
              </p:ext>
            </p:extLst>
          </p:nvPr>
        </p:nvGraphicFramePr>
        <p:xfrm>
          <a:off x="250825" y="1981200"/>
          <a:ext cx="8435975" cy="4114800"/>
        </p:xfrm>
        <a:graphic>
          <a:graphicData uri="http://schemas.openxmlformats.org/drawingml/2006/table">
            <a:tbl>
              <a:tblPr/>
              <a:tblGrid>
                <a:gridCol w="2109788"/>
                <a:gridCol w="2109787"/>
                <a:gridCol w="1770063"/>
                <a:gridCol w="338137"/>
                <a:gridCol w="695325"/>
                <a:gridCol w="141287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U</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S</a:t>
                      </a:r>
                    </a:p>
                  </a:txBody>
                  <a:tcPr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gender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Mark Hamill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456 </a:t>
                      </a: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Oak Rd., Brentwood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8/88/88</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Harrison Ford </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789 Palm </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Dr., Beverly Hills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7/77/77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 </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gender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Mark Hamill </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456 </a:t>
                      </a: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Oak Rd., Brentwood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8/88/88</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bg-BG" smtClean="0"/>
              <a:t>Projection</a:t>
            </a:r>
          </a:p>
        </p:txBody>
      </p:sp>
      <p:sp>
        <p:nvSpPr>
          <p:cNvPr id="3174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mtClean="0"/>
              <a:t>The </a:t>
            </a:r>
            <a:r>
              <a:rPr lang="en-US" smtClean="0">
                <a:solidFill>
                  <a:schemeClr val="folHlink"/>
                </a:solidFill>
              </a:rPr>
              <a:t>projection</a:t>
            </a:r>
            <a:r>
              <a:rPr lang="en-US" smtClean="0"/>
              <a:t> operator is used to produce from a relation </a:t>
            </a:r>
            <a:r>
              <a:rPr lang="en-US" smtClean="0">
                <a:latin typeface="Courier New" pitchFamily="49" charset="0"/>
              </a:rPr>
              <a:t>R</a:t>
            </a:r>
            <a:r>
              <a:rPr lang="en-US" smtClean="0"/>
              <a:t> a new relation that has only some of </a:t>
            </a:r>
            <a:r>
              <a:rPr lang="en-US" smtClean="0">
                <a:latin typeface="Courier New" pitchFamily="49" charset="0"/>
              </a:rPr>
              <a:t>R</a:t>
            </a:r>
            <a:r>
              <a:rPr lang="en-US" smtClean="0"/>
              <a:t>'s columns. The value of expression </a:t>
            </a:r>
            <a:r>
              <a:rPr lang="el-GR" smtClean="0">
                <a:latin typeface="Courier New" pitchFamily="49" charset="0"/>
                <a:cs typeface="Courier New" pitchFamily="49" charset="0"/>
              </a:rPr>
              <a:t>π</a:t>
            </a:r>
            <a:r>
              <a:rPr lang="en-US" baseline="-25000" smtClean="0">
                <a:latin typeface="Courier New" pitchFamily="49" charset="0"/>
              </a:rPr>
              <a:t>A</a:t>
            </a:r>
            <a:r>
              <a:rPr lang="en-US" baseline="-50000" smtClean="0">
                <a:latin typeface="Courier New" pitchFamily="49" charset="0"/>
              </a:rPr>
              <a:t>1</a:t>
            </a:r>
            <a:r>
              <a:rPr lang="en-US" baseline="-25000" smtClean="0">
                <a:latin typeface="Courier New" pitchFamily="49" charset="0"/>
              </a:rPr>
              <a:t>,A</a:t>
            </a:r>
            <a:r>
              <a:rPr lang="en-US" baseline="-50000" smtClean="0">
                <a:latin typeface="Courier New" pitchFamily="49" charset="0"/>
              </a:rPr>
              <a:t>2</a:t>
            </a:r>
            <a:r>
              <a:rPr lang="en-US" baseline="-25000" smtClean="0">
                <a:latin typeface="Courier New" pitchFamily="49" charset="0"/>
              </a:rPr>
              <a:t>, ..., A</a:t>
            </a:r>
            <a:r>
              <a:rPr lang="en-US" baseline="-50000" smtClean="0">
                <a:latin typeface="Courier New" pitchFamily="49" charset="0"/>
              </a:rPr>
              <a:t>n</a:t>
            </a:r>
            <a:r>
              <a:rPr lang="en-US" smtClean="0">
                <a:latin typeface="Courier New" pitchFamily="49" charset="0"/>
              </a:rPr>
              <a:t>(R)</a:t>
            </a:r>
            <a:r>
              <a:rPr lang="en-US" smtClean="0"/>
              <a:t> is a relation that has only the columns for attributes </a:t>
            </a:r>
            <a:r>
              <a:rPr lang="en-US" smtClean="0">
                <a:latin typeface="Courier New" pitchFamily="49" charset="0"/>
              </a:rPr>
              <a:t>A</a:t>
            </a:r>
            <a:r>
              <a:rPr lang="en-US" baseline="-25000" smtClean="0">
                <a:latin typeface="Courier New" pitchFamily="49" charset="0"/>
              </a:rPr>
              <a:t>1</a:t>
            </a:r>
            <a:r>
              <a:rPr lang="en-US" smtClean="0">
                <a:latin typeface="Courier New" pitchFamily="49" charset="0"/>
              </a:rPr>
              <a:t>, A</a:t>
            </a:r>
            <a:r>
              <a:rPr lang="en-US" baseline="-25000" smtClean="0">
                <a:latin typeface="Courier New" pitchFamily="49" charset="0"/>
              </a:rPr>
              <a:t>2</a:t>
            </a:r>
            <a:r>
              <a:rPr lang="en-US" smtClean="0">
                <a:latin typeface="Courier New" pitchFamily="49" charset="0"/>
              </a:rPr>
              <a:t>, ..., A</a:t>
            </a:r>
            <a:r>
              <a:rPr lang="en-US" baseline="-25000" smtClean="0">
                <a:latin typeface="Courier New" pitchFamily="49" charset="0"/>
              </a:rPr>
              <a:t>n</a:t>
            </a:r>
            <a:r>
              <a:rPr lang="en-US" smtClean="0"/>
              <a:t> of </a:t>
            </a:r>
            <a:r>
              <a:rPr lang="en-US" smtClean="0">
                <a:latin typeface="Courier New" pitchFamily="49" charset="0"/>
              </a:rPr>
              <a:t>R</a:t>
            </a:r>
            <a:r>
              <a:rPr lang="en-US" smtClean="0"/>
              <a:t>. The schema for the resulting value is the set of attributes </a:t>
            </a:r>
            <a:r>
              <a:rPr lang="en-US" smtClean="0">
                <a:latin typeface="Courier New" pitchFamily="49" charset="0"/>
              </a:rPr>
              <a:t>{A</a:t>
            </a:r>
            <a:r>
              <a:rPr lang="en-US" baseline="-25000" smtClean="0">
                <a:latin typeface="Courier New" pitchFamily="49" charset="0"/>
              </a:rPr>
              <a:t>1</a:t>
            </a:r>
            <a:r>
              <a:rPr lang="en-US" smtClean="0">
                <a:latin typeface="Courier New" pitchFamily="49" charset="0"/>
              </a:rPr>
              <a:t>, A</a:t>
            </a:r>
            <a:r>
              <a:rPr lang="en-US" baseline="-25000" smtClean="0">
                <a:latin typeface="Courier New" pitchFamily="49" charset="0"/>
              </a:rPr>
              <a:t>2</a:t>
            </a:r>
            <a:r>
              <a:rPr lang="en-US" smtClean="0">
                <a:latin typeface="Courier New" pitchFamily="49" charset="0"/>
              </a:rPr>
              <a:t>, ..., A</a:t>
            </a:r>
            <a:r>
              <a:rPr lang="en-US" baseline="-25000" smtClean="0">
                <a:latin typeface="Courier New" pitchFamily="49" charset="0"/>
              </a:rPr>
              <a:t>n</a:t>
            </a:r>
            <a:r>
              <a:rPr lang="en-US" smtClean="0">
                <a:latin typeface="Courier New" pitchFamily="49" charset="0"/>
              </a:rPr>
              <a:t>}</a:t>
            </a:r>
            <a:r>
              <a:rPr lang="en-US" smtClean="0"/>
              <a:t>, which we conventionally show in the order listed.</a:t>
            </a:r>
            <a:endParaRPr lang="bg-BG"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81000"/>
            <a:ext cx="8229600" cy="1247775"/>
          </a:xfrm>
        </p:spPr>
        <p:txBody>
          <a:bodyPr/>
          <a:lstStyle/>
          <a:p>
            <a:pPr eaLnBrk="1" hangingPunct="1">
              <a:defRPr/>
            </a:pPr>
            <a:r>
              <a:rPr lang="en-US" smtClean="0"/>
              <a:t>Example</a:t>
            </a:r>
            <a:endParaRPr lang="bg-BG" smtClean="0"/>
          </a:p>
        </p:txBody>
      </p:sp>
      <p:graphicFrame>
        <p:nvGraphicFramePr>
          <p:cNvPr id="33145" name="Group 377"/>
          <p:cNvGraphicFramePr>
            <a:graphicFrameLocks noGrp="1"/>
          </p:cNvGraphicFramePr>
          <p:nvPr>
            <p:ph idx="1"/>
          </p:nvPr>
        </p:nvGraphicFramePr>
        <p:xfrm>
          <a:off x="468313" y="2060575"/>
          <a:ext cx="8229600" cy="4052888"/>
        </p:xfrm>
        <a:graphic>
          <a:graphicData uri="http://schemas.openxmlformats.org/drawingml/2006/table">
            <a:tbl>
              <a:tblPr/>
              <a:tblGrid>
                <a:gridCol w="2746375"/>
                <a:gridCol w="792162"/>
                <a:gridCol w="863600"/>
                <a:gridCol w="936625"/>
                <a:gridCol w="1439863"/>
                <a:gridCol w="1450975"/>
              </a:tblGrid>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Movie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title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year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length</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inColor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studioName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producerC#</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Fox</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12345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Mighty Ducks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1991</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Disney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67890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Wayne's World</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1992</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Paramount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Tahoma" charset="0"/>
                      </a:endParaRP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3397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π</a:t>
                      </a:r>
                      <a:r>
                        <a:rPr kumimoji="0" lang="en-US" sz="1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Tahoma" charset="0"/>
                        </a:rPr>
                        <a:t>title, year, length</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Tahoma" charset="0"/>
                        </a:rPr>
                        <a:t>(Movie)</a:t>
                      </a:r>
                      <a:endPar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Tahoma" charset="0"/>
                      </a:endParaRP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π</a:t>
                      </a:r>
                      <a:r>
                        <a:rPr kumimoji="0" lang="en-US" sz="1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Tahoma" charset="0"/>
                        </a:rPr>
                        <a:t>inColor</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Tahoma" charset="0"/>
                        </a:rPr>
                        <a:t>(Movie)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Tahoma"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395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title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year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length</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inColor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Mighty Ducks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1991</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Wayne's World</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1992</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bg-BG" smtClean="0"/>
              <a:t>Selection</a:t>
            </a:r>
          </a:p>
        </p:txBody>
      </p:sp>
      <p:sp>
        <p:nvSpPr>
          <p:cNvPr id="34819" name="Rectangle 3"/>
          <p:cNvSpPr>
            <a:spLocks noGrp="1" noChangeArrowheads="1"/>
          </p:cNvSpPr>
          <p:nvPr>
            <p:ph type="body" idx="1"/>
          </p:nvPr>
        </p:nvSpPr>
        <p:spPr>
          <a:xfrm>
            <a:off x="0" y="1484313"/>
            <a:ext cx="9144000" cy="5157787"/>
          </a:xfrm>
        </p:spPr>
        <p:txBody>
          <a:bodyPr/>
          <a:lstStyle/>
          <a:p>
            <a:pPr eaLnBrk="1" hangingPunct="1">
              <a:lnSpc>
                <a:spcPct val="80000"/>
              </a:lnSpc>
              <a:buFont typeface="Wingdings" pitchFamily="2" charset="2"/>
              <a:buNone/>
              <a:defRPr/>
            </a:pPr>
            <a:r>
              <a:rPr lang="en-US" sz="2400" smtClean="0"/>
              <a:t>The </a:t>
            </a:r>
            <a:r>
              <a:rPr lang="en-US" sz="2400" smtClean="0">
                <a:solidFill>
                  <a:schemeClr val="folHlink"/>
                </a:solidFill>
              </a:rPr>
              <a:t>selection</a:t>
            </a:r>
            <a:r>
              <a:rPr lang="en-US" sz="2400" smtClean="0"/>
              <a:t> operator, applied to a relation </a:t>
            </a:r>
            <a:r>
              <a:rPr lang="en-US" sz="2400" smtClean="0">
                <a:latin typeface="Courier New" pitchFamily="49" charset="0"/>
              </a:rPr>
              <a:t>R</a:t>
            </a:r>
            <a:r>
              <a:rPr lang="en-US" sz="2400" smtClean="0"/>
              <a:t>, produces a new relation with a subset of </a:t>
            </a:r>
            <a:r>
              <a:rPr lang="en-US" sz="2400" smtClean="0">
                <a:latin typeface="Courier New" pitchFamily="49" charset="0"/>
              </a:rPr>
              <a:t>R</a:t>
            </a:r>
            <a:r>
              <a:rPr lang="en-US" sz="2400" smtClean="0"/>
              <a:t>'s tuples. The tuples in the resulting relation are those that satisfy some condition </a:t>
            </a:r>
            <a:r>
              <a:rPr lang="en-US" sz="2400" smtClean="0">
                <a:latin typeface="Courier New" pitchFamily="49" charset="0"/>
              </a:rPr>
              <a:t>C</a:t>
            </a:r>
            <a:r>
              <a:rPr lang="en-US" sz="2400" smtClean="0"/>
              <a:t> that involves the attributes of </a:t>
            </a:r>
            <a:r>
              <a:rPr lang="en-US" sz="2400" smtClean="0">
                <a:latin typeface="Courier New" pitchFamily="49" charset="0"/>
              </a:rPr>
              <a:t>R</a:t>
            </a:r>
            <a:r>
              <a:rPr lang="en-US" sz="2400" smtClean="0"/>
              <a:t>. We denote this operation </a:t>
            </a:r>
            <a:r>
              <a:rPr lang="el-GR" sz="2400" smtClean="0">
                <a:latin typeface="Courier New" pitchFamily="49" charset="0"/>
                <a:cs typeface="Courier New" pitchFamily="49" charset="0"/>
              </a:rPr>
              <a:t>σ</a:t>
            </a:r>
            <a:r>
              <a:rPr lang="en-US" sz="2400" baseline="-25000" smtClean="0">
                <a:latin typeface="Courier New" pitchFamily="49" charset="0"/>
              </a:rPr>
              <a:t>C</a:t>
            </a:r>
            <a:r>
              <a:rPr lang="en-US" sz="2400" smtClean="0">
                <a:latin typeface="Courier New" pitchFamily="49" charset="0"/>
              </a:rPr>
              <a:t>(R)</a:t>
            </a:r>
            <a:r>
              <a:rPr lang="en-US" sz="2400" smtClean="0"/>
              <a:t>. The schema for the resulting relation is the same as </a:t>
            </a:r>
            <a:r>
              <a:rPr lang="en-US" sz="2400" smtClean="0">
                <a:latin typeface="Courier New" pitchFamily="49" charset="0"/>
              </a:rPr>
              <a:t>R</a:t>
            </a:r>
            <a:r>
              <a:rPr lang="en-US" sz="2400" smtClean="0"/>
              <a:t>s schema, and we conventionally show the attributes in the same order as we use for </a:t>
            </a:r>
            <a:r>
              <a:rPr lang="en-US" sz="2400" smtClean="0">
                <a:latin typeface="Courier New" pitchFamily="49" charset="0"/>
              </a:rPr>
              <a:t>R</a:t>
            </a:r>
            <a:r>
              <a:rPr lang="en-US" sz="2400" smtClean="0"/>
              <a:t>.</a:t>
            </a:r>
          </a:p>
          <a:p>
            <a:pPr eaLnBrk="1" hangingPunct="1">
              <a:lnSpc>
                <a:spcPct val="80000"/>
              </a:lnSpc>
              <a:buFont typeface="Wingdings" pitchFamily="2" charset="2"/>
              <a:buNone/>
              <a:defRPr/>
            </a:pPr>
            <a:r>
              <a:rPr lang="en-US" sz="2400" smtClean="0">
                <a:latin typeface="Courier New" pitchFamily="49" charset="0"/>
              </a:rPr>
              <a:t>C</a:t>
            </a:r>
            <a:r>
              <a:rPr lang="en-US" sz="2400" smtClean="0"/>
              <a:t> is a conditional expression of the type with which we are familiar from conventional programming languages; for example, conditional expressions follow the keyword if in programming languages such as C or Java. The only difference is that the operands in condition </a:t>
            </a:r>
            <a:r>
              <a:rPr lang="en-US" sz="2400" smtClean="0">
                <a:latin typeface="Courier New" pitchFamily="49" charset="0"/>
              </a:rPr>
              <a:t>C</a:t>
            </a:r>
            <a:r>
              <a:rPr lang="en-US" sz="2400" smtClean="0"/>
              <a:t> are either constants or attributes of </a:t>
            </a:r>
            <a:r>
              <a:rPr lang="en-US" sz="2400" smtClean="0">
                <a:latin typeface="Courier New" pitchFamily="49" charset="0"/>
              </a:rPr>
              <a:t>R</a:t>
            </a:r>
            <a:r>
              <a:rPr lang="en-US" sz="2400" smtClean="0"/>
              <a:t>. We apply </a:t>
            </a:r>
            <a:r>
              <a:rPr lang="en-US" sz="2400" smtClean="0">
                <a:latin typeface="Courier New" pitchFamily="49" charset="0"/>
              </a:rPr>
              <a:t>C</a:t>
            </a:r>
            <a:r>
              <a:rPr lang="en-US" sz="2400" smtClean="0"/>
              <a:t> to each tuple </a:t>
            </a:r>
            <a:r>
              <a:rPr lang="en-US" sz="2400" smtClean="0">
                <a:latin typeface="Courier New" pitchFamily="49" charset="0"/>
              </a:rPr>
              <a:t>t</a:t>
            </a:r>
            <a:r>
              <a:rPr lang="en-US" sz="2400" smtClean="0"/>
              <a:t> of </a:t>
            </a:r>
            <a:r>
              <a:rPr lang="en-US" sz="2400" smtClean="0">
                <a:latin typeface="Courier New" pitchFamily="49" charset="0"/>
              </a:rPr>
              <a:t>R</a:t>
            </a:r>
            <a:r>
              <a:rPr lang="en-US" sz="2400" smtClean="0"/>
              <a:t> by substituting, for each attribute </a:t>
            </a:r>
            <a:r>
              <a:rPr lang="en-US" sz="2400" smtClean="0">
                <a:latin typeface="Courier New" pitchFamily="49" charset="0"/>
              </a:rPr>
              <a:t>A</a:t>
            </a:r>
            <a:r>
              <a:rPr lang="en-US" sz="2400" smtClean="0"/>
              <a:t> appearing in condition </a:t>
            </a:r>
            <a:r>
              <a:rPr lang="en-US" sz="2400" smtClean="0">
                <a:latin typeface="Courier New" pitchFamily="49" charset="0"/>
              </a:rPr>
              <a:t>C</a:t>
            </a:r>
            <a:r>
              <a:rPr lang="en-US" sz="2400" smtClean="0"/>
              <a:t>, the component of </a:t>
            </a:r>
            <a:r>
              <a:rPr lang="en-US" sz="2400" smtClean="0">
                <a:latin typeface="Courier New" pitchFamily="49" charset="0"/>
              </a:rPr>
              <a:t>t</a:t>
            </a:r>
            <a:r>
              <a:rPr lang="en-US" sz="2400" smtClean="0"/>
              <a:t> for attribute </a:t>
            </a:r>
            <a:r>
              <a:rPr lang="en-US" sz="2400" smtClean="0">
                <a:latin typeface="Courier New" pitchFamily="49" charset="0"/>
              </a:rPr>
              <a:t>A</a:t>
            </a:r>
            <a:r>
              <a:rPr lang="en-US" sz="2400" smtClean="0"/>
              <a:t>. If after substituting for each attribute of </a:t>
            </a:r>
            <a:r>
              <a:rPr lang="en-US" sz="2400" smtClean="0">
                <a:latin typeface="Courier New" pitchFamily="49" charset="0"/>
              </a:rPr>
              <a:t>C</a:t>
            </a:r>
            <a:r>
              <a:rPr lang="en-US" sz="2400" smtClean="0"/>
              <a:t> the condition </a:t>
            </a:r>
            <a:r>
              <a:rPr lang="en-US" sz="2400" smtClean="0">
                <a:latin typeface="Courier New" pitchFamily="49" charset="0"/>
              </a:rPr>
              <a:t>C</a:t>
            </a:r>
            <a:r>
              <a:rPr lang="en-US" sz="2400" smtClean="0"/>
              <a:t> is true, then </a:t>
            </a:r>
            <a:r>
              <a:rPr lang="en-US" sz="2400" smtClean="0">
                <a:latin typeface="Courier New" pitchFamily="49" charset="0"/>
              </a:rPr>
              <a:t>t</a:t>
            </a:r>
            <a:r>
              <a:rPr lang="en-US" sz="2400" smtClean="0"/>
              <a:t> is one of the tuples that appear in the result of </a:t>
            </a:r>
            <a:r>
              <a:rPr lang="el-GR" sz="2400" smtClean="0">
                <a:latin typeface="Courier New" pitchFamily="49" charset="0"/>
                <a:cs typeface="Courier New" pitchFamily="49" charset="0"/>
              </a:rPr>
              <a:t>σ</a:t>
            </a:r>
            <a:r>
              <a:rPr lang="en-US" sz="2400" baseline="-25000" smtClean="0">
                <a:latin typeface="Courier New" pitchFamily="49" charset="0"/>
              </a:rPr>
              <a:t>C</a:t>
            </a:r>
            <a:r>
              <a:rPr lang="en-US" sz="2400" smtClean="0">
                <a:latin typeface="Courier New" pitchFamily="49" charset="0"/>
              </a:rPr>
              <a:t>(R)</a:t>
            </a:r>
            <a:r>
              <a:rPr lang="en-US" sz="2400" smtClean="0"/>
              <a:t>; otherwise </a:t>
            </a:r>
            <a:r>
              <a:rPr lang="en-US" sz="2400" smtClean="0">
                <a:latin typeface="Courier New" pitchFamily="49" charset="0"/>
              </a:rPr>
              <a:t>t</a:t>
            </a:r>
            <a:r>
              <a:rPr lang="en-US" sz="2400" smtClean="0"/>
              <a:t> is not in the result.</a:t>
            </a:r>
            <a:endParaRPr lang="bg-BG"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0" name="Rectangle 110"/>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35997" name="Group 157"/>
          <p:cNvGraphicFramePr>
            <a:graphicFrameLocks noGrp="1"/>
          </p:cNvGraphicFramePr>
          <p:nvPr>
            <p:ph idx="1"/>
          </p:nvPr>
        </p:nvGraphicFramePr>
        <p:xfrm>
          <a:off x="457200" y="1981200"/>
          <a:ext cx="8229600" cy="2970213"/>
        </p:xfrm>
        <a:graphic>
          <a:graphicData uri="http://schemas.openxmlformats.org/drawingml/2006/table">
            <a:tbl>
              <a:tblPr/>
              <a:tblGrid>
                <a:gridCol w="2746375"/>
                <a:gridCol w="792163"/>
                <a:gridCol w="863600"/>
                <a:gridCol w="936625"/>
                <a:gridCol w="1439862"/>
                <a:gridCol w="1450975"/>
              </a:tblGrid>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σ</a:t>
                      </a:r>
                      <a:r>
                        <a:rPr kumimoji="0" lang="en-US" sz="1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length≥100</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(Movie)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title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year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length</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inColor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studioName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producerC#</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Fox</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12345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Mighty Ducks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1991</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Disney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67890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371475">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σ</a:t>
                      </a:r>
                      <a:r>
                        <a:rPr kumimoji="0" lang="en-US" sz="1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length≥100 AND studioName = 'Fox'</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(Movie)</a:t>
                      </a:r>
                      <a:endParaRPr kumimoji="0" lang="el-GR"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title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year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length</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inColor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studioName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charset="0"/>
                        </a:rPr>
                        <a:t>producerC#</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Fox</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12345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bg-BG" smtClean="0"/>
              <a:t>Cartesian Product</a:t>
            </a:r>
          </a:p>
        </p:txBody>
      </p:sp>
      <p:sp>
        <p:nvSpPr>
          <p:cNvPr id="3789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smtClean="0"/>
              <a:t>The </a:t>
            </a:r>
            <a:r>
              <a:rPr lang="en-US" sz="2000" smtClean="0">
                <a:solidFill>
                  <a:schemeClr val="folHlink"/>
                </a:solidFill>
              </a:rPr>
              <a:t>Cartesian product</a:t>
            </a:r>
            <a:r>
              <a:rPr lang="en-US" sz="2000" smtClean="0"/>
              <a:t> (or </a:t>
            </a:r>
            <a:r>
              <a:rPr lang="en-US" sz="2000" smtClean="0">
                <a:solidFill>
                  <a:schemeClr val="folHlink"/>
                </a:solidFill>
              </a:rPr>
              <a:t>cross-product</a:t>
            </a:r>
            <a:r>
              <a:rPr lang="en-US" sz="2000" smtClean="0"/>
              <a:t>, or just </a:t>
            </a:r>
            <a:r>
              <a:rPr lang="en-US" sz="2000" smtClean="0">
                <a:solidFill>
                  <a:schemeClr val="folHlink"/>
                </a:solidFill>
              </a:rPr>
              <a:t>product</a:t>
            </a:r>
            <a:r>
              <a:rPr lang="en-US" sz="2000" smtClean="0"/>
              <a:t>) of two sets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is the set of pairs that can be formed by choosing the first element of the pair to be any element of </a:t>
            </a:r>
            <a:r>
              <a:rPr lang="en-US" sz="2000" smtClean="0">
                <a:latin typeface="Courier New" pitchFamily="49" charset="0"/>
              </a:rPr>
              <a:t>R</a:t>
            </a:r>
            <a:r>
              <a:rPr lang="en-US" sz="2000" smtClean="0"/>
              <a:t> and the second any element of </a:t>
            </a:r>
            <a:r>
              <a:rPr lang="en-US" sz="2000" smtClean="0">
                <a:latin typeface="Courier New" pitchFamily="49" charset="0"/>
              </a:rPr>
              <a:t>S</a:t>
            </a:r>
            <a:r>
              <a:rPr lang="en-US" sz="2000" smtClean="0"/>
              <a:t>. This product is denoted </a:t>
            </a:r>
            <a:r>
              <a:rPr lang="en-US" sz="2000" smtClean="0">
                <a:latin typeface="Courier New" pitchFamily="49" charset="0"/>
              </a:rPr>
              <a:t>R </a:t>
            </a:r>
            <a:r>
              <a:rPr lang="en-US" sz="2000" smtClean="0">
                <a:latin typeface="Courier New" pitchFamily="49" charset="0"/>
                <a:cs typeface="Courier New" pitchFamily="49" charset="0"/>
              </a:rPr>
              <a:t>×</a:t>
            </a:r>
            <a:r>
              <a:rPr lang="en-US" sz="2000" smtClean="0">
                <a:latin typeface="Courier New" pitchFamily="49" charset="0"/>
              </a:rPr>
              <a:t> S</a:t>
            </a:r>
            <a:r>
              <a:rPr lang="en-US" sz="2000" smtClean="0"/>
              <a:t>. When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are relations, the product is essentially the same. However, since the members of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are tuples, usually consisting of more than one component, the result of pairing a tuple from </a:t>
            </a:r>
            <a:r>
              <a:rPr lang="en-US" sz="2000" smtClean="0">
                <a:latin typeface="Courier New" pitchFamily="49" charset="0"/>
              </a:rPr>
              <a:t>R</a:t>
            </a:r>
            <a:r>
              <a:rPr lang="en-US" sz="2000" smtClean="0"/>
              <a:t> with a tuple from </a:t>
            </a:r>
            <a:r>
              <a:rPr lang="en-US" sz="2000" smtClean="0">
                <a:latin typeface="Courier New" pitchFamily="49" charset="0"/>
              </a:rPr>
              <a:t>S</a:t>
            </a:r>
            <a:r>
              <a:rPr lang="en-US" sz="2000" smtClean="0"/>
              <a:t> is a longer tuple, with one component for each of the components of the constituent tuples. By convention, the components from </a:t>
            </a:r>
            <a:r>
              <a:rPr lang="en-US" sz="2000" smtClean="0">
                <a:latin typeface="Courier New" pitchFamily="49" charset="0"/>
              </a:rPr>
              <a:t>R</a:t>
            </a:r>
            <a:r>
              <a:rPr lang="en-US" sz="2000" smtClean="0"/>
              <a:t> precede the components from </a:t>
            </a:r>
            <a:r>
              <a:rPr lang="en-US" sz="2000" smtClean="0">
                <a:latin typeface="Courier New" pitchFamily="49" charset="0"/>
              </a:rPr>
              <a:t>S</a:t>
            </a:r>
            <a:r>
              <a:rPr lang="en-US" sz="2000" smtClean="0"/>
              <a:t> in the attribute order for the result.</a:t>
            </a:r>
          </a:p>
          <a:p>
            <a:pPr eaLnBrk="1" hangingPunct="1">
              <a:lnSpc>
                <a:spcPct val="80000"/>
              </a:lnSpc>
              <a:buFont typeface="Wingdings" pitchFamily="2" charset="2"/>
              <a:buNone/>
              <a:defRPr/>
            </a:pPr>
            <a:r>
              <a:rPr lang="en-US" sz="2000" smtClean="0"/>
              <a:t>The relation schema for the resulting relation is the union of the schemas for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However, if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should happen to have some attributes in common, then we need to invent new names for at least one of each pair of identical attributes. To disambiguate an attribute </a:t>
            </a:r>
            <a:r>
              <a:rPr lang="en-US" sz="2000" smtClean="0">
                <a:latin typeface="Courier New" pitchFamily="49" charset="0"/>
              </a:rPr>
              <a:t>A</a:t>
            </a:r>
            <a:r>
              <a:rPr lang="en-US" sz="2000" smtClean="0"/>
              <a:t> that is in the schemas of both </a:t>
            </a:r>
            <a:r>
              <a:rPr lang="en-US" sz="2000" smtClean="0">
                <a:latin typeface="Courier New" pitchFamily="49" charset="0"/>
              </a:rPr>
              <a:t>R</a:t>
            </a:r>
            <a:r>
              <a:rPr lang="en-US" sz="2000" smtClean="0"/>
              <a:t> and </a:t>
            </a:r>
            <a:r>
              <a:rPr lang="en-US" sz="2000" smtClean="0">
                <a:latin typeface="Courier New" pitchFamily="49" charset="0"/>
              </a:rPr>
              <a:t>S</a:t>
            </a:r>
            <a:r>
              <a:rPr lang="en-US" sz="2000" smtClean="0"/>
              <a:t>, we use </a:t>
            </a:r>
            <a:r>
              <a:rPr lang="en-US" sz="2000" smtClean="0">
                <a:latin typeface="Courier New" pitchFamily="49" charset="0"/>
              </a:rPr>
              <a:t>R.A</a:t>
            </a:r>
            <a:r>
              <a:rPr lang="en-US" sz="2000" smtClean="0"/>
              <a:t> for the attribute from </a:t>
            </a:r>
            <a:r>
              <a:rPr lang="en-US" sz="2000" smtClean="0">
                <a:latin typeface="Courier New" pitchFamily="49" charset="0"/>
              </a:rPr>
              <a:t>R</a:t>
            </a:r>
            <a:r>
              <a:rPr lang="en-US" sz="2000" smtClean="0"/>
              <a:t> and </a:t>
            </a:r>
            <a:r>
              <a:rPr lang="en-US" sz="2000" smtClean="0">
                <a:latin typeface="Courier New" pitchFamily="49" charset="0"/>
              </a:rPr>
              <a:t>S.A</a:t>
            </a:r>
            <a:r>
              <a:rPr lang="en-US" sz="2000" smtClean="0"/>
              <a:t> for the attribute from </a:t>
            </a:r>
            <a:r>
              <a:rPr lang="en-US" sz="2000" smtClean="0">
                <a:latin typeface="Courier New" pitchFamily="49" charset="0"/>
              </a:rPr>
              <a:t>S</a:t>
            </a:r>
            <a:r>
              <a:rPr lang="en-US" sz="2000" smtClean="0"/>
              <a:t>.</a:t>
            </a:r>
            <a:endParaRPr lang="bg-BG"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Contents</a:t>
            </a:r>
            <a:endParaRPr lang="bg-BG" smtClean="0"/>
          </a:p>
        </p:txBody>
      </p:sp>
      <p:sp>
        <p:nvSpPr>
          <p:cNvPr id="12291" name="Rectangle 3"/>
          <p:cNvSpPr>
            <a:spLocks noGrp="1" noChangeArrowheads="1"/>
          </p:cNvSpPr>
          <p:nvPr>
            <p:ph type="body" sz="half" idx="1"/>
          </p:nvPr>
        </p:nvSpPr>
        <p:spPr>
          <a:xfrm>
            <a:off x="457200" y="1981200"/>
            <a:ext cx="4038600" cy="4400550"/>
          </a:xfrm>
        </p:spPr>
        <p:txBody>
          <a:bodyPr/>
          <a:lstStyle/>
          <a:p>
            <a:pPr eaLnBrk="1" hangingPunct="1">
              <a:lnSpc>
                <a:spcPct val="80000"/>
              </a:lnSpc>
              <a:buFont typeface="Wingdings" pitchFamily="2" charset="2"/>
              <a:buNone/>
              <a:defRPr/>
            </a:pPr>
            <a:r>
              <a:rPr lang="en-US" sz="1400" smtClean="0"/>
              <a:t>An Example Database Schema</a:t>
            </a:r>
          </a:p>
          <a:p>
            <a:pPr eaLnBrk="1" hangingPunct="1">
              <a:lnSpc>
                <a:spcPct val="80000"/>
              </a:lnSpc>
              <a:buFont typeface="Wingdings" pitchFamily="2" charset="2"/>
              <a:buNone/>
              <a:defRPr/>
            </a:pPr>
            <a:r>
              <a:rPr lang="en-US" sz="1400" smtClean="0"/>
              <a:t>An Algebra of Relational Operations</a:t>
            </a:r>
          </a:p>
          <a:p>
            <a:pPr eaLnBrk="1" hangingPunct="1">
              <a:lnSpc>
                <a:spcPct val="80000"/>
              </a:lnSpc>
              <a:defRPr/>
            </a:pPr>
            <a:r>
              <a:rPr lang="en-US" sz="1400" smtClean="0"/>
              <a:t>Basics of Relational Algebra</a:t>
            </a:r>
          </a:p>
          <a:p>
            <a:pPr eaLnBrk="1" hangingPunct="1">
              <a:lnSpc>
                <a:spcPct val="80000"/>
              </a:lnSpc>
              <a:defRPr/>
            </a:pPr>
            <a:r>
              <a:rPr lang="en-US" sz="1400" smtClean="0"/>
              <a:t>Set Operations on Relations</a:t>
            </a:r>
          </a:p>
          <a:p>
            <a:pPr eaLnBrk="1" hangingPunct="1">
              <a:lnSpc>
                <a:spcPct val="80000"/>
              </a:lnSpc>
              <a:defRPr/>
            </a:pPr>
            <a:r>
              <a:rPr lang="en-US" sz="1400" smtClean="0"/>
              <a:t>Projection</a:t>
            </a:r>
          </a:p>
          <a:p>
            <a:pPr eaLnBrk="1" hangingPunct="1">
              <a:lnSpc>
                <a:spcPct val="80000"/>
              </a:lnSpc>
              <a:defRPr/>
            </a:pPr>
            <a:r>
              <a:rPr lang="en-US" sz="1400" smtClean="0"/>
              <a:t>Selection</a:t>
            </a:r>
          </a:p>
          <a:p>
            <a:pPr eaLnBrk="1" hangingPunct="1">
              <a:lnSpc>
                <a:spcPct val="80000"/>
              </a:lnSpc>
              <a:defRPr/>
            </a:pPr>
            <a:r>
              <a:rPr lang="en-US" sz="1400" smtClean="0"/>
              <a:t>Cartesian Product</a:t>
            </a:r>
          </a:p>
          <a:p>
            <a:pPr eaLnBrk="1" hangingPunct="1">
              <a:lnSpc>
                <a:spcPct val="80000"/>
              </a:lnSpc>
              <a:defRPr/>
            </a:pPr>
            <a:r>
              <a:rPr lang="en-US" sz="1400" smtClean="0"/>
              <a:t>Natural Joins</a:t>
            </a:r>
          </a:p>
          <a:p>
            <a:pPr eaLnBrk="1" hangingPunct="1">
              <a:lnSpc>
                <a:spcPct val="80000"/>
              </a:lnSpc>
              <a:defRPr/>
            </a:pPr>
            <a:r>
              <a:rPr lang="en-US" sz="1400" smtClean="0"/>
              <a:t>Theta-Joins</a:t>
            </a:r>
          </a:p>
          <a:p>
            <a:pPr eaLnBrk="1" hangingPunct="1">
              <a:lnSpc>
                <a:spcPct val="80000"/>
              </a:lnSpc>
              <a:defRPr/>
            </a:pPr>
            <a:r>
              <a:rPr lang="en-US" sz="1400" smtClean="0"/>
              <a:t>Combining Operations to Form Queries</a:t>
            </a:r>
          </a:p>
          <a:p>
            <a:pPr eaLnBrk="1" hangingPunct="1">
              <a:lnSpc>
                <a:spcPct val="80000"/>
              </a:lnSpc>
              <a:defRPr/>
            </a:pPr>
            <a:r>
              <a:rPr lang="en-US" sz="1400" smtClean="0"/>
              <a:t>Renaming</a:t>
            </a:r>
          </a:p>
          <a:p>
            <a:pPr eaLnBrk="1" hangingPunct="1">
              <a:lnSpc>
                <a:spcPct val="80000"/>
              </a:lnSpc>
              <a:defRPr/>
            </a:pPr>
            <a:r>
              <a:rPr lang="en-US" sz="1400" smtClean="0"/>
              <a:t>Dependent and Independent Operations</a:t>
            </a:r>
          </a:p>
          <a:p>
            <a:pPr eaLnBrk="1" hangingPunct="1">
              <a:lnSpc>
                <a:spcPct val="80000"/>
              </a:lnSpc>
              <a:defRPr/>
            </a:pPr>
            <a:r>
              <a:rPr lang="en-US" sz="1400" smtClean="0"/>
              <a:t>A Linear Notation for Algebraic Expressions</a:t>
            </a:r>
          </a:p>
          <a:p>
            <a:pPr eaLnBrk="1" hangingPunct="1">
              <a:lnSpc>
                <a:spcPct val="80000"/>
              </a:lnSpc>
              <a:buFont typeface="Wingdings" pitchFamily="2" charset="2"/>
              <a:buNone/>
              <a:defRPr/>
            </a:pPr>
            <a:r>
              <a:rPr lang="en-US" sz="1400" smtClean="0"/>
              <a:t>Relational Operations on Bags</a:t>
            </a:r>
          </a:p>
          <a:p>
            <a:pPr eaLnBrk="1" hangingPunct="1">
              <a:lnSpc>
                <a:spcPct val="80000"/>
              </a:lnSpc>
              <a:defRPr/>
            </a:pPr>
            <a:r>
              <a:rPr lang="en-US" sz="1400" smtClean="0"/>
              <a:t>Why Bags? </a:t>
            </a:r>
          </a:p>
          <a:p>
            <a:pPr eaLnBrk="1" hangingPunct="1">
              <a:lnSpc>
                <a:spcPct val="80000"/>
              </a:lnSpc>
              <a:defRPr/>
            </a:pPr>
            <a:r>
              <a:rPr lang="en-US" sz="1400" smtClean="0"/>
              <a:t>Union, Intersection, and Difference of Bags</a:t>
            </a:r>
          </a:p>
          <a:p>
            <a:pPr eaLnBrk="1" hangingPunct="1">
              <a:lnSpc>
                <a:spcPct val="80000"/>
              </a:lnSpc>
              <a:defRPr/>
            </a:pPr>
            <a:r>
              <a:rPr lang="en-US" sz="1400" smtClean="0"/>
              <a:t>Projection of Bags</a:t>
            </a:r>
          </a:p>
          <a:p>
            <a:pPr eaLnBrk="1" hangingPunct="1">
              <a:lnSpc>
                <a:spcPct val="80000"/>
              </a:lnSpc>
              <a:defRPr/>
            </a:pPr>
            <a:r>
              <a:rPr lang="en-US" sz="1400" smtClean="0"/>
              <a:t>Selection on Bags</a:t>
            </a:r>
          </a:p>
          <a:p>
            <a:pPr eaLnBrk="1" hangingPunct="1">
              <a:lnSpc>
                <a:spcPct val="80000"/>
              </a:lnSpc>
              <a:defRPr/>
            </a:pPr>
            <a:r>
              <a:rPr lang="en-US" sz="1400" smtClean="0"/>
              <a:t>Product of Bags</a:t>
            </a:r>
          </a:p>
          <a:p>
            <a:pPr eaLnBrk="1" hangingPunct="1">
              <a:lnSpc>
                <a:spcPct val="80000"/>
              </a:lnSpc>
              <a:defRPr/>
            </a:pPr>
            <a:r>
              <a:rPr lang="en-US" sz="1400" smtClean="0"/>
              <a:t>Joins of Bags</a:t>
            </a:r>
          </a:p>
        </p:txBody>
      </p:sp>
      <p:sp>
        <p:nvSpPr>
          <p:cNvPr id="12293" name="Rectangle 5"/>
          <p:cNvSpPr>
            <a:spLocks noGrp="1" noChangeArrowheads="1"/>
          </p:cNvSpPr>
          <p:nvPr>
            <p:ph type="body" sz="half" idx="2"/>
          </p:nvPr>
        </p:nvSpPr>
        <p:spPr/>
        <p:txBody>
          <a:bodyPr/>
          <a:lstStyle/>
          <a:p>
            <a:pPr eaLnBrk="1" hangingPunct="1">
              <a:lnSpc>
                <a:spcPct val="80000"/>
              </a:lnSpc>
              <a:buFont typeface="Wingdings" pitchFamily="2" charset="2"/>
              <a:buNone/>
              <a:defRPr/>
            </a:pPr>
            <a:r>
              <a:rPr lang="en-US" sz="1400" smtClean="0"/>
              <a:t>Extended Operators of Relational Algebra</a:t>
            </a:r>
          </a:p>
          <a:p>
            <a:pPr eaLnBrk="1" hangingPunct="1">
              <a:lnSpc>
                <a:spcPct val="80000"/>
              </a:lnSpc>
              <a:defRPr/>
            </a:pPr>
            <a:r>
              <a:rPr lang="en-US" sz="1400" smtClean="0"/>
              <a:t>Duplicate Elimination</a:t>
            </a:r>
          </a:p>
          <a:p>
            <a:pPr eaLnBrk="1" hangingPunct="1">
              <a:lnSpc>
                <a:spcPct val="80000"/>
              </a:lnSpc>
              <a:defRPr/>
            </a:pPr>
            <a:r>
              <a:rPr lang="en-US" sz="1400" smtClean="0"/>
              <a:t>Aggregation Operators</a:t>
            </a:r>
          </a:p>
          <a:p>
            <a:pPr eaLnBrk="1" hangingPunct="1">
              <a:lnSpc>
                <a:spcPct val="80000"/>
              </a:lnSpc>
              <a:defRPr/>
            </a:pPr>
            <a:r>
              <a:rPr lang="en-US" sz="1400" smtClean="0"/>
              <a:t>Grouping</a:t>
            </a:r>
          </a:p>
          <a:p>
            <a:pPr eaLnBrk="1" hangingPunct="1">
              <a:lnSpc>
                <a:spcPct val="80000"/>
              </a:lnSpc>
              <a:defRPr/>
            </a:pPr>
            <a:r>
              <a:rPr lang="en-US" sz="1400" smtClean="0"/>
              <a:t>The Grouping Operator</a:t>
            </a:r>
          </a:p>
          <a:p>
            <a:pPr eaLnBrk="1" hangingPunct="1">
              <a:lnSpc>
                <a:spcPct val="80000"/>
              </a:lnSpc>
              <a:defRPr/>
            </a:pPr>
            <a:r>
              <a:rPr lang="en-US" sz="1400" smtClean="0"/>
              <a:t>Extending the Projection Operator</a:t>
            </a:r>
          </a:p>
          <a:p>
            <a:pPr eaLnBrk="1" hangingPunct="1">
              <a:lnSpc>
                <a:spcPct val="80000"/>
              </a:lnSpc>
              <a:defRPr/>
            </a:pPr>
            <a:r>
              <a:rPr lang="en-US" sz="1400" smtClean="0"/>
              <a:t>The Sorting Operator</a:t>
            </a:r>
          </a:p>
          <a:p>
            <a:pPr eaLnBrk="1" hangingPunct="1">
              <a:lnSpc>
                <a:spcPct val="80000"/>
              </a:lnSpc>
              <a:defRPr/>
            </a:pPr>
            <a:r>
              <a:rPr lang="en-US" sz="1400" smtClean="0"/>
              <a:t>Outerjoins</a:t>
            </a:r>
          </a:p>
          <a:p>
            <a:pPr eaLnBrk="1" hangingPunct="1">
              <a:lnSpc>
                <a:spcPct val="80000"/>
              </a:lnSpc>
              <a:buFont typeface="Wingdings" pitchFamily="2" charset="2"/>
              <a:buNone/>
              <a:defRPr/>
            </a:pPr>
            <a:r>
              <a:rPr lang="en-US" sz="1400" smtClean="0"/>
              <a:t>Constraints on Relations</a:t>
            </a:r>
          </a:p>
          <a:p>
            <a:pPr eaLnBrk="1" hangingPunct="1">
              <a:lnSpc>
                <a:spcPct val="80000"/>
              </a:lnSpc>
              <a:defRPr/>
            </a:pPr>
            <a:r>
              <a:rPr lang="en-US" sz="1400" smtClean="0"/>
              <a:t>Relational Algebra as a Constraint Language</a:t>
            </a:r>
          </a:p>
          <a:p>
            <a:pPr eaLnBrk="1" hangingPunct="1">
              <a:lnSpc>
                <a:spcPct val="80000"/>
              </a:lnSpc>
              <a:defRPr/>
            </a:pPr>
            <a:r>
              <a:rPr lang="en-US" sz="1400" smtClean="0"/>
              <a:t>Referential Integrity Constraints</a:t>
            </a:r>
          </a:p>
          <a:p>
            <a:pPr eaLnBrk="1" hangingPunct="1">
              <a:lnSpc>
                <a:spcPct val="80000"/>
              </a:lnSpc>
              <a:defRPr/>
            </a:pPr>
            <a:r>
              <a:rPr lang="en-US" sz="1400" smtClean="0"/>
              <a:t>Additional Constraint Examples </a:t>
            </a:r>
          </a:p>
          <a:p>
            <a:pPr eaLnBrk="1" hangingPunct="1">
              <a:lnSpc>
                <a:spcPct val="80000"/>
              </a:lnSpc>
              <a:buFont typeface="Wingdings" pitchFamily="2" charset="2"/>
              <a:buNone/>
              <a:defRPr/>
            </a:pPr>
            <a:r>
              <a:rPr lang="en-US" sz="1400" smtClean="0"/>
              <a:t>Summary</a:t>
            </a:r>
            <a:endParaRPr lang="bg-BG"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39321" name="Group 409"/>
          <p:cNvGraphicFramePr>
            <a:graphicFrameLocks noGrp="1"/>
          </p:cNvGraphicFramePr>
          <p:nvPr>
            <p:ph idx="1"/>
          </p:nvPr>
        </p:nvGraphicFramePr>
        <p:xfrm>
          <a:off x="457200" y="1981200"/>
          <a:ext cx="8229600" cy="407416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 </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R.B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S.B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bg-BG" smtClean="0"/>
              <a:t>Natural Joins</a:t>
            </a:r>
          </a:p>
        </p:txBody>
      </p:sp>
      <p:sp>
        <p:nvSpPr>
          <p:cNvPr id="41987" name="Rectangle 3"/>
          <p:cNvSpPr>
            <a:spLocks noGrp="1" noChangeArrowheads="1"/>
          </p:cNvSpPr>
          <p:nvPr>
            <p:ph type="body" idx="1"/>
          </p:nvPr>
        </p:nvSpPr>
        <p:spPr>
          <a:xfrm>
            <a:off x="179388" y="1773238"/>
            <a:ext cx="8675687" cy="4876800"/>
          </a:xfrm>
        </p:spPr>
        <p:txBody>
          <a:bodyPr/>
          <a:lstStyle/>
          <a:p>
            <a:pPr eaLnBrk="1" hangingPunct="1">
              <a:lnSpc>
                <a:spcPct val="80000"/>
              </a:lnSpc>
              <a:buFont typeface="Wingdings" pitchFamily="2" charset="2"/>
              <a:buNone/>
              <a:defRPr/>
            </a:pPr>
            <a:r>
              <a:rPr lang="en-US" sz="1800" dirty="0" smtClean="0"/>
              <a:t>More often than we want to take the product of two relations, we find a need to join them by pairing only those </a:t>
            </a:r>
            <a:r>
              <a:rPr lang="en-US" sz="1800" dirty="0" err="1" smtClean="0"/>
              <a:t>tuples</a:t>
            </a:r>
            <a:r>
              <a:rPr lang="en-US" sz="1800" dirty="0" smtClean="0"/>
              <a:t> that match in some way. The simplest sort of match is the natural join of two relations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denoted </a:t>
            </a:r>
            <a:r>
              <a:rPr lang="en-US" sz="1800" dirty="0" smtClean="0">
                <a:latin typeface="Courier New" pitchFamily="49" charset="0"/>
              </a:rPr>
              <a:t>R</a:t>
            </a:r>
            <a:r>
              <a:rPr lang="en-US" sz="1800" dirty="0" smtClean="0"/>
              <a:t> &gt;&lt; </a:t>
            </a:r>
            <a:r>
              <a:rPr lang="en-US" sz="1800" dirty="0" smtClean="0">
                <a:latin typeface="Courier New" pitchFamily="49" charset="0"/>
              </a:rPr>
              <a:t>S</a:t>
            </a:r>
            <a:r>
              <a:rPr lang="en-US" sz="1800" dirty="0" smtClean="0"/>
              <a:t>, in which we pair only those tuples from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that agree in whatever attributes are common to the schemas of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More precisely, let </a:t>
            </a:r>
            <a:r>
              <a:rPr lang="en-US" sz="1800" dirty="0" smtClean="0">
                <a:latin typeface="Courier New" pitchFamily="49" charset="0"/>
              </a:rPr>
              <a:t>A</a:t>
            </a:r>
            <a:r>
              <a:rPr lang="en-US" sz="1800" baseline="-25000" dirty="0" smtClean="0">
                <a:latin typeface="Courier New" pitchFamily="49" charset="0"/>
              </a:rPr>
              <a:t>1</a:t>
            </a:r>
            <a:r>
              <a:rPr lang="en-US" sz="1800" dirty="0" smtClean="0">
                <a:latin typeface="Courier New" pitchFamily="49" charset="0"/>
              </a:rPr>
              <a:t>, A</a:t>
            </a:r>
            <a:r>
              <a:rPr lang="en-US" sz="1800" baseline="-25000" dirty="0" smtClean="0">
                <a:latin typeface="Courier New" pitchFamily="49" charset="0"/>
              </a:rPr>
              <a:t>2</a:t>
            </a:r>
            <a:r>
              <a:rPr lang="en-US" sz="1800" dirty="0" smtClean="0">
                <a:latin typeface="Courier New" pitchFamily="49" charset="0"/>
              </a:rPr>
              <a:t>, ..., A</a:t>
            </a:r>
            <a:r>
              <a:rPr lang="en-US" sz="1800" baseline="-25000" dirty="0" smtClean="0">
                <a:latin typeface="Courier New" pitchFamily="49" charset="0"/>
              </a:rPr>
              <a:t>n</a:t>
            </a:r>
            <a:r>
              <a:rPr lang="en-US" sz="1800" dirty="0" smtClean="0"/>
              <a:t> be all the attributes that are in both the schema of </a:t>
            </a:r>
            <a:r>
              <a:rPr lang="en-US" sz="1800" dirty="0" smtClean="0">
                <a:latin typeface="Courier New" pitchFamily="49" charset="0"/>
              </a:rPr>
              <a:t>R</a:t>
            </a:r>
            <a:r>
              <a:rPr lang="en-US" sz="1800" dirty="0" smtClean="0"/>
              <a:t> and the schema of </a:t>
            </a:r>
            <a:r>
              <a:rPr lang="en-US" sz="1800" dirty="0" smtClean="0">
                <a:latin typeface="Courier New" pitchFamily="49" charset="0"/>
              </a:rPr>
              <a:t>S</a:t>
            </a:r>
            <a:r>
              <a:rPr lang="en-US" sz="1800" dirty="0" smtClean="0"/>
              <a:t>. Then a </a:t>
            </a:r>
            <a:r>
              <a:rPr lang="en-US" sz="1800" dirty="0" err="1" smtClean="0"/>
              <a:t>tuple</a:t>
            </a:r>
            <a:r>
              <a:rPr lang="en-US" sz="1800" dirty="0" smtClean="0"/>
              <a:t> </a:t>
            </a:r>
            <a:r>
              <a:rPr lang="en-US" sz="1800" dirty="0" smtClean="0">
                <a:latin typeface="Courier New" pitchFamily="49" charset="0"/>
              </a:rPr>
              <a:t>r</a:t>
            </a:r>
            <a:r>
              <a:rPr lang="en-US" sz="1800" dirty="0" smtClean="0"/>
              <a:t> from </a:t>
            </a:r>
            <a:r>
              <a:rPr lang="en-US" sz="1800" dirty="0" smtClean="0">
                <a:latin typeface="Courier New" pitchFamily="49" charset="0"/>
              </a:rPr>
              <a:t>R</a:t>
            </a:r>
            <a:r>
              <a:rPr lang="en-US" sz="1800" dirty="0" smtClean="0"/>
              <a:t> and a </a:t>
            </a:r>
            <a:r>
              <a:rPr lang="en-US" sz="1800" dirty="0" err="1" smtClean="0"/>
              <a:t>tuple</a:t>
            </a:r>
            <a:r>
              <a:rPr lang="en-US" sz="1800" dirty="0" smtClean="0"/>
              <a:t> </a:t>
            </a:r>
            <a:r>
              <a:rPr lang="en-US" sz="1800" dirty="0" smtClean="0">
                <a:latin typeface="Courier New" pitchFamily="49" charset="0"/>
              </a:rPr>
              <a:t>s</a:t>
            </a:r>
            <a:r>
              <a:rPr lang="en-US" sz="1800" dirty="0" smtClean="0"/>
              <a:t> from </a:t>
            </a:r>
            <a:r>
              <a:rPr lang="en-US" sz="1800" dirty="0" smtClean="0">
                <a:latin typeface="Courier New" pitchFamily="49" charset="0"/>
              </a:rPr>
              <a:t>S</a:t>
            </a:r>
            <a:r>
              <a:rPr lang="en-US" sz="1800" dirty="0" smtClean="0"/>
              <a:t> are successfully paired if and only if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agree on each of the attributes </a:t>
            </a:r>
            <a:r>
              <a:rPr lang="en-US" sz="1800" dirty="0" smtClean="0">
                <a:latin typeface="Courier New" pitchFamily="49" charset="0"/>
              </a:rPr>
              <a:t>A</a:t>
            </a:r>
            <a:r>
              <a:rPr lang="en-US" sz="1800" baseline="-25000" dirty="0" smtClean="0">
                <a:latin typeface="Courier New" pitchFamily="49" charset="0"/>
              </a:rPr>
              <a:t>1</a:t>
            </a:r>
            <a:r>
              <a:rPr lang="en-US" sz="1800" dirty="0" smtClean="0">
                <a:latin typeface="Courier New" pitchFamily="49" charset="0"/>
              </a:rPr>
              <a:t>, A</a:t>
            </a:r>
            <a:r>
              <a:rPr lang="en-US" sz="1800" baseline="-25000" dirty="0" smtClean="0">
                <a:latin typeface="Courier New" pitchFamily="49" charset="0"/>
              </a:rPr>
              <a:t>2</a:t>
            </a:r>
            <a:r>
              <a:rPr lang="en-US" sz="1800" dirty="0" smtClean="0">
                <a:latin typeface="Courier New" pitchFamily="49" charset="0"/>
              </a:rPr>
              <a:t>, ..., A</a:t>
            </a:r>
            <a:r>
              <a:rPr lang="en-US" sz="1800" baseline="-25000" dirty="0" smtClean="0">
                <a:latin typeface="Courier New" pitchFamily="49" charset="0"/>
              </a:rPr>
              <a:t>n</a:t>
            </a:r>
            <a:r>
              <a:rPr lang="en-US" sz="1800" dirty="0" smtClean="0"/>
              <a:t>.</a:t>
            </a:r>
          </a:p>
          <a:p>
            <a:pPr eaLnBrk="1" hangingPunct="1">
              <a:lnSpc>
                <a:spcPct val="80000"/>
              </a:lnSpc>
              <a:buFont typeface="Wingdings" pitchFamily="2" charset="2"/>
              <a:buNone/>
              <a:defRPr/>
            </a:pPr>
            <a:r>
              <a:rPr lang="en-US" sz="1800" dirty="0" smtClean="0"/>
              <a:t>If the tuples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are successfully paired in the join </a:t>
            </a:r>
            <a:r>
              <a:rPr lang="en-US" sz="1800" dirty="0" smtClean="0">
                <a:latin typeface="Courier New" pitchFamily="49" charset="0"/>
              </a:rPr>
              <a:t>R</a:t>
            </a:r>
            <a:r>
              <a:rPr lang="en-US" sz="1800" dirty="0" smtClean="0"/>
              <a:t> &gt;&lt; </a:t>
            </a:r>
            <a:r>
              <a:rPr lang="en-US" sz="1800" dirty="0" smtClean="0">
                <a:latin typeface="Courier New" pitchFamily="49" charset="0"/>
              </a:rPr>
              <a:t>S</a:t>
            </a:r>
            <a:r>
              <a:rPr lang="en-US" sz="1800" dirty="0" smtClean="0"/>
              <a:t>, then the result of the pairing is a tuple, called the joined tuple, with one component for each of the attributes in the union of the schemas of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The joined </a:t>
            </a:r>
            <a:r>
              <a:rPr lang="en-US" sz="1800" dirty="0" err="1" smtClean="0"/>
              <a:t>tuple</a:t>
            </a:r>
            <a:r>
              <a:rPr lang="en-US" sz="1800" dirty="0" smtClean="0"/>
              <a:t> agrees with </a:t>
            </a:r>
            <a:r>
              <a:rPr lang="en-US" sz="1800" dirty="0" err="1" smtClean="0"/>
              <a:t>tuple</a:t>
            </a:r>
            <a:r>
              <a:rPr lang="en-US" sz="1800" dirty="0" smtClean="0"/>
              <a:t> </a:t>
            </a:r>
            <a:r>
              <a:rPr lang="en-US" sz="1800" dirty="0" smtClean="0">
                <a:latin typeface="Courier New" pitchFamily="49" charset="0"/>
              </a:rPr>
              <a:t>r</a:t>
            </a:r>
            <a:r>
              <a:rPr lang="en-US" sz="1800" dirty="0" smtClean="0"/>
              <a:t> in each attribute in the schema of </a:t>
            </a:r>
            <a:r>
              <a:rPr lang="en-US" sz="1800" dirty="0" smtClean="0">
                <a:latin typeface="Courier New" pitchFamily="49" charset="0"/>
              </a:rPr>
              <a:t>R</a:t>
            </a:r>
            <a:r>
              <a:rPr lang="en-US" sz="1800" dirty="0" smtClean="0"/>
              <a:t>, and it agrees with </a:t>
            </a:r>
            <a:r>
              <a:rPr lang="en-US" sz="1800" dirty="0" smtClean="0">
                <a:latin typeface="Courier New" pitchFamily="49" charset="0"/>
              </a:rPr>
              <a:t>s</a:t>
            </a:r>
            <a:r>
              <a:rPr lang="en-US" sz="1800" dirty="0" smtClean="0"/>
              <a:t> in each attribute in the schema of </a:t>
            </a:r>
            <a:r>
              <a:rPr lang="en-US" sz="1800" dirty="0" smtClean="0">
                <a:latin typeface="Courier New" pitchFamily="49" charset="0"/>
              </a:rPr>
              <a:t>S</a:t>
            </a:r>
            <a:r>
              <a:rPr lang="en-US" sz="1800" dirty="0" smtClean="0"/>
              <a:t>. Since </a:t>
            </a:r>
            <a:r>
              <a:rPr lang="en-US" sz="1800" dirty="0" smtClean="0">
                <a:latin typeface="Courier New" pitchFamily="49" charset="0"/>
              </a:rPr>
              <a:t>r</a:t>
            </a:r>
            <a:r>
              <a:rPr lang="en-US" sz="1800" dirty="0" smtClean="0"/>
              <a:t> and </a:t>
            </a:r>
            <a:r>
              <a:rPr lang="en-US" sz="1800" dirty="0" smtClean="0">
                <a:latin typeface="Courier New" pitchFamily="49" charset="0"/>
              </a:rPr>
              <a:t>s</a:t>
            </a:r>
            <a:r>
              <a:rPr lang="en-US" sz="1800" dirty="0" smtClean="0"/>
              <a:t> are successfully paired, the joined </a:t>
            </a:r>
            <a:r>
              <a:rPr lang="en-US" sz="1800" dirty="0" err="1" smtClean="0"/>
              <a:t>tuple</a:t>
            </a:r>
            <a:r>
              <a:rPr lang="en-US" sz="1800" dirty="0" smtClean="0"/>
              <a:t> is able to agree with both these </a:t>
            </a:r>
            <a:r>
              <a:rPr lang="en-US" sz="1800" dirty="0" err="1" smtClean="0"/>
              <a:t>tuples</a:t>
            </a:r>
            <a:r>
              <a:rPr lang="en-US" sz="1800" dirty="0" smtClean="0"/>
              <a:t> on the attributes they have in common. The construction of the joined </a:t>
            </a:r>
            <a:r>
              <a:rPr lang="en-US" sz="1800" dirty="0" err="1" smtClean="0"/>
              <a:t>tuple</a:t>
            </a:r>
            <a:r>
              <a:rPr lang="en-US" sz="1800" dirty="0" smtClean="0"/>
              <a:t> is suggested next slide.</a:t>
            </a:r>
          </a:p>
          <a:p>
            <a:pPr eaLnBrk="1" hangingPunct="1">
              <a:lnSpc>
                <a:spcPct val="80000"/>
              </a:lnSpc>
              <a:buFont typeface="Wingdings" pitchFamily="2" charset="2"/>
              <a:buNone/>
              <a:defRPr/>
            </a:pPr>
            <a:r>
              <a:rPr lang="en-US" sz="1800" dirty="0" smtClean="0"/>
              <a:t>Note also that this join operation is the same one that we used to recombine relations that had been projected onto two subsets of their attributes. There the motivation was to explain why BCNF decomposition made sense. We shall see another use for the natural join: combining two relations so that we can write a query that relates attributes of each.</a:t>
            </a:r>
            <a:endParaRPr lang="bg-BG"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mtClean="0"/>
              <a:t>Joining tuples</a:t>
            </a:r>
            <a:endParaRPr lang="bg-BG" smtClean="0"/>
          </a:p>
        </p:txBody>
      </p:sp>
      <p:graphicFrame>
        <p:nvGraphicFramePr>
          <p:cNvPr id="43252" name="Group 244"/>
          <p:cNvGraphicFramePr>
            <a:graphicFrameLocks noGrp="1"/>
          </p:cNvGraphicFramePr>
          <p:nvPr>
            <p:ph idx="1"/>
          </p:nvPr>
        </p:nvGraphicFramePr>
        <p:xfrm>
          <a:off x="457200" y="1981200"/>
          <a:ext cx="8229600" cy="4145280"/>
        </p:xfrm>
        <a:graphic>
          <a:graphicData uri="http://schemas.openxmlformats.org/drawingml/2006/table">
            <a:tbl>
              <a:tblPr/>
              <a:tblGrid>
                <a:gridCol w="1176338"/>
                <a:gridCol w="1174750"/>
                <a:gridCol w="1176337"/>
                <a:gridCol w="1174750"/>
                <a:gridCol w="1176338"/>
                <a:gridCol w="1174750"/>
                <a:gridCol w="1176337"/>
              </a:tblGrid>
              <a:tr h="508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08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gridSpan="7">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joined tuple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45226" name="Group 170"/>
          <p:cNvGraphicFramePr>
            <a:graphicFrameLocks noGrp="1"/>
          </p:cNvGraphicFramePr>
          <p:nvPr>
            <p:ph idx="1"/>
            <p:extLst>
              <p:ext uri="{D42A27DB-BD31-4B8C-83A1-F6EECF244321}">
                <p14:modId xmlns:p14="http://schemas.microsoft.com/office/powerpoint/2010/main" val="682250302"/>
              </p:ext>
            </p:extLst>
          </p:nvPr>
        </p:nvGraphicFramePr>
        <p:xfrm>
          <a:off x="457200" y="1981200"/>
          <a:ext cx="7543800" cy="4043363"/>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a:t>
                      </a:r>
                      <a:endParaRPr kumimoji="0" lang="bg-BG"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&gt;&lt; </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S</a:t>
                      </a:r>
                      <a:endParaRPr kumimoji="0" lang="bg-BG"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folHlink"/>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000000"/>
                            </a:outerShdw>
                          </a:effectLst>
                          <a:latin typeface="Tahoma" charset="0"/>
                        </a:rPr>
                        <a:t>dangling tuple</a:t>
                      </a:r>
                      <a:endParaRPr kumimoji="0" lang="bg-BG" sz="2400" b="0" i="0" u="none" strike="noStrike" cap="none" normalizeH="0" baseline="0" smtClean="0">
                        <a:ln>
                          <a:noFill/>
                        </a:ln>
                        <a:solidFill>
                          <a:schemeClr val="folHlink"/>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24673" name="Line 171"/>
          <p:cNvSpPr>
            <a:spLocks noChangeShapeType="1"/>
          </p:cNvSpPr>
          <p:nvPr/>
        </p:nvSpPr>
        <p:spPr bwMode="auto">
          <a:xfrm flipV="1">
            <a:off x="2700338" y="4437063"/>
            <a:ext cx="0" cy="576262"/>
          </a:xfrm>
          <a:prstGeom prst="line">
            <a:avLst/>
          </a:prstGeom>
          <a:noFill/>
          <a:ln w="9525">
            <a:solidFill>
              <a:schemeClr val="tx1"/>
            </a:solidFill>
            <a:round/>
            <a:headEnd/>
            <a:tailEnd type="triangle" w="med" len="med"/>
          </a:ln>
        </p:spPr>
        <p:txBody>
          <a:bodyPr/>
          <a:lstStyle/>
          <a:p>
            <a:endParaRPr lang="bg-BG"/>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t>Natural join of relations</a:t>
            </a:r>
            <a:endParaRPr lang="bg-BG" smtClean="0"/>
          </a:p>
        </p:txBody>
      </p:sp>
      <p:graphicFrame>
        <p:nvGraphicFramePr>
          <p:cNvPr id="46381" name="Group 301"/>
          <p:cNvGraphicFramePr>
            <a:graphicFrameLocks noGrp="1"/>
          </p:cNvGraphicFramePr>
          <p:nvPr>
            <p:ph idx="1"/>
            <p:extLst>
              <p:ext uri="{D42A27DB-BD31-4B8C-83A1-F6EECF244321}">
                <p14:modId xmlns:p14="http://schemas.microsoft.com/office/powerpoint/2010/main" val="147877235"/>
              </p:ext>
            </p:extLst>
          </p:nvPr>
        </p:nvGraphicFramePr>
        <p:xfrm>
          <a:off x="457200" y="1981200"/>
          <a:ext cx="8229600" cy="41148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5800">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Relation </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U</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Relation </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V</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gridSpan="5">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Relation </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&gt;&lt; V</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bg-BG" smtClean="0"/>
              <a:t>Theta-Joins</a:t>
            </a:r>
          </a:p>
        </p:txBody>
      </p:sp>
      <p:sp>
        <p:nvSpPr>
          <p:cNvPr id="48131" name="Rectangle 3"/>
          <p:cNvSpPr>
            <a:spLocks noGrp="1" noChangeArrowheads="1"/>
          </p:cNvSpPr>
          <p:nvPr>
            <p:ph type="body" idx="1"/>
          </p:nvPr>
        </p:nvSpPr>
        <p:spPr>
          <a:xfrm>
            <a:off x="457200" y="1981200"/>
            <a:ext cx="8229600" cy="4543425"/>
          </a:xfrm>
        </p:spPr>
        <p:txBody>
          <a:bodyPr/>
          <a:lstStyle/>
          <a:p>
            <a:pPr eaLnBrk="1" hangingPunct="1">
              <a:lnSpc>
                <a:spcPct val="80000"/>
              </a:lnSpc>
              <a:buFont typeface="Wingdings" pitchFamily="2" charset="2"/>
              <a:buNone/>
              <a:defRPr/>
            </a:pPr>
            <a:r>
              <a:rPr lang="en-US" sz="2000" dirty="0" smtClean="0"/>
              <a:t>The natural join forces us to pair tuples using one specific condition. While this way, equating shared attributes, is the most common basis on which relations are joined, it is sometimes desirable to pair tuples from two relations on some other basis. For that purpose, we have a related notation called the </a:t>
            </a:r>
            <a:r>
              <a:rPr lang="en-US" sz="2000" dirty="0" smtClean="0">
                <a:solidFill>
                  <a:schemeClr val="folHlink"/>
                </a:solidFill>
              </a:rPr>
              <a:t>theta-join</a:t>
            </a:r>
            <a:r>
              <a:rPr lang="en-US" sz="2000" dirty="0" smtClean="0"/>
              <a:t>. Historically, the "theta" refers to an arbitrary condition, which we shall represent by </a:t>
            </a:r>
            <a:r>
              <a:rPr lang="en-US" sz="2000" dirty="0" smtClean="0">
                <a:latin typeface="Courier New" pitchFamily="49" charset="0"/>
              </a:rPr>
              <a:t>C</a:t>
            </a:r>
            <a:r>
              <a:rPr lang="en-US" sz="2000" dirty="0" smtClean="0"/>
              <a:t> rather than </a:t>
            </a:r>
            <a:r>
              <a:rPr lang="el-GR" sz="2000" dirty="0" smtClean="0">
                <a:effectLst/>
                <a:latin typeface="Courier New" pitchFamily="49" charset="0"/>
                <a:cs typeface="Courier New" pitchFamily="49" charset="0"/>
              </a:rPr>
              <a:t>θ</a:t>
            </a:r>
            <a:r>
              <a:rPr lang="en-US" sz="2000" dirty="0" smtClean="0"/>
              <a:t>.</a:t>
            </a:r>
          </a:p>
          <a:p>
            <a:pPr eaLnBrk="1" hangingPunct="1">
              <a:lnSpc>
                <a:spcPct val="80000"/>
              </a:lnSpc>
              <a:buFont typeface="Wingdings" pitchFamily="2" charset="2"/>
              <a:buNone/>
              <a:defRPr/>
            </a:pPr>
            <a:r>
              <a:rPr lang="en-US" sz="2000" dirty="0" smtClean="0"/>
              <a:t>The notation for a theta-join of relations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based on condition </a:t>
            </a:r>
            <a:r>
              <a:rPr lang="en-US" sz="2000" dirty="0" smtClean="0">
                <a:latin typeface="Courier New" pitchFamily="49" charset="0"/>
              </a:rPr>
              <a:t>C</a:t>
            </a:r>
            <a:r>
              <a:rPr lang="en-US" sz="2000" dirty="0" smtClean="0"/>
              <a:t> is </a:t>
            </a:r>
            <a:r>
              <a:rPr lang="en-US" sz="2000" dirty="0" smtClean="0">
                <a:latin typeface="Courier New" pitchFamily="49" charset="0"/>
              </a:rPr>
              <a:t>R </a:t>
            </a:r>
            <a:r>
              <a:rPr lang="en-US" sz="2000" dirty="0">
                <a:latin typeface="Courier New" pitchFamily="49" charset="0"/>
                <a:sym typeface="Mathematica3Mono" pitchFamily="2" charset="2"/>
              </a:rPr>
              <a:t>&gt;</a:t>
            </a:r>
            <a:r>
              <a:rPr lang="en-US" sz="2000" dirty="0" smtClean="0">
                <a:latin typeface="Courier New" pitchFamily="49" charset="0"/>
                <a:sym typeface="Mathematica3Mono" pitchFamily="2" charset="2"/>
              </a:rPr>
              <a:t>&lt;</a:t>
            </a:r>
            <a:r>
              <a:rPr lang="en-US" sz="2000" dirty="0" smtClean="0">
                <a:latin typeface="Courier New" pitchFamily="49" charset="0"/>
              </a:rPr>
              <a:t> S</a:t>
            </a:r>
            <a:r>
              <a:rPr lang="en-US" sz="2000" dirty="0" smtClean="0"/>
              <a:t>. The result of this operation is constructed as follows:</a:t>
            </a:r>
          </a:p>
          <a:p>
            <a:pPr eaLnBrk="1" hangingPunct="1">
              <a:lnSpc>
                <a:spcPct val="80000"/>
              </a:lnSpc>
              <a:buFont typeface="Wingdings" pitchFamily="2" charset="2"/>
              <a:buNone/>
              <a:defRPr/>
            </a:pPr>
            <a:r>
              <a:rPr lang="en-US" sz="2000" dirty="0" smtClean="0">
                <a:latin typeface="Courier New" pitchFamily="49" charset="0"/>
              </a:rPr>
              <a:t>      </a:t>
            </a:r>
            <a:r>
              <a:rPr lang="en-US" sz="2000" baseline="30000" dirty="0" smtClean="0">
                <a:latin typeface="Courier New" pitchFamily="49" charset="0"/>
              </a:rPr>
              <a:t>C</a:t>
            </a:r>
          </a:p>
          <a:p>
            <a:pPr eaLnBrk="1" hangingPunct="1">
              <a:lnSpc>
                <a:spcPct val="80000"/>
              </a:lnSpc>
              <a:buFont typeface="Wingdings" pitchFamily="2" charset="2"/>
              <a:buAutoNum type="arabicPeriod"/>
              <a:defRPr/>
            </a:pPr>
            <a:r>
              <a:rPr lang="en-US" sz="2000" dirty="0" smtClean="0"/>
              <a:t>Take the product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a:t>
            </a:r>
          </a:p>
          <a:p>
            <a:pPr eaLnBrk="1" hangingPunct="1">
              <a:lnSpc>
                <a:spcPct val="80000"/>
              </a:lnSpc>
              <a:buFont typeface="Wingdings" pitchFamily="2" charset="2"/>
              <a:buAutoNum type="arabicPeriod"/>
              <a:defRPr/>
            </a:pPr>
            <a:r>
              <a:rPr lang="en-US" sz="2000" dirty="0" smtClean="0"/>
              <a:t>Select from the product only those tuples that satisfy the condition </a:t>
            </a:r>
            <a:r>
              <a:rPr lang="en-US" sz="2000" dirty="0" smtClean="0">
                <a:latin typeface="Courier New" pitchFamily="49" charset="0"/>
              </a:rPr>
              <a:t>C</a:t>
            </a:r>
            <a:r>
              <a:rPr lang="en-US" sz="2000" dirty="0" smtClean="0"/>
              <a:t>.</a:t>
            </a:r>
          </a:p>
          <a:p>
            <a:pPr eaLnBrk="1" hangingPunct="1">
              <a:lnSpc>
                <a:spcPct val="80000"/>
              </a:lnSpc>
              <a:buFont typeface="Wingdings" pitchFamily="2" charset="2"/>
              <a:buNone/>
              <a:defRPr/>
            </a:pPr>
            <a:r>
              <a:rPr lang="en-US" sz="2000" dirty="0" smtClean="0"/>
              <a:t>As with the product operation, the schema for the result is the union of the schemas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with "</a:t>
            </a:r>
            <a:r>
              <a:rPr lang="en-US" sz="2000" dirty="0" smtClean="0">
                <a:latin typeface="Courier New" pitchFamily="49" charset="0"/>
              </a:rPr>
              <a:t>R</a:t>
            </a:r>
            <a:r>
              <a:rPr lang="en-US" sz="2000" dirty="0" smtClean="0">
                <a:latin typeface="Courier New" pitchFamily="49" charset="0"/>
                <a:cs typeface="Courier New" pitchFamily="49" charset="0"/>
              </a:rPr>
              <a:t>.</a:t>
            </a:r>
            <a:r>
              <a:rPr lang="en-US" sz="2000" dirty="0" smtClean="0"/>
              <a:t>" or "</a:t>
            </a:r>
            <a:r>
              <a:rPr lang="en-US" sz="2000" dirty="0" smtClean="0">
                <a:latin typeface="Courier New" pitchFamily="49" charset="0"/>
              </a:rPr>
              <a:t>S.</a:t>
            </a:r>
            <a:r>
              <a:rPr lang="en-US" sz="2000" dirty="0" smtClean="0"/>
              <a:t>" prefixed to attributes if necessary to indicate from which schema the attribute came.</a:t>
            </a:r>
            <a:endParaRPr lang="bg-BG"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15" name="Rectangle 63"/>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49345" name="Group 193"/>
          <p:cNvGraphicFramePr>
            <a:graphicFrameLocks noGrp="1"/>
          </p:cNvGraphicFramePr>
          <p:nvPr>
            <p:ph idx="1"/>
            <p:extLst>
              <p:ext uri="{D42A27DB-BD31-4B8C-83A1-F6EECF244321}">
                <p14:modId xmlns:p14="http://schemas.microsoft.com/office/powerpoint/2010/main" val="2461730690"/>
              </p:ext>
            </p:extLst>
          </p:nvPr>
        </p:nvGraphicFramePr>
        <p:xfrm>
          <a:off x="457200" y="1981200"/>
          <a:ext cx="8229600" cy="4675191"/>
        </p:xfrm>
        <a:graphic>
          <a:graphicData uri="http://schemas.openxmlformats.org/drawingml/2006/table">
            <a:tbl>
              <a:tblPr/>
              <a:tblGrid>
                <a:gridCol w="1371600"/>
                <a:gridCol w="1371600"/>
                <a:gridCol w="1371600"/>
                <a:gridCol w="1371600"/>
                <a:gridCol w="1371600"/>
                <a:gridCol w="1371600"/>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U.B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U.C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V.B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V.C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&gt;&lt;</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V</a:t>
                      </a: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588963">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A&lt;D</a:t>
                      </a:r>
                    </a:p>
                  </a:txBody>
                  <a:tcPr horzOverflow="overflow">
                    <a:lnL cap="flat">
                      <a:noFill/>
                    </a:lnL>
                    <a:lnR>
                      <a:noFill/>
                    </a:lnR>
                    <a:lnT>
                      <a:noFill/>
                    </a:lnT>
                    <a:lnB cap="flat">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bg-BG" smtClean="0"/>
              <a:t>Theta-Joins</a:t>
            </a:r>
          </a:p>
        </p:txBody>
      </p:sp>
      <p:sp>
        <p:nvSpPr>
          <p:cNvPr id="5120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Notice that the schema for the result in previous slide consists of all six attributes, with </a:t>
            </a:r>
            <a:r>
              <a:rPr lang="en-US" sz="2400" smtClean="0">
                <a:latin typeface="Courier New" pitchFamily="49" charset="0"/>
              </a:rPr>
              <a:t>U</a:t>
            </a:r>
            <a:r>
              <a:rPr lang="en-US" sz="2400" smtClean="0"/>
              <a:t> and </a:t>
            </a:r>
            <a:r>
              <a:rPr lang="en-US" sz="2400" smtClean="0">
                <a:latin typeface="Courier New" pitchFamily="49" charset="0"/>
              </a:rPr>
              <a:t>V</a:t>
            </a:r>
            <a:r>
              <a:rPr lang="en-US" sz="2400" smtClean="0"/>
              <a:t> prefixed to their respective occurrences of attributes </a:t>
            </a:r>
            <a:r>
              <a:rPr lang="en-US" sz="2400" smtClean="0">
                <a:latin typeface="Courier New" pitchFamily="49" charset="0"/>
              </a:rPr>
              <a:t>B</a:t>
            </a:r>
            <a:r>
              <a:rPr lang="en-US" sz="2400" smtClean="0"/>
              <a:t> and </a:t>
            </a:r>
            <a:r>
              <a:rPr lang="en-US" sz="2400" smtClean="0">
                <a:latin typeface="Courier New" pitchFamily="49" charset="0"/>
              </a:rPr>
              <a:t>C</a:t>
            </a:r>
            <a:r>
              <a:rPr lang="en-US" sz="2400" smtClean="0"/>
              <a:t> to distinguish them. Thus, the theta-join contrasts with natural join, since in the latter common attributes are merged into one copy. Of course it makes sense to do so in the case of the natural join, since tuples don't pair unless they agree in their common attributes. In the case of a theta-join. there is no guarantee that compared attributes will agree in the result, since they may not be compared with </a:t>
            </a:r>
            <a:r>
              <a:rPr lang="en-US" sz="2400" smtClean="0">
                <a:latin typeface="Courier New" pitchFamily="49" charset="0"/>
              </a:rPr>
              <a:t>=</a:t>
            </a:r>
            <a:r>
              <a:rPr lang="en-US" sz="2400" smtClean="0"/>
              <a:t>.</a:t>
            </a:r>
            <a:endParaRPr lang="bg-BG"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53339" name="Group 91"/>
          <p:cNvGraphicFramePr>
            <a:graphicFrameLocks noGrp="1"/>
          </p:cNvGraphicFramePr>
          <p:nvPr>
            <p:ph idx="1"/>
            <p:extLst>
              <p:ext uri="{D42A27DB-BD31-4B8C-83A1-F6EECF244321}">
                <p14:modId xmlns:p14="http://schemas.microsoft.com/office/powerpoint/2010/main" val="2045448705"/>
              </p:ext>
            </p:extLst>
          </p:nvPr>
        </p:nvGraphicFramePr>
        <p:xfrm>
          <a:off x="457200" y="1981200"/>
          <a:ext cx="8229600" cy="2354264"/>
        </p:xfrm>
        <a:graphic>
          <a:graphicData uri="http://schemas.openxmlformats.org/drawingml/2006/table">
            <a:tbl>
              <a:tblPr/>
              <a:tblGrid>
                <a:gridCol w="1371600"/>
                <a:gridCol w="1371600"/>
                <a:gridCol w="1371600"/>
                <a:gridCol w="1371600"/>
                <a:gridCol w="1371600"/>
                <a:gridCol w="1371600"/>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U.B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U.C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V.B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V.C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88963">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&gt;&lt; V</a:t>
                      </a:r>
                    </a:p>
                  </a:txBody>
                  <a:tcPr horzOverflow="overflow">
                    <a:lnL cap="flat">
                      <a:noFill/>
                    </a:lnL>
                    <a:lnR>
                      <a:noFill/>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588963">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A&lt;D AND U.B</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≠V.B</a:t>
                      </a:r>
                    </a:p>
                  </a:txBody>
                  <a:tcPr horzOverflow="overflow">
                    <a:lnL cap="flat">
                      <a:noFill/>
                    </a:lnL>
                    <a:lnR>
                      <a:noFill/>
                    </a:lnR>
                    <a:lnT>
                      <a:noFill/>
                    </a:lnT>
                    <a:lnB cap="flat">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z="4000" smtClean="0"/>
              <a:t>Combining Operations to Form Queries</a:t>
            </a:r>
            <a:endParaRPr lang="bg-BG" sz="4000" smtClean="0"/>
          </a:p>
        </p:txBody>
      </p:sp>
      <p:sp>
        <p:nvSpPr>
          <p:cNvPr id="5222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smtClean="0"/>
              <a:t>If all we could do was to write single operations on one or two relations as queries, then relational algebra would not be as useful as it is. However, relational algebra, like all algebras, allows us to form expressions of arbitrary complexity by applying operators either to given relations or to relations that are the result of applying one or more relational operators to relations.</a:t>
            </a:r>
          </a:p>
          <a:p>
            <a:pPr eaLnBrk="1" hangingPunct="1">
              <a:lnSpc>
                <a:spcPct val="80000"/>
              </a:lnSpc>
              <a:buFont typeface="Wingdings" pitchFamily="2" charset="2"/>
              <a:buNone/>
              <a:defRPr/>
            </a:pPr>
            <a:r>
              <a:rPr lang="en-US" sz="2400" smtClean="0"/>
              <a:t>One can construct expressions of relational algebra by applying operators to subexpressions, using parentheses when necessary to indicate grouping of operands. It is also possible to represent expressions as expression trees; the latter often are easier for us to read, although they are less convenient as a machine-readable notation.</a:t>
            </a:r>
            <a:endParaRPr lang="bg-BG"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bg-BG" smtClean="0"/>
              <a:t>Relational Algebra</a:t>
            </a:r>
          </a:p>
        </p:txBody>
      </p:sp>
      <p:sp>
        <p:nvSpPr>
          <p:cNvPr id="15363"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1600" smtClean="0"/>
              <a:t>We begin a study of database programming, that is, how the user can ask queries of the database and can modify the contents of the database. Our focus is on the relational model, and in particular on a notation for describing queries about the content of relations called "relational algebra."</a:t>
            </a:r>
          </a:p>
          <a:p>
            <a:pPr eaLnBrk="1" hangingPunct="1">
              <a:lnSpc>
                <a:spcPct val="80000"/>
              </a:lnSpc>
              <a:buFont typeface="Wingdings" pitchFamily="2" charset="2"/>
              <a:buNone/>
              <a:defRPr/>
            </a:pPr>
            <a:r>
              <a:rPr lang="en-US" sz="1600" smtClean="0"/>
              <a:t>While ODL uses methods that, in principle, can perform any operation on data, and the E/R model does not embrace a specific way of manipulating data, the relational model has a concrete set of "standard" operations on data. Surprisingly, these operations are not "Turing complete" the way ordinary programming languages are. Thus, there are operations we cannot express in relational algebra that could be expressed, for instance, in ODL methods written in C++. This situation is not a defect of the relational model or relational algebra, because the advantage of limiting the scope of operations is that it becomes possible to optimize queries written in a very high level language such as SQL.</a:t>
            </a:r>
          </a:p>
          <a:p>
            <a:pPr eaLnBrk="1" hangingPunct="1">
              <a:lnSpc>
                <a:spcPct val="80000"/>
              </a:lnSpc>
              <a:buFont typeface="Wingdings" pitchFamily="2" charset="2"/>
              <a:buNone/>
              <a:defRPr/>
            </a:pPr>
            <a:r>
              <a:rPr lang="en-US" sz="1600" smtClean="0"/>
              <a:t>We begin by introducing the operations of relational algebra. This algebra formally applies to sets of tuples, i.e., relations. However, commercial DBMS's use a slightly different model of relations, which are bags, not sets. That is, relations in practice may contain duplicate tuples. While it is often useful to think of relational algebra as a set algebra, we also need to be conscious of the effects of duplicates on the results of the operations in relational algebra. In the final section of this chapter, we consider the matter of how constraints on relations can be expressed.</a:t>
            </a:r>
          </a:p>
          <a:p>
            <a:pPr eaLnBrk="1" hangingPunct="1">
              <a:lnSpc>
                <a:spcPct val="80000"/>
              </a:lnSpc>
              <a:buFont typeface="Wingdings" pitchFamily="2" charset="2"/>
              <a:buNone/>
              <a:defRPr/>
            </a:pPr>
            <a:r>
              <a:rPr lang="en-US" sz="1600" smtClean="0"/>
              <a:t>Later we will see the languages and features that today's commercial DBMS's offer the user. The operations of relational algebra are all implemented by the SQL query language. These algebraic operations also appear in the OQL language, an object-oriented query language based on the ODL data model.</a:t>
            </a:r>
            <a:endParaRPr lang="bg-BG" sz="16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z="4000" smtClean="0"/>
              <a:t>What are the titles and years of movies made by Fox that are at least 100 minutes long? </a:t>
            </a:r>
            <a:endParaRPr lang="bg-BG" sz="4000" smtClean="0"/>
          </a:p>
        </p:txBody>
      </p:sp>
      <p:sp>
        <p:nvSpPr>
          <p:cNvPr id="31747" name="Text Box 4"/>
          <p:cNvSpPr txBox="1">
            <a:spLocks noChangeArrowheads="1"/>
          </p:cNvSpPr>
          <p:nvPr/>
        </p:nvSpPr>
        <p:spPr bwMode="auto">
          <a:xfrm>
            <a:off x="3543300" y="2244725"/>
            <a:ext cx="1333500"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π</a:t>
            </a:r>
            <a:r>
              <a:rPr lang="en-US" baseline="-25000">
                <a:latin typeface="Courier New" pitchFamily="49" charset="0"/>
                <a:cs typeface="Tahoma" charset="0"/>
              </a:rPr>
              <a:t>title, year</a:t>
            </a:r>
            <a:endParaRPr lang="el-GR" baseline="-25000">
              <a:latin typeface="Courier New" pitchFamily="49" charset="0"/>
              <a:cs typeface="Tahoma" charset="0"/>
            </a:endParaRPr>
          </a:p>
        </p:txBody>
      </p:sp>
      <p:sp>
        <p:nvSpPr>
          <p:cNvPr id="31748" name="Text Box 5"/>
          <p:cNvSpPr txBox="1">
            <a:spLocks noChangeArrowheads="1"/>
          </p:cNvSpPr>
          <p:nvPr/>
        </p:nvSpPr>
        <p:spPr bwMode="auto">
          <a:xfrm>
            <a:off x="4067175" y="2997200"/>
            <a:ext cx="322524" cy="369332"/>
          </a:xfrm>
          <a:prstGeom prst="rect">
            <a:avLst/>
          </a:prstGeom>
          <a:noFill/>
          <a:ln w="9525">
            <a:noFill/>
            <a:miter lim="800000"/>
            <a:headEnd/>
            <a:tailEnd/>
          </a:ln>
        </p:spPr>
        <p:txBody>
          <a:bodyPr wrap="none">
            <a:spAutoFit/>
          </a:bodyPr>
          <a:lstStyle/>
          <a:p>
            <a:r>
              <a:rPr lang="bg-BG" dirty="0" smtClean="0">
                <a:latin typeface="Courier New"/>
                <a:cs typeface="Courier New"/>
                <a:sym typeface="Mathematica3Mono" pitchFamily="2" charset="2"/>
              </a:rPr>
              <a:t>∩</a:t>
            </a:r>
            <a:endParaRPr lang="bg-BG" dirty="0">
              <a:sym typeface="Mathematica3Mono" pitchFamily="2" charset="2"/>
            </a:endParaRPr>
          </a:p>
        </p:txBody>
      </p:sp>
      <p:sp>
        <p:nvSpPr>
          <p:cNvPr id="31749" name="Text Box 7"/>
          <p:cNvSpPr txBox="1">
            <a:spLocks noChangeArrowheads="1"/>
          </p:cNvSpPr>
          <p:nvPr/>
        </p:nvSpPr>
        <p:spPr bwMode="auto">
          <a:xfrm>
            <a:off x="2051050" y="3886200"/>
            <a:ext cx="1260475"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charset="0"/>
              </a:rPr>
              <a:t>length≥100</a:t>
            </a:r>
          </a:p>
        </p:txBody>
      </p:sp>
      <p:sp>
        <p:nvSpPr>
          <p:cNvPr id="31750" name="Text Box 8"/>
          <p:cNvSpPr txBox="1">
            <a:spLocks noChangeArrowheads="1"/>
          </p:cNvSpPr>
          <p:nvPr/>
        </p:nvSpPr>
        <p:spPr bwMode="auto">
          <a:xfrm>
            <a:off x="4932363" y="3886200"/>
            <a:ext cx="1793875"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charset="0"/>
              </a:rPr>
              <a:t>studioName='Fox'</a:t>
            </a:r>
            <a:endParaRPr lang="el-GR" baseline="-25000">
              <a:latin typeface="Courier New" pitchFamily="49" charset="0"/>
              <a:cs typeface="Tahoma" charset="0"/>
            </a:endParaRPr>
          </a:p>
        </p:txBody>
      </p:sp>
      <p:sp>
        <p:nvSpPr>
          <p:cNvPr id="31751" name="Text Box 9"/>
          <p:cNvSpPr txBox="1">
            <a:spLocks noChangeArrowheads="1"/>
          </p:cNvSpPr>
          <p:nvPr/>
        </p:nvSpPr>
        <p:spPr bwMode="auto">
          <a:xfrm>
            <a:off x="2195513" y="5013325"/>
            <a:ext cx="1003300" cy="366713"/>
          </a:xfrm>
          <a:prstGeom prst="rect">
            <a:avLst/>
          </a:prstGeom>
          <a:noFill/>
          <a:ln w="9525">
            <a:noFill/>
            <a:miter lim="800000"/>
            <a:headEnd/>
            <a:tailEnd/>
          </a:ln>
        </p:spPr>
        <p:txBody>
          <a:bodyPr wrap="none">
            <a:spAutoFit/>
          </a:bodyPr>
          <a:lstStyle/>
          <a:p>
            <a:r>
              <a:rPr lang="en-US">
                <a:latin typeface="Courier New" pitchFamily="49" charset="0"/>
              </a:rPr>
              <a:t>Movies</a:t>
            </a:r>
            <a:endParaRPr lang="bg-BG">
              <a:latin typeface="Courier New" pitchFamily="49" charset="0"/>
            </a:endParaRPr>
          </a:p>
        </p:txBody>
      </p:sp>
      <p:sp>
        <p:nvSpPr>
          <p:cNvPr id="31752" name="Text Box 10"/>
          <p:cNvSpPr txBox="1">
            <a:spLocks noChangeArrowheads="1"/>
          </p:cNvSpPr>
          <p:nvPr/>
        </p:nvSpPr>
        <p:spPr bwMode="auto">
          <a:xfrm>
            <a:off x="5364163" y="4941888"/>
            <a:ext cx="1003300" cy="366712"/>
          </a:xfrm>
          <a:prstGeom prst="rect">
            <a:avLst/>
          </a:prstGeom>
          <a:noFill/>
          <a:ln w="9525">
            <a:noFill/>
            <a:miter lim="800000"/>
            <a:headEnd/>
            <a:tailEnd/>
          </a:ln>
        </p:spPr>
        <p:txBody>
          <a:bodyPr wrap="none">
            <a:spAutoFit/>
          </a:bodyPr>
          <a:lstStyle/>
          <a:p>
            <a:r>
              <a:rPr lang="en-US">
                <a:latin typeface="Courier New" pitchFamily="49" charset="0"/>
              </a:rPr>
              <a:t>Movies</a:t>
            </a:r>
            <a:endParaRPr lang="bg-BG">
              <a:latin typeface="Courier New" pitchFamily="49" charset="0"/>
            </a:endParaRPr>
          </a:p>
        </p:txBody>
      </p:sp>
      <p:cxnSp>
        <p:nvCxnSpPr>
          <p:cNvPr id="31753" name="AutoShape 11"/>
          <p:cNvCxnSpPr>
            <a:cxnSpLocks noChangeShapeType="1"/>
            <a:stCxn id="31747" idx="2"/>
            <a:endCxn id="31748" idx="0"/>
          </p:cNvCxnSpPr>
          <p:nvPr/>
        </p:nvCxnSpPr>
        <p:spPr bwMode="auto">
          <a:xfrm>
            <a:off x="4210050" y="2611438"/>
            <a:ext cx="18387" cy="385762"/>
          </a:xfrm>
          <a:prstGeom prst="straightConnector1">
            <a:avLst/>
          </a:prstGeom>
          <a:noFill/>
          <a:ln w="9525">
            <a:solidFill>
              <a:schemeClr val="tx1"/>
            </a:solidFill>
            <a:round/>
            <a:headEnd/>
            <a:tailEnd/>
          </a:ln>
        </p:spPr>
      </p:cxnSp>
      <p:cxnSp>
        <p:nvCxnSpPr>
          <p:cNvPr id="31754" name="AutoShape 12"/>
          <p:cNvCxnSpPr>
            <a:cxnSpLocks noChangeShapeType="1"/>
            <a:stCxn id="31749" idx="0"/>
            <a:endCxn id="31748" idx="2"/>
          </p:cNvCxnSpPr>
          <p:nvPr/>
        </p:nvCxnSpPr>
        <p:spPr bwMode="auto">
          <a:xfrm flipV="1">
            <a:off x="2681288" y="3366532"/>
            <a:ext cx="1547149" cy="519668"/>
          </a:xfrm>
          <a:prstGeom prst="straightConnector1">
            <a:avLst/>
          </a:prstGeom>
          <a:noFill/>
          <a:ln w="9525">
            <a:solidFill>
              <a:schemeClr val="tx1"/>
            </a:solidFill>
            <a:round/>
            <a:headEnd/>
            <a:tailEnd/>
          </a:ln>
        </p:spPr>
      </p:cxnSp>
      <p:cxnSp>
        <p:nvCxnSpPr>
          <p:cNvPr id="31755" name="AutoShape 13"/>
          <p:cNvCxnSpPr>
            <a:cxnSpLocks noChangeShapeType="1"/>
            <a:stCxn id="31750" idx="0"/>
            <a:endCxn id="31748" idx="2"/>
          </p:cNvCxnSpPr>
          <p:nvPr/>
        </p:nvCxnSpPr>
        <p:spPr bwMode="auto">
          <a:xfrm flipH="1" flipV="1">
            <a:off x="4228437" y="3366532"/>
            <a:ext cx="1600864" cy="519668"/>
          </a:xfrm>
          <a:prstGeom prst="straightConnector1">
            <a:avLst/>
          </a:prstGeom>
          <a:noFill/>
          <a:ln w="9525">
            <a:solidFill>
              <a:schemeClr val="tx1"/>
            </a:solidFill>
            <a:round/>
            <a:headEnd/>
            <a:tailEnd/>
          </a:ln>
        </p:spPr>
      </p:cxnSp>
      <p:cxnSp>
        <p:nvCxnSpPr>
          <p:cNvPr id="31756" name="AutoShape 14"/>
          <p:cNvCxnSpPr>
            <a:cxnSpLocks noChangeShapeType="1"/>
            <a:stCxn id="31749" idx="2"/>
            <a:endCxn id="31751" idx="0"/>
          </p:cNvCxnSpPr>
          <p:nvPr/>
        </p:nvCxnSpPr>
        <p:spPr bwMode="auto">
          <a:xfrm>
            <a:off x="2681288" y="4252913"/>
            <a:ext cx="15875" cy="760412"/>
          </a:xfrm>
          <a:prstGeom prst="straightConnector1">
            <a:avLst/>
          </a:prstGeom>
          <a:noFill/>
          <a:ln w="9525">
            <a:solidFill>
              <a:schemeClr val="tx1"/>
            </a:solidFill>
            <a:round/>
            <a:headEnd/>
            <a:tailEnd/>
          </a:ln>
        </p:spPr>
      </p:cxnSp>
      <p:cxnSp>
        <p:nvCxnSpPr>
          <p:cNvPr id="31757" name="AutoShape 15"/>
          <p:cNvCxnSpPr>
            <a:cxnSpLocks noChangeShapeType="1"/>
            <a:stCxn id="31750" idx="2"/>
            <a:endCxn id="31752" idx="0"/>
          </p:cNvCxnSpPr>
          <p:nvPr/>
        </p:nvCxnSpPr>
        <p:spPr bwMode="auto">
          <a:xfrm>
            <a:off x="5829300" y="4252913"/>
            <a:ext cx="36513" cy="688975"/>
          </a:xfrm>
          <a:prstGeom prst="straightConnector1">
            <a:avLst/>
          </a:prstGeom>
          <a:noFill/>
          <a:ln w="9525">
            <a:solidFill>
              <a:schemeClr val="tx1"/>
            </a:solidFill>
            <a:round/>
            <a:headEnd/>
            <a:tailEnd/>
          </a:ln>
        </p:spPr>
      </p:cxnSp>
      <p:sp>
        <p:nvSpPr>
          <p:cNvPr id="31758" name="Text Box 16"/>
          <p:cNvSpPr txBox="1">
            <a:spLocks noChangeArrowheads="1"/>
          </p:cNvSpPr>
          <p:nvPr/>
        </p:nvSpPr>
        <p:spPr bwMode="auto">
          <a:xfrm>
            <a:off x="395288" y="5619750"/>
            <a:ext cx="8569325" cy="641350"/>
          </a:xfrm>
          <a:prstGeom prst="rect">
            <a:avLst/>
          </a:prstGeom>
          <a:noFill/>
          <a:ln w="9525">
            <a:noFill/>
            <a:miter lim="800000"/>
            <a:headEnd/>
            <a:tailEnd/>
          </a:ln>
        </p:spPr>
        <p:txBody>
          <a:bodyPr>
            <a:spAutoFit/>
          </a:bodyPr>
          <a:lstStyle/>
          <a:p>
            <a:r>
              <a:rPr lang="el-GR" dirty="0">
                <a:latin typeface="Courier New" pitchFamily="49" charset="0"/>
                <a:cs typeface="Courier New" pitchFamily="49" charset="0"/>
              </a:rPr>
              <a:t>π</a:t>
            </a:r>
            <a:r>
              <a:rPr lang="en-US" baseline="-25000" dirty="0">
                <a:latin typeface="Courier New" pitchFamily="49" charset="0"/>
                <a:cs typeface="Tahoma" charset="0"/>
              </a:rPr>
              <a:t>title, year</a:t>
            </a:r>
            <a:r>
              <a:rPr lang="en-US" dirty="0">
                <a:latin typeface="Courier New" pitchFamily="49" charset="0"/>
                <a:cs typeface="Tahoma" charset="0"/>
              </a:rPr>
              <a:t>(</a:t>
            </a:r>
            <a:r>
              <a:rPr lang="el-GR" dirty="0">
                <a:latin typeface="Courier New" pitchFamily="49" charset="0"/>
              </a:rPr>
              <a:t>σ</a:t>
            </a:r>
            <a:r>
              <a:rPr lang="en-US" baseline="-25000" dirty="0">
                <a:latin typeface="Courier New" pitchFamily="49" charset="0"/>
              </a:rPr>
              <a:t>length≥100</a:t>
            </a:r>
            <a:r>
              <a:rPr lang="en-US" dirty="0">
                <a:latin typeface="Courier New" pitchFamily="49" charset="0"/>
              </a:rPr>
              <a:t>(Movies) </a:t>
            </a:r>
            <a:r>
              <a:rPr lang="en-US" dirty="0" smtClean="0">
                <a:latin typeface="Courier New"/>
                <a:cs typeface="Courier New"/>
              </a:rPr>
              <a:t>∩</a:t>
            </a:r>
            <a:r>
              <a:rPr lang="en-US" dirty="0" smtClean="0">
                <a:latin typeface="Courier New" pitchFamily="49" charset="0"/>
                <a:sym typeface="Mathematica3Mono" pitchFamily="2" charset="2"/>
              </a:rPr>
              <a:t> </a:t>
            </a:r>
            <a:r>
              <a:rPr lang="el-GR" dirty="0">
                <a:latin typeface="Courier New" pitchFamily="49" charset="0"/>
              </a:rPr>
              <a:t>σ</a:t>
            </a:r>
            <a:r>
              <a:rPr lang="en-US" baseline="-25000" dirty="0" err="1">
                <a:latin typeface="Courier New" pitchFamily="49" charset="0"/>
              </a:rPr>
              <a:t>studioName</a:t>
            </a:r>
            <a:r>
              <a:rPr lang="en-US" baseline="-25000" dirty="0">
                <a:latin typeface="Courier New" pitchFamily="49" charset="0"/>
              </a:rPr>
              <a:t>='Fox'</a:t>
            </a:r>
            <a:r>
              <a:rPr lang="en-US" dirty="0">
                <a:latin typeface="Courier New" pitchFamily="49" charset="0"/>
              </a:rPr>
              <a:t>(Movies)</a:t>
            </a:r>
            <a:r>
              <a:rPr lang="en-US" dirty="0">
                <a:latin typeface="Courier New" pitchFamily="49" charset="0"/>
                <a:cs typeface="Tahoma" charset="0"/>
              </a:rPr>
              <a:t>)</a:t>
            </a:r>
          </a:p>
          <a:p>
            <a:r>
              <a:rPr lang="el-GR" dirty="0">
                <a:latin typeface="Courier New" pitchFamily="49" charset="0"/>
                <a:cs typeface="Courier New" pitchFamily="49" charset="0"/>
              </a:rPr>
              <a:t>π</a:t>
            </a:r>
            <a:r>
              <a:rPr lang="en-US" baseline="-25000" dirty="0">
                <a:latin typeface="Courier New" pitchFamily="49" charset="0"/>
              </a:rPr>
              <a:t>title, year</a:t>
            </a:r>
            <a:r>
              <a:rPr lang="en-US" dirty="0">
                <a:latin typeface="Courier New" pitchFamily="49" charset="0"/>
              </a:rPr>
              <a:t>(</a:t>
            </a:r>
            <a:r>
              <a:rPr lang="el-GR" dirty="0">
                <a:latin typeface="Courier New" pitchFamily="49" charset="0"/>
              </a:rPr>
              <a:t>σ</a:t>
            </a:r>
            <a:r>
              <a:rPr lang="en-US" baseline="-25000" dirty="0">
                <a:latin typeface="Courier New" pitchFamily="49" charset="0"/>
              </a:rPr>
              <a:t>length≥100 AND </a:t>
            </a:r>
            <a:r>
              <a:rPr lang="en-US" baseline="-25000" dirty="0" err="1">
                <a:latin typeface="Courier New" pitchFamily="49" charset="0"/>
              </a:rPr>
              <a:t>studioName</a:t>
            </a:r>
            <a:r>
              <a:rPr lang="en-US" baseline="-25000" dirty="0">
                <a:latin typeface="Courier New" pitchFamily="49" charset="0"/>
              </a:rPr>
              <a:t>='Fox'</a:t>
            </a:r>
            <a:r>
              <a:rPr lang="en-US" dirty="0">
                <a:latin typeface="Courier New" pitchFamily="49" charset="0"/>
              </a:rPr>
              <a:t>(Movies))</a:t>
            </a:r>
            <a:endParaRPr lang="el-GR" dirty="0">
              <a:latin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z="4000" smtClean="0"/>
              <a:t>Find the stars of movies that</a:t>
            </a:r>
            <a:br>
              <a:rPr lang="en-US" sz="4000" smtClean="0"/>
            </a:br>
            <a:r>
              <a:rPr lang="en-US" sz="4000" smtClean="0"/>
              <a:t>are at least 100 minutes long</a:t>
            </a:r>
            <a:endParaRPr lang="bg-BG" sz="4000" smtClean="0"/>
          </a:p>
        </p:txBody>
      </p:sp>
      <p:sp>
        <p:nvSpPr>
          <p:cNvPr id="55299" name="Rectangle 3"/>
          <p:cNvSpPr>
            <a:spLocks noGrp="1" noChangeArrowheads="1"/>
          </p:cNvSpPr>
          <p:nvPr>
            <p:ph type="body" idx="1"/>
          </p:nvPr>
        </p:nvSpPr>
        <p:spPr>
          <a:xfrm>
            <a:off x="539750" y="2708275"/>
            <a:ext cx="7993063" cy="1808163"/>
          </a:xfrm>
        </p:spPr>
        <p:txBody>
          <a:bodyPr/>
          <a:lstStyle/>
          <a:p>
            <a:pPr eaLnBrk="1" hangingPunct="1">
              <a:buFont typeface="Wingdings" pitchFamily="2" charset="2"/>
              <a:buNone/>
              <a:defRPr/>
            </a:pPr>
            <a:r>
              <a:rPr lang="en-US" sz="2000" dirty="0" smtClean="0">
                <a:latin typeface="Courier New" pitchFamily="49" charset="0"/>
              </a:rPr>
              <a:t>Movies1(title, year, length, </a:t>
            </a:r>
            <a:r>
              <a:rPr lang="en-US" sz="2000" dirty="0" err="1" smtClean="0">
                <a:latin typeface="Courier New" pitchFamily="49" charset="0"/>
              </a:rPr>
              <a:t>filmType</a:t>
            </a:r>
            <a:r>
              <a:rPr lang="en-US" sz="2000" dirty="0" smtClean="0">
                <a:latin typeface="Courier New" pitchFamily="49" charset="0"/>
              </a:rPr>
              <a:t>, </a:t>
            </a:r>
            <a:r>
              <a:rPr lang="en-US" sz="2000" dirty="0" err="1" smtClean="0">
                <a:latin typeface="Courier New" pitchFamily="49" charset="0"/>
              </a:rPr>
              <a:t>studioName</a:t>
            </a:r>
            <a:r>
              <a:rPr lang="en-US" sz="2000" dirty="0" smtClean="0">
                <a:latin typeface="Courier New" pitchFamily="49" charset="0"/>
              </a:rPr>
              <a:t>)</a:t>
            </a:r>
          </a:p>
          <a:p>
            <a:pPr eaLnBrk="1" hangingPunct="1">
              <a:buFont typeface="Wingdings" pitchFamily="2" charset="2"/>
              <a:buNone/>
              <a:defRPr/>
            </a:pPr>
            <a:r>
              <a:rPr lang="en-US" sz="2000" dirty="0" smtClean="0">
                <a:latin typeface="Courier New" pitchFamily="49" charset="0"/>
              </a:rPr>
              <a:t>Movies2(title, year, </a:t>
            </a:r>
            <a:r>
              <a:rPr lang="en-US" sz="2000" dirty="0" err="1" smtClean="0">
                <a:latin typeface="Courier New" pitchFamily="49" charset="0"/>
              </a:rPr>
              <a:t>starName</a:t>
            </a:r>
            <a:r>
              <a:rPr lang="en-US" sz="2000" dirty="0" smtClean="0">
                <a:latin typeface="Courier New" pitchFamily="49" charset="0"/>
              </a:rPr>
              <a:t>)</a:t>
            </a:r>
          </a:p>
          <a:p>
            <a:pPr eaLnBrk="1" hangingPunct="1">
              <a:buFont typeface="Wingdings" pitchFamily="2" charset="2"/>
              <a:buNone/>
              <a:defRPr/>
            </a:pPr>
            <a:endParaRPr lang="en-US" sz="2000" dirty="0" smtClean="0">
              <a:latin typeface="Courier New" pitchFamily="49" charset="0"/>
            </a:endParaRPr>
          </a:p>
          <a:p>
            <a:pPr eaLnBrk="1" hangingPunct="1">
              <a:buFont typeface="Wingdings" pitchFamily="2" charset="2"/>
              <a:buNone/>
              <a:defRPr/>
            </a:pPr>
            <a:r>
              <a:rPr lang="el-GR" sz="2000" dirty="0" smtClean="0">
                <a:latin typeface="Courier New" pitchFamily="49" charset="0"/>
                <a:cs typeface="Courier New" pitchFamily="49" charset="0"/>
              </a:rPr>
              <a:t>π</a:t>
            </a:r>
            <a:r>
              <a:rPr lang="en-US" sz="2000" baseline="-25000" dirty="0" err="1" smtClean="0">
                <a:latin typeface="Courier New" pitchFamily="49" charset="0"/>
                <a:cs typeface="Courier New" pitchFamily="49" charset="0"/>
              </a:rPr>
              <a:t>starName</a:t>
            </a:r>
            <a:r>
              <a:rPr lang="en-US" sz="2000" dirty="0" smtClean="0">
                <a:latin typeface="Courier New" pitchFamily="49" charset="0"/>
                <a:cs typeface="Courier New" pitchFamily="49" charset="0"/>
              </a:rPr>
              <a:t>(</a:t>
            </a:r>
            <a:r>
              <a:rPr lang="el-GR" sz="2000" dirty="0" smtClean="0">
                <a:latin typeface="Courier New" pitchFamily="49" charset="0"/>
                <a:cs typeface="Courier New" pitchFamily="49" charset="0"/>
              </a:rPr>
              <a:t>σ</a:t>
            </a:r>
            <a:r>
              <a:rPr lang="en-US" sz="2000" baseline="-25000" dirty="0" smtClean="0">
                <a:latin typeface="Courier New" pitchFamily="49" charset="0"/>
                <a:cs typeface="Courier New" pitchFamily="49" charset="0"/>
              </a:rPr>
              <a:t>length≥100</a:t>
            </a:r>
            <a:r>
              <a:rPr lang="en-US" sz="2000" dirty="0" smtClean="0">
                <a:latin typeface="Courier New" pitchFamily="49" charset="0"/>
                <a:cs typeface="Courier New" pitchFamily="49" charset="0"/>
              </a:rPr>
              <a:t>(Movies1 &gt;&lt; Movies2))</a:t>
            </a:r>
            <a:endParaRPr lang="el-GR" sz="2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z="4000" smtClean="0"/>
              <a:t>Equivalent Expressions and Query Optimization</a:t>
            </a:r>
            <a:endParaRPr lang="bg-BG" sz="4000" smtClean="0"/>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All database systems have a query-answering system, and many of them are based on a language that is similar in expressive power to relational algebra. Thus, the query asked by a user may have many equivalent expressions (expressions that produce the same answer, whenever they are given the same relations as operands), and some of these may be much more quickly evaluated. An important job of the query "optimizer" discussed briefly is to replace one expression of relational algebra by an equivalent expression that is more efficiently evaluated. Optimization of relational algebra expressions is covered extensively latter.</a:t>
            </a:r>
            <a:endParaRPr lang="bg-BG"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bg-BG" smtClean="0"/>
              <a:t>Renaming</a:t>
            </a:r>
          </a:p>
        </p:txBody>
      </p:sp>
      <p:sp>
        <p:nvSpPr>
          <p:cNvPr id="56323" name="Rectangle 3"/>
          <p:cNvSpPr>
            <a:spLocks noGrp="1" noChangeArrowheads="1"/>
          </p:cNvSpPr>
          <p:nvPr>
            <p:ph type="body" idx="1"/>
          </p:nvPr>
        </p:nvSpPr>
        <p:spPr>
          <a:xfrm>
            <a:off x="457200" y="1981200"/>
            <a:ext cx="8507413" cy="4114800"/>
          </a:xfrm>
        </p:spPr>
        <p:txBody>
          <a:bodyPr/>
          <a:lstStyle/>
          <a:p>
            <a:pPr eaLnBrk="1" hangingPunct="1">
              <a:lnSpc>
                <a:spcPct val="90000"/>
              </a:lnSpc>
              <a:buFont typeface="Wingdings" pitchFamily="2" charset="2"/>
              <a:buNone/>
              <a:defRPr/>
            </a:pPr>
            <a:r>
              <a:rPr lang="en-US" sz="2400" smtClean="0"/>
              <a:t>In order to control the names of the attributes used for relations that are constructed by applying relational algebra operations, it is often convenient to use an operator that explicitly renames relations. We shall use the operator </a:t>
            </a:r>
            <a:r>
              <a:rPr lang="el-GR" sz="2400" smtClean="0">
                <a:latin typeface="Courier New" pitchFamily="49" charset="0"/>
                <a:cs typeface="Courier New" pitchFamily="49" charset="0"/>
              </a:rPr>
              <a:t>ρ</a:t>
            </a:r>
            <a:r>
              <a:rPr lang="en-US" sz="2400" baseline="-25000" smtClean="0">
                <a:latin typeface="Courier New" pitchFamily="49" charset="0"/>
              </a:rPr>
              <a:t>S(A</a:t>
            </a:r>
            <a:r>
              <a:rPr lang="en-US" sz="2400" baseline="-50000" smtClean="0">
                <a:latin typeface="Courier New" pitchFamily="49" charset="0"/>
              </a:rPr>
              <a:t>1</a:t>
            </a:r>
            <a:r>
              <a:rPr lang="en-US" sz="2400" baseline="-25000" smtClean="0">
                <a:latin typeface="Courier New" pitchFamily="49" charset="0"/>
              </a:rPr>
              <a:t>, A</a:t>
            </a:r>
            <a:r>
              <a:rPr lang="en-US" sz="2400" baseline="-50000" smtClean="0">
                <a:latin typeface="Courier New" pitchFamily="49" charset="0"/>
              </a:rPr>
              <a:t>2</a:t>
            </a:r>
            <a:r>
              <a:rPr lang="en-US" sz="2400" baseline="-25000" smtClean="0">
                <a:latin typeface="Courier New" pitchFamily="49" charset="0"/>
              </a:rPr>
              <a:t>, ..., A</a:t>
            </a:r>
            <a:r>
              <a:rPr lang="en-US" sz="2400" baseline="-50000" smtClean="0">
                <a:latin typeface="Courier New" pitchFamily="49" charset="0"/>
              </a:rPr>
              <a:t>n</a:t>
            </a:r>
            <a:r>
              <a:rPr lang="en-US" sz="2400" baseline="-25000" smtClean="0">
                <a:latin typeface="Courier New" pitchFamily="49" charset="0"/>
              </a:rPr>
              <a:t>)</a:t>
            </a:r>
            <a:r>
              <a:rPr lang="en-US" sz="2400" smtClean="0">
                <a:latin typeface="Courier New" pitchFamily="49" charset="0"/>
              </a:rPr>
              <a:t>(R)</a:t>
            </a:r>
            <a:r>
              <a:rPr lang="en-US" sz="2400" smtClean="0"/>
              <a:t> to rename a relation </a:t>
            </a:r>
            <a:r>
              <a:rPr lang="en-US" sz="2400" smtClean="0">
                <a:latin typeface="Courier New" pitchFamily="49" charset="0"/>
              </a:rPr>
              <a:t>R</a:t>
            </a:r>
            <a:r>
              <a:rPr lang="en-US" sz="2400" smtClean="0"/>
              <a:t>. The resulting relation has exactly the same tuples as </a:t>
            </a:r>
            <a:r>
              <a:rPr lang="en-US" sz="2400" smtClean="0">
                <a:latin typeface="Courier New" pitchFamily="49" charset="0"/>
              </a:rPr>
              <a:t>R</a:t>
            </a:r>
            <a:r>
              <a:rPr lang="en-US" sz="2400" smtClean="0"/>
              <a:t>, but the name of the relation is </a:t>
            </a:r>
            <a:r>
              <a:rPr lang="en-US" sz="2400" smtClean="0">
                <a:latin typeface="Courier New" pitchFamily="49" charset="0"/>
              </a:rPr>
              <a:t>S</a:t>
            </a:r>
            <a:r>
              <a:rPr lang="en-US" sz="2400" smtClean="0"/>
              <a:t>. Moreover, the attributes of the result relation </a:t>
            </a:r>
            <a:r>
              <a:rPr lang="en-US" sz="2400" smtClean="0">
                <a:latin typeface="Courier New" pitchFamily="49" charset="0"/>
              </a:rPr>
              <a:t>S</a:t>
            </a:r>
            <a:r>
              <a:rPr lang="en-US" sz="2400" smtClean="0"/>
              <a:t> are named </a:t>
            </a:r>
            <a:r>
              <a:rPr lang="en-US" sz="2400" smtClean="0">
                <a:latin typeface="Courier New" pitchFamily="49" charset="0"/>
              </a:rPr>
              <a:t>A</a:t>
            </a:r>
            <a:r>
              <a:rPr lang="en-US" sz="2400" baseline="-25000" smtClean="0">
                <a:latin typeface="Courier New" pitchFamily="49" charset="0"/>
              </a:rPr>
              <a:t>1</a:t>
            </a:r>
            <a:r>
              <a:rPr lang="en-US" sz="2400" smtClean="0">
                <a:latin typeface="Courier New" pitchFamily="49" charset="0"/>
              </a:rPr>
              <a:t>, A</a:t>
            </a:r>
            <a:r>
              <a:rPr lang="en-US" sz="2400" baseline="-25000" smtClean="0">
                <a:latin typeface="Courier New" pitchFamily="49" charset="0"/>
              </a:rPr>
              <a:t>2</a:t>
            </a:r>
            <a:r>
              <a:rPr lang="en-US" sz="2400" smtClean="0">
                <a:latin typeface="Courier New" pitchFamily="49" charset="0"/>
              </a:rPr>
              <a:t>, ..., A</a:t>
            </a:r>
            <a:r>
              <a:rPr lang="en-US" sz="2400" baseline="-25000" smtClean="0">
                <a:latin typeface="Courier New" pitchFamily="49" charset="0"/>
              </a:rPr>
              <a:t>n</a:t>
            </a:r>
            <a:r>
              <a:rPr lang="en-US" sz="2400" smtClean="0"/>
              <a:t>, in order from the left. If we only want to change the name of the relation to </a:t>
            </a:r>
            <a:r>
              <a:rPr lang="en-US" sz="2400" smtClean="0">
                <a:latin typeface="Courier New" pitchFamily="49" charset="0"/>
              </a:rPr>
              <a:t>S</a:t>
            </a:r>
            <a:r>
              <a:rPr lang="en-US" sz="2400" smtClean="0"/>
              <a:t> and leave the attributes as they are in </a:t>
            </a:r>
            <a:r>
              <a:rPr lang="en-US" sz="2400" smtClean="0">
                <a:latin typeface="Courier New" pitchFamily="49" charset="0"/>
              </a:rPr>
              <a:t>R</a:t>
            </a:r>
            <a:r>
              <a:rPr lang="en-US" sz="2400" smtClean="0"/>
              <a:t>, we can just say </a:t>
            </a:r>
            <a:r>
              <a:rPr lang="el-GR" sz="2400" smtClean="0">
                <a:latin typeface="Courier New" pitchFamily="49" charset="0"/>
                <a:cs typeface="Courier New" pitchFamily="49" charset="0"/>
              </a:rPr>
              <a:t>ρ</a:t>
            </a:r>
            <a:r>
              <a:rPr lang="en-US" sz="2400" baseline="-25000" smtClean="0">
                <a:latin typeface="Courier New" pitchFamily="49" charset="0"/>
                <a:cs typeface="Courier New" pitchFamily="49" charset="0"/>
              </a:rPr>
              <a:t>S</a:t>
            </a:r>
            <a:r>
              <a:rPr lang="en-US" sz="2400" smtClean="0">
                <a:latin typeface="Courier New" pitchFamily="49" charset="0"/>
              </a:rPr>
              <a:t>(R)</a:t>
            </a:r>
            <a:r>
              <a:rPr lang="en-US" sz="2400" smtClean="0"/>
              <a:t>.</a:t>
            </a:r>
            <a:endParaRPr lang="bg-BG"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57495" name="Group 151"/>
          <p:cNvGraphicFramePr>
            <a:graphicFrameLocks noGrp="1"/>
          </p:cNvGraphicFramePr>
          <p:nvPr>
            <p:ph idx="1"/>
          </p:nvPr>
        </p:nvGraphicFramePr>
        <p:xfrm>
          <a:off x="457200" y="1981200"/>
          <a:ext cx="8229600" cy="407416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 </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l-GR"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ρ</a:t>
                      </a:r>
                      <a:r>
                        <a:rPr kumimoji="0" lang="en-US" sz="24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S(X, C, D)</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X</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bg-BG" sz="4000" smtClean="0"/>
              <a:t>Dependent and Independent Operations</a:t>
            </a:r>
          </a:p>
        </p:txBody>
      </p:sp>
      <p:sp>
        <p:nvSpPr>
          <p:cNvPr id="58371"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1600" dirty="0" smtClean="0"/>
              <a:t>Some of the operations that we have described can be expressed in terms of other relational algebra operations. For example, intersection can be expressed in terms of set difference:</a:t>
            </a:r>
          </a:p>
          <a:p>
            <a:pPr eaLnBrk="1" hangingPunct="1">
              <a:lnSpc>
                <a:spcPct val="80000"/>
              </a:lnSpc>
              <a:buFont typeface="Wingdings" pitchFamily="2" charset="2"/>
              <a:buNone/>
              <a:defRPr/>
            </a:pPr>
            <a:r>
              <a:rPr lang="en-US" sz="1600" dirty="0" smtClean="0">
                <a:latin typeface="Courier New" pitchFamily="49" charset="0"/>
              </a:rPr>
              <a:t>R </a:t>
            </a:r>
            <a:r>
              <a:rPr lang="en-US" sz="1600" dirty="0" smtClean="0">
                <a:latin typeface="Courier New"/>
                <a:cs typeface="Courier New"/>
                <a:sym typeface="Mathematica3Mono" pitchFamily="2" charset="2"/>
              </a:rPr>
              <a:t>∩</a:t>
            </a:r>
            <a:r>
              <a:rPr lang="en-US" sz="1600" dirty="0" smtClean="0">
                <a:latin typeface="Courier New" pitchFamily="49" charset="0"/>
                <a:sym typeface="Mathematica3Mono" pitchFamily="2" charset="2"/>
              </a:rPr>
              <a:t> </a:t>
            </a:r>
            <a:r>
              <a:rPr lang="en-US" sz="1600" dirty="0" smtClean="0">
                <a:latin typeface="Courier New" pitchFamily="49" charset="0"/>
              </a:rPr>
              <a:t>S = R -(R - S)</a:t>
            </a:r>
          </a:p>
          <a:p>
            <a:pPr eaLnBrk="1" hangingPunct="1">
              <a:lnSpc>
                <a:spcPct val="80000"/>
              </a:lnSpc>
              <a:buFont typeface="Wingdings" pitchFamily="2" charset="2"/>
              <a:buNone/>
              <a:defRPr/>
            </a:pPr>
            <a:r>
              <a:rPr lang="en-US" sz="1600" dirty="0" smtClean="0"/>
              <a:t>That is, if </a:t>
            </a:r>
            <a:r>
              <a:rPr lang="en-US" sz="1600" dirty="0" smtClean="0">
                <a:latin typeface="Courier New" pitchFamily="49" charset="0"/>
              </a:rPr>
              <a:t>R</a:t>
            </a:r>
            <a:r>
              <a:rPr lang="en-US" sz="1600" dirty="0" smtClean="0"/>
              <a:t> and </a:t>
            </a:r>
            <a:r>
              <a:rPr lang="en-US" sz="1600" dirty="0" smtClean="0">
                <a:latin typeface="Courier New" pitchFamily="49" charset="0"/>
              </a:rPr>
              <a:t>S</a:t>
            </a:r>
            <a:r>
              <a:rPr lang="en-US" sz="1600" dirty="0" smtClean="0"/>
              <a:t> are any two relations with the same schema, the intersection of </a:t>
            </a:r>
            <a:r>
              <a:rPr lang="en-US" sz="1600" dirty="0" smtClean="0">
                <a:latin typeface="Courier New" pitchFamily="49" charset="0"/>
              </a:rPr>
              <a:t>R</a:t>
            </a:r>
            <a:r>
              <a:rPr lang="en-US" sz="1600" dirty="0" smtClean="0"/>
              <a:t> and </a:t>
            </a:r>
            <a:r>
              <a:rPr lang="en-US" sz="1600" dirty="0" smtClean="0">
                <a:latin typeface="Courier New" pitchFamily="49" charset="0"/>
              </a:rPr>
              <a:t>S</a:t>
            </a:r>
            <a:r>
              <a:rPr lang="en-US" sz="1600" dirty="0" smtClean="0"/>
              <a:t> can be computed by first subtracting </a:t>
            </a:r>
            <a:r>
              <a:rPr lang="en-US" sz="1600" dirty="0" smtClean="0">
                <a:latin typeface="Courier New" pitchFamily="49" charset="0"/>
              </a:rPr>
              <a:t>S</a:t>
            </a:r>
            <a:r>
              <a:rPr lang="en-US" sz="1600" dirty="0" smtClean="0"/>
              <a:t> from </a:t>
            </a:r>
            <a:r>
              <a:rPr lang="en-US" sz="1600" dirty="0" smtClean="0">
                <a:latin typeface="Courier New" pitchFamily="49" charset="0"/>
              </a:rPr>
              <a:t>R</a:t>
            </a:r>
            <a:r>
              <a:rPr lang="en-US" sz="1600" dirty="0" smtClean="0"/>
              <a:t> to form a relation </a:t>
            </a:r>
            <a:r>
              <a:rPr lang="en-US" sz="1600" dirty="0" smtClean="0">
                <a:latin typeface="Courier New" pitchFamily="49" charset="0"/>
              </a:rPr>
              <a:t>T</a:t>
            </a:r>
            <a:r>
              <a:rPr lang="en-US" sz="1600" dirty="0" smtClean="0"/>
              <a:t> consisting of all those tuples in </a:t>
            </a:r>
            <a:r>
              <a:rPr lang="en-US" sz="1600" dirty="0" smtClean="0">
                <a:latin typeface="Courier New" pitchFamily="49" charset="0"/>
              </a:rPr>
              <a:t>R</a:t>
            </a:r>
            <a:r>
              <a:rPr lang="en-US" sz="1600" dirty="0" smtClean="0"/>
              <a:t> but not </a:t>
            </a:r>
            <a:r>
              <a:rPr lang="en-US" sz="1600" dirty="0" smtClean="0">
                <a:latin typeface="Courier New" pitchFamily="49" charset="0"/>
              </a:rPr>
              <a:t>S</a:t>
            </a:r>
            <a:r>
              <a:rPr lang="en-US" sz="1600" dirty="0" smtClean="0"/>
              <a:t>. We then subtract </a:t>
            </a:r>
            <a:r>
              <a:rPr lang="en-US" sz="1600" dirty="0" smtClean="0">
                <a:latin typeface="Courier New" pitchFamily="49" charset="0"/>
              </a:rPr>
              <a:t>T</a:t>
            </a:r>
            <a:r>
              <a:rPr lang="en-US" sz="1600" dirty="0" smtClean="0"/>
              <a:t> from </a:t>
            </a:r>
            <a:r>
              <a:rPr lang="en-US" sz="1600" dirty="0" smtClean="0">
                <a:latin typeface="Courier New" pitchFamily="49" charset="0"/>
              </a:rPr>
              <a:t>R</a:t>
            </a:r>
            <a:r>
              <a:rPr lang="en-US" sz="1600" dirty="0" smtClean="0"/>
              <a:t>, leaving only those tuples of </a:t>
            </a:r>
            <a:r>
              <a:rPr lang="en-US" sz="1600" dirty="0" smtClean="0">
                <a:latin typeface="Courier New" pitchFamily="49" charset="0"/>
              </a:rPr>
              <a:t>R</a:t>
            </a:r>
            <a:r>
              <a:rPr lang="en-US" sz="1600" dirty="0" smtClean="0"/>
              <a:t> that are also in </a:t>
            </a:r>
            <a:r>
              <a:rPr lang="en-US" sz="1600" dirty="0" smtClean="0">
                <a:latin typeface="Courier New" pitchFamily="49" charset="0"/>
              </a:rPr>
              <a:t>S</a:t>
            </a:r>
            <a:r>
              <a:rPr lang="en-US" sz="1600" dirty="0" smtClean="0"/>
              <a:t>.</a:t>
            </a:r>
          </a:p>
          <a:p>
            <a:pPr eaLnBrk="1" hangingPunct="1">
              <a:lnSpc>
                <a:spcPct val="80000"/>
              </a:lnSpc>
              <a:buFont typeface="Wingdings" pitchFamily="2" charset="2"/>
              <a:buNone/>
              <a:defRPr/>
            </a:pPr>
            <a:r>
              <a:rPr lang="en-US" sz="1600" dirty="0" smtClean="0"/>
              <a:t>The two forms of join are also expressible in terms of other operations. Theta-join can be expressed by product and selection:</a:t>
            </a:r>
          </a:p>
          <a:p>
            <a:pPr eaLnBrk="1" hangingPunct="1">
              <a:lnSpc>
                <a:spcPct val="80000"/>
              </a:lnSpc>
              <a:buFont typeface="Wingdings" pitchFamily="2" charset="2"/>
              <a:buNone/>
              <a:defRPr/>
            </a:pPr>
            <a:r>
              <a:rPr lang="en-US" sz="1600" dirty="0" smtClean="0">
                <a:latin typeface="Courier New" pitchFamily="49" charset="0"/>
              </a:rPr>
              <a:t>R &gt;&lt; S = </a:t>
            </a:r>
            <a:r>
              <a:rPr lang="el-GR" sz="1600" dirty="0" smtClean="0">
                <a:latin typeface="Courier New" pitchFamily="49" charset="0"/>
                <a:cs typeface="Courier New" pitchFamily="49" charset="0"/>
              </a:rPr>
              <a:t>σ</a:t>
            </a:r>
            <a:r>
              <a:rPr lang="en-US" sz="1600" baseline="-25000" dirty="0" smtClean="0">
                <a:latin typeface="Courier New" pitchFamily="49" charset="0"/>
                <a:cs typeface="Courier New" pitchFamily="49" charset="0"/>
              </a:rPr>
              <a:t>C</a:t>
            </a:r>
            <a:r>
              <a:rPr lang="en-US" sz="1600" dirty="0" smtClean="0">
                <a:latin typeface="Courier New" pitchFamily="49" charset="0"/>
              </a:rPr>
              <a:t>(R </a:t>
            </a:r>
            <a:r>
              <a:rPr lang="en-US" sz="1600" dirty="0" smtClean="0">
                <a:latin typeface="Courier New" pitchFamily="49" charset="0"/>
                <a:cs typeface="Courier New" pitchFamily="49" charset="0"/>
              </a:rPr>
              <a:t>×</a:t>
            </a:r>
            <a:r>
              <a:rPr lang="en-US" sz="1600" dirty="0" smtClean="0">
                <a:latin typeface="Courier New" pitchFamily="49" charset="0"/>
              </a:rPr>
              <a:t> S)</a:t>
            </a:r>
          </a:p>
          <a:p>
            <a:pPr eaLnBrk="1" hangingPunct="1">
              <a:lnSpc>
                <a:spcPct val="80000"/>
              </a:lnSpc>
              <a:buFont typeface="Wingdings" pitchFamily="2" charset="2"/>
              <a:buNone/>
              <a:defRPr/>
            </a:pPr>
            <a:r>
              <a:rPr lang="en-US" sz="1600" dirty="0" smtClean="0"/>
              <a:t>The natural join of </a:t>
            </a:r>
            <a:r>
              <a:rPr lang="en-US" sz="1600" dirty="0" smtClean="0">
                <a:latin typeface="Courier New" pitchFamily="49" charset="0"/>
              </a:rPr>
              <a:t>R</a:t>
            </a:r>
            <a:r>
              <a:rPr lang="en-US" sz="1600" dirty="0" smtClean="0"/>
              <a:t> and </a:t>
            </a:r>
            <a:r>
              <a:rPr lang="en-US" sz="1600" dirty="0" smtClean="0">
                <a:latin typeface="Courier New" pitchFamily="49" charset="0"/>
              </a:rPr>
              <a:t>S</a:t>
            </a:r>
            <a:r>
              <a:rPr lang="en-US" sz="1600" dirty="0" smtClean="0"/>
              <a:t> can be expressed by starting with the product </a:t>
            </a:r>
            <a:r>
              <a:rPr lang="en-US" sz="1600" dirty="0" smtClean="0">
                <a:latin typeface="Courier New" pitchFamily="49" charset="0"/>
              </a:rPr>
              <a:t>R </a:t>
            </a:r>
            <a:r>
              <a:rPr lang="en-US" sz="1600" dirty="0" smtClean="0">
                <a:latin typeface="Courier New" pitchFamily="49" charset="0"/>
                <a:cs typeface="Courier New" pitchFamily="49" charset="0"/>
              </a:rPr>
              <a:t>×</a:t>
            </a:r>
            <a:r>
              <a:rPr lang="en-US" sz="1600" dirty="0" smtClean="0">
                <a:latin typeface="Courier New" pitchFamily="49" charset="0"/>
              </a:rPr>
              <a:t> S</a:t>
            </a:r>
            <a:r>
              <a:rPr lang="en-US" sz="1600" dirty="0" smtClean="0"/>
              <a:t>. We then apply the selection operator with a condition </a:t>
            </a:r>
            <a:r>
              <a:rPr lang="en-US" sz="1600" dirty="0" smtClean="0">
                <a:latin typeface="Courier New" pitchFamily="49" charset="0"/>
              </a:rPr>
              <a:t>C</a:t>
            </a:r>
            <a:r>
              <a:rPr lang="en-US" sz="1600" dirty="0" smtClean="0"/>
              <a:t> of the form</a:t>
            </a:r>
          </a:p>
          <a:p>
            <a:pPr eaLnBrk="1" hangingPunct="1">
              <a:lnSpc>
                <a:spcPct val="80000"/>
              </a:lnSpc>
              <a:buFont typeface="Wingdings" pitchFamily="2" charset="2"/>
              <a:buNone/>
              <a:defRPr/>
            </a:pPr>
            <a:r>
              <a:rPr lang="en-US" sz="1600" dirty="0" smtClean="0">
                <a:latin typeface="Courier New" pitchFamily="49" charset="0"/>
              </a:rPr>
              <a:t>R.A</a:t>
            </a:r>
            <a:r>
              <a:rPr lang="en-US" sz="1600" baseline="-25000" dirty="0" smtClean="0">
                <a:latin typeface="Courier New" pitchFamily="49" charset="0"/>
              </a:rPr>
              <a:t>1</a:t>
            </a:r>
            <a:r>
              <a:rPr lang="en-US" sz="1600" dirty="0" smtClean="0">
                <a:latin typeface="Courier New" pitchFamily="49" charset="0"/>
              </a:rPr>
              <a:t> = S.A</a:t>
            </a:r>
            <a:r>
              <a:rPr lang="en-US" sz="1600" baseline="-25000" dirty="0" smtClean="0">
                <a:latin typeface="Courier New" pitchFamily="49" charset="0"/>
              </a:rPr>
              <a:t>1</a:t>
            </a:r>
            <a:r>
              <a:rPr lang="en-US" sz="1600" dirty="0" smtClean="0">
                <a:latin typeface="Courier New" pitchFamily="49" charset="0"/>
              </a:rPr>
              <a:t> AND R.A</a:t>
            </a:r>
            <a:r>
              <a:rPr lang="en-US" sz="1600" baseline="-25000" dirty="0" smtClean="0">
                <a:latin typeface="Courier New" pitchFamily="49" charset="0"/>
              </a:rPr>
              <a:t>2</a:t>
            </a:r>
            <a:r>
              <a:rPr lang="en-US" sz="1600" dirty="0" smtClean="0">
                <a:latin typeface="Courier New" pitchFamily="49" charset="0"/>
              </a:rPr>
              <a:t> = S.A</a:t>
            </a:r>
            <a:r>
              <a:rPr lang="en-US" sz="1600" baseline="-25000" dirty="0" smtClean="0">
                <a:latin typeface="Courier New" pitchFamily="49" charset="0"/>
              </a:rPr>
              <a:t>2</a:t>
            </a:r>
            <a:r>
              <a:rPr lang="en-US" sz="1600" dirty="0" smtClean="0">
                <a:latin typeface="Courier New" pitchFamily="49" charset="0"/>
              </a:rPr>
              <a:t> AND … AND </a:t>
            </a:r>
            <a:r>
              <a:rPr lang="en-US" sz="1600" dirty="0" err="1" smtClean="0">
                <a:latin typeface="Courier New" pitchFamily="49" charset="0"/>
              </a:rPr>
              <a:t>R.A</a:t>
            </a:r>
            <a:r>
              <a:rPr lang="en-US" sz="1600" baseline="-25000" dirty="0" err="1" smtClean="0">
                <a:latin typeface="Courier New" pitchFamily="49" charset="0"/>
              </a:rPr>
              <a:t>n</a:t>
            </a:r>
            <a:r>
              <a:rPr lang="en-US" sz="1600" dirty="0" smtClean="0">
                <a:latin typeface="Courier New" pitchFamily="49" charset="0"/>
              </a:rPr>
              <a:t> = </a:t>
            </a:r>
            <a:r>
              <a:rPr lang="en-US" sz="1600" dirty="0" err="1" smtClean="0">
                <a:latin typeface="Courier New" pitchFamily="49" charset="0"/>
              </a:rPr>
              <a:t>S.A</a:t>
            </a:r>
            <a:r>
              <a:rPr lang="en-US" sz="1600" baseline="-25000" dirty="0" err="1" smtClean="0">
                <a:latin typeface="Courier New" pitchFamily="49" charset="0"/>
              </a:rPr>
              <a:t>n</a:t>
            </a:r>
            <a:endParaRPr lang="en-US" sz="1600" baseline="-25000" dirty="0" smtClean="0">
              <a:latin typeface="Courier New" pitchFamily="49" charset="0"/>
            </a:endParaRPr>
          </a:p>
          <a:p>
            <a:pPr eaLnBrk="1" hangingPunct="1">
              <a:lnSpc>
                <a:spcPct val="80000"/>
              </a:lnSpc>
              <a:buFont typeface="Wingdings" pitchFamily="2" charset="2"/>
              <a:buNone/>
              <a:defRPr/>
            </a:pPr>
            <a:r>
              <a:rPr lang="en-US" sz="1600" dirty="0" smtClean="0"/>
              <a:t>where </a:t>
            </a:r>
            <a:r>
              <a:rPr lang="en-US" sz="1600" dirty="0" smtClean="0">
                <a:latin typeface="Courier New" pitchFamily="49" charset="0"/>
              </a:rPr>
              <a:t>A</a:t>
            </a:r>
            <a:r>
              <a:rPr lang="en-US" sz="1600" baseline="-25000" dirty="0" smtClean="0">
                <a:latin typeface="Courier New" pitchFamily="49" charset="0"/>
              </a:rPr>
              <a:t>1</a:t>
            </a:r>
            <a:r>
              <a:rPr lang="en-US" sz="1600" dirty="0" smtClean="0">
                <a:latin typeface="Courier New" pitchFamily="49" charset="0"/>
              </a:rPr>
              <a:t>, A</a:t>
            </a:r>
            <a:r>
              <a:rPr lang="en-US" sz="1600" baseline="-25000" dirty="0" smtClean="0">
                <a:latin typeface="Courier New" pitchFamily="49" charset="0"/>
              </a:rPr>
              <a:t>2</a:t>
            </a:r>
            <a:r>
              <a:rPr lang="en-US" sz="1600" dirty="0" smtClean="0">
                <a:latin typeface="Courier New" pitchFamily="49" charset="0"/>
              </a:rPr>
              <a:t>,..., A</a:t>
            </a:r>
            <a:r>
              <a:rPr lang="en-US" sz="1600" baseline="-25000" dirty="0" smtClean="0">
                <a:latin typeface="Courier New" pitchFamily="49" charset="0"/>
              </a:rPr>
              <a:t>n</a:t>
            </a:r>
            <a:r>
              <a:rPr lang="en-US" sz="1600" dirty="0" smtClean="0"/>
              <a:t> are all the attributes appearing in the schemas of both </a:t>
            </a:r>
            <a:r>
              <a:rPr lang="en-US" sz="1600" dirty="0" smtClean="0">
                <a:latin typeface="Courier New" pitchFamily="49" charset="0"/>
              </a:rPr>
              <a:t>R</a:t>
            </a:r>
            <a:r>
              <a:rPr lang="en-US" sz="1600" dirty="0" smtClean="0"/>
              <a:t> and </a:t>
            </a:r>
            <a:r>
              <a:rPr lang="en-US" sz="1600" dirty="0" smtClean="0">
                <a:latin typeface="Courier New" pitchFamily="49" charset="0"/>
              </a:rPr>
              <a:t>S</a:t>
            </a:r>
            <a:r>
              <a:rPr lang="en-US" sz="1600" dirty="0" smtClean="0"/>
              <a:t>. Finally, we must project out one copy of each of the equated attributes. Let </a:t>
            </a:r>
            <a:r>
              <a:rPr lang="en-US" sz="1600" dirty="0" smtClean="0">
                <a:latin typeface="Courier New" pitchFamily="49" charset="0"/>
              </a:rPr>
              <a:t>L</a:t>
            </a:r>
            <a:r>
              <a:rPr lang="en-US" sz="1600" dirty="0" smtClean="0"/>
              <a:t> be the list of attributes in the schema of </a:t>
            </a:r>
            <a:r>
              <a:rPr lang="en-US" sz="1600" dirty="0" smtClean="0">
                <a:latin typeface="Courier New" pitchFamily="49" charset="0"/>
              </a:rPr>
              <a:t>R</a:t>
            </a:r>
            <a:r>
              <a:rPr lang="en-US" sz="1600" dirty="0" smtClean="0"/>
              <a:t> followed by those attributes in the schema of </a:t>
            </a:r>
            <a:r>
              <a:rPr lang="en-US" sz="1600" dirty="0" smtClean="0">
                <a:latin typeface="Courier New" pitchFamily="49" charset="0"/>
              </a:rPr>
              <a:t>S</a:t>
            </a:r>
            <a:r>
              <a:rPr lang="en-US" sz="1600" dirty="0" smtClean="0"/>
              <a:t> that are not also in the schema of </a:t>
            </a:r>
            <a:r>
              <a:rPr lang="en-US" sz="1600" dirty="0" smtClean="0">
                <a:latin typeface="Courier New" pitchFamily="49" charset="0"/>
              </a:rPr>
              <a:t>R</a:t>
            </a:r>
            <a:r>
              <a:rPr lang="en-US" sz="1600" dirty="0" smtClean="0"/>
              <a:t>. Then</a:t>
            </a:r>
          </a:p>
          <a:p>
            <a:pPr eaLnBrk="1" hangingPunct="1">
              <a:lnSpc>
                <a:spcPct val="80000"/>
              </a:lnSpc>
              <a:buFont typeface="Wingdings" pitchFamily="2" charset="2"/>
              <a:buNone/>
              <a:defRPr/>
            </a:pPr>
            <a:r>
              <a:rPr lang="en-US" sz="1600" dirty="0" smtClean="0">
                <a:latin typeface="Courier New" pitchFamily="49" charset="0"/>
              </a:rPr>
              <a:t>R &gt;&lt;</a:t>
            </a:r>
            <a:r>
              <a:rPr lang="en-US" sz="1600" dirty="0" smtClean="0">
                <a:latin typeface="Courier New" pitchFamily="49" charset="0"/>
                <a:sym typeface="Mathematica3Mono" pitchFamily="2" charset="2"/>
              </a:rPr>
              <a:t> S = </a:t>
            </a:r>
            <a:r>
              <a:rPr lang="el-GR" sz="1600" dirty="0" smtClean="0">
                <a:latin typeface="Courier New" pitchFamily="49" charset="0"/>
                <a:cs typeface="Courier New" pitchFamily="49" charset="0"/>
                <a:sym typeface="Mathematica3Mono" pitchFamily="2" charset="2"/>
              </a:rPr>
              <a:t>π</a:t>
            </a:r>
            <a:r>
              <a:rPr lang="en-US" sz="1600" baseline="-25000" dirty="0" smtClean="0">
                <a:latin typeface="Courier New" pitchFamily="49" charset="0"/>
                <a:cs typeface="Courier New" pitchFamily="49" charset="0"/>
                <a:sym typeface="Mathematica3Mono" pitchFamily="2" charset="2"/>
              </a:rPr>
              <a:t>L</a:t>
            </a:r>
            <a:r>
              <a:rPr lang="en-US" sz="1600" dirty="0" smtClean="0">
                <a:latin typeface="Courier New" pitchFamily="49" charset="0"/>
                <a:cs typeface="Courier New" pitchFamily="49" charset="0"/>
                <a:sym typeface="Mathematica3Mono" pitchFamily="2" charset="2"/>
              </a:rPr>
              <a:t>(</a:t>
            </a:r>
            <a:r>
              <a:rPr lang="el-GR" sz="1600" dirty="0" smtClean="0">
                <a:latin typeface="Courier New" pitchFamily="49" charset="0"/>
                <a:cs typeface="Courier New" pitchFamily="49" charset="0"/>
                <a:sym typeface="Mathematica3Mono" pitchFamily="2" charset="2"/>
              </a:rPr>
              <a:t>σ</a:t>
            </a:r>
            <a:r>
              <a:rPr lang="en-US" sz="1600" baseline="-25000" dirty="0" smtClean="0">
                <a:latin typeface="Courier New" pitchFamily="49" charset="0"/>
                <a:cs typeface="Courier New" pitchFamily="49" charset="0"/>
                <a:sym typeface="Mathematica3Mono" pitchFamily="2" charset="2"/>
              </a:rPr>
              <a:t>C</a:t>
            </a:r>
            <a:r>
              <a:rPr lang="en-US" sz="1600" dirty="0" smtClean="0">
                <a:latin typeface="Courier New" pitchFamily="49" charset="0"/>
                <a:cs typeface="Courier New" pitchFamily="49" charset="0"/>
                <a:sym typeface="Mathematica3Mono" pitchFamily="2" charset="2"/>
              </a:rPr>
              <a:t>(</a:t>
            </a:r>
            <a:r>
              <a:rPr lang="en-US" sz="1600" dirty="0" smtClean="0">
                <a:latin typeface="Courier New" pitchFamily="49" charset="0"/>
              </a:rPr>
              <a:t>R </a:t>
            </a:r>
            <a:r>
              <a:rPr lang="en-US" sz="1600" dirty="0" smtClean="0">
                <a:latin typeface="Courier New" pitchFamily="49" charset="0"/>
                <a:cs typeface="Courier New" pitchFamily="49" charset="0"/>
              </a:rPr>
              <a:t>×</a:t>
            </a:r>
            <a:r>
              <a:rPr lang="en-US" sz="1600" dirty="0" smtClean="0">
                <a:latin typeface="Courier New" pitchFamily="49" charset="0"/>
              </a:rPr>
              <a:t> S</a:t>
            </a:r>
            <a:r>
              <a:rPr lang="en-US" sz="1600" dirty="0" smtClean="0">
                <a:latin typeface="Courier New" pitchFamily="49" charset="0"/>
                <a:cs typeface="Courier New" pitchFamily="49" charset="0"/>
                <a:sym typeface="Mathematica3Mono" pitchFamily="2" charset="2"/>
              </a:rPr>
              <a:t>))</a:t>
            </a:r>
            <a:endParaRPr lang="el-GR" sz="1600" dirty="0" smtClean="0">
              <a:latin typeface="Courier New" pitchFamily="49" charset="0"/>
              <a:cs typeface="Courier New" pitchFamily="49" charset="0"/>
              <a:sym typeface="Mathematica3Mono" pitchFamily="2" charset="2"/>
            </a:endParaRPr>
          </a:p>
          <a:p>
            <a:pPr eaLnBrk="1" hangingPunct="1">
              <a:lnSpc>
                <a:spcPct val="80000"/>
              </a:lnSpc>
              <a:buFont typeface="Wingdings" pitchFamily="2" charset="2"/>
              <a:buNone/>
              <a:defRPr/>
            </a:pPr>
            <a:r>
              <a:rPr lang="en-US" sz="1600" dirty="0" smtClean="0"/>
              <a:t>The rewriting rules are the only "redundancies" among the operations that we have introduced. The six remaining operations — union, difference, selection, projection, product, and renaming — form an independent set, none of which can be written in terms of the other five.</a:t>
            </a:r>
            <a:endParaRPr lang="bg-BG" sz="16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59395" name="Rectangle 3"/>
          <p:cNvSpPr>
            <a:spLocks noGrp="1" noChangeArrowheads="1"/>
          </p:cNvSpPr>
          <p:nvPr>
            <p:ph type="body" idx="1"/>
          </p:nvPr>
        </p:nvSpPr>
        <p:spPr/>
        <p:txBody>
          <a:bodyPr/>
          <a:lstStyle/>
          <a:p>
            <a:pPr eaLnBrk="1" hangingPunct="1">
              <a:buFont typeface="Wingdings" pitchFamily="2" charset="2"/>
              <a:buNone/>
              <a:defRPr/>
            </a:pPr>
            <a:r>
              <a:rPr lang="en-US" dirty="0" smtClean="0">
                <a:latin typeface="Courier New" pitchFamily="49" charset="0"/>
              </a:rPr>
              <a:t>U(A, B, C) V(B, C, D)</a:t>
            </a:r>
          </a:p>
          <a:p>
            <a:pPr eaLnBrk="1" hangingPunct="1">
              <a:buFont typeface="Wingdings" pitchFamily="2" charset="2"/>
              <a:buNone/>
              <a:defRPr/>
            </a:pPr>
            <a:r>
              <a:rPr lang="en-US" dirty="0" smtClean="0">
                <a:latin typeface="Courier New" pitchFamily="49" charset="0"/>
              </a:rPr>
              <a:t>U </a:t>
            </a:r>
            <a:r>
              <a:rPr lang="en-US" dirty="0" smtClean="0">
                <a:latin typeface="Courier New" pitchFamily="49" charset="0"/>
                <a:sym typeface="Mathematica3Mono" pitchFamily="2" charset="2"/>
              </a:rPr>
              <a:t>&gt;&lt; V</a:t>
            </a:r>
          </a:p>
          <a:p>
            <a:pPr eaLnBrk="1" hangingPunct="1">
              <a:buFont typeface="Wingdings" pitchFamily="2" charset="2"/>
              <a:buNone/>
              <a:defRPr/>
            </a:pPr>
            <a:r>
              <a:rPr lang="el-GR" dirty="0" smtClean="0">
                <a:latin typeface="Courier New" pitchFamily="49" charset="0"/>
                <a:cs typeface="Courier New" pitchFamily="49" charset="0"/>
                <a:sym typeface="Mathematica3Mono" pitchFamily="2" charset="2"/>
              </a:rPr>
              <a:t>π</a:t>
            </a:r>
            <a:r>
              <a:rPr lang="en-US" baseline="-25000" dirty="0" smtClean="0">
                <a:latin typeface="Courier New" pitchFamily="49" charset="0"/>
                <a:cs typeface="Courier New" pitchFamily="49" charset="0"/>
                <a:sym typeface="Mathematica3Mono" pitchFamily="2" charset="2"/>
              </a:rPr>
              <a:t>A, U.B, U.C, D</a:t>
            </a:r>
            <a:r>
              <a:rPr lang="en-US" dirty="0" smtClean="0">
                <a:latin typeface="Courier New" pitchFamily="49" charset="0"/>
                <a:cs typeface="Courier New" pitchFamily="49" charset="0"/>
                <a:sym typeface="Mathematica3Mono" pitchFamily="2" charset="2"/>
              </a:rPr>
              <a:t>(</a:t>
            </a:r>
            <a:r>
              <a:rPr lang="el-GR" dirty="0" smtClean="0">
                <a:latin typeface="Courier New" pitchFamily="49" charset="0"/>
                <a:cs typeface="Courier New" pitchFamily="49" charset="0"/>
                <a:sym typeface="Mathematica3Mono" pitchFamily="2" charset="2"/>
              </a:rPr>
              <a:t>σ</a:t>
            </a:r>
            <a:r>
              <a:rPr lang="en-US" baseline="-25000" dirty="0" smtClean="0">
                <a:latin typeface="Courier New" pitchFamily="49" charset="0"/>
                <a:cs typeface="Courier New" pitchFamily="49" charset="0"/>
                <a:sym typeface="Mathematica3Mono" pitchFamily="2" charset="2"/>
              </a:rPr>
              <a:t>U.B=V.B AND U.C=V.C</a:t>
            </a:r>
            <a:r>
              <a:rPr lang="en-US" dirty="0" smtClean="0">
                <a:latin typeface="Courier New" pitchFamily="49" charset="0"/>
                <a:cs typeface="Courier New" pitchFamily="49" charset="0"/>
                <a:sym typeface="Mathematica3Mono" pitchFamily="2" charset="2"/>
              </a:rPr>
              <a:t>(U </a:t>
            </a:r>
            <a:r>
              <a:rPr lang="en-US" dirty="0" smtClean="0">
                <a:latin typeface="Courier New" pitchFamily="49" charset="0"/>
                <a:cs typeface="Courier New" pitchFamily="49" charset="0"/>
              </a:rPr>
              <a:t>×</a:t>
            </a:r>
            <a:r>
              <a:rPr lang="en-US" dirty="0" smtClean="0">
                <a:latin typeface="Courier New" pitchFamily="49" charset="0"/>
                <a:cs typeface="Courier New" pitchFamily="49" charset="0"/>
                <a:sym typeface="Mathematica3Mono" pitchFamily="2" charset="2"/>
              </a:rPr>
              <a:t> V))</a:t>
            </a:r>
          </a:p>
          <a:p>
            <a:pPr eaLnBrk="1" hangingPunct="1">
              <a:buFont typeface="Wingdings" pitchFamily="2" charset="2"/>
              <a:buNone/>
              <a:defRPr/>
            </a:pPr>
            <a:endParaRPr lang="en-US" dirty="0" smtClean="0">
              <a:latin typeface="Courier New" pitchFamily="49" charset="0"/>
              <a:cs typeface="Courier New" pitchFamily="49" charset="0"/>
              <a:sym typeface="Mathematica3Mono" pitchFamily="2" charset="2"/>
            </a:endParaRPr>
          </a:p>
          <a:p>
            <a:pPr eaLnBrk="1" hangingPunct="1">
              <a:buFont typeface="Wingdings" pitchFamily="2" charset="2"/>
              <a:buNone/>
              <a:defRPr/>
            </a:pPr>
            <a:r>
              <a:rPr lang="en-US" dirty="0" smtClean="0">
                <a:latin typeface="Courier New" pitchFamily="49" charset="0"/>
              </a:rPr>
              <a:t>U    &gt;&lt;</a:t>
            </a:r>
            <a:r>
              <a:rPr lang="en-US" dirty="0" smtClean="0">
                <a:latin typeface="Courier New" pitchFamily="49" charset="0"/>
                <a:sym typeface="Mathematica3Mono" pitchFamily="2" charset="2"/>
              </a:rPr>
              <a:t>     V	</a:t>
            </a:r>
          </a:p>
          <a:p>
            <a:pPr eaLnBrk="1" hangingPunct="1">
              <a:buFont typeface="Wingdings" pitchFamily="2" charset="2"/>
              <a:buNone/>
              <a:defRPr/>
            </a:pPr>
            <a:r>
              <a:rPr lang="en-US" baseline="30000" dirty="0" smtClean="0">
                <a:latin typeface="Courier New" pitchFamily="49" charset="0"/>
                <a:sym typeface="Mathematica3Mono" pitchFamily="2" charset="2"/>
              </a:rPr>
              <a:t>  A&lt;D AND U.B</a:t>
            </a:r>
            <a:r>
              <a:rPr lang="en-US" baseline="30000" dirty="0" smtClean="0">
                <a:latin typeface="Courier New" pitchFamily="49" charset="0"/>
                <a:cs typeface="Courier New" pitchFamily="49" charset="0"/>
                <a:sym typeface="Mathematica3Mono" pitchFamily="2" charset="2"/>
              </a:rPr>
              <a:t>≠V.B	</a:t>
            </a:r>
            <a:endParaRPr lang="en-US" dirty="0" smtClean="0">
              <a:latin typeface="Courier New" pitchFamily="49" charset="0"/>
              <a:cs typeface="Courier New" pitchFamily="49" charset="0"/>
            </a:endParaRPr>
          </a:p>
          <a:p>
            <a:pPr eaLnBrk="1" hangingPunct="1">
              <a:buFont typeface="Wingdings" pitchFamily="2" charset="2"/>
              <a:buNone/>
              <a:defRPr/>
            </a:pPr>
            <a:r>
              <a:rPr lang="el-GR" dirty="0" smtClean="0">
                <a:latin typeface="Courier New" pitchFamily="49" charset="0"/>
                <a:cs typeface="Courier New" pitchFamily="49" charset="0"/>
              </a:rPr>
              <a:t>σ</a:t>
            </a:r>
            <a:r>
              <a:rPr lang="el-GR" baseline="-25000" dirty="0" smtClean="0">
                <a:latin typeface="Courier New" pitchFamily="49" charset="0"/>
                <a:cs typeface="Courier New" pitchFamily="49" charset="0"/>
              </a:rPr>
              <a:t>A&lt;D AND U.B≠V.B</a:t>
            </a:r>
            <a:r>
              <a:rPr lang="en-US" dirty="0" smtClean="0">
                <a:latin typeface="Courier New" pitchFamily="49" charset="0"/>
                <a:cs typeface="Courier New" pitchFamily="49" charset="0"/>
              </a:rPr>
              <a:t>(</a:t>
            </a:r>
            <a:r>
              <a:rPr lang="en-US" dirty="0" smtClean="0">
                <a:latin typeface="Courier New" pitchFamily="49" charset="0"/>
                <a:cs typeface="Courier New" pitchFamily="49" charset="0"/>
                <a:sym typeface="Mathematica3Mono" pitchFamily="2" charset="2"/>
              </a:rPr>
              <a:t>U </a:t>
            </a:r>
            <a:r>
              <a:rPr lang="en-US" dirty="0" smtClean="0">
                <a:latin typeface="Courier New" pitchFamily="49" charset="0"/>
                <a:cs typeface="Courier New" pitchFamily="49" charset="0"/>
              </a:rPr>
              <a:t>×</a:t>
            </a:r>
            <a:r>
              <a:rPr lang="en-US" dirty="0" smtClean="0">
                <a:latin typeface="Courier New" pitchFamily="49" charset="0"/>
                <a:cs typeface="Courier New" pitchFamily="49" charset="0"/>
                <a:sym typeface="Mathematica3Mono" pitchFamily="2" charset="2"/>
              </a:rPr>
              <a:t> V</a:t>
            </a:r>
            <a:r>
              <a:rPr lang="en-US" dirty="0" smtClean="0">
                <a:latin typeface="Courier New" pitchFamily="49" charset="0"/>
                <a:cs typeface="Courier New" pitchFamily="49" charset="0"/>
              </a:rPr>
              <a:t>)</a:t>
            </a:r>
            <a:endParaRPr lang="el-GR"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z="4000" smtClean="0"/>
              <a:t>A Linear Notation for Algebraic Expressions</a:t>
            </a:r>
            <a:endParaRPr lang="bg-BG" sz="4000" smtClean="0"/>
          </a:p>
        </p:txBody>
      </p:sp>
      <p:sp>
        <p:nvSpPr>
          <p:cNvPr id="60419" name="Rectangle 3"/>
          <p:cNvSpPr>
            <a:spLocks noGrp="1" noChangeArrowheads="1"/>
          </p:cNvSpPr>
          <p:nvPr>
            <p:ph type="body" idx="1"/>
          </p:nvPr>
        </p:nvSpPr>
        <p:spPr>
          <a:xfrm>
            <a:off x="250825" y="1989138"/>
            <a:ext cx="8686800" cy="4471987"/>
          </a:xfrm>
        </p:spPr>
        <p:txBody>
          <a:bodyPr/>
          <a:lstStyle/>
          <a:p>
            <a:pPr eaLnBrk="1" hangingPunct="1">
              <a:lnSpc>
                <a:spcPct val="80000"/>
              </a:lnSpc>
              <a:buFont typeface="Wingdings" pitchFamily="2" charset="2"/>
              <a:buNone/>
              <a:defRPr/>
            </a:pPr>
            <a:r>
              <a:rPr lang="en-US" sz="2000" smtClean="0"/>
              <a:t>We used trees to represent complex expressions of relational algebra. Another alternative is to invent names for the temporary relations that correspond to the interior nodes of the tree and write a sequence of assignments that create a value for each. The order of the assignments is flexible, as long as the children of a node </a:t>
            </a:r>
            <a:r>
              <a:rPr lang="en-US" sz="2000" smtClean="0">
                <a:latin typeface="Courier New" pitchFamily="49" charset="0"/>
              </a:rPr>
              <a:t>N</a:t>
            </a:r>
            <a:r>
              <a:rPr lang="en-US" sz="2000" smtClean="0"/>
              <a:t> have had their values created before we attempt to create the value for </a:t>
            </a:r>
            <a:r>
              <a:rPr lang="en-US" sz="2000" smtClean="0">
                <a:latin typeface="Courier New" pitchFamily="49" charset="0"/>
              </a:rPr>
              <a:t>N</a:t>
            </a:r>
            <a:r>
              <a:rPr lang="en-US" sz="2000" smtClean="0"/>
              <a:t> itself.</a:t>
            </a:r>
          </a:p>
          <a:p>
            <a:pPr eaLnBrk="1" hangingPunct="1">
              <a:lnSpc>
                <a:spcPct val="80000"/>
              </a:lnSpc>
              <a:buFont typeface="Wingdings" pitchFamily="2" charset="2"/>
              <a:buNone/>
              <a:defRPr/>
            </a:pPr>
            <a:r>
              <a:rPr lang="en-US" sz="2000" smtClean="0"/>
              <a:t>The notation we shall use for assignment statements is:</a:t>
            </a:r>
          </a:p>
          <a:p>
            <a:pPr eaLnBrk="1" hangingPunct="1">
              <a:lnSpc>
                <a:spcPct val="80000"/>
              </a:lnSpc>
              <a:buFont typeface="Wingdings" pitchFamily="2" charset="2"/>
              <a:buAutoNum type="arabicPeriod"/>
              <a:defRPr/>
            </a:pPr>
            <a:r>
              <a:rPr lang="en-US" sz="2000" smtClean="0"/>
              <a:t>A relation name and parenthesized list of attributes for that relation. The name </a:t>
            </a:r>
            <a:r>
              <a:rPr lang="en-US" sz="2000" smtClean="0">
                <a:latin typeface="Courier New" pitchFamily="49" charset="0"/>
              </a:rPr>
              <a:t>Answer</a:t>
            </a:r>
            <a:r>
              <a:rPr lang="en-US" sz="2000" smtClean="0"/>
              <a:t> will be used conventionally for the result of the final step; i.e., the name of the relation at the root of the expression tree.</a:t>
            </a:r>
          </a:p>
          <a:p>
            <a:pPr eaLnBrk="1" hangingPunct="1">
              <a:lnSpc>
                <a:spcPct val="80000"/>
              </a:lnSpc>
              <a:buFont typeface="Wingdings" pitchFamily="2" charset="2"/>
              <a:buAutoNum type="arabicPeriod"/>
              <a:defRPr/>
            </a:pPr>
            <a:r>
              <a:rPr lang="en-US" sz="2000" smtClean="0"/>
              <a:t>The assignment symbol </a:t>
            </a:r>
            <a:r>
              <a:rPr lang="en-US" sz="2000" smtClean="0">
                <a:latin typeface="Courier New" pitchFamily="49" charset="0"/>
              </a:rPr>
              <a:t>:=</a:t>
            </a:r>
            <a:r>
              <a:rPr lang="en-US" sz="2000" smtClean="0"/>
              <a:t>.</a:t>
            </a:r>
          </a:p>
          <a:p>
            <a:pPr eaLnBrk="1" hangingPunct="1">
              <a:lnSpc>
                <a:spcPct val="80000"/>
              </a:lnSpc>
              <a:buFont typeface="Wingdings" pitchFamily="2" charset="2"/>
              <a:buAutoNum type="arabicPeriod"/>
              <a:defRPr/>
            </a:pPr>
            <a:r>
              <a:rPr lang="en-US" sz="2000" smtClean="0"/>
              <a:t>Any algebraic expression on the right. We can choose to use only one operator per assignment, in which case each interior node of the tree gets its own assignment statement. However, it is also permissible to combine several algebraic operations in one right side, if it is convenient to do so.</a:t>
            </a:r>
            <a:endParaRPr lang="bg-BG" sz="2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smtClean="0">
                <a:solidFill>
                  <a:schemeClr val="folHlink"/>
                </a:solidFill>
              </a:rPr>
              <a:t>What are the titles and years of movies made by Fox that are at least 100 minutes long?</a:t>
            </a:r>
            <a:r>
              <a:rPr lang="en-US" sz="4000" smtClean="0"/>
              <a:t> </a:t>
            </a:r>
            <a:endParaRPr lang="bg-BG" sz="4000" smtClean="0"/>
          </a:p>
        </p:txBody>
      </p:sp>
      <p:sp>
        <p:nvSpPr>
          <p:cNvPr id="39939" name="Text Box 3"/>
          <p:cNvSpPr txBox="1">
            <a:spLocks noChangeArrowheads="1"/>
          </p:cNvSpPr>
          <p:nvPr/>
        </p:nvSpPr>
        <p:spPr bwMode="auto">
          <a:xfrm>
            <a:off x="3543300" y="2244725"/>
            <a:ext cx="1333500"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π</a:t>
            </a:r>
            <a:r>
              <a:rPr lang="en-US" baseline="-25000">
                <a:latin typeface="Courier New" pitchFamily="49" charset="0"/>
                <a:cs typeface="Tahoma" charset="0"/>
              </a:rPr>
              <a:t>title, year</a:t>
            </a:r>
            <a:endParaRPr lang="el-GR" baseline="-25000">
              <a:latin typeface="Courier New" pitchFamily="49" charset="0"/>
              <a:cs typeface="Tahoma" charset="0"/>
            </a:endParaRPr>
          </a:p>
        </p:txBody>
      </p:sp>
      <p:sp>
        <p:nvSpPr>
          <p:cNvPr id="39940" name="Text Box 4"/>
          <p:cNvSpPr txBox="1">
            <a:spLocks noChangeArrowheads="1"/>
          </p:cNvSpPr>
          <p:nvPr/>
        </p:nvSpPr>
        <p:spPr bwMode="auto">
          <a:xfrm>
            <a:off x="4067175" y="2997200"/>
            <a:ext cx="322524" cy="369332"/>
          </a:xfrm>
          <a:prstGeom prst="rect">
            <a:avLst/>
          </a:prstGeom>
          <a:noFill/>
          <a:ln w="9525">
            <a:noFill/>
            <a:miter lim="800000"/>
            <a:headEnd/>
            <a:tailEnd/>
          </a:ln>
        </p:spPr>
        <p:txBody>
          <a:bodyPr wrap="none">
            <a:spAutoFit/>
          </a:bodyPr>
          <a:lstStyle/>
          <a:p>
            <a:r>
              <a:rPr lang="bg-BG" dirty="0" smtClean="0">
                <a:latin typeface="Courier New"/>
                <a:cs typeface="Courier New"/>
                <a:sym typeface="Mathematica3Mono" pitchFamily="2" charset="2"/>
              </a:rPr>
              <a:t>∩</a:t>
            </a:r>
            <a:endParaRPr lang="bg-BG" dirty="0">
              <a:sym typeface="Mathematica3Mono" pitchFamily="2" charset="2"/>
            </a:endParaRPr>
          </a:p>
        </p:txBody>
      </p:sp>
      <p:sp>
        <p:nvSpPr>
          <p:cNvPr id="39941" name="Text Box 5"/>
          <p:cNvSpPr txBox="1">
            <a:spLocks noChangeArrowheads="1"/>
          </p:cNvSpPr>
          <p:nvPr/>
        </p:nvSpPr>
        <p:spPr bwMode="auto">
          <a:xfrm>
            <a:off x="2051050" y="3886200"/>
            <a:ext cx="1260475"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charset="0"/>
              </a:rPr>
              <a:t>length≥100</a:t>
            </a:r>
          </a:p>
        </p:txBody>
      </p:sp>
      <p:sp>
        <p:nvSpPr>
          <p:cNvPr id="39942" name="Text Box 6"/>
          <p:cNvSpPr txBox="1">
            <a:spLocks noChangeArrowheads="1"/>
          </p:cNvSpPr>
          <p:nvPr/>
        </p:nvSpPr>
        <p:spPr bwMode="auto">
          <a:xfrm>
            <a:off x="4932363" y="3886200"/>
            <a:ext cx="1793875"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charset="0"/>
              </a:rPr>
              <a:t>studioName='Fox'</a:t>
            </a:r>
            <a:endParaRPr lang="el-GR" baseline="-25000">
              <a:latin typeface="Courier New" pitchFamily="49" charset="0"/>
              <a:cs typeface="Tahoma" charset="0"/>
            </a:endParaRPr>
          </a:p>
        </p:txBody>
      </p:sp>
      <p:sp>
        <p:nvSpPr>
          <p:cNvPr id="39943" name="Text Box 7"/>
          <p:cNvSpPr txBox="1">
            <a:spLocks noChangeArrowheads="1"/>
          </p:cNvSpPr>
          <p:nvPr/>
        </p:nvSpPr>
        <p:spPr bwMode="auto">
          <a:xfrm>
            <a:off x="2195513" y="5013325"/>
            <a:ext cx="1003300" cy="366713"/>
          </a:xfrm>
          <a:prstGeom prst="rect">
            <a:avLst/>
          </a:prstGeom>
          <a:noFill/>
          <a:ln w="9525">
            <a:noFill/>
            <a:miter lim="800000"/>
            <a:headEnd/>
            <a:tailEnd/>
          </a:ln>
        </p:spPr>
        <p:txBody>
          <a:bodyPr wrap="none">
            <a:spAutoFit/>
          </a:bodyPr>
          <a:lstStyle/>
          <a:p>
            <a:r>
              <a:rPr lang="en-US">
                <a:latin typeface="Courier New" pitchFamily="49" charset="0"/>
              </a:rPr>
              <a:t>Movies</a:t>
            </a:r>
            <a:endParaRPr lang="bg-BG">
              <a:latin typeface="Courier New" pitchFamily="49" charset="0"/>
            </a:endParaRPr>
          </a:p>
        </p:txBody>
      </p:sp>
      <p:sp>
        <p:nvSpPr>
          <p:cNvPr id="39944" name="Text Box 8"/>
          <p:cNvSpPr txBox="1">
            <a:spLocks noChangeArrowheads="1"/>
          </p:cNvSpPr>
          <p:nvPr/>
        </p:nvSpPr>
        <p:spPr bwMode="auto">
          <a:xfrm>
            <a:off x="5364163" y="4941888"/>
            <a:ext cx="1003300" cy="366712"/>
          </a:xfrm>
          <a:prstGeom prst="rect">
            <a:avLst/>
          </a:prstGeom>
          <a:noFill/>
          <a:ln w="9525">
            <a:noFill/>
            <a:miter lim="800000"/>
            <a:headEnd/>
            <a:tailEnd/>
          </a:ln>
        </p:spPr>
        <p:txBody>
          <a:bodyPr wrap="none">
            <a:spAutoFit/>
          </a:bodyPr>
          <a:lstStyle/>
          <a:p>
            <a:r>
              <a:rPr lang="en-US">
                <a:latin typeface="Courier New" pitchFamily="49" charset="0"/>
              </a:rPr>
              <a:t>Movies</a:t>
            </a:r>
            <a:endParaRPr lang="bg-BG">
              <a:latin typeface="Courier New" pitchFamily="49" charset="0"/>
            </a:endParaRPr>
          </a:p>
        </p:txBody>
      </p:sp>
      <p:cxnSp>
        <p:nvCxnSpPr>
          <p:cNvPr id="39945" name="AutoShape 9"/>
          <p:cNvCxnSpPr>
            <a:cxnSpLocks noChangeShapeType="1"/>
            <a:stCxn id="39939" idx="2"/>
            <a:endCxn id="39940" idx="0"/>
          </p:cNvCxnSpPr>
          <p:nvPr/>
        </p:nvCxnSpPr>
        <p:spPr bwMode="auto">
          <a:xfrm>
            <a:off x="4210050" y="2611438"/>
            <a:ext cx="18387" cy="385762"/>
          </a:xfrm>
          <a:prstGeom prst="straightConnector1">
            <a:avLst/>
          </a:prstGeom>
          <a:noFill/>
          <a:ln w="9525">
            <a:solidFill>
              <a:schemeClr val="tx1"/>
            </a:solidFill>
            <a:round/>
            <a:headEnd/>
            <a:tailEnd/>
          </a:ln>
        </p:spPr>
      </p:cxnSp>
      <p:cxnSp>
        <p:nvCxnSpPr>
          <p:cNvPr id="39946" name="AutoShape 10"/>
          <p:cNvCxnSpPr>
            <a:cxnSpLocks noChangeShapeType="1"/>
            <a:stCxn id="39941" idx="0"/>
            <a:endCxn id="39940" idx="2"/>
          </p:cNvCxnSpPr>
          <p:nvPr/>
        </p:nvCxnSpPr>
        <p:spPr bwMode="auto">
          <a:xfrm flipV="1">
            <a:off x="2681288" y="3366532"/>
            <a:ext cx="1547149" cy="519668"/>
          </a:xfrm>
          <a:prstGeom prst="straightConnector1">
            <a:avLst/>
          </a:prstGeom>
          <a:noFill/>
          <a:ln w="9525">
            <a:solidFill>
              <a:schemeClr val="tx1"/>
            </a:solidFill>
            <a:round/>
            <a:headEnd/>
            <a:tailEnd/>
          </a:ln>
        </p:spPr>
      </p:cxnSp>
      <p:cxnSp>
        <p:nvCxnSpPr>
          <p:cNvPr id="39947" name="AutoShape 11"/>
          <p:cNvCxnSpPr>
            <a:cxnSpLocks noChangeShapeType="1"/>
            <a:stCxn id="39942" idx="0"/>
            <a:endCxn id="39940" idx="2"/>
          </p:cNvCxnSpPr>
          <p:nvPr/>
        </p:nvCxnSpPr>
        <p:spPr bwMode="auto">
          <a:xfrm flipH="1" flipV="1">
            <a:off x="4228437" y="3366532"/>
            <a:ext cx="1600864" cy="519668"/>
          </a:xfrm>
          <a:prstGeom prst="straightConnector1">
            <a:avLst/>
          </a:prstGeom>
          <a:noFill/>
          <a:ln w="9525">
            <a:solidFill>
              <a:schemeClr val="tx1"/>
            </a:solidFill>
            <a:round/>
            <a:headEnd/>
            <a:tailEnd/>
          </a:ln>
        </p:spPr>
      </p:cxnSp>
      <p:cxnSp>
        <p:nvCxnSpPr>
          <p:cNvPr id="39948" name="AutoShape 12"/>
          <p:cNvCxnSpPr>
            <a:cxnSpLocks noChangeShapeType="1"/>
            <a:stCxn id="39941" idx="2"/>
            <a:endCxn id="39943" idx="0"/>
          </p:cNvCxnSpPr>
          <p:nvPr/>
        </p:nvCxnSpPr>
        <p:spPr bwMode="auto">
          <a:xfrm>
            <a:off x="2681288" y="4252913"/>
            <a:ext cx="15875" cy="760412"/>
          </a:xfrm>
          <a:prstGeom prst="straightConnector1">
            <a:avLst/>
          </a:prstGeom>
          <a:noFill/>
          <a:ln w="9525">
            <a:solidFill>
              <a:schemeClr val="tx1"/>
            </a:solidFill>
            <a:round/>
            <a:headEnd/>
            <a:tailEnd/>
          </a:ln>
        </p:spPr>
      </p:cxnSp>
      <p:cxnSp>
        <p:nvCxnSpPr>
          <p:cNvPr id="39949" name="AutoShape 13"/>
          <p:cNvCxnSpPr>
            <a:cxnSpLocks noChangeShapeType="1"/>
            <a:stCxn id="39942" idx="2"/>
            <a:endCxn id="39944" idx="0"/>
          </p:cNvCxnSpPr>
          <p:nvPr/>
        </p:nvCxnSpPr>
        <p:spPr bwMode="auto">
          <a:xfrm>
            <a:off x="5829300" y="4252913"/>
            <a:ext cx="36513" cy="688975"/>
          </a:xfrm>
          <a:prstGeom prst="straightConnector1">
            <a:avLst/>
          </a:prstGeom>
          <a:noFill/>
          <a:ln w="9525">
            <a:solidFill>
              <a:schemeClr val="tx1"/>
            </a:solidFill>
            <a:round/>
            <a:headEnd/>
            <a:tailEnd/>
          </a:ln>
        </p:spPr>
      </p:cxnSp>
      <p:sp>
        <p:nvSpPr>
          <p:cNvPr id="39950" name="Text Box 14"/>
          <p:cNvSpPr txBox="1">
            <a:spLocks noChangeArrowheads="1"/>
          </p:cNvSpPr>
          <p:nvPr/>
        </p:nvSpPr>
        <p:spPr bwMode="auto">
          <a:xfrm>
            <a:off x="395288" y="5619750"/>
            <a:ext cx="8569325" cy="641350"/>
          </a:xfrm>
          <a:prstGeom prst="rect">
            <a:avLst/>
          </a:prstGeom>
          <a:noFill/>
          <a:ln w="9525">
            <a:noFill/>
            <a:miter lim="800000"/>
            <a:headEnd/>
            <a:tailEnd/>
          </a:ln>
        </p:spPr>
        <p:txBody>
          <a:bodyPr>
            <a:spAutoFit/>
          </a:bodyPr>
          <a:lstStyle/>
          <a:p>
            <a:r>
              <a:rPr lang="el-GR" dirty="0">
                <a:latin typeface="Courier New" pitchFamily="49" charset="0"/>
                <a:cs typeface="Courier New" pitchFamily="49" charset="0"/>
              </a:rPr>
              <a:t>π</a:t>
            </a:r>
            <a:r>
              <a:rPr lang="en-US" baseline="-25000" dirty="0">
                <a:latin typeface="Courier New" pitchFamily="49" charset="0"/>
                <a:cs typeface="Tahoma" charset="0"/>
              </a:rPr>
              <a:t>title, year</a:t>
            </a:r>
            <a:r>
              <a:rPr lang="en-US" dirty="0">
                <a:latin typeface="Courier New" pitchFamily="49" charset="0"/>
                <a:cs typeface="Tahoma" charset="0"/>
              </a:rPr>
              <a:t>(</a:t>
            </a:r>
            <a:r>
              <a:rPr lang="el-GR" dirty="0">
                <a:latin typeface="Courier New" pitchFamily="49" charset="0"/>
              </a:rPr>
              <a:t>σ</a:t>
            </a:r>
            <a:r>
              <a:rPr lang="en-US" baseline="-25000" dirty="0">
                <a:latin typeface="Courier New" pitchFamily="49" charset="0"/>
              </a:rPr>
              <a:t>length≥100</a:t>
            </a:r>
            <a:r>
              <a:rPr lang="en-US" dirty="0">
                <a:latin typeface="Courier New" pitchFamily="49" charset="0"/>
              </a:rPr>
              <a:t>(Movies) </a:t>
            </a:r>
            <a:r>
              <a:rPr lang="en-US" dirty="0" smtClean="0">
                <a:latin typeface="Courier New"/>
                <a:cs typeface="Courier New"/>
                <a:sym typeface="Mathematica3Mono" pitchFamily="2" charset="2"/>
              </a:rPr>
              <a:t>∩`</a:t>
            </a:r>
            <a:r>
              <a:rPr lang="el-GR" dirty="0" smtClean="0">
                <a:latin typeface="Courier New" pitchFamily="49" charset="0"/>
              </a:rPr>
              <a:t>σ</a:t>
            </a:r>
            <a:r>
              <a:rPr lang="en-US" baseline="-25000" dirty="0" err="1">
                <a:latin typeface="Courier New" pitchFamily="49" charset="0"/>
              </a:rPr>
              <a:t>studioName</a:t>
            </a:r>
            <a:r>
              <a:rPr lang="en-US" baseline="-25000" dirty="0">
                <a:latin typeface="Courier New" pitchFamily="49" charset="0"/>
              </a:rPr>
              <a:t>='Fox'</a:t>
            </a:r>
            <a:r>
              <a:rPr lang="en-US" dirty="0">
                <a:latin typeface="Courier New" pitchFamily="49" charset="0"/>
              </a:rPr>
              <a:t>(Movies)</a:t>
            </a:r>
            <a:r>
              <a:rPr lang="en-US" dirty="0">
                <a:latin typeface="Courier New" pitchFamily="49" charset="0"/>
                <a:cs typeface="Tahoma" charset="0"/>
              </a:rPr>
              <a:t>)</a:t>
            </a:r>
          </a:p>
          <a:p>
            <a:r>
              <a:rPr lang="el-GR" dirty="0">
                <a:latin typeface="Courier New" pitchFamily="49" charset="0"/>
                <a:cs typeface="Courier New" pitchFamily="49" charset="0"/>
              </a:rPr>
              <a:t>π</a:t>
            </a:r>
            <a:r>
              <a:rPr lang="en-US" baseline="-25000" dirty="0">
                <a:latin typeface="Courier New" pitchFamily="49" charset="0"/>
              </a:rPr>
              <a:t>title, year</a:t>
            </a:r>
            <a:r>
              <a:rPr lang="en-US" dirty="0">
                <a:latin typeface="Courier New" pitchFamily="49" charset="0"/>
              </a:rPr>
              <a:t>(</a:t>
            </a:r>
            <a:r>
              <a:rPr lang="el-GR" dirty="0">
                <a:latin typeface="Courier New" pitchFamily="49" charset="0"/>
              </a:rPr>
              <a:t>σ</a:t>
            </a:r>
            <a:r>
              <a:rPr lang="en-US" baseline="-25000" dirty="0">
                <a:latin typeface="Courier New" pitchFamily="49" charset="0"/>
              </a:rPr>
              <a:t>length≥100 AND </a:t>
            </a:r>
            <a:r>
              <a:rPr lang="en-US" baseline="-25000" dirty="0" err="1">
                <a:latin typeface="Courier New" pitchFamily="49" charset="0"/>
              </a:rPr>
              <a:t>studioName</a:t>
            </a:r>
            <a:r>
              <a:rPr lang="en-US" baseline="-25000" dirty="0">
                <a:latin typeface="Courier New" pitchFamily="49" charset="0"/>
              </a:rPr>
              <a:t>='Fox'</a:t>
            </a:r>
            <a:r>
              <a:rPr lang="en-US" dirty="0">
                <a:latin typeface="Courier New" pitchFamily="49" charset="0"/>
              </a:rPr>
              <a:t>(Movies))</a:t>
            </a:r>
            <a:endParaRPr lang="el-GR" dirty="0">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61443" name="Rectangle 3"/>
          <p:cNvSpPr>
            <a:spLocks noGrp="1" noChangeArrowheads="1"/>
          </p:cNvSpPr>
          <p:nvPr>
            <p:ph type="body" idx="1"/>
          </p:nvPr>
        </p:nvSpPr>
        <p:spPr>
          <a:xfrm>
            <a:off x="0" y="1981200"/>
            <a:ext cx="9144000" cy="4114800"/>
          </a:xfrm>
        </p:spPr>
        <p:txBody>
          <a:bodyPr/>
          <a:lstStyle/>
          <a:p>
            <a:pPr eaLnBrk="1" hangingPunct="1">
              <a:buFont typeface="Wingdings" pitchFamily="2" charset="2"/>
              <a:buNone/>
              <a:defRPr/>
            </a:pPr>
            <a:r>
              <a:rPr lang="en-US" sz="2800" dirty="0" smtClean="0">
                <a:latin typeface="Courier New" pitchFamily="49" charset="0"/>
                <a:cs typeface="Courier New" pitchFamily="49" charset="0"/>
              </a:rPr>
              <a:t>R(t, y, l, i, s, p) := </a:t>
            </a:r>
            <a:r>
              <a:rPr lang="el-GR" sz="2800" dirty="0" smtClean="0">
                <a:latin typeface="Courier New" pitchFamily="49" charset="0"/>
                <a:cs typeface="Courier New" pitchFamily="49" charset="0"/>
              </a:rPr>
              <a:t>σ</a:t>
            </a:r>
            <a:r>
              <a:rPr lang="en-US" sz="2800" baseline="-25000" dirty="0" smtClean="0">
                <a:latin typeface="Courier New" pitchFamily="49" charset="0"/>
                <a:cs typeface="Courier New" pitchFamily="49" charset="0"/>
              </a:rPr>
              <a:t>length≥100</a:t>
            </a:r>
            <a:r>
              <a:rPr lang="en-US" sz="2800" dirty="0" smtClean="0">
                <a:latin typeface="Courier New" pitchFamily="49" charset="0"/>
                <a:cs typeface="Courier New" pitchFamily="49" charset="0"/>
              </a:rPr>
              <a:t>(Movie)</a:t>
            </a:r>
          </a:p>
          <a:p>
            <a:pPr eaLnBrk="1" hangingPunct="1">
              <a:buFont typeface="Wingdings" pitchFamily="2" charset="2"/>
              <a:buNone/>
              <a:defRPr/>
            </a:pPr>
            <a:r>
              <a:rPr lang="en-US" sz="2800" dirty="0" smtClean="0">
                <a:latin typeface="Courier New" pitchFamily="49" charset="0"/>
                <a:cs typeface="Courier New" pitchFamily="49" charset="0"/>
              </a:rPr>
              <a:t>S(t, y, l, i, s, p) := </a:t>
            </a:r>
            <a:r>
              <a:rPr lang="el-GR" sz="2800" dirty="0" smtClean="0">
                <a:latin typeface="Courier New" pitchFamily="49" charset="0"/>
                <a:cs typeface="Courier New" pitchFamily="49" charset="0"/>
              </a:rPr>
              <a:t>σ</a:t>
            </a:r>
            <a:r>
              <a:rPr lang="en-US" sz="2800" baseline="-25000" dirty="0" err="1" smtClean="0">
                <a:latin typeface="Courier New" pitchFamily="49" charset="0"/>
                <a:cs typeface="Courier New" pitchFamily="49" charset="0"/>
              </a:rPr>
              <a:t>studioName</a:t>
            </a:r>
            <a:r>
              <a:rPr lang="en-US" sz="2800" baseline="-25000" dirty="0" smtClean="0">
                <a:latin typeface="Courier New" pitchFamily="49" charset="0"/>
                <a:cs typeface="Courier New" pitchFamily="49" charset="0"/>
              </a:rPr>
              <a:t>='Fox'</a:t>
            </a:r>
            <a:r>
              <a:rPr lang="en-US" sz="2800" dirty="0" smtClean="0">
                <a:latin typeface="Courier New" pitchFamily="49" charset="0"/>
                <a:cs typeface="Courier New" pitchFamily="49" charset="0"/>
              </a:rPr>
              <a:t>(Movie)</a:t>
            </a:r>
          </a:p>
          <a:p>
            <a:pPr eaLnBrk="1" hangingPunct="1">
              <a:buFont typeface="Wingdings" pitchFamily="2" charset="2"/>
              <a:buNone/>
              <a:defRPr/>
            </a:pPr>
            <a:r>
              <a:rPr lang="en-US" sz="2800" dirty="0" smtClean="0">
                <a:latin typeface="Courier New" pitchFamily="49" charset="0"/>
                <a:cs typeface="Courier New" pitchFamily="49" charset="0"/>
              </a:rPr>
              <a:t>T(t, y, l, i, s, p) := R </a:t>
            </a:r>
            <a:r>
              <a:rPr lang="en-US" sz="2800" dirty="0">
                <a:latin typeface="Courier New" pitchFamily="49" charset="0"/>
                <a:cs typeface="Courier New" pitchFamily="49" charset="0"/>
                <a:sym typeface="Mathematica3Mono" pitchFamily="2" charset="2"/>
              </a:rPr>
              <a:t>∩</a:t>
            </a:r>
            <a:r>
              <a:rPr lang="en-US" sz="2800" dirty="0" smtClean="0">
                <a:latin typeface="Courier New" pitchFamily="49" charset="0"/>
                <a:cs typeface="Courier New" pitchFamily="49" charset="0"/>
                <a:sym typeface="Mathematica3Mono" pitchFamily="2" charset="2"/>
              </a:rPr>
              <a:t> S</a:t>
            </a:r>
          </a:p>
          <a:p>
            <a:pPr eaLnBrk="1" hangingPunct="1">
              <a:buFont typeface="Wingdings" pitchFamily="2" charset="2"/>
              <a:buNone/>
              <a:defRPr/>
            </a:pPr>
            <a:r>
              <a:rPr lang="en-US" sz="2800" dirty="0" smtClean="0">
                <a:latin typeface="Courier New" pitchFamily="49" charset="0"/>
                <a:cs typeface="Courier New" pitchFamily="49" charset="0"/>
                <a:sym typeface="Mathematica3Mono" pitchFamily="2" charset="2"/>
              </a:rPr>
              <a:t>Answer(title, year) := </a:t>
            </a:r>
            <a:r>
              <a:rPr lang="el-GR" sz="2800" dirty="0" smtClean="0">
                <a:latin typeface="Courier New" pitchFamily="49" charset="0"/>
                <a:cs typeface="Courier New" pitchFamily="49" charset="0"/>
                <a:sym typeface="Mathematica3Mono" pitchFamily="2" charset="2"/>
              </a:rPr>
              <a:t>π</a:t>
            </a:r>
            <a:r>
              <a:rPr lang="en-US" sz="2800" baseline="-25000" dirty="0" smtClean="0">
                <a:latin typeface="Courier New" pitchFamily="49" charset="0"/>
                <a:cs typeface="Courier New" pitchFamily="49" charset="0"/>
                <a:sym typeface="Mathematica3Mono" pitchFamily="2" charset="2"/>
              </a:rPr>
              <a:t>t, i</a:t>
            </a:r>
            <a:r>
              <a:rPr lang="en-US" sz="2800" dirty="0" smtClean="0">
                <a:latin typeface="Courier New" pitchFamily="49" charset="0"/>
                <a:cs typeface="Courier New" pitchFamily="49" charset="0"/>
                <a:sym typeface="Mathematica3Mono" pitchFamily="2" charset="2"/>
              </a:rPr>
              <a:t>(T)</a:t>
            </a:r>
          </a:p>
          <a:p>
            <a:pPr eaLnBrk="1" hangingPunct="1">
              <a:buFont typeface="Wingdings" pitchFamily="2" charset="2"/>
              <a:buNone/>
              <a:defRPr/>
            </a:pPr>
            <a:endParaRPr lang="en-US" sz="2800" dirty="0" smtClean="0">
              <a:latin typeface="Courier New" pitchFamily="49" charset="0"/>
              <a:cs typeface="Courier New" pitchFamily="49" charset="0"/>
              <a:sym typeface="Mathematica3Mono" pitchFamily="2" charset="2"/>
            </a:endParaRPr>
          </a:p>
          <a:p>
            <a:pPr eaLnBrk="1" hangingPunct="1">
              <a:buFont typeface="Wingdings" pitchFamily="2" charset="2"/>
              <a:buNone/>
              <a:defRPr/>
            </a:pPr>
            <a:r>
              <a:rPr lang="en-US" sz="2800" dirty="0" smtClean="0">
                <a:latin typeface="Courier New" pitchFamily="49" charset="0"/>
                <a:cs typeface="Courier New" pitchFamily="49" charset="0"/>
              </a:rPr>
              <a:t>R(t, y, l, i, s, p) := </a:t>
            </a:r>
            <a:r>
              <a:rPr lang="el-GR" sz="2800" dirty="0" smtClean="0">
                <a:latin typeface="Courier New" pitchFamily="49" charset="0"/>
                <a:cs typeface="Courier New" pitchFamily="49" charset="0"/>
              </a:rPr>
              <a:t>σ</a:t>
            </a:r>
            <a:r>
              <a:rPr lang="en-US" sz="2800" baseline="-25000" dirty="0" smtClean="0">
                <a:latin typeface="Courier New" pitchFamily="49" charset="0"/>
                <a:cs typeface="Courier New" pitchFamily="49" charset="0"/>
              </a:rPr>
              <a:t>length≥100</a:t>
            </a:r>
            <a:r>
              <a:rPr lang="en-US" sz="2800" dirty="0" smtClean="0">
                <a:latin typeface="Courier New" pitchFamily="49" charset="0"/>
                <a:cs typeface="Courier New" pitchFamily="49" charset="0"/>
              </a:rPr>
              <a:t>(Movie)</a:t>
            </a:r>
          </a:p>
          <a:p>
            <a:pPr eaLnBrk="1" hangingPunct="1">
              <a:buFont typeface="Wingdings" pitchFamily="2" charset="2"/>
              <a:buNone/>
              <a:defRPr/>
            </a:pPr>
            <a:r>
              <a:rPr lang="en-US" sz="2800" dirty="0" smtClean="0">
                <a:latin typeface="Courier New" pitchFamily="49" charset="0"/>
                <a:cs typeface="Courier New" pitchFamily="49" charset="0"/>
              </a:rPr>
              <a:t>S(t, y, l, i, s, p) := </a:t>
            </a:r>
            <a:r>
              <a:rPr lang="el-GR" sz="2800" dirty="0" smtClean="0">
                <a:latin typeface="Courier New" pitchFamily="49" charset="0"/>
                <a:cs typeface="Courier New" pitchFamily="49" charset="0"/>
              </a:rPr>
              <a:t>σ</a:t>
            </a:r>
            <a:r>
              <a:rPr lang="en-US" sz="2800" baseline="-25000" dirty="0" err="1" smtClean="0">
                <a:latin typeface="Courier New" pitchFamily="49" charset="0"/>
                <a:cs typeface="Courier New" pitchFamily="49" charset="0"/>
              </a:rPr>
              <a:t>studioName</a:t>
            </a:r>
            <a:r>
              <a:rPr lang="en-US" sz="2800" baseline="-25000" dirty="0" smtClean="0">
                <a:latin typeface="Courier New" pitchFamily="49" charset="0"/>
                <a:cs typeface="Courier New" pitchFamily="49" charset="0"/>
              </a:rPr>
              <a:t>='Fox'</a:t>
            </a:r>
            <a:r>
              <a:rPr lang="en-US" sz="2800" dirty="0" smtClean="0">
                <a:latin typeface="Courier New" pitchFamily="49" charset="0"/>
                <a:cs typeface="Courier New" pitchFamily="49" charset="0"/>
              </a:rPr>
              <a:t>(Movie)</a:t>
            </a:r>
            <a:endParaRPr lang="en-US" sz="2800" dirty="0" smtClean="0">
              <a:latin typeface="Courier New" pitchFamily="49" charset="0"/>
              <a:cs typeface="Courier New" pitchFamily="49" charset="0"/>
              <a:sym typeface="Mathematica3Mono" pitchFamily="2" charset="2"/>
            </a:endParaRPr>
          </a:p>
          <a:p>
            <a:pPr eaLnBrk="1" hangingPunct="1">
              <a:buFont typeface="Wingdings" pitchFamily="2" charset="2"/>
              <a:buNone/>
              <a:defRPr/>
            </a:pPr>
            <a:r>
              <a:rPr lang="en-US" sz="2800" dirty="0" smtClean="0">
                <a:latin typeface="Courier New" pitchFamily="49" charset="0"/>
                <a:cs typeface="Courier New" pitchFamily="49" charset="0"/>
                <a:sym typeface="Mathematica3Mono" pitchFamily="2" charset="2"/>
              </a:rPr>
              <a:t>Answer(title, year) := </a:t>
            </a:r>
            <a:r>
              <a:rPr lang="el-GR" sz="2800" dirty="0" smtClean="0">
                <a:latin typeface="Courier New" pitchFamily="49" charset="0"/>
                <a:cs typeface="Courier New" pitchFamily="49" charset="0"/>
                <a:sym typeface="Mathematica3Mono" pitchFamily="2" charset="2"/>
              </a:rPr>
              <a:t>π</a:t>
            </a:r>
            <a:r>
              <a:rPr lang="en-US" sz="2800" baseline="-25000" dirty="0" smtClean="0">
                <a:latin typeface="Courier New" pitchFamily="49" charset="0"/>
                <a:cs typeface="Courier New" pitchFamily="49" charset="0"/>
                <a:sym typeface="Mathematica3Mono" pitchFamily="2" charset="2"/>
              </a:rPr>
              <a:t>t, i</a:t>
            </a:r>
            <a:r>
              <a:rPr lang="en-US" sz="2800" dirty="0" smtClean="0">
                <a:latin typeface="Courier New" pitchFamily="49" charset="0"/>
                <a:cs typeface="Courier New" pitchFamily="49" charset="0"/>
                <a:sym typeface="Mathematica3Mono" pitchFamily="2" charset="2"/>
              </a:rPr>
              <a:t>(</a:t>
            </a:r>
            <a:r>
              <a:rPr lang="en-US" sz="2800" dirty="0" smtClean="0">
                <a:latin typeface="Courier New" pitchFamily="49" charset="0"/>
                <a:cs typeface="Courier New" pitchFamily="49" charset="0"/>
              </a:rPr>
              <a:t>R </a:t>
            </a:r>
            <a:r>
              <a:rPr lang="en-US" sz="2800" dirty="0">
                <a:latin typeface="Courier New" pitchFamily="49" charset="0"/>
                <a:cs typeface="Courier New" pitchFamily="49" charset="0"/>
                <a:sym typeface="Mathematica3Mono" pitchFamily="2" charset="2"/>
              </a:rPr>
              <a:t>∩</a:t>
            </a:r>
            <a:r>
              <a:rPr lang="en-US" sz="2800" dirty="0" smtClean="0">
                <a:latin typeface="Courier New" pitchFamily="49" charset="0"/>
                <a:cs typeface="Courier New" pitchFamily="49" charset="0"/>
                <a:sym typeface="Mathematica3Mono" pitchFamily="2" charset="2"/>
              </a:rPr>
              <a:t> S)</a:t>
            </a:r>
            <a:endParaRPr lang="el-GR" sz="2800" dirty="0" smtClean="0">
              <a:latin typeface="Courier New" pitchFamily="49" charset="0"/>
              <a:cs typeface="Courier New" pitchFamily="49" charset="0"/>
              <a:sym typeface="Mathematica3Mono"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bg-BG" smtClean="0"/>
              <a:t>An Example Database Schema</a:t>
            </a:r>
          </a:p>
        </p:txBody>
      </p:sp>
      <p:sp>
        <p:nvSpPr>
          <p:cNvPr id="1638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As we begin our focus on database programming in the relational model, it is useful to have a specific schema on which to base our examples of queries. Our chosen database schema draws upon the running example of movies, stars, and studios, and it uses normalized relations similar to the ones that we. However, it includes some attributes that we have not used previously in examples, and it includes one relation — </a:t>
            </a:r>
            <a:r>
              <a:rPr lang="en-US" sz="2400" smtClean="0">
                <a:latin typeface="Courier New" pitchFamily="49" charset="0"/>
              </a:rPr>
              <a:t>MovieExec</a:t>
            </a:r>
            <a:r>
              <a:rPr lang="en-US" sz="2400" smtClean="0"/>
              <a:t> — that has not appeared before. The purpose of these changes is to give us some opportunities to study different data types and different ways of representing information.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bg-BG" smtClean="0"/>
              <a:t>Relational Operations on Bags</a:t>
            </a:r>
          </a:p>
        </p:txBody>
      </p:sp>
      <p:sp>
        <p:nvSpPr>
          <p:cNvPr id="64515" name="Rectangle 3"/>
          <p:cNvSpPr>
            <a:spLocks noGrp="1" noChangeArrowheads="1"/>
          </p:cNvSpPr>
          <p:nvPr>
            <p:ph type="body" idx="1"/>
          </p:nvPr>
        </p:nvSpPr>
        <p:spPr>
          <a:xfrm>
            <a:off x="457200" y="1981200"/>
            <a:ext cx="8229600" cy="4616450"/>
          </a:xfrm>
        </p:spPr>
        <p:txBody>
          <a:bodyPr/>
          <a:lstStyle/>
          <a:p>
            <a:pPr eaLnBrk="1" hangingPunct="1">
              <a:lnSpc>
                <a:spcPct val="90000"/>
              </a:lnSpc>
              <a:buFont typeface="Wingdings" pitchFamily="2" charset="2"/>
              <a:buNone/>
              <a:defRPr/>
            </a:pPr>
            <a:r>
              <a:rPr lang="en-US" sz="2400" smtClean="0"/>
              <a:t>While a set of tuples (i.e., a relation) is a simple, natural model of data as it might appear in a database, commercial database systems rarely, if ever, are  based purely on sets. In some situations, relations as they appear in database systems are permitted to have duplicate tuples. Recall that if a "set" is allowed to have multiple occurrences of a member, then that set is called a </a:t>
            </a:r>
            <a:r>
              <a:rPr lang="en-US" sz="2400" smtClean="0">
                <a:solidFill>
                  <a:schemeClr val="folHlink"/>
                </a:solidFill>
              </a:rPr>
              <a:t>bag</a:t>
            </a:r>
            <a:r>
              <a:rPr lang="en-US" sz="2400" smtClean="0"/>
              <a:t> or - </a:t>
            </a:r>
            <a:r>
              <a:rPr lang="en-US" sz="2400" smtClean="0">
                <a:solidFill>
                  <a:schemeClr val="folHlink"/>
                </a:solidFill>
              </a:rPr>
              <a:t>multiset</a:t>
            </a:r>
            <a:r>
              <a:rPr lang="en-US" sz="2400" smtClean="0"/>
              <a:t>. We shall consider relations that are bags rather than sets; that is, we shall allow the same tuple to appear more than once in a relation. When we refer to a "set," we mean a relation without duplicate tuples; a "bag" means a relation that may (or may not) have duplicate tuples.</a:t>
            </a:r>
            <a:endParaRPr lang="bg-BG" sz="2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65587" name="Group 51"/>
          <p:cNvGraphicFramePr>
            <a:graphicFrameLocks noGrp="1"/>
          </p:cNvGraphicFramePr>
          <p:nvPr>
            <p:ph idx="1"/>
          </p:nvPr>
        </p:nvGraphicFramePr>
        <p:xfrm>
          <a:off x="3635375" y="1989138"/>
          <a:ext cx="1800225" cy="3319464"/>
        </p:xfrm>
        <a:graphic>
          <a:graphicData uri="http://schemas.openxmlformats.org/drawingml/2006/table">
            <a:tbl>
              <a:tblPr/>
              <a:tblGrid>
                <a:gridCol w="900113"/>
                <a:gridCol w="900112"/>
              </a:tblGrid>
              <a:tr h="663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61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bg-BG" smtClean="0"/>
              <a:t>Why Bags?</a:t>
            </a:r>
          </a:p>
        </p:txBody>
      </p:sp>
      <p:sp>
        <p:nvSpPr>
          <p:cNvPr id="67587" name="Rectangle 3"/>
          <p:cNvSpPr>
            <a:spLocks noGrp="1" noChangeArrowheads="1"/>
          </p:cNvSpPr>
          <p:nvPr>
            <p:ph type="body" idx="1"/>
          </p:nvPr>
        </p:nvSpPr>
        <p:spPr>
          <a:xfrm>
            <a:off x="457200" y="1981200"/>
            <a:ext cx="8229600" cy="4616450"/>
          </a:xfrm>
        </p:spPr>
        <p:txBody>
          <a:bodyPr/>
          <a:lstStyle/>
          <a:p>
            <a:pPr eaLnBrk="1" hangingPunct="1">
              <a:lnSpc>
                <a:spcPct val="80000"/>
              </a:lnSpc>
              <a:buFont typeface="Wingdings" pitchFamily="2" charset="2"/>
              <a:buNone/>
              <a:defRPr/>
            </a:pPr>
            <a:r>
              <a:rPr lang="en-US" sz="2400" smtClean="0"/>
              <a:t>When we think about implementing relations efficiently, we can see several ways that allowing relations to be bags rather than sets can speed up operations on relations. We mentioned how allowing the result to be a bag could speed up the union of two relations. For another example, when we do a projection, allowing the resulting relation to be a bag (even when the original relation is a set) lets us work with each tuple independently. If we want a set as the result, we need to compare each projected tuple with all the other projected tuples, to make sure that each projection appears only once. However, if we can accept a bag as the result, then we simply project each tuple and add it to the result; no comparison with other projected tuples is necessary.</a:t>
            </a:r>
            <a:endParaRPr lang="bg-BG" sz="2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z="4000" smtClean="0"/>
              <a:t>Example projection on bag and set</a:t>
            </a:r>
            <a:endParaRPr lang="bg-BG" sz="4000" smtClean="0"/>
          </a:p>
        </p:txBody>
      </p:sp>
      <p:graphicFrame>
        <p:nvGraphicFramePr>
          <p:cNvPr id="68836" name="Group 228"/>
          <p:cNvGraphicFramePr>
            <a:graphicFrameLocks noGrp="1"/>
          </p:cNvGraphicFramePr>
          <p:nvPr>
            <p:ph idx="1"/>
          </p:nvPr>
        </p:nvGraphicFramePr>
        <p:xfrm>
          <a:off x="468313" y="1700213"/>
          <a:ext cx="8229600" cy="4937126"/>
        </p:xfrm>
        <a:graphic>
          <a:graphicData uri="http://schemas.openxmlformats.org/drawingml/2006/table">
            <a:tbl>
              <a:tblPr/>
              <a:tblGrid>
                <a:gridCol w="914400"/>
                <a:gridCol w="914400"/>
                <a:gridCol w="914400"/>
                <a:gridCol w="914400"/>
                <a:gridCol w="914400"/>
                <a:gridCol w="914400"/>
                <a:gridCol w="914400"/>
                <a:gridCol w="914400"/>
                <a:gridCol w="914400"/>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π</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A,B</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(R)</a:t>
                      </a:r>
                      <a:endParaRPr kumimoji="0" lang="el-GR"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cap="flat">
                      <a:noFill/>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z="4000" smtClean="0"/>
              <a:t>Union, Intersection, and Difference of Bags</a:t>
            </a:r>
            <a:endParaRPr lang="bg-BG" sz="4000" smtClean="0"/>
          </a:p>
        </p:txBody>
      </p:sp>
      <p:sp>
        <p:nvSpPr>
          <p:cNvPr id="70659" name="Rectangle 3"/>
          <p:cNvSpPr>
            <a:spLocks noGrp="1" noChangeArrowheads="1"/>
          </p:cNvSpPr>
          <p:nvPr>
            <p:ph type="body" idx="1"/>
          </p:nvPr>
        </p:nvSpPr>
        <p:spPr>
          <a:xfrm>
            <a:off x="179388" y="1773238"/>
            <a:ext cx="8686800" cy="4876800"/>
          </a:xfrm>
        </p:spPr>
        <p:txBody>
          <a:bodyPr/>
          <a:lstStyle/>
          <a:p>
            <a:pPr eaLnBrk="1" hangingPunct="1">
              <a:lnSpc>
                <a:spcPct val="80000"/>
              </a:lnSpc>
              <a:buFont typeface="Wingdings" pitchFamily="2" charset="2"/>
              <a:buNone/>
              <a:defRPr/>
            </a:pPr>
            <a:r>
              <a:rPr lang="en-US" sz="2400" dirty="0" smtClean="0"/>
              <a:t>When we take the union of two bags, we add the number of occurrences of each tuple. That is, if </a:t>
            </a:r>
            <a:r>
              <a:rPr lang="en-US" sz="2400" dirty="0" smtClean="0">
                <a:latin typeface="Courier New" pitchFamily="49" charset="0"/>
              </a:rPr>
              <a:t>R</a:t>
            </a:r>
            <a:r>
              <a:rPr lang="en-US" sz="2400" dirty="0" smtClean="0"/>
              <a:t> is a bag in which the tuple </a:t>
            </a:r>
            <a:r>
              <a:rPr lang="en-US" sz="2400" dirty="0" smtClean="0">
                <a:latin typeface="Courier New" pitchFamily="49" charset="0"/>
              </a:rPr>
              <a:t>t</a:t>
            </a:r>
            <a:r>
              <a:rPr lang="en-US" sz="2400" dirty="0" smtClean="0"/>
              <a:t> appears </a:t>
            </a:r>
            <a:r>
              <a:rPr lang="en-US" sz="2400" dirty="0" smtClean="0">
                <a:latin typeface="Courier New" pitchFamily="49" charset="0"/>
              </a:rPr>
              <a:t>n</a:t>
            </a:r>
            <a:r>
              <a:rPr lang="en-US" sz="2400" dirty="0" smtClean="0"/>
              <a:t> times, and </a:t>
            </a:r>
            <a:r>
              <a:rPr lang="en-US" sz="2400" dirty="0" smtClean="0">
                <a:latin typeface="Courier New" pitchFamily="49" charset="0"/>
              </a:rPr>
              <a:t>S</a:t>
            </a:r>
            <a:r>
              <a:rPr lang="en-US" sz="2400" dirty="0" smtClean="0"/>
              <a:t> is a bag in which the tuple </a:t>
            </a:r>
            <a:r>
              <a:rPr lang="en-US" sz="2400" dirty="0" smtClean="0">
                <a:latin typeface="Courier New" pitchFamily="49" charset="0"/>
              </a:rPr>
              <a:t>t</a:t>
            </a:r>
            <a:r>
              <a:rPr lang="en-US" sz="2400" dirty="0" smtClean="0"/>
              <a:t> appears </a:t>
            </a:r>
            <a:r>
              <a:rPr lang="en-US" sz="2400" dirty="0" smtClean="0">
                <a:latin typeface="Courier New" pitchFamily="49" charset="0"/>
              </a:rPr>
              <a:t>m</a:t>
            </a:r>
            <a:r>
              <a:rPr lang="en-US" sz="2400" dirty="0" smtClean="0"/>
              <a:t> times, then in the bag </a:t>
            </a:r>
            <a:r>
              <a:rPr lang="en-US" sz="2400" dirty="0" smtClean="0">
                <a:latin typeface="Courier New" pitchFamily="49" charset="0"/>
              </a:rPr>
              <a:t>R </a:t>
            </a:r>
            <a:r>
              <a:rPr lang="en-US" sz="2400" dirty="0" smtClean="0">
                <a:latin typeface="Courier New"/>
                <a:cs typeface="Courier New"/>
              </a:rPr>
              <a:t>U</a:t>
            </a:r>
            <a:r>
              <a:rPr lang="en-US" sz="2400" dirty="0" smtClean="0">
                <a:latin typeface="Courier New" pitchFamily="49" charset="0"/>
              </a:rPr>
              <a:t> S</a:t>
            </a:r>
            <a:r>
              <a:rPr lang="en-US" sz="2400" dirty="0" smtClean="0"/>
              <a:t> tuple </a:t>
            </a:r>
            <a:r>
              <a:rPr lang="en-US" sz="2400" dirty="0" smtClean="0">
                <a:latin typeface="Courier New" pitchFamily="49" charset="0"/>
              </a:rPr>
              <a:t>t</a:t>
            </a:r>
            <a:r>
              <a:rPr lang="en-US" sz="2400" dirty="0" smtClean="0"/>
              <a:t> appears </a:t>
            </a:r>
            <a:br>
              <a:rPr lang="en-US" sz="2400" dirty="0" smtClean="0"/>
            </a:br>
            <a:r>
              <a:rPr lang="en-US" sz="2400" dirty="0" smtClean="0">
                <a:latin typeface="Courier New" pitchFamily="49" charset="0"/>
              </a:rPr>
              <a:t>n + m</a:t>
            </a:r>
            <a:r>
              <a:rPr lang="en-US" sz="2400" dirty="0" smtClean="0"/>
              <a:t> times. Note that either </a:t>
            </a:r>
            <a:r>
              <a:rPr lang="en-US" sz="2400" dirty="0" smtClean="0">
                <a:latin typeface="Courier New" pitchFamily="49" charset="0"/>
              </a:rPr>
              <a:t>n</a:t>
            </a:r>
            <a:r>
              <a:rPr lang="en-US" sz="2400" dirty="0" smtClean="0"/>
              <a:t> or </a:t>
            </a:r>
            <a:r>
              <a:rPr lang="en-US" sz="2400" dirty="0" smtClean="0">
                <a:latin typeface="Courier New" pitchFamily="49" charset="0"/>
              </a:rPr>
              <a:t>m</a:t>
            </a:r>
            <a:r>
              <a:rPr lang="en-US" sz="2400" dirty="0" smtClean="0"/>
              <a:t> (or both) can be </a:t>
            </a:r>
            <a:r>
              <a:rPr lang="en-US" sz="2400" dirty="0" smtClean="0">
                <a:latin typeface="Courier New" pitchFamily="49" charset="0"/>
              </a:rPr>
              <a:t>0</a:t>
            </a:r>
            <a:r>
              <a:rPr lang="en-US" sz="2400" dirty="0" smtClean="0"/>
              <a:t>.</a:t>
            </a:r>
          </a:p>
          <a:p>
            <a:pPr eaLnBrk="1" hangingPunct="1">
              <a:lnSpc>
                <a:spcPct val="80000"/>
              </a:lnSpc>
              <a:buFont typeface="Wingdings" pitchFamily="2" charset="2"/>
              <a:buNone/>
              <a:defRPr/>
            </a:pPr>
            <a:r>
              <a:rPr lang="en-US" sz="2400" dirty="0" smtClean="0"/>
              <a:t>When we intersect two bags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in which tuple </a:t>
            </a:r>
            <a:r>
              <a:rPr lang="en-US" sz="2400" dirty="0" smtClean="0">
                <a:latin typeface="Courier New" pitchFamily="49" charset="0"/>
              </a:rPr>
              <a:t>t</a:t>
            </a:r>
            <a:r>
              <a:rPr lang="en-US" sz="2400" dirty="0" smtClean="0"/>
              <a:t> appears </a:t>
            </a:r>
            <a:r>
              <a:rPr lang="en-US" sz="2400" dirty="0" smtClean="0">
                <a:latin typeface="Courier New" pitchFamily="49" charset="0"/>
              </a:rPr>
              <a:t>n</a:t>
            </a:r>
            <a:r>
              <a:rPr lang="en-US" sz="2400" dirty="0" smtClean="0"/>
              <a:t> and </a:t>
            </a:r>
            <a:r>
              <a:rPr lang="en-US" sz="2400" dirty="0" smtClean="0">
                <a:latin typeface="Courier New" pitchFamily="49" charset="0"/>
              </a:rPr>
              <a:t>m</a:t>
            </a:r>
            <a:r>
              <a:rPr lang="en-US" sz="2400" dirty="0" smtClean="0"/>
              <a:t> times, respectively, in </a:t>
            </a:r>
            <a:r>
              <a:rPr lang="en-US" sz="2400" dirty="0" smtClean="0">
                <a:latin typeface="Courier New" pitchFamily="49" charset="0"/>
              </a:rPr>
              <a:t>R </a:t>
            </a:r>
            <a:r>
              <a:rPr lang="en-US" sz="2400" dirty="0" smtClean="0">
                <a:latin typeface="Courier New"/>
                <a:cs typeface="Courier New"/>
              </a:rPr>
              <a:t>∩</a:t>
            </a:r>
            <a:r>
              <a:rPr lang="en-US" sz="2400" dirty="0" smtClean="0">
                <a:latin typeface="Courier New" pitchFamily="49" charset="0"/>
              </a:rPr>
              <a:t> S</a:t>
            </a:r>
            <a:r>
              <a:rPr lang="en-US" sz="2400" dirty="0" smtClean="0"/>
              <a:t> tuple </a:t>
            </a:r>
            <a:r>
              <a:rPr lang="en-US" sz="2400" dirty="0" smtClean="0">
                <a:latin typeface="Courier New" pitchFamily="49" charset="0"/>
              </a:rPr>
              <a:t>t</a:t>
            </a:r>
            <a:r>
              <a:rPr lang="en-US" sz="2400" dirty="0" smtClean="0"/>
              <a:t> appears </a:t>
            </a:r>
            <a:r>
              <a:rPr lang="en-US" sz="2400" dirty="0" smtClean="0">
                <a:latin typeface="Courier New" pitchFamily="49" charset="0"/>
              </a:rPr>
              <a:t>min(n, m)</a:t>
            </a:r>
            <a:r>
              <a:rPr lang="en-US" sz="2400" dirty="0" smtClean="0"/>
              <a:t> times. When we compute </a:t>
            </a:r>
            <a:r>
              <a:rPr lang="en-US" sz="2400" dirty="0" smtClean="0">
                <a:latin typeface="Courier New" pitchFamily="49" charset="0"/>
              </a:rPr>
              <a:t>R - S</a:t>
            </a:r>
            <a:r>
              <a:rPr lang="en-US" sz="2400" dirty="0" smtClean="0"/>
              <a:t>, the difference of bags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tuple </a:t>
            </a:r>
            <a:r>
              <a:rPr lang="en-US" sz="2400" dirty="0" smtClean="0">
                <a:latin typeface="Courier New" pitchFamily="49" charset="0"/>
              </a:rPr>
              <a:t>t</a:t>
            </a:r>
            <a:r>
              <a:rPr lang="en-US" sz="2400" dirty="0" smtClean="0"/>
              <a:t> appears in </a:t>
            </a:r>
            <a:r>
              <a:rPr lang="en-US" sz="2400" dirty="0" smtClean="0">
                <a:latin typeface="Courier New" pitchFamily="49" charset="0"/>
              </a:rPr>
              <a:t>R – S max(0, n - m)</a:t>
            </a:r>
            <a:r>
              <a:rPr lang="en-US" sz="2400" dirty="0" smtClean="0"/>
              <a:t> times. That is, if </a:t>
            </a:r>
            <a:r>
              <a:rPr lang="en-US" sz="2400" dirty="0" smtClean="0">
                <a:latin typeface="Courier New" pitchFamily="49" charset="0"/>
              </a:rPr>
              <a:t>t</a:t>
            </a:r>
            <a:r>
              <a:rPr lang="en-US" sz="2400" dirty="0" smtClean="0"/>
              <a:t> appears in </a:t>
            </a:r>
            <a:r>
              <a:rPr lang="en-US" sz="2400" dirty="0" smtClean="0">
                <a:latin typeface="Courier New" pitchFamily="49" charset="0"/>
              </a:rPr>
              <a:t>R</a:t>
            </a:r>
            <a:r>
              <a:rPr lang="en-US" sz="2400" dirty="0" smtClean="0"/>
              <a:t> more times than it appears in </a:t>
            </a:r>
            <a:r>
              <a:rPr lang="en-US" sz="2400" dirty="0" smtClean="0">
                <a:latin typeface="Courier New" pitchFamily="49" charset="0"/>
              </a:rPr>
              <a:t>S</a:t>
            </a:r>
            <a:r>
              <a:rPr lang="en-US" sz="2400" dirty="0" smtClean="0"/>
              <a:t>, then in </a:t>
            </a:r>
            <a:r>
              <a:rPr lang="en-US" sz="2400" dirty="0" smtClean="0">
                <a:latin typeface="Courier New" pitchFamily="49" charset="0"/>
              </a:rPr>
              <a:t>R - S</a:t>
            </a:r>
            <a:r>
              <a:rPr lang="en-US" sz="2400" dirty="0" smtClean="0"/>
              <a:t> tuple </a:t>
            </a:r>
            <a:r>
              <a:rPr lang="en-US" sz="2400" dirty="0" smtClean="0">
                <a:latin typeface="Courier New" pitchFamily="49" charset="0"/>
              </a:rPr>
              <a:t>t</a:t>
            </a:r>
            <a:r>
              <a:rPr lang="en-US" sz="2400" dirty="0" smtClean="0"/>
              <a:t> appears the number of times it appears in </a:t>
            </a:r>
            <a:r>
              <a:rPr lang="en-US" sz="2400" dirty="0" smtClean="0">
                <a:latin typeface="Courier New" pitchFamily="49" charset="0"/>
              </a:rPr>
              <a:t>R</a:t>
            </a:r>
            <a:r>
              <a:rPr lang="en-US" sz="2400" dirty="0" smtClean="0"/>
              <a:t>, minus the number of times it appears in </a:t>
            </a:r>
            <a:r>
              <a:rPr lang="en-US" sz="2400" dirty="0" smtClean="0">
                <a:latin typeface="Courier New" pitchFamily="49" charset="0"/>
              </a:rPr>
              <a:t>S</a:t>
            </a:r>
            <a:r>
              <a:rPr lang="en-US" sz="2400" dirty="0" smtClean="0"/>
              <a:t>. However, if </a:t>
            </a:r>
            <a:r>
              <a:rPr lang="en-US" sz="2400" dirty="0" smtClean="0">
                <a:latin typeface="Courier New" pitchFamily="49" charset="0"/>
              </a:rPr>
              <a:t>t</a:t>
            </a:r>
            <a:r>
              <a:rPr lang="en-US" sz="2400" dirty="0" smtClean="0"/>
              <a:t> appears at least as many times in </a:t>
            </a:r>
            <a:r>
              <a:rPr lang="en-US" sz="2400" dirty="0" smtClean="0">
                <a:latin typeface="Courier New" pitchFamily="49" charset="0"/>
              </a:rPr>
              <a:t>S</a:t>
            </a:r>
            <a:r>
              <a:rPr lang="en-US" sz="2400" dirty="0" smtClean="0"/>
              <a:t> as it appears in </a:t>
            </a:r>
            <a:r>
              <a:rPr lang="en-US" sz="2400" dirty="0" smtClean="0">
                <a:latin typeface="Courier New" pitchFamily="49" charset="0"/>
              </a:rPr>
              <a:t>R</a:t>
            </a:r>
            <a:r>
              <a:rPr lang="en-US" sz="2400" dirty="0" smtClean="0"/>
              <a:t>, then </a:t>
            </a:r>
            <a:r>
              <a:rPr lang="en-US" sz="2400" dirty="0" smtClean="0">
                <a:latin typeface="Courier New" pitchFamily="49" charset="0"/>
              </a:rPr>
              <a:t>t</a:t>
            </a:r>
            <a:r>
              <a:rPr lang="en-US" sz="2400" dirty="0" smtClean="0"/>
              <a:t> does not appear at all in </a:t>
            </a:r>
            <a:r>
              <a:rPr lang="en-US" sz="2400" dirty="0" smtClean="0">
                <a:latin typeface="Courier New" pitchFamily="49" charset="0"/>
              </a:rPr>
              <a:t>R - S</a:t>
            </a:r>
            <a:r>
              <a:rPr lang="en-US" sz="2400" dirty="0" smtClean="0"/>
              <a:t>. Intuitively, occurrences of </a:t>
            </a:r>
            <a:r>
              <a:rPr lang="en-US" sz="2400" dirty="0" smtClean="0">
                <a:latin typeface="Courier New" pitchFamily="49" charset="0"/>
              </a:rPr>
              <a:t>t</a:t>
            </a:r>
            <a:r>
              <a:rPr lang="en-US" sz="2400" dirty="0" smtClean="0"/>
              <a:t> in </a:t>
            </a:r>
            <a:r>
              <a:rPr lang="en-US" sz="2400" dirty="0" smtClean="0">
                <a:latin typeface="Courier New" pitchFamily="49" charset="0"/>
              </a:rPr>
              <a:t>S</a:t>
            </a:r>
            <a:r>
              <a:rPr lang="en-US" sz="2400" dirty="0" smtClean="0"/>
              <a:t> each "cancel" one occurrence in </a:t>
            </a:r>
            <a:r>
              <a:rPr lang="en-US" sz="2400" dirty="0" smtClean="0">
                <a:latin typeface="Courier New" pitchFamily="49" charset="0"/>
              </a:rPr>
              <a:t>R</a:t>
            </a:r>
            <a:r>
              <a:rPr lang="en-US" sz="2400" dirty="0" smtClean="0"/>
              <a:t>.</a:t>
            </a:r>
            <a:endParaRPr lang="bg-BG"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72276" name="Group 596"/>
          <p:cNvGraphicFramePr>
            <a:graphicFrameLocks noGrp="1"/>
          </p:cNvGraphicFramePr>
          <p:nvPr>
            <p:ph idx="1"/>
            <p:extLst>
              <p:ext uri="{D42A27DB-BD31-4B8C-83A1-F6EECF244321}">
                <p14:modId xmlns:p14="http://schemas.microsoft.com/office/powerpoint/2010/main" val="1726151200"/>
              </p:ext>
            </p:extLst>
          </p:nvPr>
        </p:nvGraphicFramePr>
        <p:xfrm>
          <a:off x="395288" y="1989138"/>
          <a:ext cx="8229600" cy="4357690"/>
        </p:xfrm>
        <a:graphic>
          <a:graphicData uri="http://schemas.openxmlformats.org/drawingml/2006/table">
            <a:tbl>
              <a:tblPr/>
              <a:tblGrid>
                <a:gridCol w="587375"/>
                <a:gridCol w="588962"/>
                <a:gridCol w="587375"/>
                <a:gridCol w="587375"/>
                <a:gridCol w="587375"/>
                <a:gridCol w="588963"/>
                <a:gridCol w="587375"/>
                <a:gridCol w="587375"/>
                <a:gridCol w="588962"/>
                <a:gridCol w="587375"/>
                <a:gridCol w="587375"/>
                <a:gridCol w="587375"/>
                <a:gridCol w="588963"/>
                <a:gridCol w="587375"/>
              </a:tblGrid>
              <a:tr h="436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U</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S</a:t>
                      </a: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 S</a:t>
                      </a: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 - 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r>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 - 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36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bg-BG" smtClean="0"/>
              <a:t>Projection of Bags</a:t>
            </a:r>
          </a:p>
        </p:txBody>
      </p:sp>
      <p:sp>
        <p:nvSpPr>
          <p:cNvPr id="73731" name="Rectangle 3"/>
          <p:cNvSpPr>
            <a:spLocks noGrp="1" noChangeArrowheads="1"/>
          </p:cNvSpPr>
          <p:nvPr>
            <p:ph type="body" idx="1"/>
          </p:nvPr>
        </p:nvSpPr>
        <p:spPr>
          <a:xfrm>
            <a:off x="457200" y="1981200"/>
            <a:ext cx="8507413" cy="4876800"/>
          </a:xfrm>
        </p:spPr>
        <p:txBody>
          <a:bodyPr/>
          <a:lstStyle/>
          <a:p>
            <a:pPr eaLnBrk="1" hangingPunct="1">
              <a:lnSpc>
                <a:spcPct val="90000"/>
              </a:lnSpc>
              <a:buFont typeface="Wingdings" pitchFamily="2" charset="2"/>
              <a:buNone/>
              <a:defRPr/>
            </a:pPr>
            <a:r>
              <a:rPr lang="en-US" sz="2400" smtClean="0"/>
              <a:t>We have already illustrated the projection of bags. As we saw in an example that each tuple is processed independently during the projection. If </a:t>
            </a:r>
            <a:r>
              <a:rPr lang="en-US" sz="2400" smtClean="0">
                <a:latin typeface="Courier New" pitchFamily="49" charset="0"/>
              </a:rPr>
              <a:t>R</a:t>
            </a:r>
            <a:r>
              <a:rPr lang="en-US" sz="2400" smtClean="0"/>
              <a:t> is the bag from the example and we compute the bag-projection </a:t>
            </a:r>
            <a:r>
              <a:rPr lang="el-GR" sz="2400" smtClean="0">
                <a:latin typeface="Courier New" pitchFamily="49" charset="0"/>
                <a:cs typeface="Courier New" pitchFamily="49" charset="0"/>
              </a:rPr>
              <a:t>π</a:t>
            </a:r>
            <a:r>
              <a:rPr lang="en-US" sz="2400" baseline="-25000" smtClean="0">
                <a:latin typeface="Courier New" pitchFamily="49" charset="0"/>
              </a:rPr>
              <a:t>A, B</a:t>
            </a:r>
            <a:r>
              <a:rPr lang="en-US" sz="2400" smtClean="0">
                <a:latin typeface="Courier New" pitchFamily="49" charset="0"/>
              </a:rPr>
              <a:t>(R)</a:t>
            </a:r>
            <a:r>
              <a:rPr lang="en-US" sz="2400" smtClean="0"/>
              <a:t>, then we get the corresponding bag.</a:t>
            </a:r>
          </a:p>
          <a:p>
            <a:pPr eaLnBrk="1" hangingPunct="1">
              <a:lnSpc>
                <a:spcPct val="90000"/>
              </a:lnSpc>
              <a:buFont typeface="Wingdings" pitchFamily="2" charset="2"/>
              <a:buNone/>
              <a:defRPr/>
            </a:pPr>
            <a:r>
              <a:rPr lang="en-US" sz="2400" smtClean="0"/>
              <a:t>If the elimination of one or more attributes during the projection causes the same tuple to be created from several tuples, these duplicate tuples are not eliminated from the result of a bag-projection. Thus, the three tuples (1, 2, 5), (1, 2, 7), and (1, 2, 8) of the relation R each gave rise to the same tuple (1, 2) after projection onto attributes A and B. In the bag result, there are three occurrences of tuple (1, 2), while in the set-projection, this tuple appears only once.</a:t>
            </a:r>
            <a:endParaRPr lang="bg-BG"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bg-BG" smtClean="0"/>
              <a:t>Bag Operations on Sets</a:t>
            </a:r>
          </a:p>
        </p:txBody>
      </p:sp>
      <p:sp>
        <p:nvSpPr>
          <p:cNvPr id="74755"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2000" dirty="0" smtClean="0"/>
              <a:t>Imagine we have two sets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Every set may be thought of as a bag: the bag just happens to have at most one occurrence of any tuple. Suppose we intersect </a:t>
            </a:r>
            <a:r>
              <a:rPr lang="en-US" sz="2000" dirty="0" smtClean="0">
                <a:latin typeface="Courier New" pitchFamily="49" charset="0"/>
              </a:rPr>
              <a:t>R </a:t>
            </a:r>
            <a:r>
              <a:rPr lang="en-US" sz="2000" dirty="0">
                <a:latin typeface="Courier New" pitchFamily="49" charset="0"/>
                <a:sym typeface="Mathematica3Mono" pitchFamily="2" charset="2"/>
              </a:rPr>
              <a:t>∩</a:t>
            </a:r>
            <a:r>
              <a:rPr lang="en-US" sz="2000" dirty="0" smtClean="0">
                <a:latin typeface="Courier New" pitchFamily="49" charset="0"/>
              </a:rPr>
              <a:t> S</a:t>
            </a:r>
            <a:r>
              <a:rPr lang="en-US" sz="2000" dirty="0" smtClean="0"/>
              <a:t>, but we think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as bags and use the bag intersection rule. Then we get the same result as we would get if we thought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as sets. That is, thinking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as bags, a tuple </a:t>
            </a:r>
            <a:r>
              <a:rPr lang="en-US" sz="2000" dirty="0" smtClean="0">
                <a:latin typeface="Courier New" pitchFamily="49" charset="0"/>
              </a:rPr>
              <a:t>t</a:t>
            </a:r>
            <a:r>
              <a:rPr lang="en-US" sz="2000" dirty="0" smtClean="0"/>
              <a:t> is in </a:t>
            </a:r>
            <a:r>
              <a:rPr lang="en-US" sz="2000" dirty="0" smtClean="0">
                <a:latin typeface="Courier New" pitchFamily="49" charset="0"/>
              </a:rPr>
              <a:t>R </a:t>
            </a:r>
            <a:r>
              <a:rPr lang="en-US" sz="2000" dirty="0">
                <a:latin typeface="Courier New" pitchFamily="49" charset="0"/>
                <a:sym typeface="Mathematica3Mono" pitchFamily="2" charset="2"/>
              </a:rPr>
              <a:t>∩</a:t>
            </a:r>
            <a:r>
              <a:rPr lang="en-US" sz="2000" dirty="0" smtClean="0">
                <a:latin typeface="Courier New" pitchFamily="49" charset="0"/>
              </a:rPr>
              <a:t> S</a:t>
            </a:r>
            <a:r>
              <a:rPr lang="en-US" sz="2000" dirty="0" smtClean="0"/>
              <a:t> the minimum of the number of times it is in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Since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are sets, </a:t>
            </a:r>
            <a:r>
              <a:rPr lang="en-US" sz="2000" dirty="0" smtClean="0">
                <a:latin typeface="Courier New" pitchFamily="49" charset="0"/>
              </a:rPr>
              <a:t>t</a:t>
            </a:r>
            <a:r>
              <a:rPr lang="en-US" sz="2000" dirty="0" smtClean="0"/>
              <a:t> can be in each only 0 or 1 times. Whether we use the bag or set intersection rules, we find that </a:t>
            </a:r>
            <a:r>
              <a:rPr lang="en-US" sz="2000" dirty="0" smtClean="0">
                <a:latin typeface="Courier New" pitchFamily="49" charset="0"/>
              </a:rPr>
              <a:t>t</a:t>
            </a:r>
            <a:r>
              <a:rPr lang="en-US" sz="2000" dirty="0" smtClean="0"/>
              <a:t> can appear at most once in </a:t>
            </a:r>
            <a:r>
              <a:rPr lang="en-US" sz="2000" dirty="0" smtClean="0">
                <a:latin typeface="Courier New" pitchFamily="49" charset="0"/>
              </a:rPr>
              <a:t>R </a:t>
            </a:r>
            <a:r>
              <a:rPr lang="en-US" sz="2000" dirty="0">
                <a:latin typeface="Courier New" pitchFamily="49" charset="0"/>
                <a:sym typeface="Mathematica3Mono" pitchFamily="2" charset="2"/>
              </a:rPr>
              <a:t>∩</a:t>
            </a:r>
            <a:r>
              <a:rPr lang="en-US" sz="2000" dirty="0" smtClean="0">
                <a:latin typeface="Courier New" pitchFamily="49" charset="0"/>
              </a:rPr>
              <a:t> S</a:t>
            </a:r>
            <a:r>
              <a:rPr lang="en-US" sz="2000" dirty="0" smtClean="0"/>
              <a:t>, and it appears once exactly when it is in both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Similarly, if we use the bag difference rule to compute </a:t>
            </a:r>
            <a:r>
              <a:rPr lang="en-US" sz="2000" dirty="0" smtClean="0">
                <a:latin typeface="Courier New" pitchFamily="49" charset="0"/>
              </a:rPr>
              <a:t>R - S</a:t>
            </a:r>
            <a:r>
              <a:rPr lang="en-US" sz="2000" dirty="0" smtClean="0"/>
              <a:t> or </a:t>
            </a:r>
            <a:r>
              <a:rPr lang="en-US" sz="2000" dirty="0" smtClean="0">
                <a:latin typeface="Courier New" pitchFamily="49" charset="0"/>
              </a:rPr>
              <a:t>S - R</a:t>
            </a:r>
            <a:r>
              <a:rPr lang="en-US" sz="2000" dirty="0" smtClean="0"/>
              <a:t> we get exactly the same result as if we used the set rule.</a:t>
            </a:r>
          </a:p>
          <a:p>
            <a:pPr eaLnBrk="1" hangingPunct="1">
              <a:lnSpc>
                <a:spcPct val="80000"/>
              </a:lnSpc>
              <a:buFont typeface="Wingdings" pitchFamily="2" charset="2"/>
              <a:buNone/>
              <a:defRPr/>
            </a:pPr>
            <a:r>
              <a:rPr lang="en-US" sz="2000" dirty="0" smtClean="0"/>
              <a:t>However, union behaves differently, depending on whether we think of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as sets or bags. If we use the bag rule to compute </a:t>
            </a:r>
            <a:r>
              <a:rPr lang="en-US" sz="2000" dirty="0" smtClean="0">
                <a:latin typeface="Courier New" pitchFamily="49" charset="0"/>
              </a:rPr>
              <a:t>R </a:t>
            </a:r>
            <a:r>
              <a:rPr lang="en-US" sz="2000" dirty="0">
                <a:latin typeface="Courier New" pitchFamily="49" charset="0"/>
                <a:cs typeface="Courier New"/>
                <a:sym typeface="Mathematica3Mono" pitchFamily="2" charset="2"/>
              </a:rPr>
              <a:t>U</a:t>
            </a:r>
            <a:r>
              <a:rPr lang="en-US" sz="2000" dirty="0" smtClean="0">
                <a:latin typeface="Courier New" pitchFamily="49" charset="0"/>
              </a:rPr>
              <a:t> S</a:t>
            </a:r>
            <a:r>
              <a:rPr lang="en-US" sz="2000" dirty="0" smtClean="0"/>
              <a:t>, then the result may not be a set, even if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are sets. In particular, if tuple </a:t>
            </a:r>
            <a:r>
              <a:rPr lang="en-US" sz="2000" dirty="0" smtClean="0">
                <a:latin typeface="Courier New" pitchFamily="49" charset="0"/>
              </a:rPr>
              <a:t>t</a:t>
            </a:r>
            <a:r>
              <a:rPr lang="en-US" sz="2000" dirty="0" smtClean="0"/>
              <a:t> appears in both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then </a:t>
            </a:r>
            <a:r>
              <a:rPr lang="en-US" sz="2000" dirty="0" smtClean="0">
                <a:latin typeface="Courier New" pitchFamily="49" charset="0"/>
              </a:rPr>
              <a:t>t</a:t>
            </a:r>
            <a:r>
              <a:rPr lang="en-US" sz="2000" dirty="0" smtClean="0"/>
              <a:t> appears twice in </a:t>
            </a:r>
            <a:r>
              <a:rPr lang="en-US" sz="2000" dirty="0" smtClean="0">
                <a:latin typeface="Courier New" pitchFamily="49" charset="0"/>
              </a:rPr>
              <a:t>R </a:t>
            </a:r>
            <a:r>
              <a:rPr lang="en-US" sz="2000" dirty="0" smtClean="0">
                <a:latin typeface="Courier New"/>
                <a:cs typeface="Courier New"/>
              </a:rPr>
              <a:t>U</a:t>
            </a:r>
            <a:r>
              <a:rPr lang="en-US" sz="2000" dirty="0" smtClean="0">
                <a:latin typeface="Courier New" pitchFamily="49" charset="0"/>
              </a:rPr>
              <a:t> S</a:t>
            </a:r>
            <a:r>
              <a:rPr lang="en-US" sz="2000" dirty="0" smtClean="0"/>
              <a:t> if we use the bag rule for union. But if we use the set rule then </a:t>
            </a:r>
            <a:r>
              <a:rPr lang="en-US" sz="2000" dirty="0" smtClean="0">
                <a:latin typeface="Courier New" pitchFamily="49" charset="0"/>
              </a:rPr>
              <a:t>t</a:t>
            </a:r>
            <a:r>
              <a:rPr lang="en-US" sz="2000" dirty="0" smtClean="0"/>
              <a:t> appears only once in </a:t>
            </a:r>
            <a:r>
              <a:rPr lang="en-US" sz="2000" dirty="0" smtClean="0">
                <a:latin typeface="Courier New" pitchFamily="49" charset="0"/>
              </a:rPr>
              <a:t>R </a:t>
            </a:r>
            <a:r>
              <a:rPr lang="en-US" sz="2000" dirty="0">
                <a:latin typeface="Courier New" pitchFamily="49" charset="0"/>
                <a:cs typeface="Courier New"/>
                <a:sym typeface="Mathematica3Mono" pitchFamily="2" charset="2"/>
              </a:rPr>
              <a:t>U</a:t>
            </a:r>
            <a:r>
              <a:rPr lang="en-US" sz="2000" dirty="0" smtClean="0">
                <a:latin typeface="Courier New" pitchFamily="49" charset="0"/>
              </a:rPr>
              <a:t> S</a:t>
            </a:r>
            <a:r>
              <a:rPr lang="en-US" sz="2000" dirty="0" smtClean="0"/>
              <a:t>. Thus, when taking unions, we must be especially careful to specify whether we are using the bag or set definition of union.</a:t>
            </a:r>
            <a:endParaRPr lang="bg-BG"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bg-BG" smtClean="0"/>
              <a:t>Selection on Bags</a:t>
            </a:r>
          </a:p>
        </p:txBody>
      </p:sp>
      <p:sp>
        <p:nvSpPr>
          <p:cNvPr id="75779" name="Rectangle 3"/>
          <p:cNvSpPr>
            <a:spLocks noGrp="1" noChangeArrowheads="1"/>
          </p:cNvSpPr>
          <p:nvPr>
            <p:ph type="body" idx="1"/>
          </p:nvPr>
        </p:nvSpPr>
        <p:spPr>
          <a:xfrm>
            <a:off x="457200" y="1981200"/>
            <a:ext cx="8229600" cy="2743200"/>
          </a:xfrm>
        </p:spPr>
        <p:txBody>
          <a:bodyPr/>
          <a:lstStyle/>
          <a:p>
            <a:pPr eaLnBrk="1" hangingPunct="1">
              <a:buFont typeface="Wingdings" pitchFamily="2" charset="2"/>
              <a:buNone/>
              <a:defRPr/>
            </a:pPr>
            <a:r>
              <a:rPr lang="en-US" smtClean="0"/>
              <a:t>To apply a selection to a bag, we apply the selection condition to each tuple independently. As always with bags, we do not eliminate duplicate tuples in the result.</a:t>
            </a:r>
            <a:endParaRPr lang="bg-BG"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76974" name="Group 174"/>
          <p:cNvGraphicFramePr>
            <a:graphicFrameLocks noGrp="1"/>
          </p:cNvGraphicFramePr>
          <p:nvPr>
            <p:ph idx="1"/>
          </p:nvPr>
        </p:nvGraphicFramePr>
        <p:xfrm>
          <a:off x="457200" y="1981200"/>
          <a:ext cx="8229600" cy="4114800"/>
        </p:xfrm>
        <a:graphic>
          <a:graphicData uri="http://schemas.openxmlformats.org/drawingml/2006/table">
            <a:tbl>
              <a:tblPr/>
              <a:tblGrid>
                <a:gridCol w="1176338"/>
                <a:gridCol w="1174750"/>
                <a:gridCol w="1176337"/>
                <a:gridCol w="1174750"/>
                <a:gridCol w="1176338"/>
                <a:gridCol w="1174750"/>
                <a:gridCol w="1176337"/>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σ</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C≥6</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(R)</a:t>
                      </a: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4000" smtClean="0"/>
              <a:t>Example database schema about movies</a:t>
            </a:r>
            <a:endParaRPr lang="bg-BG" sz="4000" smtClean="0"/>
          </a:p>
        </p:txBody>
      </p:sp>
      <p:sp>
        <p:nvSpPr>
          <p:cNvPr id="17411"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bg-BG" sz="1800" b="1" smtClean="0">
                <a:latin typeface="Courier New" pitchFamily="49" charset="0"/>
              </a:rPr>
              <a:t>Movie(</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TITLE: string,</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YEAR: integer,</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length: integer,</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inColor: boolean,</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studioName: string,</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producerC#: integer)</a:t>
            </a:r>
          </a:p>
          <a:p>
            <a:pPr eaLnBrk="1" hangingPunct="1">
              <a:lnSpc>
                <a:spcPct val="80000"/>
              </a:lnSpc>
              <a:buFont typeface="Wingdings" pitchFamily="2" charset="2"/>
              <a:buNone/>
              <a:defRPr/>
            </a:pPr>
            <a:r>
              <a:rPr lang="bg-BG" sz="1800" b="1" smtClean="0">
                <a:latin typeface="Courier New" pitchFamily="49" charset="0"/>
              </a:rPr>
              <a:t>Stars In(</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MOVIETITLE: string,</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MOVIEYEAR: integer,</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STARNAME: string)</a:t>
            </a:r>
          </a:p>
          <a:p>
            <a:pPr eaLnBrk="1" hangingPunct="1">
              <a:lnSpc>
                <a:spcPct val="80000"/>
              </a:lnSpc>
              <a:buFont typeface="Wingdings" pitchFamily="2" charset="2"/>
              <a:buNone/>
              <a:defRPr/>
            </a:pPr>
            <a:r>
              <a:rPr lang="bg-BG" sz="1800" b="1" smtClean="0">
                <a:latin typeface="Courier New" pitchFamily="49" charset="0"/>
              </a:rPr>
              <a:t>MovieStar(</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NAME: string,</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address: string,</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gender: char,</a:t>
            </a:r>
          </a:p>
          <a:p>
            <a:pPr eaLnBrk="1" hangingPunct="1">
              <a:lnSpc>
                <a:spcPct val="80000"/>
              </a:lnSpc>
              <a:buFont typeface="Wingdings" pitchFamily="2" charset="2"/>
              <a:buNone/>
              <a:defRPr/>
            </a:pPr>
            <a:r>
              <a:rPr lang="en-US" sz="1800" b="1" smtClean="0">
                <a:latin typeface="Courier New" pitchFamily="49" charset="0"/>
              </a:rPr>
              <a:t>	</a:t>
            </a:r>
            <a:r>
              <a:rPr lang="bg-BG" sz="1800" b="1" smtClean="0">
                <a:latin typeface="Courier New" pitchFamily="49" charset="0"/>
              </a:rPr>
              <a:t>birthdate: date)</a:t>
            </a:r>
            <a:endParaRPr lang="bg-BG" sz="1800" b="1" smtClean="0"/>
          </a:p>
        </p:txBody>
      </p:sp>
      <p:sp>
        <p:nvSpPr>
          <p:cNvPr id="17412" name="Rectangle 4"/>
          <p:cNvSpPr>
            <a:spLocks noGrp="1" noChangeArrowheads="1"/>
          </p:cNvSpPr>
          <p:nvPr>
            <p:ph type="body" sz="half" idx="2"/>
          </p:nvPr>
        </p:nvSpPr>
        <p:spPr/>
        <p:txBody>
          <a:bodyPr/>
          <a:lstStyle/>
          <a:p>
            <a:pPr eaLnBrk="1" hangingPunct="1">
              <a:lnSpc>
                <a:spcPct val="90000"/>
              </a:lnSpc>
              <a:buFont typeface="Wingdings" pitchFamily="2" charset="2"/>
              <a:buNone/>
              <a:defRPr/>
            </a:pPr>
            <a:r>
              <a:rPr lang="bg-BG" sz="2000" b="1" smtClean="0">
                <a:latin typeface="Courier New" pitchFamily="49" charset="0"/>
              </a:rPr>
              <a:t>MovieExec(</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name: string,</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address: string,</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CERT#: integer,</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netWorth: integer)</a:t>
            </a:r>
          </a:p>
          <a:p>
            <a:pPr eaLnBrk="1" hangingPunct="1">
              <a:lnSpc>
                <a:spcPct val="90000"/>
              </a:lnSpc>
              <a:buFont typeface="Wingdings" pitchFamily="2" charset="2"/>
              <a:buNone/>
              <a:defRPr/>
            </a:pPr>
            <a:r>
              <a:rPr lang="bg-BG" sz="2000" b="1" smtClean="0">
                <a:latin typeface="Courier New" pitchFamily="49" charset="0"/>
              </a:rPr>
              <a:t>Studio(</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NAME: string,</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address: string,</a:t>
            </a:r>
          </a:p>
          <a:p>
            <a:pPr eaLnBrk="1" hangingPunct="1">
              <a:lnSpc>
                <a:spcPct val="90000"/>
              </a:lnSpc>
              <a:buFont typeface="Wingdings" pitchFamily="2" charset="2"/>
              <a:buNone/>
              <a:defRPr/>
            </a:pPr>
            <a:r>
              <a:rPr lang="en-US" sz="2000" b="1" smtClean="0">
                <a:latin typeface="Courier New" pitchFamily="49" charset="0"/>
              </a:rPr>
              <a:t>	</a:t>
            </a:r>
            <a:r>
              <a:rPr lang="bg-BG" sz="2000" b="1" smtClean="0">
                <a:latin typeface="Courier New" pitchFamily="49" charset="0"/>
              </a:rPr>
              <a:t>presC#: integer)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81000"/>
            <a:ext cx="8229600" cy="887413"/>
          </a:xfrm>
        </p:spPr>
        <p:txBody>
          <a:bodyPr/>
          <a:lstStyle/>
          <a:p>
            <a:pPr eaLnBrk="1" hangingPunct="1">
              <a:defRPr/>
            </a:pPr>
            <a:r>
              <a:rPr lang="en-US" smtClean="0"/>
              <a:t>Algebraic Laws for Bags</a:t>
            </a:r>
            <a:endParaRPr lang="bg-BG" smtClean="0"/>
          </a:p>
        </p:txBody>
      </p:sp>
      <p:sp>
        <p:nvSpPr>
          <p:cNvPr id="77827" name="Rectangle 3"/>
          <p:cNvSpPr>
            <a:spLocks noGrp="1" noChangeArrowheads="1"/>
          </p:cNvSpPr>
          <p:nvPr>
            <p:ph type="body" idx="1"/>
          </p:nvPr>
        </p:nvSpPr>
        <p:spPr>
          <a:xfrm>
            <a:off x="0" y="1628775"/>
            <a:ext cx="9144000" cy="5229225"/>
          </a:xfrm>
        </p:spPr>
        <p:txBody>
          <a:bodyPr/>
          <a:lstStyle/>
          <a:p>
            <a:pPr eaLnBrk="1" hangingPunct="1">
              <a:lnSpc>
                <a:spcPct val="80000"/>
              </a:lnSpc>
              <a:buFont typeface="Wingdings" pitchFamily="2" charset="2"/>
              <a:buNone/>
              <a:defRPr/>
            </a:pPr>
            <a:r>
              <a:rPr lang="en-US" sz="2400" dirty="0" smtClean="0"/>
              <a:t>An algebraic law is an equivalence between two expressions of relational algebra whose arguments are variables standing for relations. The equivalence asserts that no matter what relations we substitute for these variables, the two expressions define the same relation. An example of a well known law is the commutative law for union: </a:t>
            </a:r>
            <a:r>
              <a:rPr lang="en-US" sz="2400" dirty="0" smtClean="0">
                <a:latin typeface="Courier New" pitchFamily="49" charset="0"/>
              </a:rPr>
              <a:t>R </a:t>
            </a:r>
            <a:r>
              <a:rPr lang="en-US" sz="2400" dirty="0" smtClean="0">
                <a:latin typeface="Courier New"/>
                <a:cs typeface="Courier New"/>
              </a:rPr>
              <a:t>U </a:t>
            </a:r>
            <a:r>
              <a:rPr lang="en-US" sz="2400" dirty="0" smtClean="0">
                <a:latin typeface="Courier New" pitchFamily="49" charset="0"/>
              </a:rPr>
              <a:t>S = S </a:t>
            </a:r>
            <a:r>
              <a:rPr lang="en-US" sz="2400" dirty="0">
                <a:latin typeface="Courier New" pitchFamily="49" charset="0"/>
                <a:cs typeface="Courier New"/>
                <a:sym typeface="Mathematica3Mono" pitchFamily="2" charset="2"/>
              </a:rPr>
              <a:t>U</a:t>
            </a:r>
            <a:r>
              <a:rPr lang="en-US" sz="2400" dirty="0" smtClean="0">
                <a:latin typeface="Courier New" pitchFamily="49" charset="0"/>
              </a:rPr>
              <a:t> R</a:t>
            </a:r>
            <a:r>
              <a:rPr lang="en-US" sz="2400" dirty="0" smtClean="0"/>
              <a:t>. This law happens to hold whether we regard relation-variables </a:t>
            </a:r>
            <a:r>
              <a:rPr lang="en-US" sz="2400" dirty="0" smtClean="0">
                <a:latin typeface="Courier New" pitchFamily="49" charset="0"/>
              </a:rPr>
              <a:t>R</a:t>
            </a:r>
            <a:r>
              <a:rPr lang="en-US" sz="2400" dirty="0" smtClean="0"/>
              <a:t> and </a:t>
            </a:r>
            <a:r>
              <a:rPr lang="en-US" sz="2400" dirty="0" smtClean="0">
                <a:latin typeface="Courier New" pitchFamily="49" charset="0"/>
              </a:rPr>
              <a:t>S</a:t>
            </a:r>
            <a:r>
              <a:rPr lang="en-US" sz="2400" dirty="0" smtClean="0"/>
              <a:t> as standing for sets or bags.</a:t>
            </a:r>
          </a:p>
          <a:p>
            <a:pPr eaLnBrk="1" hangingPunct="1">
              <a:lnSpc>
                <a:spcPct val="80000"/>
              </a:lnSpc>
              <a:buFont typeface="Wingdings" pitchFamily="2" charset="2"/>
              <a:buNone/>
              <a:defRPr/>
            </a:pPr>
            <a:r>
              <a:rPr lang="en-US" sz="2400" dirty="0" smtClean="0"/>
              <a:t>However, there are a number of other laws that hold when relational algebra is applied to sets but that do not hold when relations are interpreted as bags. A simple example of such a law is the distributive law of set difference over union, </a:t>
            </a:r>
            <a:br>
              <a:rPr lang="en-US" sz="2400" dirty="0" smtClean="0"/>
            </a:br>
            <a:r>
              <a:rPr lang="en-US" sz="2400" dirty="0" smtClean="0">
                <a:latin typeface="Courier New" pitchFamily="49" charset="0"/>
              </a:rPr>
              <a:t>(R </a:t>
            </a:r>
            <a:r>
              <a:rPr lang="en-US" sz="2400" dirty="0" smtClean="0">
                <a:latin typeface="Courier New"/>
                <a:cs typeface="Courier New"/>
              </a:rPr>
              <a:t>U</a:t>
            </a:r>
            <a:r>
              <a:rPr lang="en-US" sz="2400" dirty="0" smtClean="0">
                <a:latin typeface="Courier New" pitchFamily="49" charset="0"/>
              </a:rPr>
              <a:t> S) - T = (R - T) </a:t>
            </a:r>
            <a:r>
              <a:rPr lang="en-US" sz="2400" dirty="0" smtClean="0">
                <a:latin typeface="Courier New"/>
                <a:cs typeface="Courier New"/>
              </a:rPr>
              <a:t>U</a:t>
            </a:r>
            <a:r>
              <a:rPr lang="en-US" sz="2400" dirty="0" smtClean="0">
                <a:latin typeface="Courier New" pitchFamily="49" charset="0"/>
              </a:rPr>
              <a:t> (S - T)</a:t>
            </a:r>
            <a:r>
              <a:rPr lang="en-US" sz="2400" dirty="0" smtClean="0"/>
              <a:t>. This law holds for sets but not for bags. To see why it fails for bags, suppose </a:t>
            </a:r>
            <a:r>
              <a:rPr lang="en-US" sz="2400" dirty="0" smtClean="0">
                <a:latin typeface="Courier New" pitchFamily="49" charset="0"/>
              </a:rPr>
              <a:t>R</a:t>
            </a:r>
            <a:r>
              <a:rPr lang="en-US" sz="2400" dirty="0" smtClean="0"/>
              <a:t>, </a:t>
            </a:r>
            <a:r>
              <a:rPr lang="en-US" sz="2400" dirty="0" smtClean="0">
                <a:latin typeface="Courier New" pitchFamily="49" charset="0"/>
              </a:rPr>
              <a:t>S</a:t>
            </a:r>
            <a:r>
              <a:rPr lang="en-US" sz="2400" dirty="0" smtClean="0"/>
              <a:t>, and </a:t>
            </a:r>
            <a:r>
              <a:rPr lang="en-US" sz="2400" dirty="0" smtClean="0">
                <a:latin typeface="Courier New" pitchFamily="49" charset="0"/>
              </a:rPr>
              <a:t>T</a:t>
            </a:r>
            <a:r>
              <a:rPr lang="en-US" sz="2400" dirty="0" smtClean="0"/>
              <a:t> each have one copy of tuple </a:t>
            </a:r>
            <a:r>
              <a:rPr lang="en-US" sz="2400" dirty="0" smtClean="0">
                <a:latin typeface="Courier New" pitchFamily="49" charset="0"/>
              </a:rPr>
              <a:t>t</a:t>
            </a:r>
            <a:r>
              <a:rPr lang="en-US" sz="2400" dirty="0" smtClean="0"/>
              <a:t>. Then the expression on the left has one </a:t>
            </a:r>
            <a:r>
              <a:rPr lang="en-US" sz="2400" dirty="0" smtClean="0">
                <a:latin typeface="Courier New" pitchFamily="49" charset="0"/>
              </a:rPr>
              <a:t>t</a:t>
            </a:r>
            <a:r>
              <a:rPr lang="en-US" sz="2400" dirty="0" smtClean="0"/>
              <a:t>, while the expression on the right has none. As sets, neither would have </a:t>
            </a:r>
            <a:r>
              <a:rPr lang="en-US" sz="2400" dirty="0" smtClean="0">
                <a:latin typeface="Courier New" pitchFamily="49" charset="0"/>
              </a:rPr>
              <a:t>t</a:t>
            </a:r>
            <a:r>
              <a:rPr lang="en-US" sz="2400" dirty="0" smtClean="0"/>
              <a:t>. </a:t>
            </a:r>
            <a:endParaRPr lang="bg-BG"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bg-BG" smtClean="0"/>
              <a:t>Product of Bags</a:t>
            </a:r>
          </a:p>
        </p:txBody>
      </p:sp>
      <p:sp>
        <p:nvSpPr>
          <p:cNvPr id="79875"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mtClean="0"/>
              <a:t>The rule for the Cartesian product of bags is the expected one. Each tuple of one relation is paired with each tuple of the other, regardless of whether it is a duplicate or not. As a result, if a tuple </a:t>
            </a:r>
            <a:r>
              <a:rPr lang="en-US" smtClean="0">
                <a:latin typeface="Courier New" pitchFamily="49" charset="0"/>
              </a:rPr>
              <a:t>r</a:t>
            </a:r>
            <a:r>
              <a:rPr lang="en-US" smtClean="0"/>
              <a:t> appears in a relation </a:t>
            </a:r>
            <a:r>
              <a:rPr lang="en-US" smtClean="0">
                <a:latin typeface="Courier New" pitchFamily="49" charset="0"/>
              </a:rPr>
              <a:t>R</a:t>
            </a:r>
            <a:r>
              <a:rPr lang="en-US" smtClean="0"/>
              <a:t> </a:t>
            </a:r>
            <a:r>
              <a:rPr lang="en-US" smtClean="0">
                <a:latin typeface="Courier New" pitchFamily="49" charset="0"/>
              </a:rPr>
              <a:t>m</a:t>
            </a:r>
            <a:r>
              <a:rPr lang="en-US" smtClean="0"/>
              <a:t> times, and tuple </a:t>
            </a:r>
            <a:r>
              <a:rPr lang="en-US" smtClean="0">
                <a:latin typeface="Courier New" pitchFamily="49" charset="0"/>
              </a:rPr>
              <a:t>s</a:t>
            </a:r>
            <a:r>
              <a:rPr lang="en-US" smtClean="0"/>
              <a:t> appears </a:t>
            </a:r>
            <a:r>
              <a:rPr lang="en-US" smtClean="0">
                <a:latin typeface="Courier New" pitchFamily="49" charset="0"/>
              </a:rPr>
              <a:t>n</a:t>
            </a:r>
            <a:r>
              <a:rPr lang="en-US" smtClean="0"/>
              <a:t> times in relation </a:t>
            </a:r>
            <a:r>
              <a:rPr lang="en-US" smtClean="0">
                <a:latin typeface="Courier New" pitchFamily="49" charset="0"/>
              </a:rPr>
              <a:t>S</a:t>
            </a:r>
            <a:r>
              <a:rPr lang="en-US" smtClean="0"/>
              <a:t>, then in the product </a:t>
            </a:r>
            <a:r>
              <a:rPr lang="en-US" smtClean="0">
                <a:latin typeface="Courier New" pitchFamily="49" charset="0"/>
              </a:rPr>
              <a:t>R </a:t>
            </a:r>
            <a:r>
              <a:rPr lang="en-US" smtClean="0">
                <a:latin typeface="Courier New" pitchFamily="49" charset="0"/>
                <a:cs typeface="Courier New" pitchFamily="49" charset="0"/>
              </a:rPr>
              <a:t>×</a:t>
            </a:r>
            <a:r>
              <a:rPr lang="en-US" smtClean="0">
                <a:latin typeface="Courier New" pitchFamily="49" charset="0"/>
              </a:rPr>
              <a:t> S</a:t>
            </a:r>
            <a:r>
              <a:rPr lang="en-US" smtClean="0"/>
              <a:t>, the tuple </a:t>
            </a:r>
            <a:r>
              <a:rPr lang="en-US" smtClean="0">
                <a:latin typeface="Courier New" pitchFamily="49" charset="0"/>
              </a:rPr>
              <a:t>rs</a:t>
            </a:r>
            <a:r>
              <a:rPr lang="en-US" smtClean="0"/>
              <a:t> will appear </a:t>
            </a:r>
            <a:r>
              <a:rPr lang="en-US" smtClean="0">
                <a:latin typeface="Courier New" pitchFamily="49" charset="0"/>
              </a:rPr>
              <a:t>mn</a:t>
            </a:r>
            <a:r>
              <a:rPr lang="en-US" smtClean="0"/>
              <a:t> times.</a:t>
            </a:r>
            <a:endParaRPr lang="bg-BG"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t>Computing the product of bags</a:t>
            </a:r>
            <a:endParaRPr lang="bg-BG" smtClean="0"/>
          </a:p>
        </p:txBody>
      </p:sp>
      <p:graphicFrame>
        <p:nvGraphicFramePr>
          <p:cNvPr id="81234" name="Group 338"/>
          <p:cNvGraphicFramePr>
            <a:graphicFrameLocks noGrp="1"/>
          </p:cNvGraphicFramePr>
          <p:nvPr>
            <p:ph idx="1"/>
          </p:nvPr>
        </p:nvGraphicFramePr>
        <p:xfrm>
          <a:off x="457200" y="1981200"/>
          <a:ext cx="8229600" cy="4145280"/>
        </p:xfrm>
        <a:graphic>
          <a:graphicData uri="http://schemas.openxmlformats.org/drawingml/2006/table">
            <a:tbl>
              <a:tblPr/>
              <a:tblGrid>
                <a:gridCol w="822325"/>
                <a:gridCol w="823913"/>
                <a:gridCol w="822325"/>
                <a:gridCol w="823912"/>
                <a:gridCol w="822325"/>
                <a:gridCol w="822325"/>
                <a:gridCol w="823913"/>
                <a:gridCol w="822325"/>
                <a:gridCol w="823912"/>
                <a:gridCol w="822325"/>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 </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R.B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bg-BG" smtClean="0"/>
              <a:t>Joins of Bags</a:t>
            </a:r>
          </a:p>
        </p:txBody>
      </p:sp>
      <p:sp>
        <p:nvSpPr>
          <p:cNvPr id="82947" name="Rectangle 3"/>
          <p:cNvSpPr>
            <a:spLocks noGrp="1" noChangeArrowheads="1"/>
          </p:cNvSpPr>
          <p:nvPr>
            <p:ph type="body" idx="1"/>
          </p:nvPr>
        </p:nvSpPr>
        <p:spPr>
          <a:xfrm>
            <a:off x="457200" y="1981200"/>
            <a:ext cx="8229600" cy="3679825"/>
          </a:xfrm>
        </p:spPr>
        <p:txBody>
          <a:bodyPr/>
          <a:lstStyle/>
          <a:p>
            <a:pPr eaLnBrk="1" hangingPunct="1">
              <a:buFont typeface="Wingdings" pitchFamily="2" charset="2"/>
              <a:buNone/>
              <a:defRPr/>
            </a:pPr>
            <a:r>
              <a:rPr lang="en-US" smtClean="0"/>
              <a:t>Joining bags also presents no surprises. We compare each tuple of one relation with each tuple of the other, decide whether or not this pair of tuples joins successfully. and if so we put the resulting tuple in the answer. When constructing the answer, we do not eliminate duplicate tuples.</a:t>
            </a:r>
            <a:endParaRPr lang="bg-BG"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84247" name="Group 279"/>
          <p:cNvGraphicFramePr>
            <a:graphicFrameLocks noGrp="1"/>
          </p:cNvGraphicFramePr>
          <p:nvPr>
            <p:ph idx="1"/>
            <p:extLst>
              <p:ext uri="{D42A27DB-BD31-4B8C-83A1-F6EECF244321}">
                <p14:modId xmlns:p14="http://schemas.microsoft.com/office/powerpoint/2010/main" val="3174587025"/>
              </p:ext>
            </p:extLst>
          </p:nvPr>
        </p:nvGraphicFramePr>
        <p:xfrm>
          <a:off x="179388" y="1981200"/>
          <a:ext cx="8713787" cy="3251200"/>
        </p:xfrm>
        <a:graphic>
          <a:graphicData uri="http://schemas.openxmlformats.org/drawingml/2006/table">
            <a:tbl>
              <a:tblPr/>
              <a:tblGrid>
                <a:gridCol w="544512"/>
                <a:gridCol w="546100"/>
                <a:gridCol w="542925"/>
                <a:gridCol w="546100"/>
                <a:gridCol w="544513"/>
                <a:gridCol w="544512"/>
                <a:gridCol w="546100"/>
                <a:gridCol w="544513"/>
                <a:gridCol w="542925"/>
                <a:gridCol w="544512"/>
                <a:gridCol w="544513"/>
                <a:gridCol w="544512"/>
                <a:gridCol w="544513"/>
                <a:gridCol w="544512"/>
                <a:gridCol w="544513"/>
                <a:gridCol w="544512"/>
              </a:tblGrid>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&gt;&lt;</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 S</a:t>
                      </a:r>
                      <a:endParaRPr kumimoji="0" lang="bg-BG"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cap="flat">
                      <a:noFill/>
                    </a:lnT>
                    <a:lnB>
                      <a:noFill/>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 </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&gt;&lt;</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 S</a:t>
                      </a:r>
                      <a:endParaRPr kumimoji="0" lang="bg-BG"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rPr>
                        <a:t>R.B&lt;S.B</a:t>
                      </a:r>
                      <a:endParaRPr kumimoji="0" lang="bg-BG" sz="24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3175"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R.B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S.B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3175"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4000" smtClean="0"/>
              <a:t>Extended Operators of Relational Algebra</a:t>
            </a:r>
            <a:endParaRPr lang="bg-BG" sz="4000" smtClean="0"/>
          </a:p>
        </p:txBody>
      </p:sp>
      <p:sp>
        <p:nvSpPr>
          <p:cNvPr id="84995"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1400" smtClean="0"/>
              <a:t>We presented the classical relational algebra, and then introduced the modifications necessary to treat relations as bags of tuples rather than sets. The ideas of these two sections serve as a foundation for most of modern query languages. However, languages such as SQL have several other operations that have proved quite important in applications. Thus, a full treatment of relational operations must include a number of other operators, which we introduce in this section. The additions:</a:t>
            </a:r>
          </a:p>
          <a:p>
            <a:pPr eaLnBrk="1" hangingPunct="1">
              <a:lnSpc>
                <a:spcPct val="80000"/>
              </a:lnSpc>
              <a:buFont typeface="Wingdings" pitchFamily="2" charset="2"/>
              <a:buAutoNum type="arabicPeriod"/>
              <a:defRPr/>
            </a:pPr>
            <a:r>
              <a:rPr lang="en-US" sz="1400" smtClean="0"/>
              <a:t>The </a:t>
            </a:r>
            <a:r>
              <a:rPr lang="en-US" sz="1400" smtClean="0">
                <a:solidFill>
                  <a:schemeClr val="folHlink"/>
                </a:solidFill>
              </a:rPr>
              <a:t>duplicate-elimination operator </a:t>
            </a:r>
            <a:r>
              <a:rPr lang="el-GR" sz="1400" smtClean="0">
                <a:solidFill>
                  <a:schemeClr val="folHlink"/>
                </a:solidFill>
                <a:latin typeface="Courier New" pitchFamily="49" charset="0"/>
                <a:cs typeface="Courier New" pitchFamily="49" charset="0"/>
              </a:rPr>
              <a:t>δ</a:t>
            </a:r>
            <a:r>
              <a:rPr lang="en-US" sz="1400" smtClean="0"/>
              <a:t> turns a bag into a set by eliminating all but one copy of each tuple.</a:t>
            </a:r>
          </a:p>
          <a:p>
            <a:pPr eaLnBrk="1" hangingPunct="1">
              <a:lnSpc>
                <a:spcPct val="80000"/>
              </a:lnSpc>
              <a:buFont typeface="Wingdings" pitchFamily="2" charset="2"/>
              <a:buAutoNum type="arabicPeriod"/>
              <a:defRPr/>
            </a:pPr>
            <a:r>
              <a:rPr lang="en-US" sz="1400" smtClean="0">
                <a:solidFill>
                  <a:schemeClr val="folHlink"/>
                </a:solidFill>
              </a:rPr>
              <a:t>Aggregation operators</a:t>
            </a:r>
            <a:r>
              <a:rPr lang="en-US" sz="1400" smtClean="0"/>
              <a:t>, such as sums or averages, are not operations of relational algebra, but are used by the grouping operator (described next). Aggregation operators apply to attributes (columns) of a relation, e.g., the sum of a column produces the one number that is the sum of all the values in that column.</a:t>
            </a:r>
          </a:p>
          <a:p>
            <a:pPr eaLnBrk="1" hangingPunct="1">
              <a:lnSpc>
                <a:spcPct val="80000"/>
              </a:lnSpc>
              <a:buFont typeface="Wingdings" pitchFamily="2" charset="2"/>
              <a:buAutoNum type="arabicPeriod"/>
              <a:defRPr/>
            </a:pPr>
            <a:r>
              <a:rPr lang="en-US" sz="1400" smtClean="0">
                <a:solidFill>
                  <a:schemeClr val="folHlink"/>
                </a:solidFill>
              </a:rPr>
              <a:t>Grouping</a:t>
            </a:r>
            <a:r>
              <a:rPr lang="en-US" sz="1400" smtClean="0"/>
              <a:t> of tuples according to their value in one or more attributes has the effect of partitioning the tuples of a relation into "groups." Aggregation can then be applied to columns within each group, giving us the ability to express a number of queries that are impossible to express in the classical relational algebra. The </a:t>
            </a:r>
            <a:r>
              <a:rPr lang="en-US" sz="1400" smtClean="0">
                <a:solidFill>
                  <a:schemeClr val="folHlink"/>
                </a:solidFill>
              </a:rPr>
              <a:t>grouping operator </a:t>
            </a:r>
            <a:r>
              <a:rPr lang="el-GR" sz="1400" smtClean="0">
                <a:solidFill>
                  <a:schemeClr val="folHlink"/>
                </a:solidFill>
                <a:latin typeface="Courier New" pitchFamily="49" charset="0"/>
                <a:cs typeface="Courier New" pitchFamily="49" charset="0"/>
              </a:rPr>
              <a:t>γ</a:t>
            </a:r>
            <a:r>
              <a:rPr lang="en-US" sz="1400" smtClean="0"/>
              <a:t> is an operator that combines the effect of grouping and aggregation. </a:t>
            </a:r>
          </a:p>
          <a:p>
            <a:pPr eaLnBrk="1" hangingPunct="1">
              <a:lnSpc>
                <a:spcPct val="80000"/>
              </a:lnSpc>
              <a:buFont typeface="Wingdings" pitchFamily="2" charset="2"/>
              <a:buAutoNum type="arabicPeriod"/>
              <a:defRPr/>
            </a:pPr>
            <a:r>
              <a:rPr lang="en-US" sz="1400" smtClean="0"/>
              <a:t>The </a:t>
            </a:r>
            <a:r>
              <a:rPr lang="en-US" sz="1400" smtClean="0">
                <a:solidFill>
                  <a:schemeClr val="folHlink"/>
                </a:solidFill>
              </a:rPr>
              <a:t>sorting operator</a:t>
            </a:r>
            <a:r>
              <a:rPr lang="el-GR" sz="1400" smtClean="0">
                <a:solidFill>
                  <a:schemeClr val="folHlink"/>
                </a:solidFill>
                <a:latin typeface="Courier New" pitchFamily="49" charset="0"/>
                <a:cs typeface="Courier New" pitchFamily="49" charset="0"/>
              </a:rPr>
              <a:t>τ</a:t>
            </a:r>
            <a:r>
              <a:rPr lang="en-US" sz="1400" smtClean="0"/>
              <a:t> turns a relation into a list of tuples, sorted according to one or more attributes. This operator should be used judiciously, because other relational-algebra operators apply to sets or bags, but never to lists. Thus, </a:t>
            </a:r>
            <a:r>
              <a:rPr lang="el-GR" sz="1400" smtClean="0">
                <a:latin typeface="Courier New" pitchFamily="49" charset="0"/>
                <a:cs typeface="Courier New" pitchFamily="49" charset="0"/>
              </a:rPr>
              <a:t>τ</a:t>
            </a:r>
            <a:r>
              <a:rPr lang="en-US" sz="1400" smtClean="0"/>
              <a:t> only makes sense as the final step of a series of operations. </a:t>
            </a:r>
          </a:p>
          <a:p>
            <a:pPr eaLnBrk="1" hangingPunct="1">
              <a:lnSpc>
                <a:spcPct val="80000"/>
              </a:lnSpc>
              <a:buFont typeface="Wingdings" pitchFamily="2" charset="2"/>
              <a:buAutoNum type="arabicPeriod"/>
              <a:defRPr/>
            </a:pPr>
            <a:r>
              <a:rPr lang="en-US" sz="1400" smtClean="0">
                <a:solidFill>
                  <a:schemeClr val="folHlink"/>
                </a:solidFill>
              </a:rPr>
              <a:t>Extended projection</a:t>
            </a:r>
            <a:r>
              <a:rPr lang="en-US" sz="1400" smtClean="0"/>
              <a:t> gives additional power to the operator </a:t>
            </a:r>
            <a:r>
              <a:rPr lang="el-GR" sz="1400" smtClean="0">
                <a:latin typeface="Courier New" pitchFamily="49" charset="0"/>
                <a:cs typeface="Courier New" pitchFamily="49" charset="0"/>
              </a:rPr>
              <a:t>π</a:t>
            </a:r>
            <a:r>
              <a:rPr lang="en-US" sz="1400" smtClean="0"/>
              <a:t>. In addition to projecting out some columns, in its generalized form </a:t>
            </a:r>
            <a:r>
              <a:rPr lang="el-GR" sz="1400" smtClean="0">
                <a:latin typeface="Courier New" pitchFamily="49" charset="0"/>
                <a:cs typeface="Courier New" pitchFamily="49" charset="0"/>
              </a:rPr>
              <a:t>π</a:t>
            </a:r>
            <a:r>
              <a:rPr lang="en-US" sz="1400" smtClean="0"/>
              <a:t> can perform computations involving the columns of its argument relation to produce new columns.</a:t>
            </a:r>
          </a:p>
          <a:p>
            <a:pPr eaLnBrk="1" hangingPunct="1">
              <a:lnSpc>
                <a:spcPct val="80000"/>
              </a:lnSpc>
              <a:buFont typeface="Wingdings" pitchFamily="2" charset="2"/>
              <a:buAutoNum type="arabicPeriod"/>
              <a:defRPr/>
            </a:pPr>
            <a:r>
              <a:rPr lang="en-US" sz="1400" smtClean="0"/>
              <a:t>The </a:t>
            </a:r>
            <a:r>
              <a:rPr lang="en-US" sz="1400" smtClean="0">
                <a:solidFill>
                  <a:schemeClr val="folHlink"/>
                </a:solidFill>
              </a:rPr>
              <a:t>outerjoin</a:t>
            </a:r>
            <a:r>
              <a:rPr lang="en-US" sz="1400" smtClean="0"/>
              <a:t> operator is a variant of the join that avoids losing dangling tuples. In the result of the outerjoin, dangling tuples are "padded" with the null value, so the dangling tuples can be represented in the output.</a:t>
            </a:r>
            <a:endParaRPr lang="bg-BG" sz="1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bg-BG" smtClean="0"/>
              <a:t>Duplicate Elimination</a:t>
            </a:r>
          </a:p>
        </p:txBody>
      </p:sp>
      <p:sp>
        <p:nvSpPr>
          <p:cNvPr id="86019" name="Rectangle 3"/>
          <p:cNvSpPr>
            <a:spLocks noGrp="1" noChangeArrowheads="1"/>
          </p:cNvSpPr>
          <p:nvPr>
            <p:ph type="body" idx="1"/>
          </p:nvPr>
        </p:nvSpPr>
        <p:spPr>
          <a:xfrm>
            <a:off x="457200" y="1981200"/>
            <a:ext cx="8229600" cy="2600325"/>
          </a:xfrm>
        </p:spPr>
        <p:txBody>
          <a:bodyPr/>
          <a:lstStyle/>
          <a:p>
            <a:pPr eaLnBrk="1" hangingPunct="1">
              <a:buFont typeface="Wingdings" pitchFamily="2" charset="2"/>
              <a:buNone/>
              <a:defRPr/>
            </a:pPr>
            <a:r>
              <a:rPr lang="en-US" smtClean="0"/>
              <a:t>Sometimes, we need an operator that converts a bag to a set. For that purpose, we use </a:t>
            </a:r>
            <a:r>
              <a:rPr lang="el-GR" smtClean="0">
                <a:latin typeface="Courier New" pitchFamily="49" charset="0"/>
                <a:cs typeface="Courier New" pitchFamily="49" charset="0"/>
              </a:rPr>
              <a:t>δ</a:t>
            </a:r>
            <a:r>
              <a:rPr lang="en-US" smtClean="0">
                <a:latin typeface="Courier New" pitchFamily="49" charset="0"/>
              </a:rPr>
              <a:t>(R)</a:t>
            </a:r>
            <a:r>
              <a:rPr lang="en-US" smtClean="0"/>
              <a:t> to return the set consisting of one copy of every tuple that appears one or more times in relation </a:t>
            </a:r>
            <a:r>
              <a:rPr lang="en-US" smtClean="0">
                <a:latin typeface="Courier New" pitchFamily="49" charset="0"/>
              </a:rPr>
              <a:t>R</a:t>
            </a:r>
            <a:r>
              <a:rPr lang="en-US" smtClean="0"/>
              <a:t>.</a:t>
            </a:r>
            <a:endParaRPr lang="bg-BG"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87180" name="Group 140"/>
          <p:cNvGraphicFramePr>
            <a:graphicFrameLocks noGrp="1"/>
          </p:cNvGraphicFramePr>
          <p:nvPr>
            <p:ph idx="1"/>
          </p:nvPr>
        </p:nvGraphicFramePr>
        <p:xfrm>
          <a:off x="2051050" y="1981200"/>
          <a:ext cx="5400675" cy="3463926"/>
        </p:xfrm>
        <a:graphic>
          <a:graphicData uri="http://schemas.openxmlformats.org/drawingml/2006/table">
            <a:tbl>
              <a:tblPr/>
              <a:tblGrid>
                <a:gridCol w="1081088"/>
                <a:gridCol w="1079500"/>
                <a:gridCol w="1079500"/>
                <a:gridCol w="1079500"/>
                <a:gridCol w="1081087"/>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δ</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(R)</a:t>
                      </a:r>
                      <a:endParaRPr kumimoji="0" lang="el-GR"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cap="flat">
                      <a:noFill/>
                    </a:lnT>
                    <a:lnB>
                      <a:noFill/>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3175"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3175"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381000"/>
            <a:ext cx="8229600" cy="1031875"/>
          </a:xfrm>
        </p:spPr>
        <p:txBody>
          <a:bodyPr/>
          <a:lstStyle/>
          <a:p>
            <a:pPr eaLnBrk="1" hangingPunct="1">
              <a:defRPr/>
            </a:pPr>
            <a:r>
              <a:rPr lang="bg-BG" smtClean="0"/>
              <a:t>Aggregation Operators</a:t>
            </a:r>
          </a:p>
        </p:txBody>
      </p:sp>
      <p:sp>
        <p:nvSpPr>
          <p:cNvPr id="89091" name="Rectangle 3"/>
          <p:cNvSpPr>
            <a:spLocks noGrp="1" noChangeArrowheads="1"/>
          </p:cNvSpPr>
          <p:nvPr>
            <p:ph type="body" idx="1"/>
          </p:nvPr>
        </p:nvSpPr>
        <p:spPr>
          <a:xfrm>
            <a:off x="0" y="1484313"/>
            <a:ext cx="9144000" cy="5373687"/>
          </a:xfrm>
        </p:spPr>
        <p:txBody>
          <a:bodyPr/>
          <a:lstStyle/>
          <a:p>
            <a:pPr eaLnBrk="1" hangingPunct="1">
              <a:lnSpc>
                <a:spcPct val="80000"/>
              </a:lnSpc>
              <a:buFont typeface="Wingdings" pitchFamily="2" charset="2"/>
              <a:buNone/>
              <a:defRPr/>
            </a:pPr>
            <a:r>
              <a:rPr lang="en-US" sz="2400" smtClean="0"/>
              <a:t>There are several operators that apply to sets or bags of atomic values. These operators are used to summarize or "aggregate" the values in one column of a relation, and thus are referred to as </a:t>
            </a:r>
            <a:r>
              <a:rPr lang="en-US" sz="2400" smtClean="0">
                <a:solidFill>
                  <a:schemeClr val="folHlink"/>
                </a:solidFill>
              </a:rPr>
              <a:t>aggregation</a:t>
            </a:r>
            <a:r>
              <a:rPr lang="en-US" sz="2400" smtClean="0"/>
              <a:t> operators. The standard operators of this type are:</a:t>
            </a:r>
          </a:p>
          <a:p>
            <a:pPr eaLnBrk="1" hangingPunct="1">
              <a:lnSpc>
                <a:spcPct val="80000"/>
              </a:lnSpc>
              <a:buFont typeface="Wingdings" pitchFamily="2" charset="2"/>
              <a:buAutoNum type="arabicPeriod"/>
              <a:defRPr/>
            </a:pPr>
            <a:r>
              <a:rPr lang="en-US" sz="2400" smtClean="0">
                <a:latin typeface="Courier New" pitchFamily="49" charset="0"/>
              </a:rPr>
              <a:t>SUM</a:t>
            </a:r>
            <a:r>
              <a:rPr lang="en-US" sz="2400" smtClean="0"/>
              <a:t> produces the sum of a column with numerical values.</a:t>
            </a:r>
          </a:p>
          <a:p>
            <a:pPr eaLnBrk="1" hangingPunct="1">
              <a:lnSpc>
                <a:spcPct val="80000"/>
              </a:lnSpc>
              <a:buFont typeface="Wingdings" pitchFamily="2" charset="2"/>
              <a:buAutoNum type="arabicPeriod"/>
              <a:defRPr/>
            </a:pPr>
            <a:r>
              <a:rPr lang="en-US" sz="2400" smtClean="0">
                <a:latin typeface="Courier New" pitchFamily="49" charset="0"/>
              </a:rPr>
              <a:t>AVG</a:t>
            </a:r>
            <a:r>
              <a:rPr lang="en-US" sz="2400" smtClean="0"/>
              <a:t> produces the average of a column with numerical values.</a:t>
            </a:r>
          </a:p>
          <a:p>
            <a:pPr eaLnBrk="1" hangingPunct="1">
              <a:lnSpc>
                <a:spcPct val="80000"/>
              </a:lnSpc>
              <a:buFont typeface="Wingdings" pitchFamily="2" charset="2"/>
              <a:buAutoNum type="arabicPeriod"/>
              <a:defRPr/>
            </a:pPr>
            <a:r>
              <a:rPr lang="en-US" sz="2400" smtClean="0">
                <a:latin typeface="Courier New" pitchFamily="49" charset="0"/>
              </a:rPr>
              <a:t>MIN</a:t>
            </a:r>
            <a:r>
              <a:rPr lang="en-US" sz="2400" smtClean="0"/>
              <a:t> and </a:t>
            </a:r>
            <a:r>
              <a:rPr lang="en-US" sz="2400" smtClean="0">
                <a:latin typeface="Courier New" pitchFamily="49" charset="0"/>
              </a:rPr>
              <a:t>MAX</a:t>
            </a:r>
            <a:r>
              <a:rPr lang="en-US" sz="2400" smtClean="0"/>
              <a:t>, applied to a column with numerical values, produces the smallest or largest value, respectively. When applied to a column with character-string values, they produce the lexicographically (alphabetically) first or last value, respectively.</a:t>
            </a:r>
          </a:p>
          <a:p>
            <a:pPr eaLnBrk="1" hangingPunct="1">
              <a:lnSpc>
                <a:spcPct val="80000"/>
              </a:lnSpc>
              <a:buFont typeface="Wingdings" pitchFamily="2" charset="2"/>
              <a:buAutoNum type="arabicPeriod"/>
              <a:defRPr/>
            </a:pPr>
            <a:r>
              <a:rPr lang="en-US" sz="2400" smtClean="0">
                <a:latin typeface="Courier New" pitchFamily="49" charset="0"/>
              </a:rPr>
              <a:t>COUNT</a:t>
            </a:r>
            <a:r>
              <a:rPr lang="en-US" sz="2400" smtClean="0"/>
              <a:t> produces the number of (not necessarily distinct) values in a column. Equivalently, </a:t>
            </a:r>
            <a:r>
              <a:rPr lang="en-US" sz="2400" smtClean="0">
                <a:latin typeface="Courier New" pitchFamily="49" charset="0"/>
              </a:rPr>
              <a:t>COUNT</a:t>
            </a:r>
            <a:r>
              <a:rPr lang="en-US" sz="2400" smtClean="0"/>
              <a:t> applied to any attribute of a relation produces the number of tuples of that relation, including duplicates.</a:t>
            </a:r>
            <a:endParaRPr lang="bg-BG" sz="2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90164" name="Group 52"/>
          <p:cNvGraphicFramePr>
            <a:graphicFrameLocks noGrp="1"/>
          </p:cNvGraphicFramePr>
          <p:nvPr>
            <p:ph idx="1"/>
          </p:nvPr>
        </p:nvGraphicFramePr>
        <p:xfrm>
          <a:off x="457200" y="1981200"/>
          <a:ext cx="1450975" cy="2590800"/>
        </p:xfrm>
        <a:graphic>
          <a:graphicData uri="http://schemas.openxmlformats.org/drawingml/2006/table">
            <a:tbl>
              <a:tblPr/>
              <a:tblGrid>
                <a:gridCol w="725488"/>
                <a:gridCol w="725487"/>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61456" name="Text Box 53"/>
          <p:cNvSpPr txBox="1">
            <a:spLocks noChangeArrowheads="1"/>
          </p:cNvSpPr>
          <p:nvPr/>
        </p:nvSpPr>
        <p:spPr bwMode="auto">
          <a:xfrm>
            <a:off x="2700338" y="2133600"/>
            <a:ext cx="5975350" cy="2225675"/>
          </a:xfrm>
          <a:prstGeom prst="rect">
            <a:avLst/>
          </a:prstGeom>
          <a:noFill/>
          <a:ln w="9525">
            <a:noFill/>
            <a:miter lim="800000"/>
            <a:headEnd/>
            <a:tailEnd/>
          </a:ln>
        </p:spPr>
        <p:txBody>
          <a:bodyPr>
            <a:spAutoFit/>
          </a:bodyPr>
          <a:lstStyle/>
          <a:p>
            <a:pPr marL="342900" indent="-342900">
              <a:spcBef>
                <a:spcPct val="50000"/>
              </a:spcBef>
              <a:buFontTx/>
              <a:buAutoNum type="arabicPeriod"/>
            </a:pPr>
            <a:r>
              <a:rPr lang="en-US" sz="2000">
                <a:latin typeface="Courier New" pitchFamily="49" charset="0"/>
              </a:rPr>
              <a:t>SUM(B) = 2 + 4 + 2 + 2 = 10.</a:t>
            </a:r>
          </a:p>
          <a:p>
            <a:pPr marL="342900" indent="-342900">
              <a:spcBef>
                <a:spcPct val="50000"/>
              </a:spcBef>
              <a:buFontTx/>
              <a:buAutoNum type="arabicPeriod"/>
            </a:pPr>
            <a:r>
              <a:rPr lang="en-US" sz="2000">
                <a:latin typeface="Courier New" pitchFamily="49" charset="0"/>
              </a:rPr>
              <a:t>AVG(A) = (1 + 3 + 1 + 1) / 4 = 1.5.</a:t>
            </a:r>
          </a:p>
          <a:p>
            <a:pPr marL="342900" indent="-342900">
              <a:spcBef>
                <a:spcPct val="50000"/>
              </a:spcBef>
              <a:buFontTx/>
              <a:buAutoNum type="arabicPeriod"/>
            </a:pPr>
            <a:r>
              <a:rPr lang="en-US" sz="2000">
                <a:latin typeface="Courier New" pitchFamily="49" charset="0"/>
              </a:rPr>
              <a:t>MIN(A) = 1.</a:t>
            </a:r>
          </a:p>
          <a:p>
            <a:pPr marL="342900" indent="-342900">
              <a:spcBef>
                <a:spcPct val="50000"/>
              </a:spcBef>
              <a:buFontTx/>
              <a:buAutoNum type="arabicPeriod"/>
            </a:pPr>
            <a:r>
              <a:rPr lang="en-US" sz="2000">
                <a:latin typeface="Courier New" pitchFamily="49" charset="0"/>
              </a:rPr>
              <a:t>MAX(B) = 4.</a:t>
            </a:r>
          </a:p>
          <a:p>
            <a:pPr marL="342900" indent="-342900">
              <a:spcBef>
                <a:spcPct val="50000"/>
              </a:spcBef>
              <a:buFontTx/>
              <a:buAutoNum type="arabicPeriod"/>
            </a:pPr>
            <a:r>
              <a:rPr lang="en-US" sz="2000">
                <a:latin typeface="Courier New" pitchFamily="49" charset="0"/>
              </a:rPr>
              <a:t>COUNT(A) = 4.</a:t>
            </a:r>
            <a:endParaRPr lang="bg-BG" sz="200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bg-BG" smtClean="0"/>
              <a:t>An Example Database Schema</a:t>
            </a:r>
          </a:p>
        </p:txBody>
      </p:sp>
      <p:sp>
        <p:nvSpPr>
          <p:cNvPr id="19459"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1400" smtClean="0"/>
              <a:t>Our schema has five relations. The attributes of each relation are listed, along with the intended domain for that attribute. The key attributes for a relation are shown in capitals. although when we refer to them in text, they will be lower-case as they have been heretofore. For instance, all three attributes together form the key for relation </a:t>
            </a:r>
            <a:r>
              <a:rPr lang="en-US" sz="1400" smtClean="0">
                <a:latin typeface="Courier New" pitchFamily="49" charset="0"/>
              </a:rPr>
              <a:t>StarsIn</a:t>
            </a:r>
            <a:r>
              <a:rPr lang="en-US" sz="1400" smtClean="0"/>
              <a:t>. Relation </a:t>
            </a:r>
            <a:r>
              <a:rPr lang="en-US" sz="1400" smtClean="0">
                <a:latin typeface="Courier New" pitchFamily="49" charset="0"/>
              </a:rPr>
              <a:t>Movie</a:t>
            </a:r>
            <a:r>
              <a:rPr lang="en-US" sz="1400" smtClean="0"/>
              <a:t> has six attributes: title and year together constitute the key for </a:t>
            </a:r>
            <a:r>
              <a:rPr lang="en-US" sz="1400" smtClean="0">
                <a:latin typeface="Courier New" pitchFamily="49" charset="0"/>
              </a:rPr>
              <a:t>Movie</a:t>
            </a:r>
            <a:r>
              <a:rPr lang="en-US" sz="1400" smtClean="0"/>
              <a:t>, as they have previously. Attribute </a:t>
            </a:r>
            <a:r>
              <a:rPr lang="en-US" sz="1400" smtClean="0">
                <a:latin typeface="Courier New" pitchFamily="49" charset="0"/>
              </a:rPr>
              <a:t>title</a:t>
            </a:r>
            <a:r>
              <a:rPr lang="en-US" sz="1400" smtClean="0"/>
              <a:t> is a string, and </a:t>
            </a:r>
            <a:r>
              <a:rPr lang="en-US" sz="1400" smtClean="0">
                <a:latin typeface="Courier New" pitchFamily="49" charset="0"/>
              </a:rPr>
              <a:t>year</a:t>
            </a:r>
            <a:r>
              <a:rPr lang="en-US" sz="1400" smtClean="0"/>
              <a:t> is an integer. </a:t>
            </a:r>
          </a:p>
          <a:p>
            <a:pPr eaLnBrk="1" hangingPunct="1">
              <a:lnSpc>
                <a:spcPct val="80000"/>
              </a:lnSpc>
              <a:buFont typeface="Wingdings" pitchFamily="2" charset="2"/>
              <a:buNone/>
              <a:defRPr/>
            </a:pPr>
            <a:r>
              <a:rPr lang="en-US" sz="1400" smtClean="0"/>
              <a:t>The major modifications to the schema compared with what we have seen so far are:</a:t>
            </a:r>
          </a:p>
          <a:p>
            <a:pPr eaLnBrk="1" hangingPunct="1">
              <a:lnSpc>
                <a:spcPct val="80000"/>
              </a:lnSpc>
              <a:defRPr/>
            </a:pPr>
            <a:r>
              <a:rPr lang="en-US" sz="1400" smtClean="0"/>
              <a:t>There is a notion of a </a:t>
            </a:r>
            <a:r>
              <a:rPr lang="en-US" sz="1400" smtClean="0">
                <a:solidFill>
                  <a:schemeClr val="folHlink"/>
                </a:solidFill>
              </a:rPr>
              <a:t>certificate number</a:t>
            </a:r>
            <a:r>
              <a:rPr lang="en-US" sz="1400" smtClean="0"/>
              <a:t> for movie executives — studio presidents and movie producers. This certificate is a unique integer that we imagine is maintained by some external authority, perhaps a registry of executives or a "union."</a:t>
            </a:r>
          </a:p>
          <a:p>
            <a:pPr eaLnBrk="1" hangingPunct="1">
              <a:lnSpc>
                <a:spcPct val="80000"/>
              </a:lnSpc>
              <a:defRPr/>
            </a:pPr>
            <a:r>
              <a:rPr lang="en-US" sz="1400" smtClean="0"/>
              <a:t>We use certificate numbers as the key for movie executives, although movie stars do not always have certificates and we shall continue to use name as the key for stars. That decision is probably unrealistic, since two stars could have the same name, but we take this road in order to illustrate some different options.</a:t>
            </a:r>
          </a:p>
          <a:p>
            <a:pPr eaLnBrk="1" hangingPunct="1">
              <a:lnSpc>
                <a:spcPct val="80000"/>
              </a:lnSpc>
              <a:defRPr/>
            </a:pPr>
            <a:r>
              <a:rPr lang="en-US" sz="1400" smtClean="0"/>
              <a:t>We introduced the producer as another property of movies. This information is represented by a new attribute, </a:t>
            </a:r>
            <a:r>
              <a:rPr lang="en-US" sz="1400" smtClean="0">
                <a:latin typeface="Courier New" pitchFamily="49" charset="0"/>
              </a:rPr>
              <a:t>producerC#</a:t>
            </a:r>
            <a:r>
              <a:rPr lang="en-US" sz="1400" smtClean="0"/>
              <a:t>, of relation </a:t>
            </a:r>
            <a:r>
              <a:rPr lang="en-US" sz="1400" smtClean="0">
                <a:latin typeface="Courier New" pitchFamily="49" charset="0"/>
              </a:rPr>
              <a:t>Movie</a:t>
            </a:r>
            <a:r>
              <a:rPr lang="en-US" sz="1400" smtClean="0"/>
              <a:t>. This attribute is intended to be the certificate number of the producer. Producers are expected to be movie executives, as are studio presidents. There may also be other executives in the </a:t>
            </a:r>
            <a:r>
              <a:rPr lang="en-US" sz="1400" smtClean="0">
                <a:latin typeface="Courier New" pitchFamily="49" charset="0"/>
              </a:rPr>
              <a:t>MovieExec</a:t>
            </a:r>
            <a:r>
              <a:rPr lang="en-US" sz="1400" smtClean="0"/>
              <a:t> relation.</a:t>
            </a:r>
          </a:p>
          <a:p>
            <a:pPr eaLnBrk="1" hangingPunct="1">
              <a:lnSpc>
                <a:spcPct val="80000"/>
              </a:lnSpc>
              <a:defRPr/>
            </a:pPr>
            <a:r>
              <a:rPr lang="en-US" sz="1400" smtClean="0"/>
              <a:t>Attribute </a:t>
            </a:r>
            <a:r>
              <a:rPr lang="en-US" sz="1400" smtClean="0">
                <a:latin typeface="Courier New" pitchFamily="49" charset="0"/>
              </a:rPr>
              <a:t>filmType</a:t>
            </a:r>
            <a:r>
              <a:rPr lang="en-US" sz="1400" smtClean="0"/>
              <a:t> of </a:t>
            </a:r>
            <a:r>
              <a:rPr lang="en-US" sz="1400" smtClean="0">
                <a:latin typeface="Courier New" pitchFamily="49" charset="0"/>
              </a:rPr>
              <a:t>Movie</a:t>
            </a:r>
            <a:r>
              <a:rPr lang="en-US" sz="1400" smtClean="0"/>
              <a:t> has been changed from an enumerated type to a boolean-valued attribute called </a:t>
            </a:r>
            <a:r>
              <a:rPr lang="en-US" sz="1400" smtClean="0">
                <a:latin typeface="Courier New" pitchFamily="49" charset="0"/>
              </a:rPr>
              <a:t>inColor</a:t>
            </a:r>
            <a:r>
              <a:rPr lang="en-US" sz="1400" smtClean="0"/>
              <a:t>: true if the movie is in color and false if it is in black and white.</a:t>
            </a:r>
          </a:p>
          <a:p>
            <a:pPr eaLnBrk="1" hangingPunct="1">
              <a:lnSpc>
                <a:spcPct val="80000"/>
              </a:lnSpc>
              <a:defRPr/>
            </a:pPr>
            <a:r>
              <a:rPr lang="en-US" sz="1400" smtClean="0"/>
              <a:t>The attribute </a:t>
            </a:r>
            <a:r>
              <a:rPr lang="en-US" sz="1400" smtClean="0">
                <a:latin typeface="Courier New" pitchFamily="49" charset="0"/>
              </a:rPr>
              <a:t>gender</a:t>
            </a:r>
            <a:r>
              <a:rPr lang="en-US" sz="1400" smtClean="0"/>
              <a:t> has been added for movie stars. Its type is "character," either M for male or F for female. Attribute </a:t>
            </a:r>
            <a:r>
              <a:rPr lang="en-US" sz="1400" smtClean="0">
                <a:latin typeface="Courier New" pitchFamily="49" charset="0"/>
              </a:rPr>
              <a:t>birthdate</a:t>
            </a:r>
            <a:r>
              <a:rPr lang="en-US" sz="1400" smtClean="0"/>
              <a:t>, of type "date" (a special type supported by many commercial database systems or just a character string if we prefer) has also been added.</a:t>
            </a:r>
          </a:p>
          <a:p>
            <a:pPr eaLnBrk="1" hangingPunct="1">
              <a:lnSpc>
                <a:spcPct val="80000"/>
              </a:lnSpc>
              <a:defRPr/>
            </a:pPr>
            <a:r>
              <a:rPr lang="en-US" sz="1400" smtClean="0"/>
              <a:t>All addresses have been made strings, rather than pairs consisting of a street and city. The purpose is to make addresses in different relations comparable easily and to simplify operations on addresses.</a:t>
            </a:r>
            <a:endParaRPr lang="bg-BG" sz="1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bg-BG" smtClean="0"/>
              <a:t>Grouping</a:t>
            </a:r>
          </a:p>
        </p:txBody>
      </p:sp>
      <p:sp>
        <p:nvSpPr>
          <p:cNvPr id="92163" name="Rectangle 3"/>
          <p:cNvSpPr>
            <a:spLocks noGrp="1" noChangeArrowheads="1"/>
          </p:cNvSpPr>
          <p:nvPr>
            <p:ph type="body" sz="half" idx="1"/>
          </p:nvPr>
        </p:nvSpPr>
        <p:spPr>
          <a:xfrm>
            <a:off x="468313" y="1557338"/>
            <a:ext cx="8507412" cy="1663700"/>
          </a:xfrm>
        </p:spPr>
        <p:txBody>
          <a:bodyPr/>
          <a:lstStyle/>
          <a:p>
            <a:pPr eaLnBrk="1" hangingPunct="1">
              <a:lnSpc>
                <a:spcPct val="80000"/>
              </a:lnSpc>
              <a:buFont typeface="Wingdings" pitchFamily="2" charset="2"/>
              <a:buNone/>
              <a:defRPr/>
            </a:pPr>
            <a:r>
              <a:rPr lang="en-US" sz="2000" smtClean="0"/>
              <a:t>Often we do not want simply the average or some other aggregation of an entire column. Rather, we need to consider the tuples of a relation in groups, corresponding to the value of one or more other columns, and we aggregate only within each group. As an example, suppose we wanted to compute the total number of minutes of movies produced by each studio, i.e., a relation such as:</a:t>
            </a:r>
            <a:endParaRPr lang="bg-BG" sz="2000" smtClean="0"/>
          </a:p>
        </p:txBody>
      </p:sp>
      <p:graphicFrame>
        <p:nvGraphicFramePr>
          <p:cNvPr id="92187" name="Group 27"/>
          <p:cNvGraphicFramePr>
            <a:graphicFrameLocks noGrp="1"/>
          </p:cNvGraphicFramePr>
          <p:nvPr>
            <p:ph sz="half" idx="2"/>
          </p:nvPr>
        </p:nvGraphicFramePr>
        <p:xfrm>
          <a:off x="539750" y="3284538"/>
          <a:ext cx="2947988" cy="1584960"/>
        </p:xfrm>
        <a:graphic>
          <a:graphicData uri="http://schemas.openxmlformats.org/drawingml/2006/table">
            <a:tbl>
              <a:tblPr/>
              <a:tblGrid>
                <a:gridCol w="1109663"/>
                <a:gridCol w="1838325"/>
              </a:tblGrid>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studio</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sumOfLengths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Disney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123456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MGM</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54321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188" name="Text Box 28"/>
          <p:cNvSpPr txBox="1">
            <a:spLocks noChangeArrowheads="1"/>
          </p:cNvSpPr>
          <p:nvPr/>
        </p:nvSpPr>
        <p:spPr bwMode="auto">
          <a:xfrm>
            <a:off x="3851275" y="3141663"/>
            <a:ext cx="5292725" cy="2530475"/>
          </a:xfrm>
          <a:prstGeom prst="rect">
            <a:avLst/>
          </a:prstGeom>
          <a:noFill/>
          <a:ln w="9525">
            <a:noFill/>
            <a:miter lim="800000"/>
            <a:headEnd/>
            <a:tailEnd/>
          </a:ln>
          <a:effectLst/>
        </p:spPr>
        <p:txBody>
          <a:bodyPr>
            <a:spAutoFit/>
          </a:bodyPr>
          <a:lstStyle/>
          <a:p>
            <a:pPr>
              <a:defRPr/>
            </a:pPr>
            <a:r>
              <a:rPr lang="bg-BG" sz="2000">
                <a:effectLst>
                  <a:outerShdw blurRad="38100" dist="38100" dir="2700000" algn="tl">
                    <a:srgbClr val="000000"/>
                  </a:outerShdw>
                </a:effectLst>
              </a:rPr>
              <a:t>Starting with the relation</a:t>
            </a:r>
            <a:r>
              <a:rPr lang="en-US" sz="2000">
                <a:effectLst>
                  <a:outerShdw blurRad="38100" dist="38100" dir="2700000" algn="tl">
                    <a:srgbClr val="000000"/>
                  </a:outerShdw>
                </a:effectLst>
              </a:rPr>
              <a:t>:</a:t>
            </a:r>
            <a:endParaRPr lang="en-US" sz="2000"/>
          </a:p>
          <a:p>
            <a:pPr>
              <a:defRPr/>
            </a:pPr>
            <a:r>
              <a:rPr lang="en-US" sz="2000">
                <a:latin typeface="Courier New" pitchFamily="49" charset="0"/>
              </a:rPr>
              <a:t>Movie(title, year, length, inColor, studioName, producerC#)</a:t>
            </a:r>
          </a:p>
          <a:p>
            <a:pPr>
              <a:defRPr/>
            </a:pPr>
            <a:r>
              <a:rPr lang="en-US" sz="2000">
                <a:effectLst>
                  <a:outerShdw blurRad="38100" dist="38100" dir="2700000" algn="tl">
                    <a:srgbClr val="000000"/>
                  </a:outerShdw>
                </a:effectLst>
              </a:rPr>
              <a:t>from our example database schema, we must group the tuples according to their value for attribute </a:t>
            </a:r>
            <a:r>
              <a:rPr lang="en-US" sz="2000">
                <a:effectLst>
                  <a:outerShdw blurRad="38100" dist="38100" dir="2700000" algn="tl">
                    <a:srgbClr val="000000"/>
                  </a:outerShdw>
                </a:effectLst>
                <a:latin typeface="Courier New" pitchFamily="49" charset="0"/>
              </a:rPr>
              <a:t>studioName</a:t>
            </a:r>
            <a:r>
              <a:rPr lang="en-US" sz="2000">
                <a:effectLst>
                  <a:outerShdw blurRad="38100" dist="38100" dir="2700000" algn="tl">
                    <a:srgbClr val="000000"/>
                  </a:outerShdw>
                </a:effectLst>
              </a:rPr>
              <a:t>. We must then sum the length column within each group.</a:t>
            </a:r>
            <a:r>
              <a:rPr lang="en-US">
                <a:effectLst>
                  <a:outerShdw blurRad="38100" dist="38100" dir="2700000" algn="tl">
                    <a:srgbClr val="000000"/>
                  </a:outerShdw>
                </a:effectLst>
              </a:rPr>
              <a:t> </a:t>
            </a:r>
            <a:endParaRPr lang="bg-BG">
              <a:effectLst>
                <a:outerShdw blurRad="38100" dist="38100" dir="2700000" algn="tl">
                  <a:srgbClr val="000000"/>
                </a:outerShdw>
              </a:effectLst>
            </a:endParaRPr>
          </a:p>
        </p:txBody>
      </p:sp>
      <p:sp>
        <p:nvSpPr>
          <p:cNvPr id="92189" name="Text Box 29"/>
          <p:cNvSpPr txBox="1">
            <a:spLocks noChangeArrowheads="1"/>
          </p:cNvSpPr>
          <p:nvPr/>
        </p:nvSpPr>
        <p:spPr bwMode="auto">
          <a:xfrm>
            <a:off x="250825" y="5734050"/>
            <a:ext cx="8713788" cy="701675"/>
          </a:xfrm>
          <a:prstGeom prst="rect">
            <a:avLst/>
          </a:prstGeom>
          <a:noFill/>
          <a:ln w="9525">
            <a:noFill/>
            <a:miter lim="800000"/>
            <a:headEnd/>
            <a:tailEnd/>
          </a:ln>
          <a:effectLst/>
        </p:spPr>
        <p:txBody>
          <a:bodyPr>
            <a:spAutoFit/>
          </a:bodyPr>
          <a:lstStyle/>
          <a:p>
            <a:pPr>
              <a:defRPr/>
            </a:pPr>
            <a:r>
              <a:rPr lang="en-US" sz="2000">
                <a:effectLst>
                  <a:outerShdw blurRad="38100" dist="38100" dir="2700000" algn="tl">
                    <a:srgbClr val="000000"/>
                  </a:outerShdw>
                </a:effectLst>
              </a:rPr>
              <a:t>That is, we imagine that the tuples of Movie are grouped as suggested, and we apply the aggregation </a:t>
            </a:r>
            <a:r>
              <a:rPr lang="en-US" sz="2000">
                <a:effectLst>
                  <a:outerShdw blurRad="38100" dist="38100" dir="2700000" algn="tl">
                    <a:srgbClr val="000000"/>
                  </a:outerShdw>
                </a:effectLst>
                <a:latin typeface="Courier New" pitchFamily="49" charset="0"/>
              </a:rPr>
              <a:t>SUM(length)</a:t>
            </a:r>
            <a:r>
              <a:rPr lang="en-US" sz="2000">
                <a:effectLst>
                  <a:outerShdw blurRad="38100" dist="38100" dir="2700000" algn="tl">
                    <a:srgbClr val="000000"/>
                  </a:outerShdw>
                </a:effectLst>
              </a:rPr>
              <a:t> to each group independently.</a:t>
            </a:r>
            <a:endParaRPr lang="bg-BG"/>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z="4000" smtClean="0"/>
              <a:t>A relation with imaginary division into groups</a:t>
            </a:r>
            <a:endParaRPr lang="bg-BG" sz="4000" smtClean="0"/>
          </a:p>
        </p:txBody>
      </p:sp>
      <p:graphicFrame>
        <p:nvGraphicFramePr>
          <p:cNvPr id="94344" name="Group 136"/>
          <p:cNvGraphicFramePr>
            <a:graphicFrameLocks noGrp="1"/>
          </p:cNvGraphicFramePr>
          <p:nvPr>
            <p:ph idx="1"/>
          </p:nvPr>
        </p:nvGraphicFramePr>
        <p:xfrm>
          <a:off x="457200" y="1981200"/>
          <a:ext cx="8229600" cy="4663440"/>
        </p:xfrm>
        <a:graphic>
          <a:graphicData uri="http://schemas.openxmlformats.org/drawingml/2006/table">
            <a:tbl>
              <a:tblPr/>
              <a:tblGrid>
                <a:gridCol w="2743200"/>
                <a:gridCol w="2743200"/>
                <a:gridCol w="2743200"/>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studioName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Disney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Disney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Disney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MGM</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MGM</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º</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º</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bg-BG" smtClean="0"/>
              <a:t>The Grouping Operator</a:t>
            </a:r>
          </a:p>
        </p:txBody>
      </p:sp>
      <p:sp>
        <p:nvSpPr>
          <p:cNvPr id="96259" name="Rectangle 3"/>
          <p:cNvSpPr>
            <a:spLocks noGrp="1" noChangeArrowheads="1"/>
          </p:cNvSpPr>
          <p:nvPr>
            <p:ph type="body" idx="1"/>
          </p:nvPr>
        </p:nvSpPr>
        <p:spPr>
          <a:xfrm>
            <a:off x="468313" y="1700213"/>
            <a:ext cx="8229600" cy="4876800"/>
          </a:xfrm>
        </p:spPr>
        <p:txBody>
          <a:bodyPr/>
          <a:lstStyle/>
          <a:p>
            <a:pPr eaLnBrk="1" hangingPunct="1">
              <a:lnSpc>
                <a:spcPct val="80000"/>
              </a:lnSpc>
              <a:buFont typeface="Wingdings" pitchFamily="2" charset="2"/>
              <a:buNone/>
              <a:defRPr/>
            </a:pPr>
            <a:r>
              <a:rPr lang="en-US" sz="1800" smtClean="0"/>
              <a:t>We shall now introduce an operator that allows us to group a relation and/or aggregate some columns. If there is grouping, then the aggregation is within groups.</a:t>
            </a:r>
          </a:p>
          <a:p>
            <a:pPr eaLnBrk="1" hangingPunct="1">
              <a:lnSpc>
                <a:spcPct val="80000"/>
              </a:lnSpc>
              <a:buFont typeface="Wingdings" pitchFamily="2" charset="2"/>
              <a:buNone/>
              <a:defRPr/>
            </a:pPr>
            <a:r>
              <a:rPr lang="en-US" sz="1800" smtClean="0"/>
              <a:t>The subscript used with the </a:t>
            </a:r>
            <a:r>
              <a:rPr lang="el-GR" sz="1800" smtClean="0">
                <a:latin typeface="Courier New" pitchFamily="49" charset="0"/>
                <a:cs typeface="Courier New" pitchFamily="49" charset="0"/>
              </a:rPr>
              <a:t>γ</a:t>
            </a:r>
            <a:r>
              <a:rPr lang="en-US" sz="1800" smtClean="0"/>
              <a:t> operator is a list </a:t>
            </a:r>
            <a:r>
              <a:rPr lang="en-US" sz="1800" smtClean="0">
                <a:latin typeface="Courier New" pitchFamily="49" charset="0"/>
              </a:rPr>
              <a:t>L</a:t>
            </a:r>
            <a:r>
              <a:rPr lang="en-US" sz="1800" smtClean="0"/>
              <a:t> of elements, each of which is either:</a:t>
            </a:r>
          </a:p>
          <a:p>
            <a:pPr eaLnBrk="1" hangingPunct="1">
              <a:lnSpc>
                <a:spcPct val="80000"/>
              </a:lnSpc>
              <a:buFont typeface="Wingdings" pitchFamily="2" charset="2"/>
              <a:buAutoNum type="alphaLcParenR"/>
              <a:defRPr/>
            </a:pPr>
            <a:r>
              <a:rPr lang="en-US" sz="1800" smtClean="0"/>
              <a:t>An attribute of the relation </a:t>
            </a:r>
            <a:r>
              <a:rPr lang="en-US" sz="1800" smtClean="0">
                <a:latin typeface="Courier New" pitchFamily="49" charset="0"/>
              </a:rPr>
              <a:t>R</a:t>
            </a:r>
            <a:r>
              <a:rPr lang="en-US" sz="1800" smtClean="0"/>
              <a:t> to which the </a:t>
            </a:r>
            <a:r>
              <a:rPr lang="el-GR" sz="1800" smtClean="0">
                <a:latin typeface="Courier New" pitchFamily="49" charset="0"/>
                <a:cs typeface="Courier New" pitchFamily="49" charset="0"/>
              </a:rPr>
              <a:t>γ</a:t>
            </a:r>
            <a:r>
              <a:rPr lang="en-US" sz="1800" smtClean="0"/>
              <a:t> is applied: this attribute is one of the attributes by which </a:t>
            </a:r>
            <a:r>
              <a:rPr lang="en-US" sz="1800" smtClean="0">
                <a:latin typeface="Courier New" pitchFamily="49" charset="0"/>
              </a:rPr>
              <a:t>R</a:t>
            </a:r>
            <a:r>
              <a:rPr lang="en-US" sz="1800" smtClean="0"/>
              <a:t> will be grouped. This element is said to be a </a:t>
            </a:r>
            <a:r>
              <a:rPr lang="en-US" sz="1800" smtClean="0">
                <a:solidFill>
                  <a:schemeClr val="folHlink"/>
                </a:solidFill>
              </a:rPr>
              <a:t>grouping attribute</a:t>
            </a:r>
            <a:r>
              <a:rPr lang="en-US" sz="1800" smtClean="0"/>
              <a:t>.</a:t>
            </a:r>
          </a:p>
          <a:p>
            <a:pPr eaLnBrk="1" hangingPunct="1">
              <a:lnSpc>
                <a:spcPct val="80000"/>
              </a:lnSpc>
              <a:buFont typeface="Wingdings" pitchFamily="2" charset="2"/>
              <a:buAutoNum type="alphaLcParenR"/>
              <a:defRPr/>
            </a:pPr>
            <a:r>
              <a:rPr lang="en-US" sz="1800" smtClean="0"/>
              <a:t>An aggregation operator applied to an attribute of the relation. To provide a name for the attribute corresponding to this aggregation in the result, an arrow and new name are appended to the aggregation. The underlying attribute is said to be an </a:t>
            </a:r>
            <a:r>
              <a:rPr lang="en-US" sz="1800" smtClean="0">
                <a:solidFill>
                  <a:schemeClr val="folHlink"/>
                </a:solidFill>
              </a:rPr>
              <a:t>aggregated attribute</a:t>
            </a:r>
            <a:r>
              <a:rPr lang="en-US" sz="1800" smtClean="0"/>
              <a:t>.</a:t>
            </a:r>
          </a:p>
          <a:p>
            <a:pPr eaLnBrk="1" hangingPunct="1">
              <a:lnSpc>
                <a:spcPct val="80000"/>
              </a:lnSpc>
              <a:buFont typeface="Wingdings" pitchFamily="2" charset="2"/>
              <a:buNone/>
              <a:defRPr/>
            </a:pPr>
            <a:r>
              <a:rPr lang="en-US" sz="1800" smtClean="0"/>
              <a:t>The relation returned by the expression </a:t>
            </a:r>
            <a:r>
              <a:rPr lang="el-GR" sz="1800" smtClean="0">
                <a:latin typeface="Courier New" pitchFamily="49" charset="0"/>
                <a:cs typeface="Courier New" pitchFamily="49" charset="0"/>
              </a:rPr>
              <a:t>γ</a:t>
            </a:r>
            <a:r>
              <a:rPr lang="en-US" sz="1800" baseline="-25000" smtClean="0">
                <a:latin typeface="Courier New" pitchFamily="49" charset="0"/>
                <a:cs typeface="Courier New" pitchFamily="49" charset="0"/>
              </a:rPr>
              <a:t>L</a:t>
            </a:r>
            <a:r>
              <a:rPr lang="en-US" sz="1800" smtClean="0">
                <a:latin typeface="Courier New" pitchFamily="49" charset="0"/>
              </a:rPr>
              <a:t>(R)</a:t>
            </a:r>
            <a:r>
              <a:rPr lang="en-US" sz="1800" smtClean="0"/>
              <a:t> is constructed as follows:</a:t>
            </a:r>
          </a:p>
          <a:p>
            <a:pPr eaLnBrk="1" hangingPunct="1">
              <a:lnSpc>
                <a:spcPct val="80000"/>
              </a:lnSpc>
              <a:buFont typeface="Wingdings" pitchFamily="2" charset="2"/>
              <a:buAutoNum type="arabicPeriod"/>
              <a:defRPr/>
            </a:pPr>
            <a:r>
              <a:rPr lang="en-US" sz="1800" smtClean="0"/>
              <a:t>Partition the tuples of </a:t>
            </a:r>
            <a:r>
              <a:rPr lang="en-US" sz="1800" smtClean="0">
                <a:latin typeface="Courier New" pitchFamily="49" charset="0"/>
              </a:rPr>
              <a:t>R</a:t>
            </a:r>
            <a:r>
              <a:rPr lang="en-US" sz="1800" smtClean="0"/>
              <a:t> into </a:t>
            </a:r>
            <a:r>
              <a:rPr lang="en-US" sz="1800" smtClean="0">
                <a:solidFill>
                  <a:schemeClr val="folHlink"/>
                </a:solidFill>
              </a:rPr>
              <a:t>groups</a:t>
            </a:r>
            <a:r>
              <a:rPr lang="en-US" sz="1800" smtClean="0"/>
              <a:t>. Each group consists of all tuples having one particular assignment of values to the grouping attributes in the list </a:t>
            </a:r>
            <a:r>
              <a:rPr lang="en-US" sz="1800" smtClean="0">
                <a:latin typeface="Courier New" pitchFamily="49" charset="0"/>
              </a:rPr>
              <a:t>L</a:t>
            </a:r>
            <a:r>
              <a:rPr lang="en-US" sz="1800" smtClean="0"/>
              <a:t>. If there are no grouping attributes, the entire relation </a:t>
            </a:r>
            <a:r>
              <a:rPr lang="en-US" sz="1800" smtClean="0">
                <a:latin typeface="Courier New" pitchFamily="49" charset="0"/>
              </a:rPr>
              <a:t>R</a:t>
            </a:r>
            <a:r>
              <a:rPr lang="en-US" sz="1800" smtClean="0"/>
              <a:t> is one group.</a:t>
            </a:r>
          </a:p>
          <a:p>
            <a:pPr eaLnBrk="1" hangingPunct="1">
              <a:lnSpc>
                <a:spcPct val="80000"/>
              </a:lnSpc>
              <a:buFont typeface="Wingdings" pitchFamily="2" charset="2"/>
              <a:buAutoNum type="arabicPeriod"/>
              <a:defRPr/>
            </a:pPr>
            <a:r>
              <a:rPr lang="en-US" sz="1800" smtClean="0"/>
              <a:t>For each group, produce one tuple consisting of:</a:t>
            </a:r>
          </a:p>
          <a:p>
            <a:pPr marL="746125" lvl="1" indent="-288925" eaLnBrk="1" hangingPunct="1">
              <a:lnSpc>
                <a:spcPct val="80000"/>
              </a:lnSpc>
              <a:buFont typeface="Wingdings" pitchFamily="2" charset="2"/>
              <a:buAutoNum type="romanLcPeriod"/>
              <a:defRPr/>
            </a:pPr>
            <a:r>
              <a:rPr lang="en-US" sz="1600" smtClean="0"/>
              <a:t>The grouping attributes' values for that group and</a:t>
            </a:r>
          </a:p>
          <a:p>
            <a:pPr marL="746125" lvl="1" indent="-288925" eaLnBrk="1" hangingPunct="1">
              <a:lnSpc>
                <a:spcPct val="80000"/>
              </a:lnSpc>
              <a:buFont typeface="Wingdings" pitchFamily="2" charset="2"/>
              <a:buAutoNum type="romanLcPeriod"/>
              <a:defRPr/>
            </a:pPr>
            <a:r>
              <a:rPr lang="en-US" sz="1600" smtClean="0"/>
              <a:t>The aggregations, over all tuples of that group, for the aggregated attributes on list </a:t>
            </a:r>
            <a:r>
              <a:rPr lang="en-US" sz="1600" smtClean="0">
                <a:latin typeface="Courier New" pitchFamily="49" charset="0"/>
              </a:rPr>
              <a:t>L</a:t>
            </a:r>
            <a:r>
              <a:rPr lang="en-US" sz="1600" smtClean="0"/>
              <a:t>.</a:t>
            </a:r>
            <a:endParaRPr lang="bg-BG" sz="16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l-GR" smtClean="0">
                <a:latin typeface="Courier New" pitchFamily="49" charset="0"/>
                <a:cs typeface="Courier New" pitchFamily="49" charset="0"/>
              </a:rPr>
              <a:t>δ</a:t>
            </a:r>
            <a:r>
              <a:rPr lang="en-US" smtClean="0">
                <a:latin typeface="Courier New" pitchFamily="49" charset="0"/>
                <a:cs typeface="Courier New" pitchFamily="49" charset="0"/>
              </a:rPr>
              <a:t> </a:t>
            </a:r>
            <a:r>
              <a:rPr lang="en-US" smtClean="0"/>
              <a:t>is a Special Case of </a:t>
            </a:r>
            <a:r>
              <a:rPr lang="el-GR" smtClean="0">
                <a:latin typeface="Courier New" pitchFamily="49" charset="0"/>
                <a:cs typeface="Courier New" pitchFamily="49" charset="0"/>
              </a:rPr>
              <a:t>γ</a:t>
            </a:r>
          </a:p>
        </p:txBody>
      </p:sp>
      <p:sp>
        <p:nvSpPr>
          <p:cNvPr id="97283" name="Rectangle 3"/>
          <p:cNvSpPr>
            <a:spLocks noGrp="1" noChangeArrowheads="1"/>
          </p:cNvSpPr>
          <p:nvPr>
            <p:ph type="body" idx="1"/>
          </p:nvPr>
        </p:nvSpPr>
        <p:spPr>
          <a:xfrm>
            <a:off x="457200" y="1981200"/>
            <a:ext cx="8229600" cy="3895725"/>
          </a:xfrm>
        </p:spPr>
        <p:txBody>
          <a:bodyPr/>
          <a:lstStyle/>
          <a:p>
            <a:pPr eaLnBrk="1" hangingPunct="1">
              <a:lnSpc>
                <a:spcPct val="80000"/>
              </a:lnSpc>
              <a:buFont typeface="Wingdings" pitchFamily="2" charset="2"/>
              <a:buNone/>
              <a:defRPr/>
            </a:pPr>
            <a:r>
              <a:rPr lang="en-US" sz="2000" smtClean="0"/>
              <a:t>Technically, the </a:t>
            </a:r>
            <a:r>
              <a:rPr lang="el-GR" sz="2000" smtClean="0">
                <a:latin typeface="Courier New" pitchFamily="49" charset="0"/>
                <a:cs typeface="Courier New" pitchFamily="49" charset="0"/>
              </a:rPr>
              <a:t>δ</a:t>
            </a:r>
            <a:r>
              <a:rPr lang="en-US" sz="2000" smtClean="0"/>
              <a:t> operator is redundant. If </a:t>
            </a:r>
            <a:r>
              <a:rPr lang="en-US" sz="2000" smtClean="0">
                <a:latin typeface="Courier New" pitchFamily="49" charset="0"/>
              </a:rPr>
              <a:t>R(A</a:t>
            </a:r>
            <a:r>
              <a:rPr lang="en-US" sz="2000" baseline="-25000" smtClean="0">
                <a:latin typeface="Courier New" pitchFamily="49" charset="0"/>
              </a:rPr>
              <a:t>1</a:t>
            </a:r>
            <a:r>
              <a:rPr lang="en-US" sz="2000" smtClean="0">
                <a:latin typeface="Courier New" pitchFamily="49" charset="0"/>
              </a:rPr>
              <a:t>, A</a:t>
            </a:r>
            <a:r>
              <a:rPr lang="en-US" sz="2000" baseline="-25000" smtClean="0">
                <a:latin typeface="Courier New" pitchFamily="49" charset="0"/>
              </a:rPr>
              <a:t>2</a:t>
            </a:r>
            <a:r>
              <a:rPr lang="en-US" sz="2000" smtClean="0">
                <a:latin typeface="Courier New" pitchFamily="49" charset="0"/>
              </a:rPr>
              <a:t>, ..., A</a:t>
            </a:r>
            <a:r>
              <a:rPr lang="en-US" sz="2000" baseline="-25000" smtClean="0">
                <a:latin typeface="Courier New" pitchFamily="49" charset="0"/>
              </a:rPr>
              <a:t>n</a:t>
            </a:r>
            <a:r>
              <a:rPr lang="en-US" sz="2000" smtClean="0">
                <a:latin typeface="Courier New" pitchFamily="49" charset="0"/>
              </a:rPr>
              <a:t>)</a:t>
            </a:r>
            <a:r>
              <a:rPr lang="en-US" sz="2000" smtClean="0"/>
              <a:t> is a relation, then </a:t>
            </a:r>
            <a:r>
              <a:rPr lang="el-GR" sz="2000" smtClean="0">
                <a:latin typeface="Courier New" pitchFamily="49" charset="0"/>
                <a:cs typeface="Courier New" pitchFamily="49" charset="0"/>
              </a:rPr>
              <a:t>δ</a:t>
            </a:r>
            <a:r>
              <a:rPr lang="en-US" sz="2000" smtClean="0">
                <a:latin typeface="Courier New" pitchFamily="49" charset="0"/>
              </a:rPr>
              <a:t>(R)</a:t>
            </a:r>
            <a:r>
              <a:rPr lang="en-US" sz="2000" smtClean="0"/>
              <a:t> is equivalent to </a:t>
            </a:r>
            <a:r>
              <a:rPr lang="el-GR" sz="2000" smtClean="0">
                <a:latin typeface="Courier New" pitchFamily="49" charset="0"/>
                <a:cs typeface="Courier New" pitchFamily="49" charset="0"/>
              </a:rPr>
              <a:t>γ</a:t>
            </a:r>
            <a:r>
              <a:rPr lang="en-US" sz="2000" baseline="-25000" smtClean="0">
                <a:latin typeface="Courier New" pitchFamily="49" charset="0"/>
              </a:rPr>
              <a:t>A</a:t>
            </a:r>
            <a:r>
              <a:rPr lang="en-US" sz="2000" baseline="-50000" smtClean="0">
                <a:latin typeface="Courier New" pitchFamily="49" charset="0"/>
              </a:rPr>
              <a:t>1</a:t>
            </a:r>
            <a:r>
              <a:rPr lang="en-US" sz="2000" baseline="-25000" smtClean="0">
                <a:latin typeface="Courier New" pitchFamily="49" charset="0"/>
              </a:rPr>
              <a:t>, A</a:t>
            </a:r>
            <a:r>
              <a:rPr lang="en-US" sz="2000" baseline="-50000" smtClean="0">
                <a:latin typeface="Courier New" pitchFamily="49" charset="0"/>
              </a:rPr>
              <a:t>2</a:t>
            </a:r>
            <a:r>
              <a:rPr lang="en-US" sz="2000" baseline="-25000" smtClean="0">
                <a:latin typeface="Courier New" pitchFamily="49" charset="0"/>
              </a:rPr>
              <a:t>, ..., A</a:t>
            </a:r>
            <a:r>
              <a:rPr lang="en-US" sz="2000" baseline="-50000" smtClean="0">
                <a:latin typeface="Courier New" pitchFamily="49" charset="0"/>
              </a:rPr>
              <a:t>n</a:t>
            </a:r>
            <a:r>
              <a:rPr lang="en-US" sz="2000" smtClean="0">
                <a:latin typeface="Courier New" pitchFamily="49" charset="0"/>
              </a:rPr>
              <a:t>(R)</a:t>
            </a:r>
            <a:r>
              <a:rPr lang="en-US" sz="2000" smtClean="0"/>
              <a:t>. That is, to eliminate duplicates, we group on all the attributes of the relation and do no aggregation. Then each group corresponds to a tuple that is found one or more times in </a:t>
            </a:r>
            <a:r>
              <a:rPr lang="en-US" sz="2000" smtClean="0">
                <a:latin typeface="Courier New" pitchFamily="49" charset="0"/>
              </a:rPr>
              <a:t>R</a:t>
            </a:r>
            <a:r>
              <a:rPr lang="en-US" sz="2000" smtClean="0"/>
              <a:t>. Since the result of </a:t>
            </a:r>
            <a:r>
              <a:rPr lang="el-GR" sz="2000" smtClean="0">
                <a:latin typeface="Courier New" pitchFamily="49" charset="0"/>
                <a:cs typeface="Courier New" pitchFamily="49" charset="0"/>
              </a:rPr>
              <a:t>γ</a:t>
            </a:r>
            <a:r>
              <a:rPr lang="en-US" sz="2000" smtClean="0"/>
              <a:t> contains exactly one tuple from each group, the effect of this "grouping" is to eliminate duplicates. However, because </a:t>
            </a:r>
            <a:r>
              <a:rPr lang="en-US" sz="2000" smtClean="0">
                <a:latin typeface="Courier New" pitchFamily="49" charset="0"/>
              </a:rPr>
              <a:t>S</a:t>
            </a:r>
            <a:r>
              <a:rPr lang="en-US" sz="2000" smtClean="0"/>
              <a:t> is such a common and important operator, we shall continue to consider it separately when we study algebraic laws and algorithms for implementing the operators.</a:t>
            </a:r>
          </a:p>
          <a:p>
            <a:pPr eaLnBrk="1" hangingPunct="1">
              <a:lnSpc>
                <a:spcPct val="80000"/>
              </a:lnSpc>
              <a:buFont typeface="Wingdings" pitchFamily="2" charset="2"/>
              <a:buNone/>
              <a:defRPr/>
            </a:pPr>
            <a:r>
              <a:rPr lang="en-US" sz="2000" smtClean="0"/>
              <a:t>One can also see </a:t>
            </a:r>
            <a:r>
              <a:rPr lang="el-GR" sz="2000" smtClean="0">
                <a:latin typeface="Courier New" pitchFamily="49" charset="0"/>
                <a:cs typeface="Courier New" pitchFamily="49" charset="0"/>
              </a:rPr>
              <a:t>γ</a:t>
            </a:r>
            <a:r>
              <a:rPr lang="en-US" sz="2000" smtClean="0"/>
              <a:t> as an extension of the projection operator on sets. That is, </a:t>
            </a:r>
            <a:r>
              <a:rPr lang="el-GR" sz="2000" smtClean="0">
                <a:latin typeface="Courier New" pitchFamily="49" charset="0"/>
                <a:cs typeface="Courier New" pitchFamily="49" charset="0"/>
              </a:rPr>
              <a:t>γ</a:t>
            </a:r>
            <a:r>
              <a:rPr lang="en-US" sz="2000" baseline="-25000" smtClean="0">
                <a:latin typeface="Courier New" pitchFamily="49" charset="0"/>
              </a:rPr>
              <a:t>A</a:t>
            </a:r>
            <a:r>
              <a:rPr lang="en-US" sz="2000" baseline="-50000" smtClean="0">
                <a:latin typeface="Courier New" pitchFamily="49" charset="0"/>
              </a:rPr>
              <a:t>1</a:t>
            </a:r>
            <a:r>
              <a:rPr lang="en-US" sz="2000" baseline="-25000" smtClean="0">
                <a:latin typeface="Courier New" pitchFamily="49" charset="0"/>
              </a:rPr>
              <a:t>, A</a:t>
            </a:r>
            <a:r>
              <a:rPr lang="en-US" sz="2000" baseline="-50000" smtClean="0">
                <a:latin typeface="Courier New" pitchFamily="49" charset="0"/>
              </a:rPr>
              <a:t>2</a:t>
            </a:r>
            <a:r>
              <a:rPr lang="en-US" sz="2000" baseline="-25000" smtClean="0">
                <a:latin typeface="Courier New" pitchFamily="49" charset="0"/>
              </a:rPr>
              <a:t>, ..., A</a:t>
            </a:r>
            <a:r>
              <a:rPr lang="en-US" sz="2000" baseline="-50000" smtClean="0">
                <a:latin typeface="Courier New" pitchFamily="49" charset="0"/>
              </a:rPr>
              <a:t>n</a:t>
            </a:r>
            <a:r>
              <a:rPr lang="en-US" sz="2000" smtClean="0">
                <a:latin typeface="Courier New" pitchFamily="49" charset="0"/>
              </a:rPr>
              <a:t>(R)</a:t>
            </a:r>
            <a:r>
              <a:rPr lang="en-US" sz="2000" smtClean="0"/>
              <a:t>is also the same as </a:t>
            </a:r>
            <a:r>
              <a:rPr lang="el-GR" sz="2000" smtClean="0">
                <a:latin typeface="Courier New" pitchFamily="49" charset="0"/>
                <a:cs typeface="Courier New" pitchFamily="49" charset="0"/>
              </a:rPr>
              <a:t>π</a:t>
            </a:r>
            <a:r>
              <a:rPr lang="en-US" sz="2000" baseline="-25000" smtClean="0">
                <a:latin typeface="Courier New" pitchFamily="49" charset="0"/>
              </a:rPr>
              <a:t>A</a:t>
            </a:r>
            <a:r>
              <a:rPr lang="en-US" sz="2000" baseline="-50000" smtClean="0">
                <a:latin typeface="Courier New" pitchFamily="49" charset="0"/>
              </a:rPr>
              <a:t>1</a:t>
            </a:r>
            <a:r>
              <a:rPr lang="en-US" sz="2000" baseline="-25000" smtClean="0">
                <a:latin typeface="Courier New" pitchFamily="49" charset="0"/>
              </a:rPr>
              <a:t>, A</a:t>
            </a:r>
            <a:r>
              <a:rPr lang="en-US" sz="2000" baseline="-50000" smtClean="0">
                <a:latin typeface="Courier New" pitchFamily="49" charset="0"/>
              </a:rPr>
              <a:t>2</a:t>
            </a:r>
            <a:r>
              <a:rPr lang="en-US" sz="2000" baseline="-25000" smtClean="0">
                <a:latin typeface="Courier New" pitchFamily="49" charset="0"/>
              </a:rPr>
              <a:t>, ..., A</a:t>
            </a:r>
            <a:r>
              <a:rPr lang="en-US" sz="2000" baseline="-50000" smtClean="0">
                <a:latin typeface="Courier New" pitchFamily="49" charset="0"/>
              </a:rPr>
              <a:t>n</a:t>
            </a:r>
            <a:r>
              <a:rPr lang="en-US" sz="2000" smtClean="0">
                <a:latin typeface="Courier New" pitchFamily="49" charset="0"/>
              </a:rPr>
              <a:t>(R)</a:t>
            </a:r>
            <a:r>
              <a:rPr lang="en-US" sz="2000" smtClean="0"/>
              <a:t>if </a:t>
            </a:r>
            <a:r>
              <a:rPr lang="en-US" sz="2000" smtClean="0">
                <a:latin typeface="Courier New" pitchFamily="49" charset="0"/>
              </a:rPr>
              <a:t>R</a:t>
            </a:r>
            <a:r>
              <a:rPr lang="en-US" sz="2000" smtClean="0"/>
              <a:t> is a set. However, if </a:t>
            </a:r>
            <a:r>
              <a:rPr lang="en-US" sz="2000" smtClean="0">
                <a:latin typeface="Courier New" pitchFamily="49" charset="0"/>
              </a:rPr>
              <a:t>R</a:t>
            </a:r>
            <a:r>
              <a:rPr lang="en-US" sz="2000" smtClean="0"/>
              <a:t> is a bag, then </a:t>
            </a:r>
            <a:r>
              <a:rPr lang="el-GR" sz="2000" smtClean="0">
                <a:latin typeface="Courier New" pitchFamily="49" charset="0"/>
                <a:cs typeface="Courier New" pitchFamily="49" charset="0"/>
              </a:rPr>
              <a:t>γ</a:t>
            </a:r>
            <a:r>
              <a:rPr lang="en-US" sz="2000" smtClean="0"/>
              <a:t> eliminates duplicates while </a:t>
            </a:r>
            <a:r>
              <a:rPr lang="el-GR" sz="2000" smtClean="0">
                <a:latin typeface="Courier New" pitchFamily="49" charset="0"/>
                <a:cs typeface="Courier New" pitchFamily="49" charset="0"/>
              </a:rPr>
              <a:t>π</a:t>
            </a:r>
            <a:r>
              <a:rPr lang="en-US" sz="2000" smtClean="0"/>
              <a:t> does not. For this reason, </a:t>
            </a:r>
            <a:r>
              <a:rPr lang="el-GR" sz="2000" smtClean="0">
                <a:latin typeface="Courier New" pitchFamily="49" charset="0"/>
                <a:cs typeface="Courier New" pitchFamily="49" charset="0"/>
              </a:rPr>
              <a:t>γ</a:t>
            </a:r>
            <a:r>
              <a:rPr lang="en-US" sz="2000" smtClean="0"/>
              <a:t> is often referred to as generalized projection.</a:t>
            </a:r>
            <a:endParaRPr lang="bg-BG" sz="20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98307" name="Rectangle 3"/>
          <p:cNvSpPr>
            <a:spLocks noGrp="1" noChangeArrowheads="1"/>
          </p:cNvSpPr>
          <p:nvPr>
            <p:ph type="body" idx="1"/>
          </p:nvPr>
        </p:nvSpPr>
        <p:spPr>
          <a:xfrm>
            <a:off x="457200" y="1981200"/>
            <a:ext cx="8229600" cy="942975"/>
          </a:xfrm>
        </p:spPr>
        <p:txBody>
          <a:bodyPr/>
          <a:lstStyle/>
          <a:p>
            <a:pPr eaLnBrk="1" hangingPunct="1">
              <a:buFont typeface="Wingdings" pitchFamily="2" charset="2"/>
              <a:buNone/>
              <a:defRPr/>
            </a:pPr>
            <a:r>
              <a:rPr lang="bg-BG" sz="2000" smtClean="0">
                <a:latin typeface="Courier New" pitchFamily="49" charset="0"/>
              </a:rPr>
              <a:t>Starsln(title, year, starName)</a:t>
            </a:r>
          </a:p>
          <a:p>
            <a:pPr eaLnBrk="1" hangingPunct="1">
              <a:buFont typeface="Wingdings" pitchFamily="2" charset="2"/>
              <a:buNone/>
              <a:defRPr/>
            </a:pPr>
            <a:r>
              <a:rPr lang="el-GR" sz="2000" smtClean="0">
                <a:latin typeface="Courier New" pitchFamily="49" charset="0"/>
                <a:cs typeface="Courier New" pitchFamily="49" charset="0"/>
              </a:rPr>
              <a:t>γ</a:t>
            </a:r>
            <a:r>
              <a:rPr lang="en-US" sz="2000" baseline="-25000" smtClean="0">
                <a:latin typeface="Courier New" pitchFamily="49" charset="0"/>
                <a:cs typeface="Courier New" pitchFamily="49" charset="0"/>
              </a:rPr>
              <a:t>starName, MIN(year)-&gt;minYear, COUNT(title)-&gt;ctTitle</a:t>
            </a:r>
            <a:r>
              <a:rPr lang="en-US" sz="2000" smtClean="0">
                <a:latin typeface="Courier New" pitchFamily="49" charset="0"/>
                <a:cs typeface="Courier New" pitchFamily="49" charset="0"/>
              </a:rPr>
              <a:t>(StarsIn)</a:t>
            </a:r>
            <a:endParaRPr lang="el-GR" sz="2000" smtClean="0">
              <a:latin typeface="Courier New" pitchFamily="49" charset="0"/>
              <a:cs typeface="Courier New" pitchFamily="49" charset="0"/>
            </a:endParaRPr>
          </a:p>
        </p:txBody>
      </p:sp>
      <p:sp>
        <p:nvSpPr>
          <p:cNvPr id="98309" name="Text Box 5"/>
          <p:cNvSpPr txBox="1">
            <a:spLocks noChangeArrowheads="1"/>
          </p:cNvSpPr>
          <p:nvPr/>
        </p:nvSpPr>
        <p:spPr bwMode="auto">
          <a:xfrm>
            <a:off x="1619250" y="5157788"/>
            <a:ext cx="5016500" cy="366712"/>
          </a:xfrm>
          <a:prstGeom prst="rect">
            <a:avLst/>
          </a:prstGeom>
          <a:noFill/>
          <a:ln w="9525">
            <a:noFill/>
            <a:miter lim="800000"/>
            <a:headEnd/>
            <a:tailEnd/>
          </a:ln>
          <a:effectLst/>
        </p:spPr>
        <p:txBody>
          <a:bodyPr wrap="none">
            <a:spAutoFit/>
          </a:bodyPr>
          <a:lstStyle/>
          <a:p>
            <a:pPr>
              <a:defRPr/>
            </a:pPr>
            <a:r>
              <a:rPr lang="el-GR">
                <a:effectLst>
                  <a:outerShdw blurRad="38100" dist="38100" dir="2700000" algn="tl">
                    <a:srgbClr val="000000"/>
                  </a:outerShdw>
                </a:effectLst>
                <a:latin typeface="Courier New" pitchFamily="49" charset="0"/>
              </a:rPr>
              <a:t>γ</a:t>
            </a:r>
            <a:r>
              <a:rPr lang="en-US" baseline="-25000">
                <a:effectLst>
                  <a:outerShdw blurRad="38100" dist="38100" dir="2700000" algn="tl">
                    <a:srgbClr val="000000"/>
                  </a:outerShdw>
                </a:effectLst>
                <a:latin typeface="Courier New" pitchFamily="49" charset="0"/>
              </a:rPr>
              <a:t>starName, MIN(year)-&gt;minYear, COUNT(title)-&gt;ctTitle</a:t>
            </a:r>
            <a:endParaRPr lang="bg-BG" baseline="-25000">
              <a:effectLst>
                <a:outerShdw blurRad="38100" dist="38100" dir="2700000" algn="tl">
                  <a:srgbClr val="000000"/>
                </a:outerShdw>
              </a:effectLst>
              <a:latin typeface="Courier New" pitchFamily="49" charset="0"/>
            </a:endParaRPr>
          </a:p>
        </p:txBody>
      </p:sp>
      <p:sp>
        <p:nvSpPr>
          <p:cNvPr id="66565" name="Text Box 6"/>
          <p:cNvSpPr txBox="1">
            <a:spLocks noChangeArrowheads="1"/>
          </p:cNvSpPr>
          <p:nvPr/>
        </p:nvSpPr>
        <p:spPr bwMode="auto">
          <a:xfrm>
            <a:off x="3563938" y="6237288"/>
            <a:ext cx="1139825" cy="366712"/>
          </a:xfrm>
          <a:prstGeom prst="rect">
            <a:avLst/>
          </a:prstGeom>
          <a:noFill/>
          <a:ln w="9525">
            <a:noFill/>
            <a:miter lim="800000"/>
            <a:headEnd/>
            <a:tailEnd/>
          </a:ln>
        </p:spPr>
        <p:txBody>
          <a:bodyPr wrap="none">
            <a:spAutoFit/>
          </a:bodyPr>
          <a:lstStyle/>
          <a:p>
            <a:r>
              <a:rPr lang="en-US">
                <a:latin typeface="Courier New" pitchFamily="49" charset="0"/>
              </a:rPr>
              <a:t>StarsIn</a:t>
            </a:r>
            <a:endParaRPr lang="bg-BG">
              <a:latin typeface="Courier New" pitchFamily="49" charset="0"/>
            </a:endParaRPr>
          </a:p>
        </p:txBody>
      </p:sp>
      <p:cxnSp>
        <p:nvCxnSpPr>
          <p:cNvPr id="66566" name="AutoShape 7"/>
          <p:cNvCxnSpPr>
            <a:cxnSpLocks noChangeShapeType="1"/>
            <a:stCxn id="98309" idx="2"/>
            <a:endCxn id="66565" idx="0"/>
          </p:cNvCxnSpPr>
          <p:nvPr/>
        </p:nvCxnSpPr>
        <p:spPr bwMode="auto">
          <a:xfrm>
            <a:off x="4127500" y="5524500"/>
            <a:ext cx="6350" cy="712788"/>
          </a:xfrm>
          <a:prstGeom prst="straightConnector1">
            <a:avLst/>
          </a:prstGeom>
          <a:noFill/>
          <a:ln w="9525">
            <a:solidFill>
              <a:schemeClr val="tx1"/>
            </a:solidFill>
            <a:round/>
            <a:headEnd/>
            <a:tailEnd/>
          </a:ln>
        </p:spPr>
      </p:cxnSp>
      <p:sp>
        <p:nvSpPr>
          <p:cNvPr id="66567" name="Text Box 8"/>
          <p:cNvSpPr txBox="1">
            <a:spLocks noChangeArrowheads="1"/>
          </p:cNvSpPr>
          <p:nvPr/>
        </p:nvSpPr>
        <p:spPr bwMode="auto">
          <a:xfrm>
            <a:off x="3563938" y="4149725"/>
            <a:ext cx="1149350" cy="366713"/>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Courier New" pitchFamily="49" charset="0"/>
              </a:rPr>
              <a:t>ctTitle≥3</a:t>
            </a:r>
          </a:p>
        </p:txBody>
      </p:sp>
      <p:sp>
        <p:nvSpPr>
          <p:cNvPr id="66568" name="Text Box 9"/>
          <p:cNvSpPr txBox="1">
            <a:spLocks noChangeArrowheads="1"/>
          </p:cNvSpPr>
          <p:nvPr/>
        </p:nvSpPr>
        <p:spPr bwMode="auto">
          <a:xfrm>
            <a:off x="3203575" y="3068638"/>
            <a:ext cx="1885950" cy="366712"/>
          </a:xfrm>
          <a:prstGeom prst="rect">
            <a:avLst/>
          </a:prstGeom>
          <a:noFill/>
          <a:ln w="9525">
            <a:noFill/>
            <a:miter lim="800000"/>
            <a:headEnd/>
            <a:tailEnd/>
          </a:ln>
        </p:spPr>
        <p:txBody>
          <a:bodyPr wrap="none">
            <a:spAutoFit/>
          </a:bodyPr>
          <a:lstStyle/>
          <a:p>
            <a:r>
              <a:rPr lang="el-GR">
                <a:latin typeface="Courier New" pitchFamily="49" charset="0"/>
                <a:cs typeface="Courier New" pitchFamily="49" charset="0"/>
              </a:rPr>
              <a:t>π</a:t>
            </a:r>
            <a:r>
              <a:rPr lang="en-US" baseline="-25000">
                <a:latin typeface="Courier New" pitchFamily="49" charset="0"/>
                <a:cs typeface="Courier New" pitchFamily="49" charset="0"/>
              </a:rPr>
              <a:t>starName, minYear</a:t>
            </a:r>
            <a:endParaRPr lang="el-GR" baseline="-25000">
              <a:latin typeface="Courier New" pitchFamily="49" charset="0"/>
              <a:cs typeface="Courier New" pitchFamily="49" charset="0"/>
            </a:endParaRPr>
          </a:p>
        </p:txBody>
      </p:sp>
      <p:cxnSp>
        <p:nvCxnSpPr>
          <p:cNvPr id="66569" name="AutoShape 10"/>
          <p:cNvCxnSpPr>
            <a:cxnSpLocks noChangeShapeType="1"/>
            <a:stCxn id="98309" idx="0"/>
            <a:endCxn id="66567" idx="2"/>
          </p:cNvCxnSpPr>
          <p:nvPr/>
        </p:nvCxnSpPr>
        <p:spPr bwMode="auto">
          <a:xfrm flipV="1">
            <a:off x="4127500" y="4516438"/>
            <a:ext cx="11113" cy="641350"/>
          </a:xfrm>
          <a:prstGeom prst="straightConnector1">
            <a:avLst/>
          </a:prstGeom>
          <a:noFill/>
          <a:ln w="9525">
            <a:solidFill>
              <a:schemeClr val="tx1"/>
            </a:solidFill>
            <a:round/>
            <a:headEnd/>
            <a:tailEnd/>
          </a:ln>
        </p:spPr>
      </p:cxnSp>
      <p:cxnSp>
        <p:nvCxnSpPr>
          <p:cNvPr id="66570" name="AutoShape 11"/>
          <p:cNvCxnSpPr>
            <a:cxnSpLocks noChangeShapeType="1"/>
            <a:stCxn id="66567" idx="0"/>
            <a:endCxn id="66568" idx="2"/>
          </p:cNvCxnSpPr>
          <p:nvPr/>
        </p:nvCxnSpPr>
        <p:spPr bwMode="auto">
          <a:xfrm flipV="1">
            <a:off x="4138613" y="3435350"/>
            <a:ext cx="7937" cy="714375"/>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381000"/>
            <a:ext cx="8229600" cy="815975"/>
          </a:xfrm>
        </p:spPr>
        <p:txBody>
          <a:bodyPr/>
          <a:lstStyle/>
          <a:p>
            <a:pPr eaLnBrk="1" hangingPunct="1">
              <a:defRPr/>
            </a:pPr>
            <a:r>
              <a:rPr lang="bg-BG" sz="4000" smtClean="0"/>
              <a:t>Extending the Projection Operator</a:t>
            </a:r>
          </a:p>
        </p:txBody>
      </p:sp>
      <p:sp>
        <p:nvSpPr>
          <p:cNvPr id="99331" name="Rectangle 3"/>
          <p:cNvSpPr>
            <a:spLocks noGrp="1" noChangeArrowheads="1"/>
          </p:cNvSpPr>
          <p:nvPr>
            <p:ph type="body" idx="1"/>
          </p:nvPr>
        </p:nvSpPr>
        <p:spPr>
          <a:xfrm>
            <a:off x="0" y="1484313"/>
            <a:ext cx="9144000" cy="5184775"/>
          </a:xfrm>
        </p:spPr>
        <p:txBody>
          <a:bodyPr/>
          <a:lstStyle/>
          <a:p>
            <a:pPr eaLnBrk="1" hangingPunct="1">
              <a:lnSpc>
                <a:spcPct val="80000"/>
              </a:lnSpc>
              <a:buFont typeface="Wingdings" pitchFamily="2" charset="2"/>
              <a:buNone/>
              <a:defRPr/>
            </a:pPr>
            <a:r>
              <a:rPr lang="en-US" sz="1800" dirty="0" smtClean="0"/>
              <a:t>Let us reconsider the projection operator </a:t>
            </a:r>
            <a:r>
              <a:rPr lang="el-GR" sz="1800" dirty="0" smtClean="0">
                <a:latin typeface="Courier New" pitchFamily="49" charset="0"/>
                <a:cs typeface="Courier New" pitchFamily="49" charset="0"/>
              </a:rPr>
              <a:t>π</a:t>
            </a:r>
            <a:r>
              <a:rPr lang="en-US" sz="1800" baseline="-25000" dirty="0" smtClean="0">
                <a:latin typeface="Courier New" pitchFamily="49" charset="0"/>
                <a:cs typeface="Courier New" pitchFamily="49" charset="0"/>
              </a:rPr>
              <a:t>L</a:t>
            </a:r>
            <a:r>
              <a:rPr lang="en-US" sz="1800" dirty="0" smtClean="0">
                <a:latin typeface="Courier New" pitchFamily="49" charset="0"/>
              </a:rPr>
              <a:t>(R)</a:t>
            </a:r>
            <a:r>
              <a:rPr lang="en-US" sz="1800" dirty="0" smtClean="0"/>
              <a:t>. In the classical relational algebra, </a:t>
            </a:r>
            <a:r>
              <a:rPr lang="en-US" sz="1800" dirty="0" smtClean="0">
                <a:latin typeface="Courier New" pitchFamily="49" charset="0"/>
              </a:rPr>
              <a:t>L</a:t>
            </a:r>
            <a:r>
              <a:rPr lang="en-US" sz="1800" dirty="0" smtClean="0"/>
              <a:t> is a list of (some of the) attributes of </a:t>
            </a:r>
            <a:r>
              <a:rPr lang="en-US" sz="1800" dirty="0" smtClean="0">
                <a:latin typeface="Courier New" pitchFamily="49" charset="0"/>
              </a:rPr>
              <a:t>R</a:t>
            </a:r>
            <a:r>
              <a:rPr lang="en-US" sz="1800" dirty="0" smtClean="0"/>
              <a:t>. We extend the projection operator to allow it to compute with components of tuples as well as choose components. In </a:t>
            </a:r>
            <a:r>
              <a:rPr lang="en-US" sz="1800" dirty="0" smtClean="0">
                <a:solidFill>
                  <a:schemeClr val="folHlink"/>
                </a:solidFill>
              </a:rPr>
              <a:t>extended projection</a:t>
            </a:r>
            <a:r>
              <a:rPr lang="en-US" sz="1800" dirty="0" smtClean="0"/>
              <a:t>, also denoted  </a:t>
            </a:r>
            <a:r>
              <a:rPr lang="el-GR" sz="1800" dirty="0" smtClean="0">
                <a:latin typeface="Courier New" pitchFamily="49" charset="0"/>
                <a:cs typeface="Courier New" pitchFamily="49" charset="0"/>
              </a:rPr>
              <a:t>π</a:t>
            </a:r>
            <a:r>
              <a:rPr lang="en-US" sz="1800" baseline="-25000" dirty="0" smtClean="0">
                <a:latin typeface="Courier New" pitchFamily="49" charset="0"/>
                <a:cs typeface="Courier New" pitchFamily="49" charset="0"/>
              </a:rPr>
              <a:t>L</a:t>
            </a:r>
            <a:r>
              <a:rPr lang="en-US" sz="1800" dirty="0" smtClean="0">
                <a:latin typeface="Courier New" pitchFamily="49" charset="0"/>
              </a:rPr>
              <a:t>(R)</a:t>
            </a:r>
            <a:r>
              <a:rPr lang="en-US" sz="1800" dirty="0" smtClean="0"/>
              <a:t>, projection lists can have the following kinds of elements:</a:t>
            </a:r>
          </a:p>
          <a:p>
            <a:pPr eaLnBrk="1" hangingPunct="1">
              <a:lnSpc>
                <a:spcPct val="80000"/>
              </a:lnSpc>
              <a:buFont typeface="Wingdings" pitchFamily="2" charset="2"/>
              <a:buAutoNum type="arabicPeriod"/>
              <a:defRPr/>
            </a:pPr>
            <a:r>
              <a:rPr lang="en-US" sz="1800" dirty="0" smtClean="0"/>
              <a:t>A single attribute of </a:t>
            </a:r>
            <a:r>
              <a:rPr lang="en-US" sz="1800" dirty="0" smtClean="0">
                <a:latin typeface="Courier New" pitchFamily="49" charset="0"/>
              </a:rPr>
              <a:t>R</a:t>
            </a:r>
            <a:r>
              <a:rPr lang="en-US" sz="1800" dirty="0" smtClean="0"/>
              <a:t>.</a:t>
            </a:r>
          </a:p>
          <a:p>
            <a:pPr eaLnBrk="1" hangingPunct="1">
              <a:lnSpc>
                <a:spcPct val="80000"/>
              </a:lnSpc>
              <a:buFont typeface="Wingdings" pitchFamily="2" charset="2"/>
              <a:buAutoNum type="arabicPeriod"/>
              <a:defRPr/>
            </a:pPr>
            <a:r>
              <a:rPr lang="en-US" sz="1800" dirty="0" smtClean="0"/>
              <a:t>An expression </a:t>
            </a:r>
            <a:r>
              <a:rPr lang="en-US" sz="1800" dirty="0" smtClean="0">
                <a:latin typeface="Courier New" pitchFamily="49" charset="0"/>
              </a:rPr>
              <a:t>x —&gt; y</a:t>
            </a:r>
            <a:r>
              <a:rPr lang="en-US" sz="1800" dirty="0" smtClean="0"/>
              <a:t>, where </a:t>
            </a:r>
            <a:r>
              <a:rPr lang="en-US" sz="1800" dirty="0" smtClean="0">
                <a:latin typeface="Courier New" pitchFamily="49" charset="0"/>
              </a:rPr>
              <a:t>x</a:t>
            </a:r>
            <a:r>
              <a:rPr lang="en-US" sz="1800" dirty="0" smtClean="0"/>
              <a:t> and </a:t>
            </a:r>
            <a:r>
              <a:rPr lang="en-US" sz="1800" dirty="0" smtClean="0">
                <a:latin typeface="Courier New" pitchFamily="49" charset="0"/>
              </a:rPr>
              <a:t>y</a:t>
            </a:r>
            <a:r>
              <a:rPr lang="en-US" sz="1800" dirty="0" smtClean="0"/>
              <a:t> are names for attributes. The element </a:t>
            </a:r>
            <a:br>
              <a:rPr lang="en-US" sz="1800" dirty="0" smtClean="0"/>
            </a:br>
            <a:r>
              <a:rPr lang="en-US" sz="1800" dirty="0" smtClean="0">
                <a:latin typeface="Courier New" pitchFamily="49" charset="0"/>
              </a:rPr>
              <a:t>x —&gt; y</a:t>
            </a:r>
            <a:r>
              <a:rPr lang="en-US" sz="1800" dirty="0" smtClean="0"/>
              <a:t> in the list </a:t>
            </a:r>
            <a:r>
              <a:rPr lang="en-US" sz="1800" dirty="0" smtClean="0">
                <a:latin typeface="Courier New" pitchFamily="49" charset="0"/>
              </a:rPr>
              <a:t>L</a:t>
            </a:r>
            <a:r>
              <a:rPr lang="en-US" sz="1800" dirty="0" smtClean="0"/>
              <a:t> asks that we take the attribute </a:t>
            </a:r>
            <a:r>
              <a:rPr lang="en-US" sz="1800" dirty="0" smtClean="0">
                <a:latin typeface="Courier New" pitchFamily="49" charset="0"/>
              </a:rPr>
              <a:t>x</a:t>
            </a:r>
            <a:r>
              <a:rPr lang="en-US" sz="1800" dirty="0" smtClean="0"/>
              <a:t> of </a:t>
            </a:r>
            <a:r>
              <a:rPr lang="en-US" sz="1800" dirty="0" smtClean="0">
                <a:latin typeface="Courier New" pitchFamily="49" charset="0"/>
              </a:rPr>
              <a:t>R</a:t>
            </a:r>
            <a:r>
              <a:rPr lang="en-US" sz="1800" dirty="0" smtClean="0"/>
              <a:t> and rename it </a:t>
            </a:r>
            <a:r>
              <a:rPr lang="en-US" sz="1800" dirty="0" smtClean="0">
                <a:latin typeface="Courier New" pitchFamily="49" charset="0"/>
              </a:rPr>
              <a:t>y</a:t>
            </a:r>
            <a:r>
              <a:rPr lang="en-US" sz="1800" dirty="0" smtClean="0"/>
              <a:t>, i.e., the name of this attribute in the schema of the result relation is </a:t>
            </a:r>
            <a:r>
              <a:rPr lang="en-US" sz="1800" dirty="0" smtClean="0">
                <a:latin typeface="Courier New" pitchFamily="49" charset="0"/>
              </a:rPr>
              <a:t>y</a:t>
            </a:r>
            <a:r>
              <a:rPr lang="en-US" sz="1800" dirty="0" smtClean="0"/>
              <a:t>.</a:t>
            </a:r>
          </a:p>
          <a:p>
            <a:pPr eaLnBrk="1" hangingPunct="1">
              <a:lnSpc>
                <a:spcPct val="80000"/>
              </a:lnSpc>
              <a:buFont typeface="Wingdings" pitchFamily="2" charset="2"/>
              <a:buAutoNum type="arabicPeriod"/>
              <a:defRPr/>
            </a:pPr>
            <a:r>
              <a:rPr lang="en-US" sz="1800" smtClean="0"/>
              <a:t>An expression </a:t>
            </a:r>
            <a:r>
              <a:rPr lang="en-US" sz="1800" smtClean="0">
                <a:latin typeface="Courier New" pitchFamily="49" charset="0"/>
              </a:rPr>
              <a:t>E —&gt; z</a:t>
            </a:r>
            <a:r>
              <a:rPr lang="en-US" sz="1800" smtClean="0"/>
              <a:t>, where </a:t>
            </a:r>
            <a:r>
              <a:rPr lang="en-US" sz="1800" smtClean="0">
                <a:latin typeface="Courier New" pitchFamily="49" charset="0"/>
              </a:rPr>
              <a:t>E</a:t>
            </a:r>
            <a:r>
              <a:rPr lang="en-US" sz="1800" smtClean="0"/>
              <a:t> is an expression involving attributes of </a:t>
            </a:r>
            <a:r>
              <a:rPr lang="en-US" sz="1800" smtClean="0">
                <a:latin typeface="Courier New" pitchFamily="49" charset="0"/>
              </a:rPr>
              <a:t>R</a:t>
            </a:r>
            <a:r>
              <a:rPr lang="en-US" sz="1800" smtClean="0"/>
              <a:t>, constants, arithmetic operators, and string operators, and </a:t>
            </a:r>
            <a:r>
              <a:rPr lang="en-US" sz="1800" smtClean="0">
                <a:latin typeface="Courier New" pitchFamily="49" charset="0"/>
              </a:rPr>
              <a:t>z</a:t>
            </a:r>
            <a:r>
              <a:rPr lang="en-US" sz="1800" smtClean="0"/>
              <a:t> is a new name for the attribute that results from the calculation implied by </a:t>
            </a:r>
            <a:r>
              <a:rPr lang="en-US" sz="1800" smtClean="0">
                <a:latin typeface="Courier New" pitchFamily="49" charset="0"/>
              </a:rPr>
              <a:t>E</a:t>
            </a:r>
            <a:r>
              <a:rPr lang="en-US" sz="1800" smtClean="0"/>
              <a:t>. </a:t>
            </a:r>
            <a:r>
              <a:rPr lang="en-US" sz="1800" dirty="0" smtClean="0"/>
              <a:t>For example, a </a:t>
            </a:r>
            <a:r>
              <a:rPr lang="en-US" sz="1800" dirty="0" err="1" smtClean="0">
                <a:latin typeface="Courier New" pitchFamily="49" charset="0"/>
              </a:rPr>
              <a:t>a</a:t>
            </a:r>
            <a:r>
              <a:rPr lang="en-US" sz="1800" dirty="0" smtClean="0">
                <a:latin typeface="Courier New" pitchFamily="49" charset="0"/>
              </a:rPr>
              <a:t> + b —&gt; x</a:t>
            </a:r>
            <a:r>
              <a:rPr lang="en-US" sz="1800" dirty="0" smtClean="0"/>
              <a:t> as a list element represents the sum of the attributes </a:t>
            </a:r>
            <a:r>
              <a:rPr lang="en-US" sz="1800" dirty="0" smtClean="0">
                <a:latin typeface="Courier New" pitchFamily="49" charset="0"/>
              </a:rPr>
              <a:t>a</a:t>
            </a:r>
            <a:r>
              <a:rPr lang="en-US" sz="1800" dirty="0" smtClean="0"/>
              <a:t> and </a:t>
            </a:r>
            <a:r>
              <a:rPr lang="en-US" sz="1800" dirty="0" smtClean="0">
                <a:latin typeface="Courier New" pitchFamily="49" charset="0"/>
              </a:rPr>
              <a:t>b</a:t>
            </a:r>
            <a:r>
              <a:rPr lang="en-US" sz="1800" dirty="0" smtClean="0"/>
              <a:t>, renamed </a:t>
            </a:r>
            <a:r>
              <a:rPr lang="en-US" sz="1800" dirty="0" smtClean="0">
                <a:latin typeface="Courier New" pitchFamily="49" charset="0"/>
              </a:rPr>
              <a:t>x</a:t>
            </a:r>
            <a:r>
              <a:rPr lang="en-US" sz="1800" dirty="0" smtClean="0"/>
              <a:t>. Element </a:t>
            </a:r>
            <a:r>
              <a:rPr lang="en-US" sz="1800" dirty="0" smtClean="0">
                <a:latin typeface="Courier New" pitchFamily="49" charset="0"/>
              </a:rPr>
              <a:t>c || d —&gt; e</a:t>
            </a:r>
            <a:r>
              <a:rPr lang="en-US" sz="1800" dirty="0" smtClean="0"/>
              <a:t> means concatenate the (presumably string-valued) attributes </a:t>
            </a:r>
            <a:r>
              <a:rPr lang="en-US" sz="1800" dirty="0" smtClean="0">
                <a:latin typeface="Courier New" pitchFamily="49" charset="0"/>
              </a:rPr>
              <a:t>c</a:t>
            </a:r>
            <a:r>
              <a:rPr lang="en-US" sz="1800" dirty="0" smtClean="0"/>
              <a:t> and </a:t>
            </a:r>
            <a:r>
              <a:rPr lang="en-US" sz="1800" dirty="0" smtClean="0">
                <a:latin typeface="Courier New" pitchFamily="49" charset="0"/>
              </a:rPr>
              <a:t>d</a:t>
            </a:r>
            <a:r>
              <a:rPr lang="en-US" sz="1800" dirty="0" smtClean="0"/>
              <a:t> and call the result </a:t>
            </a:r>
            <a:r>
              <a:rPr lang="en-US" sz="1800" dirty="0" smtClean="0">
                <a:latin typeface="Courier New" pitchFamily="49" charset="0"/>
              </a:rPr>
              <a:t>e</a:t>
            </a:r>
            <a:r>
              <a:rPr lang="en-US" sz="1800" dirty="0" smtClean="0"/>
              <a:t>.</a:t>
            </a:r>
          </a:p>
          <a:p>
            <a:pPr eaLnBrk="1" hangingPunct="1">
              <a:lnSpc>
                <a:spcPct val="80000"/>
              </a:lnSpc>
              <a:buFont typeface="Wingdings" pitchFamily="2" charset="2"/>
              <a:buNone/>
              <a:defRPr/>
            </a:pPr>
            <a:r>
              <a:rPr lang="en-US" sz="1800" dirty="0" smtClean="0"/>
              <a:t>The result of the projection is computed by considering each tuple of </a:t>
            </a:r>
            <a:r>
              <a:rPr lang="en-US" sz="1800" dirty="0" smtClean="0">
                <a:latin typeface="Courier New" pitchFamily="49" charset="0"/>
              </a:rPr>
              <a:t>R</a:t>
            </a:r>
            <a:r>
              <a:rPr lang="en-US" sz="1800" dirty="0" smtClean="0"/>
              <a:t> in turn. We evaluate the list </a:t>
            </a:r>
            <a:r>
              <a:rPr lang="en-US" sz="1800" dirty="0" smtClean="0">
                <a:latin typeface="Courier New" pitchFamily="49" charset="0"/>
              </a:rPr>
              <a:t>L</a:t>
            </a:r>
            <a:r>
              <a:rPr lang="en-US" sz="1800" dirty="0" smtClean="0"/>
              <a:t> by substituting the tuple's components for the corresponding attributes mentioned in </a:t>
            </a:r>
            <a:r>
              <a:rPr lang="en-US" sz="1800" dirty="0" smtClean="0">
                <a:latin typeface="Courier New" pitchFamily="49" charset="0"/>
              </a:rPr>
              <a:t>L</a:t>
            </a:r>
            <a:r>
              <a:rPr lang="en-US" sz="1800" dirty="0" smtClean="0"/>
              <a:t> and applying any operators indicated by </a:t>
            </a:r>
            <a:r>
              <a:rPr lang="en-US" sz="1800" dirty="0" smtClean="0">
                <a:latin typeface="Courier New" pitchFamily="49" charset="0"/>
              </a:rPr>
              <a:t>L</a:t>
            </a:r>
            <a:r>
              <a:rPr lang="en-US" sz="1800" dirty="0" smtClean="0"/>
              <a:t> to these values. The result is a relation whose schema is the names of the attributes on list </a:t>
            </a:r>
            <a:r>
              <a:rPr lang="en-US" sz="1800" dirty="0" smtClean="0">
                <a:latin typeface="Courier New" pitchFamily="49" charset="0"/>
              </a:rPr>
              <a:t>L</a:t>
            </a:r>
            <a:r>
              <a:rPr lang="en-US" sz="1800" dirty="0" smtClean="0"/>
              <a:t>, with whatever renaming the list specifies. Each tuple of </a:t>
            </a:r>
            <a:r>
              <a:rPr lang="en-US" sz="1800" dirty="0" smtClean="0">
                <a:latin typeface="Courier New" pitchFamily="49" charset="0"/>
              </a:rPr>
              <a:t>R</a:t>
            </a:r>
            <a:r>
              <a:rPr lang="en-US" sz="1800" dirty="0" smtClean="0"/>
              <a:t> yields one tuple of the result. Duplicate tuples in </a:t>
            </a:r>
            <a:r>
              <a:rPr lang="en-US" sz="1800" dirty="0" smtClean="0">
                <a:latin typeface="Courier New" pitchFamily="49" charset="0"/>
              </a:rPr>
              <a:t>R</a:t>
            </a:r>
            <a:r>
              <a:rPr lang="en-US" sz="1800" dirty="0" smtClean="0"/>
              <a:t> surely yield duplicate tuples in the result, but the result can have duplicates even if </a:t>
            </a:r>
            <a:r>
              <a:rPr lang="en-US" sz="1800" dirty="0" smtClean="0">
                <a:latin typeface="Courier New" pitchFamily="49" charset="0"/>
              </a:rPr>
              <a:t>R</a:t>
            </a:r>
            <a:r>
              <a:rPr lang="en-US" sz="1800" dirty="0" smtClean="0"/>
              <a:t> does not.</a:t>
            </a:r>
            <a:endParaRPr lang="bg-BG" sz="1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100631" name="Group 279"/>
          <p:cNvGraphicFramePr>
            <a:graphicFrameLocks noGrp="1"/>
          </p:cNvGraphicFramePr>
          <p:nvPr>
            <p:ph idx="1"/>
          </p:nvPr>
        </p:nvGraphicFramePr>
        <p:xfrm>
          <a:off x="457200" y="1981200"/>
          <a:ext cx="8362950" cy="4114801"/>
        </p:xfrm>
        <a:graphic>
          <a:graphicData uri="http://schemas.openxmlformats.org/drawingml/2006/table">
            <a:tbl>
              <a:tblPr/>
              <a:tblGrid>
                <a:gridCol w="836613"/>
                <a:gridCol w="836612"/>
                <a:gridCol w="835025"/>
                <a:gridCol w="836613"/>
                <a:gridCol w="836612"/>
                <a:gridCol w="836613"/>
                <a:gridCol w="836612"/>
                <a:gridCol w="835025"/>
                <a:gridCol w="836613"/>
                <a:gridCol w="836612"/>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π</a:t>
                      </a:r>
                      <a:r>
                        <a:rPr kumimoji="0" lang="en-US" sz="24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A,B+C-&gt;X</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(R)</a:t>
                      </a:r>
                      <a:endParaRPr kumimoji="0" lang="el-GR"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π</a:t>
                      </a:r>
                      <a:r>
                        <a:rPr kumimoji="0" lang="en-US" sz="2400" b="0" i="0" u="none" strike="noStrike" cap="none" normalizeH="0" baseline="-25000" smtClean="0">
                          <a:ln>
                            <a:noFill/>
                          </a:ln>
                          <a:solidFill>
                            <a:schemeClr val="tx1"/>
                          </a:solidFill>
                          <a:effectLst>
                            <a:outerShdw blurRad="38100" dist="38100" dir="2700000" algn="tl">
                              <a:srgbClr val="000000"/>
                            </a:outerShdw>
                          </a:effectLst>
                          <a:latin typeface="Courier New" pitchFamily="49" charset="0"/>
                          <a:cs typeface="Courier New" pitchFamily="49" charset="0"/>
                        </a:rPr>
                        <a:t>B-A-&gt;X,C-B-&gt;Y</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rPr>
                        <a:t>(R)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cs typeface="Courier New" pitchFamily="49" charset="0"/>
                      </a:endParaRP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X</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X</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Y</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cap="flat">
                      <a:noFill/>
                    </a:lnR>
                    <a:lnT>
                      <a:noFill/>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bg-BG" smtClean="0"/>
              <a:t>The Sorting Operator</a:t>
            </a:r>
          </a:p>
        </p:txBody>
      </p:sp>
      <p:sp>
        <p:nvSpPr>
          <p:cNvPr id="10240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dirty="0" smtClean="0"/>
              <a:t>There are several contexts in which we want to sort the tuples of a relation by one or more of its attributes. Often, when querying data, one wants the result relation to be sorted. For instance, in a query about all the movies in which Scan Connery appeared, we might wish to have the list sorted by title, so we could more easily find whether a certain movie was on the list. We shall also see how execution of queries by the DBMS is often made more efficient if we sort the relations first.</a:t>
            </a:r>
          </a:p>
          <a:p>
            <a:pPr eaLnBrk="1" hangingPunct="1">
              <a:lnSpc>
                <a:spcPct val="80000"/>
              </a:lnSpc>
              <a:buFont typeface="Wingdings" pitchFamily="2" charset="2"/>
              <a:buNone/>
              <a:defRPr/>
            </a:pPr>
            <a:r>
              <a:rPr lang="en-US" sz="2000" dirty="0" smtClean="0"/>
              <a:t>The expression </a:t>
            </a:r>
            <a:r>
              <a:rPr lang="el-GR" sz="2000" dirty="0" smtClean="0">
                <a:latin typeface="Courier New" pitchFamily="49" charset="0"/>
                <a:cs typeface="Courier New" pitchFamily="49" charset="0"/>
              </a:rPr>
              <a:t>τ</a:t>
            </a:r>
            <a:r>
              <a:rPr lang="en-US" sz="2000" baseline="-25000" dirty="0" smtClean="0">
                <a:latin typeface="Courier New" pitchFamily="49" charset="0"/>
              </a:rPr>
              <a:t>L</a:t>
            </a:r>
            <a:r>
              <a:rPr lang="en-US" sz="2000" dirty="0" smtClean="0">
                <a:latin typeface="Courier New" pitchFamily="49" charset="0"/>
              </a:rPr>
              <a:t>(R)</a:t>
            </a:r>
            <a:r>
              <a:rPr lang="en-US" sz="2000" dirty="0" smtClean="0"/>
              <a:t>, where </a:t>
            </a:r>
            <a:r>
              <a:rPr lang="en-US" sz="2000" dirty="0" smtClean="0">
                <a:latin typeface="Courier New" pitchFamily="49" charset="0"/>
              </a:rPr>
              <a:t>R</a:t>
            </a:r>
            <a:r>
              <a:rPr lang="en-US" sz="2000" dirty="0" smtClean="0"/>
              <a:t> is a relation and </a:t>
            </a:r>
            <a:r>
              <a:rPr lang="en-US" sz="2000" dirty="0" smtClean="0">
                <a:latin typeface="Courier New" pitchFamily="49" charset="0"/>
              </a:rPr>
              <a:t>L</a:t>
            </a:r>
            <a:r>
              <a:rPr lang="en-US" sz="2000" dirty="0" smtClean="0"/>
              <a:t> a list of some of </a:t>
            </a:r>
            <a:r>
              <a:rPr lang="en-US" sz="2000" dirty="0" smtClean="0">
                <a:latin typeface="Courier New" pitchFamily="49" charset="0"/>
              </a:rPr>
              <a:t>R</a:t>
            </a:r>
            <a:r>
              <a:rPr lang="en-US" sz="2000" dirty="0" smtClean="0"/>
              <a:t>'s attributes, is the relation </a:t>
            </a:r>
            <a:r>
              <a:rPr lang="en-US" sz="2000" dirty="0" smtClean="0">
                <a:latin typeface="Courier New" pitchFamily="49" charset="0"/>
              </a:rPr>
              <a:t>R</a:t>
            </a:r>
            <a:r>
              <a:rPr lang="en-US" sz="2000" dirty="0" smtClean="0"/>
              <a:t>, but with the tuples of </a:t>
            </a:r>
            <a:r>
              <a:rPr lang="en-US" sz="2000" dirty="0" smtClean="0">
                <a:latin typeface="Courier New" pitchFamily="49" charset="0"/>
              </a:rPr>
              <a:t>R</a:t>
            </a:r>
            <a:r>
              <a:rPr lang="en-US" sz="2000" dirty="0" smtClean="0"/>
              <a:t> sorted in the order indicated by </a:t>
            </a:r>
            <a:r>
              <a:rPr lang="en-US" sz="2000" dirty="0" smtClean="0">
                <a:latin typeface="Courier New" pitchFamily="49" charset="0"/>
              </a:rPr>
              <a:t>L</a:t>
            </a:r>
            <a:r>
              <a:rPr lang="en-US" sz="2000" dirty="0" smtClean="0"/>
              <a:t>. If </a:t>
            </a:r>
            <a:r>
              <a:rPr lang="en-US" sz="2000" dirty="0" smtClean="0">
                <a:latin typeface="Courier New" pitchFamily="49" charset="0"/>
              </a:rPr>
              <a:t>L</a:t>
            </a:r>
            <a:r>
              <a:rPr lang="en-US" sz="2000" dirty="0" smtClean="0"/>
              <a:t> is the list </a:t>
            </a:r>
            <a:r>
              <a:rPr lang="en-US" sz="2000" dirty="0" smtClean="0">
                <a:latin typeface="Courier New" pitchFamily="49" charset="0"/>
              </a:rPr>
              <a:t>A</a:t>
            </a:r>
            <a:r>
              <a:rPr lang="en-US" sz="2000" baseline="-25000" dirty="0" smtClean="0">
                <a:latin typeface="Courier New" pitchFamily="49" charset="0"/>
              </a:rPr>
              <a:t>1</a:t>
            </a:r>
            <a:r>
              <a:rPr lang="en-US" sz="2000" dirty="0" smtClean="0">
                <a:latin typeface="Courier New" pitchFamily="49" charset="0"/>
              </a:rPr>
              <a:t>, A</a:t>
            </a:r>
            <a:r>
              <a:rPr lang="en-US" sz="2000" baseline="-25000" dirty="0" smtClean="0">
                <a:latin typeface="Courier New" pitchFamily="49" charset="0"/>
              </a:rPr>
              <a:t>2</a:t>
            </a:r>
            <a:r>
              <a:rPr lang="en-US" sz="2000" dirty="0" smtClean="0">
                <a:latin typeface="Courier New" pitchFamily="49" charset="0"/>
              </a:rPr>
              <a:t>, ..., A</a:t>
            </a:r>
            <a:r>
              <a:rPr lang="en-US" sz="2000" baseline="-25000" dirty="0" smtClean="0">
                <a:latin typeface="Courier New" pitchFamily="49" charset="0"/>
              </a:rPr>
              <a:t>n</a:t>
            </a:r>
            <a:r>
              <a:rPr lang="en-US" sz="2000" dirty="0" smtClean="0"/>
              <a:t>, then the tuples of </a:t>
            </a:r>
            <a:r>
              <a:rPr lang="en-US" sz="2000" dirty="0" smtClean="0">
                <a:latin typeface="Courier New" pitchFamily="49" charset="0"/>
              </a:rPr>
              <a:t>R</a:t>
            </a:r>
            <a:r>
              <a:rPr lang="en-US" sz="2000" dirty="0" smtClean="0"/>
              <a:t> are sorted first by their value of attribute </a:t>
            </a:r>
            <a:r>
              <a:rPr lang="en-US" sz="2000" dirty="0" smtClean="0">
                <a:latin typeface="Courier New" pitchFamily="49" charset="0"/>
              </a:rPr>
              <a:t>A</a:t>
            </a:r>
            <a:r>
              <a:rPr lang="en-US" sz="2000" baseline="-25000" dirty="0" smtClean="0">
                <a:latin typeface="Courier New" pitchFamily="49" charset="0"/>
              </a:rPr>
              <a:t>1</a:t>
            </a:r>
            <a:r>
              <a:rPr lang="en-US" sz="2000" dirty="0" smtClean="0"/>
              <a:t>. Ties are broken according to the value of </a:t>
            </a:r>
            <a:r>
              <a:rPr lang="en-US" sz="2000" dirty="0" smtClean="0">
                <a:latin typeface="Courier New" pitchFamily="49" charset="0"/>
              </a:rPr>
              <a:t>A</a:t>
            </a:r>
            <a:r>
              <a:rPr lang="en-US" sz="2000" baseline="-25000" dirty="0" smtClean="0">
                <a:latin typeface="Courier New" pitchFamily="49" charset="0"/>
              </a:rPr>
              <a:t>2</a:t>
            </a:r>
            <a:r>
              <a:rPr lang="en-US" sz="2000" dirty="0" smtClean="0"/>
              <a:t>; tuples that agree on both </a:t>
            </a:r>
            <a:r>
              <a:rPr lang="en-US" sz="2000" dirty="0" smtClean="0">
                <a:latin typeface="Courier New" pitchFamily="49" charset="0"/>
              </a:rPr>
              <a:t>A</a:t>
            </a:r>
            <a:r>
              <a:rPr lang="en-US" sz="2000" baseline="-25000" dirty="0" smtClean="0">
                <a:latin typeface="Courier New" pitchFamily="49" charset="0"/>
              </a:rPr>
              <a:t>1</a:t>
            </a:r>
            <a:r>
              <a:rPr lang="en-US" sz="2000" dirty="0" smtClean="0"/>
              <a:t> and </a:t>
            </a:r>
            <a:r>
              <a:rPr lang="en-US" sz="2000" dirty="0" smtClean="0">
                <a:latin typeface="Courier New" pitchFamily="49" charset="0"/>
              </a:rPr>
              <a:t>A</a:t>
            </a:r>
            <a:r>
              <a:rPr lang="en-US" sz="2000" baseline="-25000" dirty="0" smtClean="0">
                <a:latin typeface="Courier New" pitchFamily="49" charset="0"/>
              </a:rPr>
              <a:t>2</a:t>
            </a:r>
            <a:r>
              <a:rPr lang="en-US" sz="2000" dirty="0" smtClean="0"/>
              <a:t> are ordered according to their value of </a:t>
            </a:r>
            <a:r>
              <a:rPr lang="en-US" sz="2000" dirty="0" smtClean="0">
                <a:latin typeface="Courier New" pitchFamily="49" charset="0"/>
              </a:rPr>
              <a:t>A</a:t>
            </a:r>
            <a:r>
              <a:rPr lang="en-US" sz="2000" baseline="-25000" dirty="0" smtClean="0">
                <a:latin typeface="Courier New" pitchFamily="49" charset="0"/>
              </a:rPr>
              <a:t>3</a:t>
            </a:r>
            <a:r>
              <a:rPr lang="en-US" sz="2000" dirty="0" smtClean="0"/>
              <a:t>, and so on. Ties that remain after attribute </a:t>
            </a:r>
            <a:r>
              <a:rPr lang="en-US" sz="2000" dirty="0" smtClean="0">
                <a:latin typeface="Courier New" pitchFamily="49" charset="0"/>
              </a:rPr>
              <a:t>A</a:t>
            </a:r>
            <a:r>
              <a:rPr lang="en-US" sz="2000" baseline="-25000" dirty="0" smtClean="0">
                <a:latin typeface="Courier New" pitchFamily="49" charset="0"/>
              </a:rPr>
              <a:t>n</a:t>
            </a:r>
            <a:r>
              <a:rPr lang="en-US" sz="2000" dirty="0" smtClean="0"/>
              <a:t> is considered may be ordered arbitrarily.</a:t>
            </a:r>
            <a:endParaRPr lang="bg-BG" sz="20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bg-BG" smtClean="0"/>
              <a:t>The Sorting Operator</a:t>
            </a:r>
          </a:p>
        </p:txBody>
      </p:sp>
      <p:sp>
        <p:nvSpPr>
          <p:cNvPr id="103427" name="Rectangle 3"/>
          <p:cNvSpPr>
            <a:spLocks noGrp="1" noChangeArrowheads="1"/>
          </p:cNvSpPr>
          <p:nvPr>
            <p:ph type="body" idx="1"/>
          </p:nvPr>
        </p:nvSpPr>
        <p:spPr>
          <a:xfrm>
            <a:off x="468313" y="1773238"/>
            <a:ext cx="8229600" cy="4876800"/>
          </a:xfrm>
        </p:spPr>
        <p:txBody>
          <a:bodyPr/>
          <a:lstStyle/>
          <a:p>
            <a:pPr eaLnBrk="1" hangingPunct="1">
              <a:lnSpc>
                <a:spcPct val="90000"/>
              </a:lnSpc>
              <a:buFont typeface="Wingdings" pitchFamily="2" charset="2"/>
              <a:buNone/>
              <a:defRPr/>
            </a:pPr>
            <a:r>
              <a:rPr lang="en-US" sz="2400" smtClean="0"/>
              <a:t>If R is a relation with schema R(A, B, C), then </a:t>
            </a:r>
            <a:r>
              <a:rPr lang="el-GR" sz="2400" smtClean="0">
                <a:latin typeface="Courier New" pitchFamily="49" charset="0"/>
                <a:cs typeface="Courier New" pitchFamily="49" charset="0"/>
              </a:rPr>
              <a:t>τ</a:t>
            </a:r>
            <a:r>
              <a:rPr lang="en-US" sz="2400" baseline="-25000" smtClean="0">
                <a:latin typeface="Courier New" pitchFamily="49" charset="0"/>
              </a:rPr>
              <a:t>C, B</a:t>
            </a:r>
            <a:r>
              <a:rPr lang="en-US" sz="2400" smtClean="0">
                <a:latin typeface="Courier New" pitchFamily="49" charset="0"/>
              </a:rPr>
              <a:t>(R)</a:t>
            </a:r>
            <a:r>
              <a:rPr lang="en-US" sz="2400" smtClean="0"/>
              <a:t> orders the tuples of </a:t>
            </a:r>
            <a:r>
              <a:rPr lang="en-US" sz="2400" smtClean="0">
                <a:latin typeface="Courier New" pitchFamily="49" charset="0"/>
              </a:rPr>
              <a:t>R</a:t>
            </a:r>
            <a:r>
              <a:rPr lang="en-US" sz="2400" smtClean="0"/>
              <a:t> by their value of </a:t>
            </a:r>
            <a:r>
              <a:rPr lang="en-US" sz="2400" smtClean="0">
                <a:latin typeface="Courier New" pitchFamily="49" charset="0"/>
              </a:rPr>
              <a:t>C</a:t>
            </a:r>
            <a:r>
              <a:rPr lang="en-US" sz="2400" smtClean="0"/>
              <a:t>, and tuples with the same </a:t>
            </a:r>
            <a:r>
              <a:rPr lang="en-US" sz="2400" smtClean="0">
                <a:latin typeface="Courier New" pitchFamily="49" charset="0"/>
              </a:rPr>
              <a:t>C</a:t>
            </a:r>
            <a:r>
              <a:rPr lang="en-US" sz="2400" smtClean="0"/>
              <a:t>-value are ordered by their </a:t>
            </a:r>
            <a:r>
              <a:rPr lang="en-US" sz="2400" smtClean="0">
                <a:latin typeface="Courier New" pitchFamily="49" charset="0"/>
              </a:rPr>
              <a:t>B</a:t>
            </a:r>
            <a:r>
              <a:rPr lang="en-US" sz="2400" smtClean="0"/>
              <a:t> value. Tuples that agree on both </a:t>
            </a:r>
            <a:r>
              <a:rPr lang="en-US" sz="2400" smtClean="0">
                <a:latin typeface="Courier New" pitchFamily="49" charset="0"/>
              </a:rPr>
              <a:t>B</a:t>
            </a:r>
            <a:r>
              <a:rPr lang="en-US" sz="2400" smtClean="0"/>
              <a:t> and </a:t>
            </a:r>
            <a:r>
              <a:rPr lang="en-US" sz="2400" smtClean="0">
                <a:latin typeface="Courier New" pitchFamily="49" charset="0"/>
              </a:rPr>
              <a:t>C</a:t>
            </a:r>
            <a:r>
              <a:rPr lang="en-US" sz="2400" smtClean="0"/>
              <a:t> may be ordered arbitrarily.</a:t>
            </a:r>
          </a:p>
          <a:p>
            <a:pPr eaLnBrk="1" hangingPunct="1">
              <a:lnSpc>
                <a:spcPct val="90000"/>
              </a:lnSpc>
              <a:buFont typeface="Wingdings" pitchFamily="2" charset="2"/>
              <a:buNone/>
              <a:defRPr/>
            </a:pPr>
            <a:r>
              <a:rPr lang="en-US" sz="2400" smtClean="0"/>
              <a:t>The operator </a:t>
            </a:r>
            <a:r>
              <a:rPr lang="el-GR" sz="2400" smtClean="0">
                <a:latin typeface="Courier New" pitchFamily="49" charset="0"/>
                <a:cs typeface="Courier New" pitchFamily="49" charset="0"/>
              </a:rPr>
              <a:t>τ</a:t>
            </a:r>
            <a:r>
              <a:rPr lang="en-US" sz="2400" smtClean="0"/>
              <a:t> is anomalous, in that it is the only operator in our relational algebra whose result is a list of tuples, rather than a set. Thus, in terms of expressing queries, it only makes sense to talk about r as the final operator in an algebraic expression. If another operator of relational algebra is applied after </a:t>
            </a:r>
            <a:r>
              <a:rPr lang="el-GR" sz="2400" smtClean="0">
                <a:latin typeface="Courier New" pitchFamily="49" charset="0"/>
                <a:cs typeface="Courier New" pitchFamily="49" charset="0"/>
              </a:rPr>
              <a:t>τ</a:t>
            </a:r>
            <a:r>
              <a:rPr lang="en-US" sz="2400" smtClean="0"/>
              <a:t>, the result of the </a:t>
            </a:r>
            <a:r>
              <a:rPr lang="el-GR" sz="2400" smtClean="0">
                <a:latin typeface="Courier New" pitchFamily="49" charset="0"/>
                <a:cs typeface="Courier New" pitchFamily="49" charset="0"/>
              </a:rPr>
              <a:t>τ</a:t>
            </a:r>
            <a:r>
              <a:rPr lang="en-US" sz="2400" smtClean="0"/>
              <a:t> is treated as a set or bag, and no ordering of the tuples is implied.</a:t>
            </a:r>
          </a:p>
          <a:p>
            <a:pPr eaLnBrk="1" hangingPunct="1">
              <a:lnSpc>
                <a:spcPct val="90000"/>
              </a:lnSpc>
              <a:buFont typeface="Wingdings" pitchFamily="2" charset="2"/>
              <a:buNone/>
              <a:defRPr/>
            </a:pPr>
            <a:r>
              <a:rPr lang="en-US" sz="2400" smtClean="0"/>
              <a:t>However, as we shall see, it sometimes speeds execution of the query if we sort intermediate results.</a:t>
            </a:r>
            <a:endParaRPr lang="bg-BG"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smtClean="0"/>
              <a:t>Outerjoins</a:t>
            </a:r>
            <a:endParaRPr lang="bg-BG" smtClean="0"/>
          </a:p>
        </p:txBody>
      </p:sp>
      <p:sp>
        <p:nvSpPr>
          <p:cNvPr id="104451" name="Rectangle 3"/>
          <p:cNvSpPr>
            <a:spLocks noGrp="1" noChangeArrowheads="1"/>
          </p:cNvSpPr>
          <p:nvPr>
            <p:ph type="body" idx="1"/>
          </p:nvPr>
        </p:nvSpPr>
        <p:spPr>
          <a:xfrm>
            <a:off x="457200" y="1981200"/>
            <a:ext cx="8229600" cy="4040188"/>
          </a:xfrm>
        </p:spPr>
        <p:txBody>
          <a:bodyPr/>
          <a:lstStyle/>
          <a:p>
            <a:pPr eaLnBrk="1" hangingPunct="1">
              <a:lnSpc>
                <a:spcPct val="80000"/>
              </a:lnSpc>
              <a:buFont typeface="Wingdings" pitchFamily="2" charset="2"/>
              <a:buNone/>
              <a:defRPr/>
            </a:pPr>
            <a:r>
              <a:rPr lang="en-US" sz="2000" dirty="0" smtClean="0"/>
              <a:t>A property of the join operator is that it is possible for certain tuples to be "dangling"; that is, they fail to match any tuple of the other relation in the common attributes. Dangling tuples do not have any trace in the result of the join, so the join may not represent the data of the original relations completely. In cases where this behavior is undesirable, a variation on the join, called "</a:t>
            </a:r>
            <a:r>
              <a:rPr lang="en-US" sz="2000" dirty="0" err="1" smtClean="0"/>
              <a:t>outerjoin</a:t>
            </a:r>
            <a:r>
              <a:rPr lang="en-US" sz="2000" dirty="0" smtClean="0"/>
              <a:t>," has been proposed and appears in various commercial systems.</a:t>
            </a:r>
          </a:p>
          <a:p>
            <a:pPr eaLnBrk="1" hangingPunct="1">
              <a:lnSpc>
                <a:spcPct val="80000"/>
              </a:lnSpc>
              <a:buFont typeface="Wingdings" pitchFamily="2" charset="2"/>
              <a:buNone/>
              <a:defRPr/>
            </a:pPr>
            <a:r>
              <a:rPr lang="en-US" sz="2000" dirty="0" smtClean="0"/>
              <a:t>We shall consider the "natural" case first, where the join is on equated values of all attributes in common to the two relations. The </a:t>
            </a:r>
            <a:r>
              <a:rPr lang="en-US" sz="2000" dirty="0" err="1" smtClean="0">
                <a:solidFill>
                  <a:schemeClr val="folHlink"/>
                </a:solidFill>
              </a:rPr>
              <a:t>outerjoin</a:t>
            </a:r>
            <a:r>
              <a:rPr lang="en-US" sz="2000" dirty="0" smtClean="0"/>
              <a:t> </a:t>
            </a:r>
            <a:r>
              <a:rPr lang="en-US" sz="2000" dirty="0" smtClean="0">
                <a:latin typeface="Courier New" pitchFamily="49" charset="0"/>
              </a:rPr>
              <a:t>R </a:t>
            </a:r>
            <a:r>
              <a:rPr lang="en-US" sz="2000" dirty="0" smtClean="0">
                <a:latin typeface="Courier New" pitchFamily="49" charset="0"/>
                <a:sym typeface="Mathematica3Mono" pitchFamily="2" charset="2"/>
              </a:rPr>
              <a:t>&gt;&lt;</a:t>
            </a:r>
            <a:r>
              <a:rPr lang="en-US" sz="2000" dirty="0" smtClean="0">
                <a:latin typeface="Courier New" pitchFamily="49" charset="0"/>
                <a:cs typeface="Courier New" pitchFamily="49" charset="0"/>
                <a:sym typeface="Mathematica3Mono" pitchFamily="2" charset="2"/>
              </a:rPr>
              <a:t>º</a:t>
            </a:r>
            <a:r>
              <a:rPr lang="en-US" sz="2000" dirty="0" smtClean="0">
                <a:latin typeface="Courier New" pitchFamily="49" charset="0"/>
              </a:rPr>
              <a:t> S</a:t>
            </a:r>
            <a:r>
              <a:rPr lang="en-US" sz="2000" dirty="0" smtClean="0"/>
              <a:t> is formed by starting with </a:t>
            </a:r>
            <a:r>
              <a:rPr lang="en-US" sz="2000" dirty="0" smtClean="0">
                <a:latin typeface="Courier New" pitchFamily="49" charset="0"/>
              </a:rPr>
              <a:t>R &gt;&lt; S</a:t>
            </a:r>
            <a:r>
              <a:rPr lang="en-US" sz="2000" dirty="0" smtClean="0"/>
              <a:t>, and adding any dangling tuples from </a:t>
            </a:r>
            <a:r>
              <a:rPr lang="en-US" sz="2000" dirty="0" smtClean="0">
                <a:latin typeface="Courier New" pitchFamily="49" charset="0"/>
              </a:rPr>
              <a:t>R</a:t>
            </a:r>
            <a:r>
              <a:rPr lang="en-US" sz="2000" dirty="0" smtClean="0"/>
              <a:t> or </a:t>
            </a:r>
            <a:r>
              <a:rPr lang="en-US" sz="2000" dirty="0" smtClean="0">
                <a:latin typeface="Courier New" pitchFamily="49" charset="0"/>
              </a:rPr>
              <a:t>S</a:t>
            </a:r>
            <a:r>
              <a:rPr lang="en-US" sz="2000" dirty="0" smtClean="0"/>
              <a:t>. The added tuples must be padded with a special </a:t>
            </a:r>
            <a:r>
              <a:rPr lang="en-US" sz="2000" dirty="0" smtClean="0">
                <a:solidFill>
                  <a:schemeClr val="folHlink"/>
                </a:solidFill>
              </a:rPr>
              <a:t>null</a:t>
            </a:r>
            <a:r>
              <a:rPr lang="en-US" sz="2000" dirty="0" smtClean="0"/>
              <a:t> symbol, </a:t>
            </a:r>
            <a:r>
              <a:rPr lang="en-US" sz="2000" dirty="0" smtClean="0">
                <a:latin typeface="Courier New"/>
                <a:cs typeface="Courier New"/>
              </a:rPr>
              <a:t>┴</a:t>
            </a:r>
            <a:r>
              <a:rPr lang="en-US" sz="2000" dirty="0" smtClean="0"/>
              <a:t>, in all the attributes that they do not possess but that appear in the join result.</a:t>
            </a:r>
          </a:p>
          <a:p>
            <a:pPr eaLnBrk="1" hangingPunct="1">
              <a:lnSpc>
                <a:spcPct val="80000"/>
              </a:lnSpc>
              <a:buFont typeface="Wingdings" pitchFamily="2" charset="2"/>
              <a:buNone/>
              <a:defRPr/>
            </a:pPr>
            <a:r>
              <a:rPr lang="en-US" sz="2000" dirty="0" smtClean="0"/>
              <a:t>When we study SQL, we shall find that the null symbol </a:t>
            </a:r>
            <a:r>
              <a:rPr lang="en-US" sz="2000" dirty="0">
                <a:latin typeface="Courier New"/>
                <a:cs typeface="Courier New"/>
                <a:sym typeface="Mathematica3Mono" pitchFamily="2" charset="2"/>
              </a:rPr>
              <a:t>┴</a:t>
            </a:r>
            <a:r>
              <a:rPr lang="en-US" sz="2000" dirty="0" smtClean="0"/>
              <a:t> is written out, as </a:t>
            </a:r>
            <a:r>
              <a:rPr lang="en-US" sz="2000" dirty="0" smtClean="0">
                <a:latin typeface="Courier New" pitchFamily="49" charset="0"/>
              </a:rPr>
              <a:t>NULL</a:t>
            </a:r>
            <a:r>
              <a:rPr lang="en-US" sz="2000" dirty="0" smtClean="0"/>
              <a:t>. You may use </a:t>
            </a:r>
            <a:r>
              <a:rPr lang="en-US" sz="2000" dirty="0" smtClean="0">
                <a:latin typeface="Courier New" pitchFamily="49" charset="0"/>
              </a:rPr>
              <a:t>NULL</a:t>
            </a:r>
            <a:r>
              <a:rPr lang="en-US" sz="2000" dirty="0" smtClean="0"/>
              <a:t> in place of </a:t>
            </a:r>
            <a:r>
              <a:rPr lang="en-US" sz="2000" dirty="0" smtClean="0">
                <a:latin typeface="Courier New"/>
                <a:cs typeface="Courier New"/>
              </a:rPr>
              <a:t>┴</a:t>
            </a:r>
            <a:r>
              <a:rPr lang="en-US" sz="2000" dirty="0" smtClean="0"/>
              <a:t> here if you wish.</a:t>
            </a:r>
            <a:endParaRPr lang="bg-BG"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z="4000" smtClean="0"/>
              <a:t>An Algebra of Relational Operations</a:t>
            </a:r>
            <a:endParaRPr lang="bg-BG" sz="4000" smtClean="0"/>
          </a:p>
        </p:txBody>
      </p:sp>
      <p:sp>
        <p:nvSpPr>
          <p:cNvPr id="20483" name="Rectangle 3"/>
          <p:cNvSpPr>
            <a:spLocks noGrp="1" noChangeArrowheads="1"/>
          </p:cNvSpPr>
          <p:nvPr>
            <p:ph type="body" idx="1"/>
          </p:nvPr>
        </p:nvSpPr>
        <p:spPr>
          <a:xfrm>
            <a:off x="457200" y="1981200"/>
            <a:ext cx="8229600" cy="4543425"/>
          </a:xfrm>
        </p:spPr>
        <p:txBody>
          <a:bodyPr/>
          <a:lstStyle/>
          <a:p>
            <a:pPr eaLnBrk="1" hangingPunct="1">
              <a:lnSpc>
                <a:spcPct val="80000"/>
              </a:lnSpc>
              <a:buFont typeface="Wingdings" pitchFamily="2" charset="2"/>
              <a:buNone/>
              <a:defRPr/>
            </a:pPr>
            <a:r>
              <a:rPr lang="en-US" sz="1600" smtClean="0"/>
              <a:t>To begin our study of operations on relations, we shall learn about a special algebra, called </a:t>
            </a:r>
            <a:r>
              <a:rPr lang="en-US" sz="1600" smtClean="0">
                <a:solidFill>
                  <a:schemeClr val="folHlink"/>
                </a:solidFill>
              </a:rPr>
              <a:t>relational algebra</a:t>
            </a:r>
            <a:r>
              <a:rPr lang="en-US" sz="1600" smtClean="0"/>
              <a:t>, that consists of some simple but powerful ways to construct new relations from given relations. When the given relations are stored data, then the constructed relations can be answers to queries about this data.</a:t>
            </a:r>
          </a:p>
          <a:p>
            <a:pPr eaLnBrk="1" hangingPunct="1">
              <a:lnSpc>
                <a:spcPct val="80000"/>
              </a:lnSpc>
              <a:buFont typeface="Wingdings" pitchFamily="2" charset="2"/>
              <a:buNone/>
              <a:defRPr/>
            </a:pPr>
            <a:r>
              <a:rPr lang="en-US" sz="1600" smtClean="0"/>
              <a:t>The development of an algebra for relations has a history, which we shall follow roughly in our presentation. Initially, relational algebra was proposed by T. Codd as an algebra on sets of tuples (i.e., relations) that could be used to express typical queries about those relations. It consisted of five operations on sets: union, set difference, and Cartesian product, with which you might already be familiar, and two unusual operations — selection and projection. To these, several operations that can be defined in terms of these were added; varieties of "join" are the most important.</a:t>
            </a:r>
          </a:p>
          <a:p>
            <a:pPr eaLnBrk="1" hangingPunct="1">
              <a:lnSpc>
                <a:spcPct val="80000"/>
              </a:lnSpc>
              <a:buFont typeface="Wingdings" pitchFamily="2" charset="2"/>
              <a:buNone/>
              <a:defRPr/>
            </a:pPr>
            <a:r>
              <a:rPr lang="en-US" sz="1600" smtClean="0"/>
              <a:t>When DBMS's that used the relational model were first developed, their query languages largely implemented the relational algebra. However, for efficiency purposes, these systems regarded relations as bags, not sets. That is, unless the user asked explicitly that duplicate tuples be condensed into one (i.e., that "duplicates be eliminated"), relations were allowed to contain duplicates. Thus, we shall study the same relational operations on bags and see the changes necessary.</a:t>
            </a:r>
          </a:p>
          <a:p>
            <a:pPr eaLnBrk="1" hangingPunct="1">
              <a:lnSpc>
                <a:spcPct val="80000"/>
              </a:lnSpc>
              <a:buFont typeface="Wingdings" pitchFamily="2" charset="2"/>
              <a:buNone/>
              <a:defRPr/>
            </a:pPr>
            <a:r>
              <a:rPr lang="en-US" sz="1600" smtClean="0"/>
              <a:t>Another change to the algebra that was necessitated by commercial implementations of the relational model is that several other operations are needed. Most important is a way of performing aggregation, e.g.. finding the average value of some column of a relation. We shall study these additional operations.</a:t>
            </a:r>
            <a:endParaRPr lang="bg-BG" sz="16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105798" name="Group 326"/>
          <p:cNvGraphicFramePr>
            <a:graphicFrameLocks noGrp="1"/>
          </p:cNvGraphicFramePr>
          <p:nvPr>
            <p:ph idx="1"/>
            <p:extLst>
              <p:ext uri="{D42A27DB-BD31-4B8C-83A1-F6EECF244321}">
                <p14:modId xmlns:p14="http://schemas.microsoft.com/office/powerpoint/2010/main" val="1086518250"/>
              </p:ext>
            </p:extLst>
          </p:nvPr>
        </p:nvGraphicFramePr>
        <p:xfrm>
          <a:off x="457200" y="1981200"/>
          <a:ext cx="8229600" cy="4114803"/>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V</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&gt;&lt;</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º V</a:t>
                      </a: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mtClean="0"/>
              <a:t>Outerjoins</a:t>
            </a:r>
            <a:endParaRPr lang="bg-BG" smtClean="0"/>
          </a:p>
        </p:txBody>
      </p:sp>
      <p:sp>
        <p:nvSpPr>
          <p:cNvPr id="10752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dirty="0" smtClean="0"/>
              <a:t>There are many variants of the basic (natural) </a:t>
            </a:r>
            <a:r>
              <a:rPr lang="en-US" dirty="0" err="1" smtClean="0"/>
              <a:t>outerjoin</a:t>
            </a:r>
            <a:r>
              <a:rPr lang="en-US" dirty="0" smtClean="0"/>
              <a:t> idea. The </a:t>
            </a:r>
            <a:r>
              <a:rPr lang="en-US" dirty="0" smtClean="0">
                <a:solidFill>
                  <a:schemeClr val="folHlink"/>
                </a:solidFill>
              </a:rPr>
              <a:t>left </a:t>
            </a:r>
            <a:r>
              <a:rPr lang="en-US" dirty="0" err="1" smtClean="0">
                <a:solidFill>
                  <a:schemeClr val="folHlink"/>
                </a:solidFill>
              </a:rPr>
              <a:t>outerjoin</a:t>
            </a:r>
            <a:r>
              <a:rPr lang="en-US" dirty="0" smtClean="0"/>
              <a:t> </a:t>
            </a:r>
            <a:r>
              <a:rPr lang="en-US" dirty="0" smtClean="0">
                <a:latin typeface="Courier New" pitchFamily="49" charset="0"/>
              </a:rPr>
              <a:t>R &gt;&lt;</a:t>
            </a:r>
            <a:r>
              <a:rPr lang="en-US" dirty="0" smtClean="0">
                <a:latin typeface="Courier New" pitchFamily="49" charset="0"/>
                <a:cs typeface="Courier New" pitchFamily="49" charset="0"/>
                <a:sym typeface="Mathematica3Mono" pitchFamily="2" charset="2"/>
              </a:rPr>
              <a:t>º</a:t>
            </a:r>
            <a:r>
              <a:rPr lang="en-US" baseline="-25000" dirty="0" smtClean="0">
                <a:latin typeface="Courier New" pitchFamily="49" charset="0"/>
                <a:cs typeface="Courier New" pitchFamily="49" charset="0"/>
                <a:sym typeface="Mathematica3Mono" pitchFamily="2" charset="2"/>
              </a:rPr>
              <a:t>L</a:t>
            </a:r>
            <a:r>
              <a:rPr lang="en-US" dirty="0" smtClean="0">
                <a:latin typeface="Courier New" pitchFamily="49" charset="0"/>
              </a:rPr>
              <a:t> S</a:t>
            </a:r>
            <a:r>
              <a:rPr lang="en-US" dirty="0" smtClean="0"/>
              <a:t> is like the </a:t>
            </a:r>
            <a:r>
              <a:rPr lang="en-US" dirty="0" err="1" smtClean="0"/>
              <a:t>outerjoin</a:t>
            </a:r>
            <a:r>
              <a:rPr lang="en-US" dirty="0" smtClean="0"/>
              <a:t>, but only dangling tuples of the left argument </a:t>
            </a:r>
            <a:r>
              <a:rPr lang="en-US" dirty="0" smtClean="0">
                <a:latin typeface="Courier New" pitchFamily="49" charset="0"/>
              </a:rPr>
              <a:t>R</a:t>
            </a:r>
            <a:r>
              <a:rPr lang="en-US" dirty="0" smtClean="0"/>
              <a:t> are padded with </a:t>
            </a:r>
            <a:r>
              <a:rPr lang="en-US" dirty="0">
                <a:latin typeface="Courier New"/>
                <a:cs typeface="Courier New"/>
                <a:sym typeface="Mathematica3Mono" pitchFamily="2" charset="2"/>
              </a:rPr>
              <a:t>┴</a:t>
            </a:r>
            <a:r>
              <a:rPr lang="en-US" dirty="0" smtClean="0"/>
              <a:t> and added to the result. The right </a:t>
            </a:r>
            <a:r>
              <a:rPr lang="en-US" dirty="0" err="1" smtClean="0"/>
              <a:t>outerjoin</a:t>
            </a:r>
            <a:r>
              <a:rPr lang="en-US" dirty="0" smtClean="0"/>
              <a:t> </a:t>
            </a:r>
            <a:r>
              <a:rPr lang="en-US" dirty="0" smtClean="0">
                <a:latin typeface="Courier New" pitchFamily="49" charset="0"/>
              </a:rPr>
              <a:t>R &gt;&lt;</a:t>
            </a:r>
            <a:r>
              <a:rPr lang="en-US" dirty="0" smtClean="0">
                <a:latin typeface="Courier New" pitchFamily="49" charset="0"/>
                <a:cs typeface="Courier New" pitchFamily="49" charset="0"/>
                <a:sym typeface="Mathematica3Mono" pitchFamily="2" charset="2"/>
              </a:rPr>
              <a:t>º</a:t>
            </a:r>
            <a:r>
              <a:rPr lang="en-US" baseline="-25000" dirty="0" smtClean="0">
                <a:latin typeface="Courier New" pitchFamily="49" charset="0"/>
                <a:cs typeface="Courier New" pitchFamily="49" charset="0"/>
                <a:sym typeface="Mathematica3Mono" pitchFamily="2" charset="2"/>
              </a:rPr>
              <a:t>R</a:t>
            </a:r>
            <a:r>
              <a:rPr lang="en-US" dirty="0" smtClean="0">
                <a:latin typeface="Courier New" pitchFamily="49" charset="0"/>
              </a:rPr>
              <a:t> S</a:t>
            </a:r>
            <a:r>
              <a:rPr lang="en-US" dirty="0" smtClean="0"/>
              <a:t> is like the </a:t>
            </a:r>
            <a:r>
              <a:rPr lang="en-US" dirty="0" err="1" smtClean="0"/>
              <a:t>outerjoin</a:t>
            </a:r>
            <a:r>
              <a:rPr lang="en-US" dirty="0" smtClean="0"/>
              <a:t>, but only the dangling tuples of the right argument </a:t>
            </a:r>
            <a:r>
              <a:rPr lang="en-US" dirty="0" smtClean="0">
                <a:latin typeface="Courier New" pitchFamily="49" charset="0"/>
              </a:rPr>
              <a:t>S</a:t>
            </a:r>
            <a:r>
              <a:rPr lang="en-US" dirty="0" smtClean="0"/>
              <a:t> are padded with </a:t>
            </a:r>
            <a:r>
              <a:rPr lang="en-US" dirty="0" smtClean="0">
                <a:latin typeface="Courier New"/>
                <a:cs typeface="Courier New"/>
              </a:rPr>
              <a:t>┴</a:t>
            </a:r>
            <a:r>
              <a:rPr lang="en-US" dirty="0" smtClean="0"/>
              <a:t> and added to the result.</a:t>
            </a:r>
            <a:endParaRPr lang="bg-BG"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108674" name="Group 130"/>
          <p:cNvGraphicFramePr>
            <a:graphicFrameLocks noGrp="1"/>
          </p:cNvGraphicFramePr>
          <p:nvPr>
            <p:ph idx="1"/>
            <p:extLst>
              <p:ext uri="{D42A27DB-BD31-4B8C-83A1-F6EECF244321}">
                <p14:modId xmlns:p14="http://schemas.microsoft.com/office/powerpoint/2010/main" val="2578512190"/>
              </p:ext>
            </p:extLst>
          </p:nvPr>
        </p:nvGraphicFramePr>
        <p:xfrm>
          <a:off x="457200" y="1981200"/>
          <a:ext cx="8229600" cy="352584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V</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&gt;&lt;</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º</a:t>
                      </a:r>
                      <a:r>
                        <a:rPr kumimoji="0" lang="en-US" sz="2800" b="0" i="0" u="none" strike="noStrike" cap="none" normalizeH="0" baseline="-2500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L</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 V</a:t>
                      </a: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109698" name="Group 130"/>
          <p:cNvGraphicFramePr>
            <a:graphicFrameLocks noGrp="1"/>
          </p:cNvGraphicFramePr>
          <p:nvPr>
            <p:ph idx="1"/>
            <p:extLst>
              <p:ext uri="{D42A27DB-BD31-4B8C-83A1-F6EECF244321}">
                <p14:modId xmlns:p14="http://schemas.microsoft.com/office/powerpoint/2010/main" val="3434024807"/>
              </p:ext>
            </p:extLst>
          </p:nvPr>
        </p:nvGraphicFramePr>
        <p:xfrm>
          <a:off x="457200" y="1981200"/>
          <a:ext cx="8229600" cy="2940052"/>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V</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&gt;&lt;</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º</a:t>
                      </a:r>
                      <a:r>
                        <a:rPr kumimoji="0" lang="en-US" sz="2800" b="0" i="0" u="none" strike="noStrike" cap="none" normalizeH="0" baseline="-2500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R</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 V</a:t>
                      </a: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a:cs typeface="Courier New"/>
                          <a:sym typeface="Mathematica3Mono" pitchFamily="2" charset="2"/>
                        </a:rPr>
                        <a:t>┴</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smtClean="0"/>
              <a:t>Outerjoins</a:t>
            </a:r>
            <a:endParaRPr lang="bg-BG" smtClean="0"/>
          </a:p>
        </p:txBody>
      </p:sp>
      <p:sp>
        <p:nvSpPr>
          <p:cNvPr id="110595" name="Rectangle 3"/>
          <p:cNvSpPr>
            <a:spLocks noGrp="1" noChangeArrowheads="1"/>
          </p:cNvSpPr>
          <p:nvPr>
            <p:ph type="body" idx="1"/>
          </p:nvPr>
        </p:nvSpPr>
        <p:spPr/>
        <p:txBody>
          <a:bodyPr/>
          <a:lstStyle/>
          <a:p>
            <a:pPr eaLnBrk="1" hangingPunct="1">
              <a:buFont typeface="Wingdings" pitchFamily="2" charset="2"/>
              <a:buNone/>
              <a:defRPr/>
            </a:pPr>
            <a:r>
              <a:rPr lang="en-US" sz="2800" dirty="0" smtClean="0"/>
              <a:t>In addition, all three natural </a:t>
            </a:r>
            <a:r>
              <a:rPr lang="en-US" sz="2800" dirty="0" err="1" smtClean="0"/>
              <a:t>outerjoin</a:t>
            </a:r>
            <a:r>
              <a:rPr lang="en-US" sz="2800" dirty="0" smtClean="0"/>
              <a:t> operators have theta-join analogs, where first a theta-join is taken and then those tuples that failed to join with any tuple of the other relation, when the condition of the theta-join was applied, are padded with </a:t>
            </a:r>
            <a:r>
              <a:rPr lang="en-US" sz="2800" dirty="0" smtClean="0">
                <a:latin typeface="Courier New"/>
                <a:cs typeface="Courier New"/>
              </a:rPr>
              <a:t>┴</a:t>
            </a:r>
            <a:r>
              <a:rPr lang="en-US" sz="2800" dirty="0" smtClean="0"/>
              <a:t> and added to the result. We use </a:t>
            </a:r>
            <a:r>
              <a:rPr lang="en-US" sz="2800" dirty="0" smtClean="0">
                <a:sym typeface="Mathematica3Mono" pitchFamily="2" charset="2"/>
              </a:rPr>
              <a:t>&gt;&lt;</a:t>
            </a:r>
            <a:r>
              <a:rPr lang="en-US" sz="2800" dirty="0" smtClean="0">
                <a:latin typeface="Courier New" pitchFamily="49" charset="0"/>
                <a:cs typeface="Courier New" pitchFamily="49" charset="0"/>
                <a:sym typeface="Mathematica3Mono" pitchFamily="2" charset="2"/>
              </a:rPr>
              <a:t>º</a:t>
            </a:r>
            <a:r>
              <a:rPr lang="en-US" sz="2800" baseline="-25000" dirty="0" smtClean="0">
                <a:latin typeface="Courier New" pitchFamily="49" charset="0"/>
                <a:cs typeface="Courier New" pitchFamily="49" charset="0"/>
                <a:sym typeface="Mathematica3Mono" pitchFamily="2" charset="2"/>
              </a:rPr>
              <a:t>C</a:t>
            </a:r>
            <a:r>
              <a:rPr lang="en-US" sz="2800" dirty="0" smtClean="0"/>
              <a:t> to denote a theta-</a:t>
            </a:r>
            <a:r>
              <a:rPr lang="en-US" sz="2800" dirty="0" err="1" smtClean="0"/>
              <a:t>outerjoin</a:t>
            </a:r>
            <a:r>
              <a:rPr lang="en-US" sz="2800" dirty="0" smtClean="0"/>
              <a:t> with condition </a:t>
            </a:r>
            <a:r>
              <a:rPr lang="en-US" sz="2800" dirty="0" smtClean="0">
                <a:latin typeface="Courier New" pitchFamily="49" charset="0"/>
              </a:rPr>
              <a:t>C</a:t>
            </a:r>
            <a:r>
              <a:rPr lang="en-US" sz="2800" dirty="0" smtClean="0"/>
              <a:t>. This operator can also be modified with </a:t>
            </a:r>
            <a:r>
              <a:rPr lang="en-US" sz="2800" dirty="0" smtClean="0">
                <a:latin typeface="Courier New" pitchFamily="49" charset="0"/>
              </a:rPr>
              <a:t>L</a:t>
            </a:r>
            <a:r>
              <a:rPr lang="en-US" sz="2800" dirty="0" smtClean="0"/>
              <a:t> or </a:t>
            </a:r>
            <a:r>
              <a:rPr lang="en-US" sz="2800" dirty="0" smtClean="0">
                <a:latin typeface="Courier New" pitchFamily="49" charset="0"/>
              </a:rPr>
              <a:t>R</a:t>
            </a:r>
            <a:r>
              <a:rPr lang="en-US" sz="2800" dirty="0" smtClean="0"/>
              <a:t> to indicate left- or right-</a:t>
            </a:r>
            <a:r>
              <a:rPr lang="en-US" sz="2800" dirty="0" err="1" smtClean="0"/>
              <a:t>outerjoin</a:t>
            </a:r>
            <a:r>
              <a:rPr lang="en-US" sz="2800" dirty="0" smtClean="0"/>
              <a:t>.</a:t>
            </a:r>
            <a:endParaRPr lang="bg-BG" sz="28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smtClean="0"/>
              <a:t>Example</a:t>
            </a:r>
            <a:endParaRPr lang="bg-BG" smtClean="0"/>
          </a:p>
        </p:txBody>
      </p:sp>
      <p:graphicFrame>
        <p:nvGraphicFramePr>
          <p:cNvPr id="111895" name="Group 279"/>
          <p:cNvGraphicFramePr>
            <a:graphicFrameLocks noGrp="1"/>
          </p:cNvGraphicFramePr>
          <p:nvPr>
            <p:ph idx="1"/>
            <p:extLst>
              <p:ext uri="{D42A27DB-BD31-4B8C-83A1-F6EECF244321}">
                <p14:modId xmlns:p14="http://schemas.microsoft.com/office/powerpoint/2010/main" val="3704366304"/>
              </p:ext>
            </p:extLst>
          </p:nvPr>
        </p:nvGraphicFramePr>
        <p:xfrm>
          <a:off x="457200" y="1981200"/>
          <a:ext cx="8218488" cy="4396108"/>
        </p:xfrm>
        <a:graphic>
          <a:graphicData uri="http://schemas.openxmlformats.org/drawingml/2006/table">
            <a:tbl>
              <a:tblPr/>
              <a:tblGrid>
                <a:gridCol w="587375"/>
                <a:gridCol w="587375"/>
                <a:gridCol w="585788"/>
                <a:gridCol w="587375"/>
                <a:gridCol w="587375"/>
                <a:gridCol w="587375"/>
                <a:gridCol w="587375"/>
                <a:gridCol w="585787"/>
                <a:gridCol w="587375"/>
                <a:gridCol w="587375"/>
                <a:gridCol w="587375"/>
                <a:gridCol w="585788"/>
                <a:gridCol w="587375"/>
                <a:gridCol w="587375"/>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V</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U </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&gt;&lt;</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º V</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30000" dirty="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rPr>
                        <a:t>  A&gt;V.C</a:t>
                      </a: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30000" smtClean="0">
                        <a:ln>
                          <a:noFill/>
                        </a:ln>
                        <a:solidFill>
                          <a:schemeClr val="tx1"/>
                        </a:solidFill>
                        <a:effectLst>
                          <a:outerShdw blurRad="38100" dist="38100" dir="2700000" algn="tl">
                            <a:srgbClr val="000000"/>
                          </a:outerShdw>
                        </a:effectLst>
                        <a:latin typeface="Courier New" pitchFamily="49" charset="0"/>
                        <a:cs typeface="Courier New" pitchFamily="49" charset="0"/>
                        <a:sym typeface="Mathematica3Mono" pitchFamily="2" charset="2"/>
                      </a:endParaRPr>
                    </a:p>
                  </a:txBody>
                  <a:tcPr horzOverflow="overflow">
                    <a:lnL>
                      <a:noFill/>
                    </a:lnL>
                    <a:lnR cap="flat">
                      <a:noFill/>
                    </a:lnR>
                    <a:lnT cap="flat">
                      <a:noFill/>
                    </a:lnT>
                    <a:lnB>
                      <a:noFill/>
                    </a:lnB>
                    <a:lnTlToBr>
                      <a:noFill/>
                    </a:lnTlToBr>
                    <a:lnBlToTr>
                      <a:noFill/>
                    </a:lnBlToTr>
                    <a:noFill/>
                  </a:tcPr>
                </a:tc>
                <a:tc hMerge="1">
                  <a:txBody>
                    <a:bodyPr/>
                    <a:lstStyle/>
                    <a:p>
                      <a:endParaRPr lang="bg-BG"/>
                    </a:p>
                  </a:txBody>
                  <a:tcPr/>
                </a:tc>
              </a:tr>
              <a:tr h="534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A</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U.B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U.C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V.B</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V.C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10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11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cs typeface="Courier New"/>
                          <a:sym typeface="Mathematica3Mono" pitchFamily="2" charset="2"/>
                        </a:rPr>
                        <a:t>┴</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sym typeface="Mathematica3Mono"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6</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bg-BG" smtClean="0"/>
              <a:t>Constraints on Relations</a:t>
            </a:r>
          </a:p>
        </p:txBody>
      </p:sp>
      <p:sp>
        <p:nvSpPr>
          <p:cNvPr id="11264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800" smtClean="0"/>
              <a:t>Relational algebra provides a means to express common constraints, such as the referential integrity constraints. In fact, we shall see that relational algebra offers us convenient ways to express a wide variety of other constraints. Even functional dependencies can be expressed in relational algebra, as we shall see. Constraints are quite important in database programming, and we shall cover how SQL database systems can enforce the same sorts of constraints as we can express in relational algebra.</a:t>
            </a:r>
            <a:endParaRPr lang="bg-BG" sz="28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381000"/>
            <a:ext cx="8229600" cy="1031875"/>
          </a:xfrm>
        </p:spPr>
        <p:txBody>
          <a:bodyPr/>
          <a:lstStyle/>
          <a:p>
            <a:pPr eaLnBrk="1" hangingPunct="1">
              <a:defRPr/>
            </a:pPr>
            <a:r>
              <a:rPr lang="bg-BG" sz="4000" smtClean="0"/>
              <a:t>Relational Algebra as a Constraint Language</a:t>
            </a:r>
          </a:p>
        </p:txBody>
      </p:sp>
      <p:sp>
        <p:nvSpPr>
          <p:cNvPr id="113667" name="Rectangle 3"/>
          <p:cNvSpPr>
            <a:spLocks noGrp="1" noChangeArrowheads="1"/>
          </p:cNvSpPr>
          <p:nvPr>
            <p:ph type="body" idx="1"/>
          </p:nvPr>
        </p:nvSpPr>
        <p:spPr>
          <a:xfrm>
            <a:off x="179388" y="1557338"/>
            <a:ext cx="8640762" cy="5111750"/>
          </a:xfrm>
        </p:spPr>
        <p:txBody>
          <a:bodyPr/>
          <a:lstStyle/>
          <a:p>
            <a:pPr eaLnBrk="1" hangingPunct="1">
              <a:buFont typeface="Wingdings" pitchFamily="2" charset="2"/>
              <a:buNone/>
              <a:defRPr/>
            </a:pPr>
            <a:r>
              <a:rPr lang="en-US" sz="2800" dirty="0" smtClean="0"/>
              <a:t>There are two ways in which we can use expressions of relational algebra to express constraints.</a:t>
            </a:r>
          </a:p>
          <a:p>
            <a:pPr eaLnBrk="1" hangingPunct="1">
              <a:buFont typeface="Wingdings" pitchFamily="2" charset="2"/>
              <a:buAutoNum type="arabicPeriod"/>
              <a:defRPr/>
            </a:pPr>
            <a:r>
              <a:rPr lang="en-US" sz="2800" dirty="0" smtClean="0"/>
              <a:t>If </a:t>
            </a:r>
            <a:r>
              <a:rPr lang="en-US" sz="2800" dirty="0" smtClean="0">
                <a:latin typeface="Courier New" pitchFamily="49" charset="0"/>
              </a:rPr>
              <a:t>R</a:t>
            </a:r>
            <a:r>
              <a:rPr lang="en-US" sz="2800" dirty="0" smtClean="0"/>
              <a:t> is an expression of relational algebra, then </a:t>
            </a:r>
            <a:br>
              <a:rPr lang="en-US" sz="2800" dirty="0" smtClean="0"/>
            </a:br>
            <a:r>
              <a:rPr lang="en-US" sz="2800" dirty="0" smtClean="0">
                <a:latin typeface="Courier New" pitchFamily="49" charset="0"/>
              </a:rPr>
              <a:t>R = </a:t>
            </a:r>
            <a:r>
              <a:rPr lang="en-US" sz="2800" dirty="0" smtClean="0">
                <a:latin typeface="Courier New" pitchFamily="49" charset="0"/>
                <a:sym typeface="Symbol"/>
              </a:rPr>
              <a:t></a:t>
            </a:r>
            <a:r>
              <a:rPr lang="en-US" sz="2800" dirty="0" smtClean="0"/>
              <a:t> is a constraint that says "The value of </a:t>
            </a:r>
            <a:r>
              <a:rPr lang="en-US" sz="2800" dirty="0" smtClean="0">
                <a:latin typeface="Courier New" pitchFamily="49" charset="0"/>
              </a:rPr>
              <a:t>R</a:t>
            </a:r>
            <a:r>
              <a:rPr lang="en-US" sz="2800" dirty="0" smtClean="0"/>
              <a:t> must be empty," or equivalently "There are no tuples in the result of </a:t>
            </a:r>
            <a:r>
              <a:rPr lang="en-US" sz="2800" dirty="0" smtClean="0">
                <a:latin typeface="Courier New" pitchFamily="49" charset="0"/>
              </a:rPr>
              <a:t>R</a:t>
            </a:r>
            <a:r>
              <a:rPr lang="en-US" sz="2800" dirty="0" smtClean="0"/>
              <a:t>."</a:t>
            </a:r>
          </a:p>
          <a:p>
            <a:pPr eaLnBrk="1" hangingPunct="1">
              <a:buFont typeface="Wingdings" pitchFamily="2" charset="2"/>
              <a:buAutoNum type="arabicPeriod"/>
              <a:defRPr/>
            </a:pPr>
            <a:r>
              <a:rPr lang="en-US" sz="2800" dirty="0" smtClean="0"/>
              <a:t>If </a:t>
            </a:r>
            <a:r>
              <a:rPr lang="en-US" sz="2800" dirty="0" smtClean="0">
                <a:latin typeface="Courier New" pitchFamily="49" charset="0"/>
              </a:rPr>
              <a:t>R</a:t>
            </a:r>
            <a:r>
              <a:rPr lang="en-US" sz="2800" dirty="0" smtClean="0"/>
              <a:t> and </a:t>
            </a:r>
            <a:r>
              <a:rPr lang="en-US" sz="2800" dirty="0" smtClean="0">
                <a:latin typeface="Courier New" pitchFamily="49" charset="0"/>
              </a:rPr>
              <a:t>S</a:t>
            </a:r>
            <a:r>
              <a:rPr lang="en-US" sz="2800" dirty="0" smtClean="0"/>
              <a:t> are expressions of relational algebra, then </a:t>
            </a:r>
            <a:r>
              <a:rPr lang="en-US" sz="2800" dirty="0" smtClean="0">
                <a:latin typeface="Courier New" pitchFamily="49" charset="0"/>
              </a:rPr>
              <a:t>R </a:t>
            </a:r>
            <a:r>
              <a:rPr lang="en-US" sz="2800" dirty="0" smtClean="0">
                <a:latin typeface="Courier New" pitchFamily="49" charset="0"/>
                <a:sym typeface="Mathematica1Mono" pitchFamily="18" charset="2"/>
              </a:rPr>
              <a:t></a:t>
            </a:r>
            <a:r>
              <a:rPr lang="en-US" sz="2800" dirty="0" smtClean="0">
                <a:latin typeface="Courier New" pitchFamily="49" charset="0"/>
              </a:rPr>
              <a:t> S</a:t>
            </a:r>
            <a:r>
              <a:rPr lang="en-US" sz="2800" dirty="0" smtClean="0"/>
              <a:t> is a constraint that says "Every tuple in the result of </a:t>
            </a:r>
            <a:r>
              <a:rPr lang="en-US" sz="2800" dirty="0" smtClean="0">
                <a:latin typeface="Courier New" pitchFamily="49" charset="0"/>
              </a:rPr>
              <a:t>R</a:t>
            </a:r>
            <a:r>
              <a:rPr lang="en-US" sz="2800" dirty="0" smtClean="0"/>
              <a:t> must also be in the result of </a:t>
            </a:r>
            <a:r>
              <a:rPr lang="en-US" sz="2800" dirty="0" smtClean="0">
                <a:latin typeface="Courier New" pitchFamily="49" charset="0"/>
              </a:rPr>
              <a:t>S</a:t>
            </a:r>
            <a:r>
              <a:rPr lang="en-US" sz="2800" dirty="0" smtClean="0"/>
              <a:t>." Of course the result of </a:t>
            </a:r>
            <a:r>
              <a:rPr lang="en-US" sz="2800" dirty="0" smtClean="0">
                <a:latin typeface="Courier New" pitchFamily="49" charset="0"/>
              </a:rPr>
              <a:t>S</a:t>
            </a:r>
            <a:r>
              <a:rPr lang="en-US" sz="2800" dirty="0" smtClean="0"/>
              <a:t> may contain additional tuples not produced by </a:t>
            </a:r>
            <a:r>
              <a:rPr lang="en-US" sz="2800" dirty="0" smtClean="0">
                <a:latin typeface="Courier New" pitchFamily="49" charset="0"/>
              </a:rPr>
              <a:t>R</a:t>
            </a:r>
            <a:r>
              <a:rPr lang="en-US" sz="2800" dirty="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381000"/>
            <a:ext cx="8229600" cy="1031875"/>
          </a:xfrm>
        </p:spPr>
        <p:txBody>
          <a:bodyPr/>
          <a:lstStyle/>
          <a:p>
            <a:pPr eaLnBrk="1" hangingPunct="1">
              <a:defRPr/>
            </a:pPr>
            <a:r>
              <a:rPr lang="bg-BG" sz="4000" smtClean="0"/>
              <a:t>Relational Algebra as a Constraint Language</a:t>
            </a:r>
          </a:p>
        </p:txBody>
      </p:sp>
      <p:sp>
        <p:nvSpPr>
          <p:cNvPr id="114691" name="Rectangle 3"/>
          <p:cNvSpPr>
            <a:spLocks noGrp="1" noChangeArrowheads="1"/>
          </p:cNvSpPr>
          <p:nvPr>
            <p:ph type="body" idx="1"/>
          </p:nvPr>
        </p:nvSpPr>
        <p:spPr>
          <a:xfrm>
            <a:off x="179388" y="1557338"/>
            <a:ext cx="8640762" cy="5111750"/>
          </a:xfrm>
        </p:spPr>
        <p:txBody>
          <a:bodyPr/>
          <a:lstStyle/>
          <a:p>
            <a:pPr eaLnBrk="1" hangingPunct="1">
              <a:lnSpc>
                <a:spcPct val="80000"/>
              </a:lnSpc>
              <a:buFont typeface="Wingdings" pitchFamily="2" charset="2"/>
              <a:buNone/>
              <a:defRPr/>
            </a:pPr>
            <a:r>
              <a:rPr lang="en-US" sz="2000" dirty="0" smtClean="0"/>
              <a:t>These ways of expressing constraints are actually equivalent in what they can express, but sometimes one or the other is clearer or more succinct. That is, the constraint </a:t>
            </a:r>
            <a:r>
              <a:rPr lang="en-US" sz="2000" dirty="0" smtClean="0">
                <a:latin typeface="Courier New" pitchFamily="49" charset="0"/>
              </a:rPr>
              <a:t>R </a:t>
            </a:r>
            <a:r>
              <a:rPr lang="en-US" sz="2000" dirty="0" smtClean="0">
                <a:latin typeface="Courier New" pitchFamily="49" charset="0"/>
                <a:sym typeface="Mathematica1Mono" pitchFamily="18" charset="2"/>
              </a:rPr>
              <a:t></a:t>
            </a:r>
            <a:r>
              <a:rPr lang="en-US" sz="2000" dirty="0" smtClean="0">
                <a:latin typeface="Courier New" pitchFamily="49" charset="0"/>
              </a:rPr>
              <a:t> S</a:t>
            </a:r>
            <a:r>
              <a:rPr lang="en-US" sz="2000" dirty="0" smtClean="0"/>
              <a:t> could just as well have been written </a:t>
            </a:r>
            <a:r>
              <a:rPr lang="en-US" sz="2000" dirty="0" smtClean="0">
                <a:latin typeface="Courier New" pitchFamily="49" charset="0"/>
              </a:rPr>
              <a:t>R - S = </a:t>
            </a:r>
            <a:r>
              <a:rPr lang="en-US" sz="2000" dirty="0" smtClean="0">
                <a:latin typeface="Courier New" pitchFamily="49" charset="0"/>
                <a:sym typeface="Symbol"/>
              </a:rPr>
              <a:t></a:t>
            </a:r>
            <a:r>
              <a:rPr lang="en-US" sz="2000" dirty="0" smtClean="0"/>
              <a:t>. To see why, notice that if every tuple in </a:t>
            </a:r>
            <a:r>
              <a:rPr lang="en-US" sz="2000" dirty="0" smtClean="0">
                <a:latin typeface="Courier New" pitchFamily="49" charset="0"/>
              </a:rPr>
              <a:t>R</a:t>
            </a:r>
            <a:r>
              <a:rPr lang="en-US" sz="2000" dirty="0" smtClean="0"/>
              <a:t> is also in </a:t>
            </a:r>
            <a:r>
              <a:rPr lang="en-US" sz="2000" dirty="0" smtClean="0">
                <a:latin typeface="Courier New" pitchFamily="49" charset="0"/>
              </a:rPr>
              <a:t>S</a:t>
            </a:r>
            <a:r>
              <a:rPr lang="en-US" sz="2000" dirty="0" smtClean="0"/>
              <a:t>, then surely </a:t>
            </a:r>
            <a:r>
              <a:rPr lang="en-US" sz="2000" dirty="0" smtClean="0">
                <a:latin typeface="Courier New" pitchFamily="49" charset="0"/>
              </a:rPr>
              <a:t>R - S</a:t>
            </a:r>
            <a:r>
              <a:rPr lang="en-US" sz="2000" dirty="0" smtClean="0"/>
              <a:t> is empty. Conversely, if </a:t>
            </a:r>
            <a:r>
              <a:rPr lang="en-US" sz="2000" dirty="0" smtClean="0">
                <a:latin typeface="Courier New" pitchFamily="49" charset="0"/>
              </a:rPr>
              <a:t>R - S</a:t>
            </a:r>
            <a:r>
              <a:rPr lang="en-US" sz="2000" dirty="0" smtClean="0"/>
              <a:t> contains no tuples, then every tuple in </a:t>
            </a:r>
            <a:r>
              <a:rPr lang="en-US" sz="2000" dirty="0" smtClean="0">
                <a:latin typeface="Courier New" pitchFamily="49" charset="0"/>
              </a:rPr>
              <a:t>R</a:t>
            </a:r>
            <a:r>
              <a:rPr lang="en-US" sz="2000" dirty="0" smtClean="0"/>
              <a:t> must be in </a:t>
            </a:r>
            <a:r>
              <a:rPr lang="en-US" sz="2000" dirty="0" smtClean="0">
                <a:latin typeface="Courier New" pitchFamily="49" charset="0"/>
              </a:rPr>
              <a:t>S</a:t>
            </a:r>
            <a:r>
              <a:rPr lang="en-US" sz="2000" dirty="0" smtClean="0"/>
              <a:t> (or else it would be in </a:t>
            </a:r>
            <a:br>
              <a:rPr lang="en-US" sz="2000" dirty="0" smtClean="0"/>
            </a:br>
            <a:r>
              <a:rPr lang="en-US" sz="2000" dirty="0" smtClean="0">
                <a:latin typeface="Courier New" pitchFamily="49" charset="0"/>
              </a:rPr>
              <a:t>R - S</a:t>
            </a:r>
            <a:r>
              <a:rPr lang="en-US" sz="2000" dirty="0" smtClean="0"/>
              <a:t>).</a:t>
            </a:r>
          </a:p>
          <a:p>
            <a:pPr eaLnBrk="1" hangingPunct="1">
              <a:lnSpc>
                <a:spcPct val="80000"/>
              </a:lnSpc>
              <a:buNone/>
              <a:defRPr/>
            </a:pPr>
            <a:r>
              <a:rPr lang="en-US" sz="2000" dirty="0" smtClean="0"/>
              <a:t>On the other hand, a constraint of the first form, </a:t>
            </a:r>
            <a:r>
              <a:rPr lang="en-US" sz="2000" dirty="0" smtClean="0">
                <a:latin typeface="Courier New" pitchFamily="49" charset="0"/>
              </a:rPr>
              <a:t>R = </a:t>
            </a:r>
            <a:r>
              <a:rPr lang="en-US" sz="2000" dirty="0" smtClean="0">
                <a:latin typeface="Courier New" pitchFamily="49" charset="0"/>
                <a:sym typeface="Symbol"/>
              </a:rPr>
              <a:t></a:t>
            </a:r>
            <a:r>
              <a:rPr lang="en-US" sz="2000" dirty="0" smtClean="0"/>
              <a:t>, could just as well have been written </a:t>
            </a:r>
            <a:r>
              <a:rPr lang="en-US" sz="2000" dirty="0" smtClean="0">
                <a:latin typeface="Courier New" pitchFamily="49" charset="0"/>
              </a:rPr>
              <a:t>R </a:t>
            </a:r>
            <a:r>
              <a:rPr lang="en-US" sz="2000" dirty="0" smtClean="0">
                <a:latin typeface="Courier New" pitchFamily="49" charset="0"/>
                <a:sym typeface="Mathematica1Mono" pitchFamily="18" charset="2"/>
              </a:rPr>
              <a:t> </a:t>
            </a:r>
            <a:r>
              <a:rPr lang="en-US" sz="2000" dirty="0">
                <a:latin typeface="Courier New" pitchFamily="49" charset="0"/>
                <a:sym typeface="Symbol"/>
              </a:rPr>
              <a:t></a:t>
            </a:r>
            <a:r>
              <a:rPr lang="en-US" sz="2000" dirty="0" smtClean="0"/>
              <a:t>. Technically, </a:t>
            </a:r>
            <a:r>
              <a:rPr lang="en-US" sz="2000" dirty="0">
                <a:latin typeface="Courier New" pitchFamily="49" charset="0"/>
                <a:sym typeface="Symbol"/>
              </a:rPr>
              <a:t></a:t>
            </a:r>
            <a:r>
              <a:rPr lang="en-US" sz="2000" dirty="0" smtClean="0"/>
              <a:t> is not an expression of relational algebra, but since there are expressions that evaluate to </a:t>
            </a:r>
            <a:r>
              <a:rPr lang="en-US" sz="2000" dirty="0">
                <a:latin typeface="Courier New" pitchFamily="49" charset="0"/>
                <a:sym typeface="Symbol"/>
              </a:rPr>
              <a:t></a:t>
            </a:r>
            <a:r>
              <a:rPr lang="en-US" sz="2000" dirty="0" smtClean="0"/>
              <a:t>, such as </a:t>
            </a:r>
            <a:r>
              <a:rPr lang="en-US" sz="2000" dirty="0" smtClean="0">
                <a:latin typeface="Courier New" pitchFamily="49" charset="0"/>
              </a:rPr>
              <a:t>R - R</a:t>
            </a:r>
            <a:r>
              <a:rPr lang="en-US" sz="2000" dirty="0" smtClean="0"/>
              <a:t>, there is no harm in using </a:t>
            </a:r>
            <a:r>
              <a:rPr lang="en-US" sz="2000" dirty="0">
                <a:latin typeface="Courier New" pitchFamily="49" charset="0"/>
                <a:sym typeface="Symbol"/>
              </a:rPr>
              <a:t></a:t>
            </a:r>
            <a:r>
              <a:rPr lang="en-US" sz="2000" dirty="0" smtClean="0"/>
              <a:t> as a relational-algebra expression. Note that these equivalences hold oven if </a:t>
            </a:r>
            <a:r>
              <a:rPr lang="en-US" sz="2000" dirty="0" smtClean="0">
                <a:latin typeface="Courier New" pitchFamily="49" charset="0"/>
              </a:rPr>
              <a:t>R</a:t>
            </a:r>
            <a:r>
              <a:rPr lang="en-US" sz="2000" dirty="0" smtClean="0"/>
              <a:t> and </a:t>
            </a:r>
            <a:r>
              <a:rPr lang="en-US" sz="2000" dirty="0" smtClean="0">
                <a:latin typeface="Courier New" pitchFamily="49" charset="0"/>
              </a:rPr>
              <a:t>S</a:t>
            </a:r>
            <a:r>
              <a:rPr lang="en-US" sz="2000" dirty="0" smtClean="0"/>
              <a:t> are bags, provided we make the conventional interpretation of </a:t>
            </a:r>
            <a:r>
              <a:rPr lang="en-US" sz="2000" dirty="0" smtClean="0">
                <a:latin typeface="Courier New" pitchFamily="49" charset="0"/>
              </a:rPr>
              <a:t>R </a:t>
            </a:r>
            <a:r>
              <a:rPr lang="en-US" sz="2000" dirty="0" smtClean="0">
                <a:latin typeface="Courier New" pitchFamily="49" charset="0"/>
                <a:sym typeface="Mathematica1Mono" pitchFamily="18" charset="2"/>
              </a:rPr>
              <a:t></a:t>
            </a:r>
            <a:r>
              <a:rPr lang="en-US" sz="2000" dirty="0" smtClean="0">
                <a:latin typeface="Courier New" pitchFamily="49" charset="0"/>
              </a:rPr>
              <a:t> S</a:t>
            </a:r>
            <a:r>
              <a:rPr lang="en-US" sz="2000" dirty="0" smtClean="0"/>
              <a:t>: each tuple </a:t>
            </a:r>
            <a:r>
              <a:rPr lang="en-US" sz="2000" dirty="0" smtClean="0">
                <a:latin typeface="Courier New" pitchFamily="49" charset="0"/>
              </a:rPr>
              <a:t>t</a:t>
            </a:r>
            <a:r>
              <a:rPr lang="en-US" sz="2000" dirty="0" smtClean="0"/>
              <a:t> appears in </a:t>
            </a:r>
            <a:r>
              <a:rPr lang="en-US" sz="2000" dirty="0" smtClean="0">
                <a:latin typeface="Courier New" pitchFamily="49" charset="0"/>
              </a:rPr>
              <a:t>S</a:t>
            </a:r>
            <a:r>
              <a:rPr lang="en-US" sz="2000" dirty="0" smtClean="0"/>
              <a:t> at least as many times as it appears in </a:t>
            </a:r>
            <a:r>
              <a:rPr lang="en-US" sz="2000" dirty="0" smtClean="0">
                <a:latin typeface="Courier New" pitchFamily="49" charset="0"/>
              </a:rPr>
              <a:t>R</a:t>
            </a:r>
            <a:r>
              <a:rPr lang="en-US" sz="2000" dirty="0" smtClean="0"/>
              <a:t>.</a:t>
            </a:r>
          </a:p>
          <a:p>
            <a:pPr eaLnBrk="1" hangingPunct="1">
              <a:lnSpc>
                <a:spcPct val="80000"/>
              </a:lnSpc>
              <a:buFont typeface="Wingdings" pitchFamily="2" charset="2"/>
              <a:buNone/>
              <a:defRPr/>
            </a:pPr>
            <a:r>
              <a:rPr lang="en-US" sz="2000" dirty="0" smtClean="0"/>
              <a:t>In the following sections, we shall see how to express significant constraints in one of these two styles. As we shall see, it is the first style — equal-to-the-</a:t>
            </a:r>
            <a:r>
              <a:rPr lang="en-US" sz="2000" dirty="0" err="1" smtClean="0"/>
              <a:t>emptyset</a:t>
            </a:r>
            <a:r>
              <a:rPr lang="en-US" sz="2000" dirty="0" smtClean="0"/>
              <a:t> — that is most commonly used in SQL programming. However, as shown above, we are free to think in terms of set-containment if we wish and later convert our constraint to the equal-to-the-</a:t>
            </a:r>
            <a:r>
              <a:rPr lang="en-US" sz="2000" dirty="0" err="1" smtClean="0"/>
              <a:t>emptyset</a:t>
            </a:r>
            <a:r>
              <a:rPr lang="en-US" sz="2000" dirty="0" smtClean="0"/>
              <a:t> style.</a:t>
            </a:r>
            <a:endParaRPr lang="bg-BG" sz="20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bg-BG" smtClean="0"/>
              <a:t>Referential Integrity Constraints</a:t>
            </a:r>
          </a:p>
        </p:txBody>
      </p:sp>
      <p:sp>
        <p:nvSpPr>
          <p:cNvPr id="115715" name="Rectangle 3"/>
          <p:cNvSpPr>
            <a:spLocks noGrp="1" noChangeArrowheads="1"/>
          </p:cNvSpPr>
          <p:nvPr>
            <p:ph type="body" idx="1"/>
          </p:nvPr>
        </p:nvSpPr>
        <p:spPr>
          <a:xfrm>
            <a:off x="250825" y="1700213"/>
            <a:ext cx="8686800" cy="4876800"/>
          </a:xfrm>
        </p:spPr>
        <p:txBody>
          <a:bodyPr/>
          <a:lstStyle/>
          <a:p>
            <a:pPr eaLnBrk="1" hangingPunct="1">
              <a:lnSpc>
                <a:spcPct val="80000"/>
              </a:lnSpc>
              <a:buFont typeface="Wingdings" pitchFamily="2" charset="2"/>
              <a:buNone/>
              <a:defRPr/>
            </a:pPr>
            <a:r>
              <a:rPr lang="en-US" sz="2400" smtClean="0"/>
              <a:t>A common kind of constraint, called "referential integrity", asserts that a value appearing in one context also appears in another, related context. We saw referential integrity as a matter of relationships "making sense." That is, if an object or entity </a:t>
            </a:r>
            <a:r>
              <a:rPr lang="en-US" sz="2400" smtClean="0">
                <a:latin typeface="Courier New" pitchFamily="49" charset="0"/>
              </a:rPr>
              <a:t>A</a:t>
            </a:r>
            <a:r>
              <a:rPr lang="en-US" sz="2400" smtClean="0"/>
              <a:t> is related to object or entity </a:t>
            </a:r>
            <a:r>
              <a:rPr lang="en-US" sz="2400" smtClean="0">
                <a:latin typeface="Courier New" pitchFamily="49" charset="0"/>
              </a:rPr>
              <a:t>B</a:t>
            </a:r>
            <a:r>
              <a:rPr lang="en-US" sz="2400" smtClean="0"/>
              <a:t>, then </a:t>
            </a:r>
            <a:r>
              <a:rPr lang="en-US" sz="2400" smtClean="0">
                <a:latin typeface="Courier New" pitchFamily="49" charset="0"/>
              </a:rPr>
              <a:t>B</a:t>
            </a:r>
            <a:r>
              <a:rPr lang="en-US" sz="2400" smtClean="0"/>
              <a:t> must really exist. For example, in ODL terms, if a relationship in object </a:t>
            </a:r>
            <a:r>
              <a:rPr lang="en-US" sz="2400" smtClean="0">
                <a:latin typeface="Courier New" pitchFamily="49" charset="0"/>
              </a:rPr>
              <a:t>A</a:t>
            </a:r>
            <a:r>
              <a:rPr lang="en-US" sz="2400" smtClean="0"/>
              <a:t> is represented physically by a pointer, then referential integrity of this relationship asserts that the pointer must not be null and must point to a genuine object.</a:t>
            </a:r>
          </a:p>
          <a:p>
            <a:pPr eaLnBrk="1" hangingPunct="1">
              <a:lnSpc>
                <a:spcPct val="80000"/>
              </a:lnSpc>
              <a:buFont typeface="Wingdings" pitchFamily="2" charset="2"/>
              <a:buNone/>
              <a:defRPr/>
            </a:pPr>
            <a:r>
              <a:rPr lang="en-US" sz="2400" smtClean="0"/>
              <a:t>In the relational model, referential integrity constraints look somewhat different. If we have a value </a:t>
            </a:r>
            <a:r>
              <a:rPr lang="en-US" sz="2400" smtClean="0">
                <a:latin typeface="Courier New" pitchFamily="49" charset="0"/>
              </a:rPr>
              <a:t>v</a:t>
            </a:r>
            <a:r>
              <a:rPr lang="en-US" sz="2400" smtClean="0"/>
              <a:t> in a tuple of one relation </a:t>
            </a:r>
            <a:r>
              <a:rPr lang="en-US" sz="2400" smtClean="0">
                <a:latin typeface="Courier New" pitchFamily="49" charset="0"/>
              </a:rPr>
              <a:t>R</a:t>
            </a:r>
            <a:r>
              <a:rPr lang="en-US" sz="2400" smtClean="0"/>
              <a:t>, then because of our design intentions we may expect that v will appear in a particular component of some tuple of another relation </a:t>
            </a:r>
            <a:r>
              <a:rPr lang="en-US" sz="2400" smtClean="0">
                <a:latin typeface="Courier New" pitchFamily="49" charset="0"/>
              </a:rPr>
              <a:t>S</a:t>
            </a:r>
            <a:r>
              <a:rPr lang="en-US" sz="2400" smtClean="0"/>
              <a:t>. An example will illustrate how referential integrity in the relational model can be expressed in relational algebra.</a:t>
            </a:r>
            <a:endParaRPr lang="bg-BG"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z="4000" smtClean="0"/>
              <a:t>Why Bags Can Be More Efficient Than Sets</a:t>
            </a:r>
            <a:endParaRPr lang="bg-BG" sz="4000" smtClean="0"/>
          </a:p>
        </p:txBody>
      </p:sp>
      <p:sp>
        <p:nvSpPr>
          <p:cNvPr id="2150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mtClean="0"/>
              <a:t>As a simple example of why bags can lead to implementation efficiency, if you take the union of two relations but do not eliminate duplicates, then you can just copy the relations to the output. If you insist that the result be a set, you have to sort the relations, or do something similar to detect identical tuples that come from the two relations.</a:t>
            </a:r>
            <a:endParaRPr lang="bg-BG"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16739" name="Rectangle 3"/>
          <p:cNvSpPr>
            <a:spLocks noGrp="1" noChangeArrowheads="1"/>
          </p:cNvSpPr>
          <p:nvPr>
            <p:ph type="body" idx="1"/>
          </p:nvPr>
        </p:nvSpPr>
        <p:spPr>
          <a:xfrm>
            <a:off x="468313" y="2565400"/>
            <a:ext cx="8229600" cy="2816225"/>
          </a:xfrm>
        </p:spPr>
        <p:txBody>
          <a:bodyPr/>
          <a:lstStyle/>
          <a:p>
            <a:pPr eaLnBrk="1" hangingPunct="1">
              <a:lnSpc>
                <a:spcPct val="90000"/>
              </a:lnSpc>
              <a:buFont typeface="Wingdings" pitchFamily="2" charset="2"/>
              <a:buNone/>
              <a:defRPr/>
            </a:pPr>
            <a:r>
              <a:rPr lang="en-US" sz="1600" dirty="0" smtClean="0">
                <a:latin typeface="Courier New" pitchFamily="49" charset="0"/>
              </a:rPr>
              <a:t>Movie(title, year, length, </a:t>
            </a:r>
            <a:r>
              <a:rPr lang="en-US" sz="1600" dirty="0" err="1" smtClean="0">
                <a:latin typeface="Courier New" pitchFamily="49" charset="0"/>
              </a:rPr>
              <a:t>inColor</a:t>
            </a:r>
            <a:r>
              <a:rPr lang="en-US" sz="1600" dirty="0" smtClean="0">
                <a:latin typeface="Courier New" pitchFamily="49" charset="0"/>
              </a:rPr>
              <a:t>, </a:t>
            </a:r>
            <a:r>
              <a:rPr lang="en-US" sz="1600" dirty="0" err="1" smtClean="0">
                <a:latin typeface="Courier New" pitchFamily="49" charset="0"/>
              </a:rPr>
              <a:t>studioName</a:t>
            </a:r>
            <a:r>
              <a:rPr lang="en-US" sz="1600" dirty="0" smtClean="0">
                <a:latin typeface="Courier New" pitchFamily="49" charset="0"/>
              </a:rPr>
              <a:t>, </a:t>
            </a:r>
            <a:r>
              <a:rPr lang="en-US" sz="1600" dirty="0" err="1" smtClean="0">
                <a:latin typeface="Courier New" pitchFamily="49" charset="0"/>
              </a:rPr>
              <a:t>producerC</a:t>
            </a:r>
            <a:r>
              <a:rPr lang="en-US" sz="1600" dirty="0" smtClean="0">
                <a:latin typeface="Courier New" pitchFamily="49" charset="0"/>
              </a:rPr>
              <a:t>#)</a:t>
            </a:r>
          </a:p>
          <a:p>
            <a:pPr eaLnBrk="1" hangingPunct="1">
              <a:lnSpc>
                <a:spcPct val="90000"/>
              </a:lnSpc>
              <a:buFont typeface="Wingdings" pitchFamily="2" charset="2"/>
              <a:buNone/>
              <a:defRPr/>
            </a:pPr>
            <a:r>
              <a:rPr lang="en-US" sz="1600" dirty="0" err="1" smtClean="0">
                <a:latin typeface="Courier New" pitchFamily="49" charset="0"/>
              </a:rPr>
              <a:t>MovieExec</a:t>
            </a:r>
            <a:r>
              <a:rPr lang="en-US" sz="1600" dirty="0" smtClean="0">
                <a:latin typeface="Courier New" pitchFamily="49" charset="0"/>
              </a:rPr>
              <a:t>(name, address, cert#, </a:t>
            </a:r>
            <a:r>
              <a:rPr lang="en-US" sz="1600" dirty="0" err="1" smtClean="0">
                <a:latin typeface="Courier New" pitchFamily="49" charset="0"/>
              </a:rPr>
              <a:t>netWorth</a:t>
            </a:r>
            <a:r>
              <a:rPr lang="en-US" sz="1600" dirty="0" smtClean="0">
                <a:latin typeface="Courier New" pitchFamily="49" charset="0"/>
              </a:rPr>
              <a:t>)</a:t>
            </a:r>
          </a:p>
          <a:p>
            <a:pPr eaLnBrk="1" hangingPunct="1">
              <a:lnSpc>
                <a:spcPct val="90000"/>
              </a:lnSpc>
              <a:buFont typeface="Wingdings" pitchFamily="2" charset="2"/>
              <a:buNone/>
              <a:defRPr/>
            </a:pPr>
            <a:endParaRPr lang="en-US" sz="2800" dirty="0" smtClean="0">
              <a:latin typeface="Courier New" pitchFamily="49" charset="0"/>
            </a:endParaRPr>
          </a:p>
          <a:p>
            <a:pPr eaLnBrk="1" hangingPunct="1">
              <a:lnSpc>
                <a:spcPct val="90000"/>
              </a:lnSpc>
              <a:buFont typeface="Wingdings" pitchFamily="2" charset="2"/>
              <a:buNone/>
              <a:defRPr/>
            </a:pPr>
            <a:r>
              <a:rPr lang="el-GR" sz="2800" dirty="0" smtClean="0">
                <a:latin typeface="Courier New" pitchFamily="49" charset="0"/>
                <a:cs typeface="Courier New" pitchFamily="49" charset="0"/>
              </a:rPr>
              <a:t>π</a:t>
            </a:r>
            <a:r>
              <a:rPr lang="en-US" sz="2800" baseline="-25000" dirty="0" err="1" smtClean="0">
                <a:latin typeface="Courier New" pitchFamily="49" charset="0"/>
                <a:cs typeface="Courier New" pitchFamily="49" charset="0"/>
              </a:rPr>
              <a:t>producerC</a:t>
            </a:r>
            <a:r>
              <a:rPr lang="en-US" sz="2800" baseline="-25000" dirty="0" smtClean="0">
                <a:latin typeface="Courier New" pitchFamily="49" charset="0"/>
                <a:cs typeface="Courier New" pitchFamily="49" charset="0"/>
              </a:rPr>
              <a:t>#</a:t>
            </a:r>
            <a:r>
              <a:rPr lang="en-US" sz="2800" dirty="0" smtClean="0">
                <a:latin typeface="Courier New" pitchFamily="49" charset="0"/>
                <a:cs typeface="Courier New" pitchFamily="49" charset="0"/>
              </a:rPr>
              <a:t>(Movie) </a:t>
            </a:r>
            <a:r>
              <a:rPr lang="en-US" sz="2800" dirty="0" smtClean="0">
                <a:latin typeface="Courier New" pitchFamily="49" charset="0"/>
                <a:cs typeface="Courier New" pitchFamily="49" charset="0"/>
                <a:sym typeface="Mathematica1Mono" pitchFamily="18" charset="2"/>
              </a:rPr>
              <a:t> </a:t>
            </a:r>
            <a:r>
              <a:rPr lang="el-GR" sz="2800" dirty="0" smtClean="0">
                <a:latin typeface="Courier New" pitchFamily="49" charset="0"/>
                <a:cs typeface="Courier New" pitchFamily="49" charset="0"/>
                <a:sym typeface="Mathematica1Mono" pitchFamily="18" charset="2"/>
              </a:rPr>
              <a:t>π</a:t>
            </a:r>
            <a:r>
              <a:rPr lang="en-US" sz="2800" baseline="-25000" dirty="0" smtClean="0">
                <a:latin typeface="Courier New" pitchFamily="49" charset="0"/>
                <a:cs typeface="Courier New" pitchFamily="49" charset="0"/>
                <a:sym typeface="Mathematica1Mono" pitchFamily="18" charset="2"/>
              </a:rPr>
              <a:t>cert#</a:t>
            </a:r>
            <a:r>
              <a:rPr lang="en-US" sz="2800" dirty="0" smtClean="0">
                <a:latin typeface="Courier New" pitchFamily="49" charset="0"/>
                <a:cs typeface="Courier New" pitchFamily="49" charset="0"/>
                <a:sym typeface="Mathematica1Mono" pitchFamily="18" charset="2"/>
              </a:rPr>
              <a:t>(</a:t>
            </a:r>
            <a:r>
              <a:rPr lang="en-US" sz="2800" dirty="0" err="1" smtClean="0">
                <a:latin typeface="Courier New" pitchFamily="49" charset="0"/>
                <a:cs typeface="Courier New" pitchFamily="49" charset="0"/>
                <a:sym typeface="Mathematica1Mono" pitchFamily="18" charset="2"/>
              </a:rPr>
              <a:t>MovieExec</a:t>
            </a:r>
            <a:r>
              <a:rPr lang="en-US" sz="2800" dirty="0" smtClean="0">
                <a:latin typeface="Courier New" pitchFamily="49" charset="0"/>
                <a:cs typeface="Courier New" pitchFamily="49" charset="0"/>
                <a:sym typeface="Mathematica1Mono" pitchFamily="18" charset="2"/>
              </a:rPr>
              <a:t>)</a:t>
            </a:r>
          </a:p>
          <a:p>
            <a:pPr eaLnBrk="1" hangingPunct="1">
              <a:lnSpc>
                <a:spcPct val="90000"/>
              </a:lnSpc>
              <a:buFont typeface="Wingdings" pitchFamily="2" charset="2"/>
              <a:buNone/>
              <a:defRPr/>
            </a:pPr>
            <a:endParaRPr lang="en-US" sz="2800" dirty="0" smtClean="0">
              <a:latin typeface="Courier New" pitchFamily="49" charset="0"/>
              <a:cs typeface="Courier New" pitchFamily="49" charset="0"/>
              <a:sym typeface="Mathematica1Mono" pitchFamily="18" charset="2"/>
            </a:endParaRPr>
          </a:p>
          <a:p>
            <a:pPr eaLnBrk="1" hangingPunct="1">
              <a:lnSpc>
                <a:spcPct val="90000"/>
              </a:lnSpc>
              <a:buNone/>
              <a:defRPr/>
            </a:pPr>
            <a:r>
              <a:rPr lang="el-GR" sz="2800" dirty="0" smtClean="0">
                <a:latin typeface="Courier New" pitchFamily="49" charset="0"/>
                <a:cs typeface="Courier New" pitchFamily="49" charset="0"/>
              </a:rPr>
              <a:t>π</a:t>
            </a:r>
            <a:r>
              <a:rPr lang="en-US" sz="2800" baseline="-25000" dirty="0" err="1" smtClean="0">
                <a:latin typeface="Courier New" pitchFamily="49" charset="0"/>
                <a:cs typeface="Courier New" pitchFamily="49" charset="0"/>
              </a:rPr>
              <a:t>producerC</a:t>
            </a:r>
            <a:r>
              <a:rPr lang="en-US" sz="2800" baseline="-25000" dirty="0" smtClean="0">
                <a:latin typeface="Courier New" pitchFamily="49" charset="0"/>
                <a:cs typeface="Courier New" pitchFamily="49" charset="0"/>
              </a:rPr>
              <a:t>#</a:t>
            </a:r>
            <a:r>
              <a:rPr lang="en-US" sz="2800" dirty="0" smtClean="0">
                <a:latin typeface="Courier New" pitchFamily="49" charset="0"/>
                <a:cs typeface="Courier New" pitchFamily="49" charset="0"/>
              </a:rPr>
              <a:t>(Movie) </a:t>
            </a:r>
            <a:r>
              <a:rPr lang="en-US" sz="2800" dirty="0" smtClean="0">
                <a:latin typeface="Courier New" pitchFamily="49" charset="0"/>
                <a:cs typeface="Courier New" pitchFamily="49" charset="0"/>
                <a:sym typeface="Mathematica1Mono" pitchFamily="18" charset="2"/>
              </a:rPr>
              <a:t>- </a:t>
            </a:r>
            <a:r>
              <a:rPr lang="el-GR" sz="2800" dirty="0" smtClean="0">
                <a:latin typeface="Courier New" pitchFamily="49" charset="0"/>
                <a:cs typeface="Courier New" pitchFamily="49" charset="0"/>
                <a:sym typeface="Mathematica1Mono" pitchFamily="18" charset="2"/>
              </a:rPr>
              <a:t>π</a:t>
            </a:r>
            <a:r>
              <a:rPr lang="en-US" sz="2800" baseline="-25000" dirty="0" smtClean="0">
                <a:latin typeface="Courier New" pitchFamily="49" charset="0"/>
                <a:cs typeface="Courier New" pitchFamily="49" charset="0"/>
                <a:sym typeface="Mathematica1Mono" pitchFamily="18" charset="2"/>
              </a:rPr>
              <a:t>cert#</a:t>
            </a:r>
            <a:r>
              <a:rPr lang="en-US" sz="2800" dirty="0" smtClean="0">
                <a:latin typeface="Courier New" pitchFamily="49" charset="0"/>
                <a:cs typeface="Courier New" pitchFamily="49" charset="0"/>
                <a:sym typeface="Mathematica1Mono" pitchFamily="18" charset="2"/>
              </a:rPr>
              <a:t>(</a:t>
            </a:r>
            <a:r>
              <a:rPr lang="en-US" sz="2800" dirty="0" err="1" smtClean="0">
                <a:latin typeface="Courier New" pitchFamily="49" charset="0"/>
                <a:cs typeface="Courier New" pitchFamily="49" charset="0"/>
                <a:sym typeface="Mathematica1Mono" pitchFamily="18" charset="2"/>
              </a:rPr>
              <a:t>MovieExec</a:t>
            </a:r>
            <a:r>
              <a:rPr lang="en-US" sz="2800" dirty="0" smtClean="0">
                <a:latin typeface="Courier New" pitchFamily="49" charset="0"/>
                <a:cs typeface="Courier New" pitchFamily="49" charset="0"/>
                <a:sym typeface="Mathematica1Mono" pitchFamily="18" charset="2"/>
              </a:rPr>
              <a:t>)= </a:t>
            </a:r>
            <a:r>
              <a:rPr lang="en-US" sz="2800" dirty="0">
                <a:latin typeface="Courier New" pitchFamily="49" charset="0"/>
                <a:sym typeface="Symbol"/>
              </a:rPr>
              <a:t></a:t>
            </a:r>
            <a:endParaRPr lang="en-US" sz="2800" dirty="0" smtClean="0">
              <a:latin typeface="Courier New" pitchFamily="49" charset="0"/>
              <a:cs typeface="Courier New" pitchFamily="49" charset="0"/>
              <a:sym typeface="Mathematica3Mono" pitchFamily="2" charset="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17763" name="Rectangle 3"/>
          <p:cNvSpPr>
            <a:spLocks noGrp="1" noChangeArrowheads="1"/>
          </p:cNvSpPr>
          <p:nvPr>
            <p:ph type="body" idx="1"/>
          </p:nvPr>
        </p:nvSpPr>
        <p:spPr>
          <a:xfrm>
            <a:off x="250825" y="2565400"/>
            <a:ext cx="8686800" cy="2600325"/>
          </a:xfrm>
        </p:spPr>
        <p:txBody>
          <a:bodyPr/>
          <a:lstStyle/>
          <a:p>
            <a:pPr eaLnBrk="1" hangingPunct="1">
              <a:lnSpc>
                <a:spcPct val="90000"/>
              </a:lnSpc>
              <a:buFont typeface="Wingdings" pitchFamily="2" charset="2"/>
              <a:buNone/>
              <a:defRPr/>
            </a:pPr>
            <a:r>
              <a:rPr lang="bg-BG" sz="1800" smtClean="0">
                <a:latin typeface="Courier New" pitchFamily="49" charset="0"/>
              </a:rPr>
              <a:t>StarsIn(movieTitle, movieYear, starName)</a:t>
            </a:r>
            <a:endParaRPr lang="en-US" sz="1800" smtClean="0">
              <a:latin typeface="Courier New" pitchFamily="49" charset="0"/>
            </a:endParaRPr>
          </a:p>
          <a:p>
            <a:pPr eaLnBrk="1" hangingPunct="1">
              <a:lnSpc>
                <a:spcPct val="90000"/>
              </a:lnSpc>
              <a:buFont typeface="Wingdings" pitchFamily="2" charset="2"/>
              <a:buNone/>
              <a:defRPr/>
            </a:pPr>
            <a:r>
              <a:rPr lang="en-US" sz="1800" smtClean="0">
                <a:latin typeface="Courier New" pitchFamily="49" charset="0"/>
              </a:rPr>
              <a:t>Movie(title, year, length, inColor, studioName, producerC#)</a:t>
            </a:r>
            <a:endParaRPr lang="bg-BG" sz="1800" smtClean="0">
              <a:latin typeface="Courier New" pitchFamily="49" charset="0"/>
            </a:endParaRPr>
          </a:p>
          <a:p>
            <a:pPr eaLnBrk="1" hangingPunct="1">
              <a:lnSpc>
                <a:spcPct val="90000"/>
              </a:lnSpc>
              <a:buFont typeface="Wingdings" pitchFamily="2" charset="2"/>
              <a:buNone/>
              <a:defRPr/>
            </a:pPr>
            <a:endParaRPr lang="en-US" sz="3600" smtClean="0">
              <a:latin typeface="Courier New" pitchFamily="49" charset="0"/>
            </a:endParaRPr>
          </a:p>
          <a:p>
            <a:pPr eaLnBrk="1" hangingPunct="1">
              <a:lnSpc>
                <a:spcPct val="90000"/>
              </a:lnSpc>
              <a:buFont typeface="Wingdings" pitchFamily="2" charset="2"/>
              <a:buNone/>
              <a:defRPr/>
            </a:pPr>
            <a:r>
              <a:rPr lang="el-GR" sz="3600" smtClean="0">
                <a:latin typeface="Courier New" pitchFamily="49" charset="0"/>
                <a:cs typeface="Courier New" pitchFamily="49" charset="0"/>
              </a:rPr>
              <a:t>π</a:t>
            </a:r>
            <a:r>
              <a:rPr lang="en-US" sz="3600" baseline="-25000" smtClean="0">
                <a:latin typeface="Courier New" pitchFamily="49" charset="0"/>
                <a:cs typeface="Courier New" pitchFamily="49" charset="0"/>
              </a:rPr>
              <a:t>movieTitle, movieYear</a:t>
            </a:r>
            <a:r>
              <a:rPr lang="en-US" sz="3600" smtClean="0">
                <a:latin typeface="Courier New" pitchFamily="49" charset="0"/>
                <a:cs typeface="Courier New" pitchFamily="49" charset="0"/>
              </a:rPr>
              <a:t>(StarsIn) </a:t>
            </a:r>
            <a:r>
              <a:rPr lang="en-US" sz="3600" smtClean="0">
                <a:latin typeface="Courier New" pitchFamily="49" charset="0"/>
                <a:cs typeface="Courier New" pitchFamily="49" charset="0"/>
                <a:sym typeface="Mathematica1Mono" pitchFamily="18" charset="2"/>
              </a:rPr>
              <a:t> </a:t>
            </a:r>
            <a:r>
              <a:rPr lang="el-GR" sz="3600" smtClean="0">
                <a:latin typeface="Courier New" pitchFamily="49" charset="0"/>
                <a:cs typeface="Courier New" pitchFamily="49" charset="0"/>
                <a:sym typeface="Mathematica1Mono" pitchFamily="18" charset="2"/>
              </a:rPr>
              <a:t>π</a:t>
            </a:r>
            <a:r>
              <a:rPr lang="en-US" sz="3600" baseline="-25000" smtClean="0">
                <a:latin typeface="Courier New" pitchFamily="49" charset="0"/>
                <a:cs typeface="Courier New" pitchFamily="49" charset="0"/>
                <a:sym typeface="Mathematica1Mono" pitchFamily="18" charset="2"/>
              </a:rPr>
              <a:t>title, year</a:t>
            </a:r>
            <a:r>
              <a:rPr lang="en-US" sz="3600" smtClean="0">
                <a:latin typeface="Courier New" pitchFamily="49" charset="0"/>
                <a:cs typeface="Courier New" pitchFamily="49" charset="0"/>
                <a:sym typeface="Mathematica1Mono" pitchFamily="18" charset="2"/>
              </a:rPr>
              <a:t>(Movie)</a:t>
            </a:r>
            <a:endParaRPr lang="el-GR" sz="3600" smtClean="0">
              <a:latin typeface="Courier New" pitchFamily="49" charset="0"/>
              <a:cs typeface="Courier New" pitchFamily="49" charset="0"/>
              <a:sym typeface="Mathematica1Mono" pitchFamily="18" charset="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r>
              <a:rPr lang="bg-BG" smtClean="0"/>
              <a:t>Additional Constraint Examples</a:t>
            </a:r>
          </a:p>
        </p:txBody>
      </p:sp>
      <p:sp>
        <p:nvSpPr>
          <p:cNvPr id="118787" name="Rectangle 3"/>
          <p:cNvSpPr>
            <a:spLocks noGrp="1" noChangeArrowheads="1"/>
          </p:cNvSpPr>
          <p:nvPr>
            <p:ph type="body" idx="1"/>
          </p:nvPr>
        </p:nvSpPr>
        <p:spPr/>
        <p:txBody>
          <a:bodyPr/>
          <a:lstStyle/>
          <a:p>
            <a:pPr eaLnBrk="1" hangingPunct="1">
              <a:buFont typeface="Wingdings" pitchFamily="2" charset="2"/>
              <a:buNone/>
              <a:defRPr/>
            </a:pPr>
            <a:r>
              <a:rPr lang="en-US" smtClean="0"/>
              <a:t>The same constraint notation allows us to express far more than referential integrity. For example, we can express any functional dependency as an algebraic constraint, although the notation is more cumbersome than the FD notation introduced.</a:t>
            </a:r>
            <a:endParaRPr lang="bg-BG"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19811" name="Rectangle 3"/>
          <p:cNvSpPr>
            <a:spLocks noGrp="1" noChangeArrowheads="1"/>
          </p:cNvSpPr>
          <p:nvPr>
            <p:ph type="body" idx="1"/>
          </p:nvPr>
        </p:nvSpPr>
        <p:spPr>
          <a:xfrm>
            <a:off x="179388" y="2349500"/>
            <a:ext cx="8785225" cy="3103563"/>
          </a:xfrm>
        </p:spPr>
        <p:txBody>
          <a:bodyPr/>
          <a:lstStyle/>
          <a:p>
            <a:pPr eaLnBrk="1" hangingPunct="1">
              <a:lnSpc>
                <a:spcPct val="90000"/>
              </a:lnSpc>
              <a:buFont typeface="Wingdings" pitchFamily="2" charset="2"/>
              <a:buNone/>
              <a:defRPr/>
            </a:pPr>
            <a:r>
              <a:rPr lang="en-US" sz="2400" dirty="0" smtClean="0">
                <a:latin typeface="Courier New" pitchFamily="49" charset="0"/>
              </a:rPr>
              <a:t>name -&gt; address</a:t>
            </a:r>
          </a:p>
          <a:p>
            <a:pPr eaLnBrk="1" hangingPunct="1">
              <a:lnSpc>
                <a:spcPct val="90000"/>
              </a:lnSpc>
              <a:buFont typeface="Wingdings" pitchFamily="2" charset="2"/>
              <a:buNone/>
              <a:defRPr/>
            </a:pPr>
            <a:r>
              <a:rPr lang="bg-BG" sz="2400" dirty="0" err="1" smtClean="0">
                <a:latin typeface="Courier New" pitchFamily="49" charset="0"/>
              </a:rPr>
              <a:t>MovieStar</a:t>
            </a:r>
            <a:r>
              <a:rPr lang="bg-BG" sz="2400" dirty="0" smtClean="0">
                <a:latin typeface="Courier New" pitchFamily="49" charset="0"/>
              </a:rPr>
              <a:t>(</a:t>
            </a:r>
            <a:r>
              <a:rPr lang="bg-BG" sz="2400" dirty="0" err="1" smtClean="0">
                <a:latin typeface="Courier New" pitchFamily="49" charset="0"/>
              </a:rPr>
              <a:t>name</a:t>
            </a:r>
            <a:r>
              <a:rPr lang="bg-BG" sz="2400" dirty="0" smtClean="0">
                <a:latin typeface="Courier New" pitchFamily="49" charset="0"/>
              </a:rPr>
              <a:t>, </a:t>
            </a:r>
            <a:r>
              <a:rPr lang="bg-BG" sz="2400" dirty="0" err="1" smtClean="0">
                <a:latin typeface="Courier New" pitchFamily="49" charset="0"/>
              </a:rPr>
              <a:t>address</a:t>
            </a:r>
            <a:r>
              <a:rPr lang="bg-BG" sz="2400" dirty="0" smtClean="0">
                <a:latin typeface="Courier New" pitchFamily="49" charset="0"/>
              </a:rPr>
              <a:t>, </a:t>
            </a:r>
            <a:r>
              <a:rPr lang="bg-BG" sz="2400" dirty="0" err="1" smtClean="0">
                <a:latin typeface="Courier New" pitchFamily="49" charset="0"/>
              </a:rPr>
              <a:t>gender</a:t>
            </a:r>
            <a:r>
              <a:rPr lang="bg-BG" sz="2400" dirty="0" smtClean="0">
                <a:latin typeface="Courier New" pitchFamily="49" charset="0"/>
              </a:rPr>
              <a:t>, </a:t>
            </a:r>
            <a:r>
              <a:rPr lang="bg-BG" sz="2400" dirty="0" err="1" smtClean="0">
                <a:latin typeface="Courier New" pitchFamily="49" charset="0"/>
              </a:rPr>
              <a:t>birthdate</a:t>
            </a:r>
            <a:r>
              <a:rPr lang="bg-BG" sz="2400" dirty="0" smtClean="0">
                <a:latin typeface="Courier New" pitchFamily="49" charset="0"/>
              </a:rPr>
              <a:t>)</a:t>
            </a:r>
          </a:p>
          <a:p>
            <a:pPr eaLnBrk="1" hangingPunct="1">
              <a:lnSpc>
                <a:spcPct val="90000"/>
              </a:lnSpc>
              <a:buFont typeface="Wingdings" pitchFamily="2" charset="2"/>
              <a:buNone/>
              <a:defRPr/>
            </a:pPr>
            <a:endParaRPr lang="en-US" sz="2400" dirty="0" smtClean="0">
              <a:latin typeface="Courier New" pitchFamily="49" charset="0"/>
            </a:endParaRPr>
          </a:p>
          <a:p>
            <a:pPr eaLnBrk="1" hangingPunct="1">
              <a:lnSpc>
                <a:spcPct val="90000"/>
              </a:lnSpc>
              <a:buFont typeface="Wingdings" pitchFamily="2" charset="2"/>
              <a:buNone/>
              <a:defRPr/>
            </a:pPr>
            <a:r>
              <a:rPr lang="en-US" sz="2400" dirty="0" smtClean="0">
                <a:latin typeface="Courier New" pitchFamily="49" charset="0"/>
              </a:rPr>
              <a:t>MS1 is </a:t>
            </a:r>
            <a:r>
              <a:rPr lang="el-GR" sz="2400" dirty="0" smtClean="0">
                <a:latin typeface="Courier New" pitchFamily="49" charset="0"/>
                <a:cs typeface="Courier New" pitchFamily="49" charset="0"/>
              </a:rPr>
              <a:t>ρ</a:t>
            </a:r>
            <a:r>
              <a:rPr lang="en-US" sz="2400" baseline="-25000" dirty="0" smtClean="0">
                <a:latin typeface="Courier New" pitchFamily="49" charset="0"/>
                <a:cs typeface="Courier New" pitchFamily="49" charset="0"/>
              </a:rPr>
              <a:t>MS1</a:t>
            </a:r>
            <a:r>
              <a:rPr lang="en-US" sz="2400" baseline="-25000" dirty="0" smtClean="0">
                <a:latin typeface="Courier New" pitchFamily="49" charset="0"/>
              </a:rPr>
              <a:t>(</a:t>
            </a:r>
            <a:r>
              <a:rPr lang="bg-BG" sz="2400" baseline="-25000" dirty="0" err="1" smtClean="0">
                <a:latin typeface="Courier New" pitchFamily="49" charset="0"/>
              </a:rPr>
              <a:t>name</a:t>
            </a:r>
            <a:r>
              <a:rPr lang="bg-BG" sz="2400" baseline="-25000" dirty="0" smtClean="0">
                <a:latin typeface="Courier New" pitchFamily="49" charset="0"/>
              </a:rPr>
              <a:t>,</a:t>
            </a:r>
            <a:r>
              <a:rPr lang="bg-BG" sz="2400" baseline="-25000" dirty="0" err="1" smtClean="0">
                <a:latin typeface="Courier New" pitchFamily="49" charset="0"/>
              </a:rPr>
              <a:t>addre</a:t>
            </a:r>
            <a:r>
              <a:rPr lang="en-US" sz="2400" baseline="-25000" dirty="0" smtClean="0">
                <a:latin typeface="Courier New" pitchFamily="49" charset="0"/>
              </a:rPr>
              <a:t>s</a:t>
            </a:r>
            <a:r>
              <a:rPr lang="bg-BG" sz="2400" baseline="-25000" dirty="0" smtClean="0">
                <a:latin typeface="Courier New" pitchFamily="49" charset="0"/>
              </a:rPr>
              <a:t>s,</a:t>
            </a:r>
            <a:r>
              <a:rPr lang="bg-BG" sz="2400" baseline="-25000" dirty="0" err="1" smtClean="0">
                <a:latin typeface="Courier New" pitchFamily="49" charset="0"/>
              </a:rPr>
              <a:t>gender</a:t>
            </a:r>
            <a:r>
              <a:rPr lang="bg-BG" sz="2400" baseline="-25000" dirty="0" smtClean="0">
                <a:latin typeface="Courier New" pitchFamily="49" charset="0"/>
              </a:rPr>
              <a:t>,</a:t>
            </a:r>
            <a:r>
              <a:rPr lang="bg-BG" sz="2400" baseline="-25000" dirty="0" err="1" smtClean="0">
                <a:latin typeface="Courier New" pitchFamily="49" charset="0"/>
              </a:rPr>
              <a:t>birthdate</a:t>
            </a:r>
            <a:r>
              <a:rPr lang="bg-BG" sz="2400" baseline="-25000" dirty="0" smtClean="0">
                <a:latin typeface="Courier New" pitchFamily="49" charset="0"/>
              </a:rPr>
              <a:t>)</a:t>
            </a:r>
            <a:r>
              <a:rPr lang="bg-BG" sz="2400" dirty="0" smtClean="0">
                <a:latin typeface="Courier New" pitchFamily="49" charset="0"/>
              </a:rPr>
              <a:t>(</a:t>
            </a:r>
            <a:r>
              <a:rPr lang="en-US" sz="2400" dirty="0" smtClean="0">
                <a:latin typeface="Courier New" pitchFamily="49" charset="0"/>
              </a:rPr>
              <a:t>M</a:t>
            </a:r>
            <a:r>
              <a:rPr lang="bg-BG" sz="2400" dirty="0" err="1" smtClean="0">
                <a:latin typeface="Courier New" pitchFamily="49" charset="0"/>
              </a:rPr>
              <a:t>ovie</a:t>
            </a:r>
            <a:r>
              <a:rPr lang="en-US" sz="2400" dirty="0" smtClean="0">
                <a:latin typeface="Courier New" pitchFamily="49" charset="0"/>
              </a:rPr>
              <a:t>S</a:t>
            </a:r>
            <a:r>
              <a:rPr lang="bg-BG" sz="2400" dirty="0" err="1" smtClean="0">
                <a:latin typeface="Courier New" pitchFamily="49" charset="0"/>
              </a:rPr>
              <a:t>tar</a:t>
            </a:r>
            <a:r>
              <a:rPr lang="en-US" sz="2400" dirty="0" smtClean="0">
                <a:latin typeface="Courier New" pitchFamily="49" charset="0"/>
              </a:rPr>
              <a:t>)</a:t>
            </a:r>
          </a:p>
          <a:p>
            <a:pPr eaLnBrk="1" hangingPunct="1">
              <a:lnSpc>
                <a:spcPct val="90000"/>
              </a:lnSpc>
              <a:buFont typeface="Wingdings" pitchFamily="2" charset="2"/>
              <a:buNone/>
              <a:defRPr/>
            </a:pPr>
            <a:r>
              <a:rPr lang="en-US" sz="2400" dirty="0" smtClean="0">
                <a:latin typeface="Courier New" pitchFamily="49" charset="0"/>
              </a:rPr>
              <a:t>MS2 is </a:t>
            </a:r>
            <a:r>
              <a:rPr lang="el-GR" sz="2400" dirty="0" smtClean="0">
                <a:latin typeface="Courier New" pitchFamily="49" charset="0"/>
                <a:cs typeface="Courier New" pitchFamily="49" charset="0"/>
              </a:rPr>
              <a:t>ρ</a:t>
            </a:r>
            <a:r>
              <a:rPr lang="en-US" sz="2400" baseline="-25000" dirty="0" smtClean="0">
                <a:latin typeface="Courier New" pitchFamily="49" charset="0"/>
                <a:cs typeface="Courier New" pitchFamily="49" charset="0"/>
              </a:rPr>
              <a:t>MS2</a:t>
            </a:r>
            <a:r>
              <a:rPr lang="en-US" sz="2400" baseline="-25000" dirty="0" smtClean="0">
                <a:latin typeface="Courier New" pitchFamily="49" charset="0"/>
              </a:rPr>
              <a:t>(</a:t>
            </a:r>
            <a:r>
              <a:rPr lang="bg-BG" sz="2400" baseline="-25000" dirty="0" err="1" smtClean="0">
                <a:latin typeface="Courier New" pitchFamily="49" charset="0"/>
              </a:rPr>
              <a:t>name</a:t>
            </a:r>
            <a:r>
              <a:rPr lang="bg-BG" sz="2400" baseline="-25000" dirty="0" smtClean="0">
                <a:latin typeface="Courier New" pitchFamily="49" charset="0"/>
              </a:rPr>
              <a:t>,</a:t>
            </a:r>
            <a:r>
              <a:rPr lang="bg-BG" sz="2400" baseline="-25000" dirty="0" err="1" smtClean="0">
                <a:latin typeface="Courier New" pitchFamily="49" charset="0"/>
              </a:rPr>
              <a:t>addre</a:t>
            </a:r>
            <a:r>
              <a:rPr lang="en-US" sz="2400" baseline="-25000" dirty="0" smtClean="0">
                <a:latin typeface="Courier New" pitchFamily="49" charset="0"/>
              </a:rPr>
              <a:t>s</a:t>
            </a:r>
            <a:r>
              <a:rPr lang="bg-BG" sz="2400" baseline="-25000" dirty="0" smtClean="0">
                <a:latin typeface="Courier New" pitchFamily="49" charset="0"/>
              </a:rPr>
              <a:t>s,</a:t>
            </a:r>
            <a:r>
              <a:rPr lang="bg-BG" sz="2400" baseline="-25000" dirty="0" err="1" smtClean="0">
                <a:latin typeface="Courier New" pitchFamily="49" charset="0"/>
              </a:rPr>
              <a:t>gender</a:t>
            </a:r>
            <a:r>
              <a:rPr lang="bg-BG" sz="2400" baseline="-25000" dirty="0" smtClean="0">
                <a:latin typeface="Courier New" pitchFamily="49" charset="0"/>
              </a:rPr>
              <a:t>,</a:t>
            </a:r>
            <a:r>
              <a:rPr lang="bg-BG" sz="2400" baseline="-25000" dirty="0" err="1" smtClean="0">
                <a:latin typeface="Courier New" pitchFamily="49" charset="0"/>
              </a:rPr>
              <a:t>birthdate</a:t>
            </a:r>
            <a:r>
              <a:rPr lang="bg-BG" sz="2400" baseline="-25000" dirty="0" smtClean="0">
                <a:latin typeface="Courier New" pitchFamily="49" charset="0"/>
              </a:rPr>
              <a:t>)</a:t>
            </a:r>
            <a:r>
              <a:rPr lang="bg-BG" sz="2400" dirty="0" smtClean="0">
                <a:latin typeface="Courier New" pitchFamily="49" charset="0"/>
              </a:rPr>
              <a:t>(</a:t>
            </a:r>
            <a:r>
              <a:rPr lang="en-US" sz="2400" dirty="0" smtClean="0">
                <a:latin typeface="Courier New" pitchFamily="49" charset="0"/>
              </a:rPr>
              <a:t>M</a:t>
            </a:r>
            <a:r>
              <a:rPr lang="bg-BG" sz="2400" dirty="0" err="1" smtClean="0">
                <a:latin typeface="Courier New" pitchFamily="49" charset="0"/>
              </a:rPr>
              <a:t>ovie</a:t>
            </a:r>
            <a:r>
              <a:rPr lang="en-US" sz="2400" dirty="0" smtClean="0">
                <a:latin typeface="Courier New" pitchFamily="49" charset="0"/>
              </a:rPr>
              <a:t>S</a:t>
            </a:r>
            <a:r>
              <a:rPr lang="bg-BG" sz="2400" dirty="0" err="1" smtClean="0">
                <a:latin typeface="Courier New" pitchFamily="49" charset="0"/>
              </a:rPr>
              <a:t>tar</a:t>
            </a:r>
            <a:r>
              <a:rPr lang="en-US" sz="2400" dirty="0" smtClean="0">
                <a:latin typeface="Courier New" pitchFamily="49" charset="0"/>
              </a:rPr>
              <a:t>)</a:t>
            </a:r>
            <a:endParaRPr lang="bg-BG" sz="2400" dirty="0" smtClean="0">
              <a:latin typeface="Courier New" pitchFamily="49" charset="0"/>
            </a:endParaRPr>
          </a:p>
          <a:p>
            <a:pPr eaLnBrk="1" hangingPunct="1">
              <a:lnSpc>
                <a:spcPct val="90000"/>
              </a:lnSpc>
              <a:buFont typeface="Wingdings" pitchFamily="2" charset="2"/>
              <a:buNone/>
              <a:defRPr/>
            </a:pPr>
            <a:endParaRPr lang="en-US" sz="2400" dirty="0" smtClean="0">
              <a:latin typeface="Courier New" pitchFamily="49" charset="0"/>
              <a:cs typeface="Courier New" pitchFamily="49" charset="0"/>
            </a:endParaRPr>
          </a:p>
          <a:p>
            <a:pPr eaLnBrk="1" hangingPunct="1">
              <a:lnSpc>
                <a:spcPct val="90000"/>
              </a:lnSpc>
              <a:buNone/>
              <a:defRPr/>
            </a:pPr>
            <a:r>
              <a:rPr lang="el-GR" sz="2400" dirty="0" smtClean="0">
                <a:latin typeface="Courier New" pitchFamily="49" charset="0"/>
                <a:cs typeface="Courier New" pitchFamily="49" charset="0"/>
              </a:rPr>
              <a:t>σ</a:t>
            </a:r>
            <a:r>
              <a:rPr lang="en-US" sz="2400" baseline="-25000" dirty="0" smtClean="0">
                <a:latin typeface="Courier New" pitchFamily="49" charset="0"/>
                <a:cs typeface="Courier New" pitchFamily="49" charset="0"/>
              </a:rPr>
              <a:t>MS1.name=MS2.name AND MS1.address</a:t>
            </a:r>
            <a:r>
              <a:rPr lang="en-US" sz="2400" baseline="-25000" dirty="0" smtClean="0">
                <a:latin typeface="Courier New" pitchFamily="49" charset="0"/>
                <a:cs typeface="Courier New" pitchFamily="49" charset="0"/>
                <a:sym typeface="Mathematica1Mono" pitchFamily="18" charset="2"/>
              </a:rPr>
              <a:t></a:t>
            </a:r>
            <a:r>
              <a:rPr lang="en-US" sz="2400" baseline="-25000" smtClean="0">
                <a:latin typeface="Courier New" pitchFamily="49" charset="0"/>
                <a:cs typeface="Courier New" pitchFamily="49" charset="0"/>
                <a:sym typeface="Mathematica1Mono" pitchFamily="18" charset="2"/>
              </a:rPr>
              <a:t>MS2.address</a:t>
            </a:r>
            <a:r>
              <a:rPr lang="en-US" sz="2400" smtClean="0">
                <a:latin typeface="Courier New" pitchFamily="49" charset="0"/>
                <a:cs typeface="Courier New" pitchFamily="49" charset="0"/>
                <a:sym typeface="Mathematica1Mono" pitchFamily="18" charset="2"/>
              </a:rPr>
              <a:t>(MS1 x </a:t>
            </a:r>
            <a:r>
              <a:rPr lang="en-US" sz="2400" dirty="0" smtClean="0">
                <a:latin typeface="Courier New" pitchFamily="49" charset="0"/>
                <a:cs typeface="Courier New" pitchFamily="49" charset="0"/>
                <a:sym typeface="Mathematica1Mono" pitchFamily="18" charset="2"/>
              </a:rPr>
              <a:t>MS2) = </a:t>
            </a:r>
            <a:r>
              <a:rPr lang="en-US" sz="2400" dirty="0">
                <a:latin typeface="Courier New" pitchFamily="49" charset="0"/>
                <a:sym typeface="Symbol"/>
              </a:rPr>
              <a:t></a:t>
            </a:r>
            <a:endParaRPr lang="en-US" sz="2400" dirty="0" smtClean="0">
              <a:latin typeface="Courier New" pitchFamily="49" charset="0"/>
              <a:cs typeface="Courier New" pitchFamily="49" charset="0"/>
              <a:sym typeface="Mathematica3Mono" pitchFamily="2" charset="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bg-BG" smtClean="0"/>
              <a:t>Additional Constraint Examples</a:t>
            </a:r>
          </a:p>
        </p:txBody>
      </p:sp>
      <p:sp>
        <p:nvSpPr>
          <p:cNvPr id="12083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dirty="0" smtClean="0"/>
              <a:t>Some domain constraints can also be expressed in relational algebra. Often, a domain constraint simply requires that values for an attribute have a specific data type, such as integer or character string of length 30, so we may associate that domain with the attribute. However, often a domain constraint involves specific values that we require for an attribute. If the set of acceptable values can be expressed in the language of selection conditions, then this domain constraint can be expressed in the algebraic constraint language.</a:t>
            </a:r>
          </a:p>
          <a:p>
            <a:pPr eaLnBrk="1" hangingPunct="1">
              <a:lnSpc>
                <a:spcPct val="80000"/>
              </a:lnSpc>
              <a:buFont typeface="Wingdings" pitchFamily="2" charset="2"/>
              <a:buNone/>
              <a:defRPr/>
            </a:pPr>
            <a:endParaRPr lang="en-US" sz="2400" dirty="0" smtClean="0"/>
          </a:p>
          <a:p>
            <a:pPr eaLnBrk="1" hangingPunct="1">
              <a:lnSpc>
                <a:spcPct val="80000"/>
              </a:lnSpc>
              <a:buNone/>
              <a:defRPr/>
            </a:pPr>
            <a:r>
              <a:rPr lang="el-GR" sz="2400" dirty="0" smtClean="0">
                <a:latin typeface="Courier New" pitchFamily="49" charset="0"/>
                <a:cs typeface="Courier New" pitchFamily="49" charset="0"/>
              </a:rPr>
              <a:t>σ</a:t>
            </a:r>
            <a:r>
              <a:rPr lang="en-US" sz="2400" baseline="-25000" dirty="0" err="1" smtClean="0">
                <a:latin typeface="Courier New" pitchFamily="49" charset="0"/>
                <a:cs typeface="Courier New" pitchFamily="49" charset="0"/>
              </a:rPr>
              <a:t>gender</a:t>
            </a:r>
            <a:r>
              <a:rPr lang="en-US" sz="2400" baseline="-25000" dirty="0" err="1" smtClean="0">
                <a:latin typeface="Courier New" pitchFamily="49" charset="0"/>
                <a:cs typeface="Courier New" pitchFamily="49" charset="0"/>
                <a:sym typeface="Mathematica1Mono" pitchFamily="18" charset="2"/>
              </a:rPr>
              <a:t>'F</a:t>
            </a:r>
            <a:r>
              <a:rPr lang="en-US" sz="2400" baseline="-25000" dirty="0" smtClean="0">
                <a:latin typeface="Courier New" pitchFamily="49" charset="0"/>
                <a:cs typeface="Courier New" pitchFamily="49" charset="0"/>
                <a:sym typeface="Mathematica1Mono" pitchFamily="18" charset="2"/>
              </a:rPr>
              <a:t>' AND </a:t>
            </a:r>
            <a:r>
              <a:rPr lang="en-US" sz="2400" baseline="-25000" dirty="0" err="1" smtClean="0">
                <a:latin typeface="Courier New" pitchFamily="49" charset="0"/>
                <a:cs typeface="Courier New" pitchFamily="49" charset="0"/>
                <a:sym typeface="Mathematica1Mono" pitchFamily="18" charset="2"/>
              </a:rPr>
              <a:t>gender'M</a:t>
            </a:r>
            <a:r>
              <a:rPr lang="en-US" sz="2400" baseline="-25000" dirty="0" smtClean="0">
                <a:latin typeface="Courier New" pitchFamily="49" charset="0"/>
                <a:cs typeface="Courier New" pitchFamily="49" charset="0"/>
                <a:sym typeface="Mathematica1Mono" pitchFamily="18" charset="2"/>
              </a:rPr>
              <a:t>'</a:t>
            </a:r>
            <a:r>
              <a:rPr lang="en-US" sz="2400" dirty="0" smtClean="0">
                <a:latin typeface="Courier New" pitchFamily="49" charset="0"/>
                <a:cs typeface="Courier New" pitchFamily="49" charset="0"/>
                <a:sym typeface="Mathematica1Mono" pitchFamily="18" charset="2"/>
              </a:rPr>
              <a:t>(</a:t>
            </a:r>
            <a:r>
              <a:rPr lang="en-US" sz="2400" dirty="0" err="1" smtClean="0">
                <a:latin typeface="Courier New" pitchFamily="49" charset="0"/>
                <a:cs typeface="Courier New" pitchFamily="49" charset="0"/>
                <a:sym typeface="Mathematica1Mono" pitchFamily="18" charset="2"/>
              </a:rPr>
              <a:t>MovieStar</a:t>
            </a:r>
            <a:r>
              <a:rPr lang="en-US" sz="2400" dirty="0" smtClean="0">
                <a:latin typeface="Courier New" pitchFamily="49" charset="0"/>
                <a:cs typeface="Courier New" pitchFamily="49" charset="0"/>
                <a:sym typeface="Mathematica1Mono" pitchFamily="18" charset="2"/>
              </a:rPr>
              <a:t>) = </a:t>
            </a:r>
            <a:r>
              <a:rPr lang="en-US" sz="2400" dirty="0">
                <a:latin typeface="Courier New" pitchFamily="49" charset="0"/>
                <a:sym typeface="Symbol"/>
              </a:rPr>
              <a:t></a:t>
            </a:r>
            <a:endParaRPr lang="en-US" sz="2400" dirty="0" smtClean="0">
              <a:latin typeface="Courier New" pitchFamily="49" charset="0"/>
              <a:cs typeface="Courier New" pitchFamily="49" charset="0"/>
              <a:sym typeface="Mathematica3Mono" pitchFamily="2" charset="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bg-BG" smtClean="0"/>
              <a:t>Additional Constraint Examples</a:t>
            </a:r>
          </a:p>
        </p:txBody>
      </p:sp>
      <p:sp>
        <p:nvSpPr>
          <p:cNvPr id="121859" name="Rectangle 3"/>
          <p:cNvSpPr>
            <a:spLocks noGrp="1" noChangeArrowheads="1"/>
          </p:cNvSpPr>
          <p:nvPr>
            <p:ph type="body" idx="1"/>
          </p:nvPr>
        </p:nvSpPr>
        <p:spPr/>
        <p:txBody>
          <a:bodyPr/>
          <a:lstStyle/>
          <a:p>
            <a:pPr eaLnBrk="1" hangingPunct="1">
              <a:buFont typeface="Wingdings" pitchFamily="2" charset="2"/>
              <a:buNone/>
              <a:defRPr/>
            </a:pPr>
            <a:r>
              <a:rPr lang="en-US" smtClean="0"/>
              <a:t>Finally, there are some constraints that fall into none of the categories outlined, nor are they functional or multivalued dependencies. The algebraic constraint language lets us express many new kinds of constraints.</a:t>
            </a:r>
          </a:p>
          <a:p>
            <a:pPr eaLnBrk="1" hangingPunct="1">
              <a:buFont typeface="Wingdings" pitchFamily="2" charset="2"/>
              <a:buNone/>
              <a:defRPr/>
            </a:pPr>
            <a:r>
              <a:rPr lang="en-US" smtClean="0"/>
              <a:t>We offer one example here.</a:t>
            </a:r>
            <a:endParaRPr lang="bg-BG"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2288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dirty="0" err="1" smtClean="0">
                <a:latin typeface="Courier New" pitchFamily="49" charset="0"/>
              </a:rPr>
              <a:t>MovieExec</a:t>
            </a:r>
            <a:r>
              <a:rPr lang="en-US" sz="2800" dirty="0" smtClean="0">
                <a:latin typeface="Courier New" pitchFamily="49" charset="0"/>
              </a:rPr>
              <a:t>(name, address, cert#, </a:t>
            </a:r>
            <a:r>
              <a:rPr lang="en-US" sz="2800" dirty="0" err="1" smtClean="0">
                <a:latin typeface="Courier New" pitchFamily="49" charset="0"/>
              </a:rPr>
              <a:t>netWorth</a:t>
            </a:r>
            <a:r>
              <a:rPr lang="en-US" sz="2800" dirty="0" smtClean="0">
                <a:latin typeface="Courier New" pitchFamily="49" charset="0"/>
              </a:rPr>
              <a:t>)</a:t>
            </a:r>
          </a:p>
          <a:p>
            <a:pPr eaLnBrk="1" hangingPunct="1">
              <a:lnSpc>
                <a:spcPct val="90000"/>
              </a:lnSpc>
              <a:buFont typeface="Wingdings" pitchFamily="2" charset="2"/>
              <a:buNone/>
              <a:defRPr/>
            </a:pPr>
            <a:r>
              <a:rPr lang="en-US" sz="2800" dirty="0" smtClean="0">
                <a:latin typeface="Courier New" pitchFamily="49" charset="0"/>
              </a:rPr>
              <a:t>Studio(name, address, </a:t>
            </a:r>
            <a:r>
              <a:rPr lang="en-US" sz="2800" dirty="0" err="1" smtClean="0">
                <a:latin typeface="Courier New" pitchFamily="49" charset="0"/>
              </a:rPr>
              <a:t>presC</a:t>
            </a:r>
            <a:r>
              <a:rPr lang="en-US" sz="2800" dirty="0" smtClean="0">
                <a:latin typeface="Courier New" pitchFamily="49" charset="0"/>
              </a:rPr>
              <a:t>#)</a:t>
            </a:r>
          </a:p>
          <a:p>
            <a:pPr eaLnBrk="1" hangingPunct="1">
              <a:lnSpc>
                <a:spcPct val="90000"/>
              </a:lnSpc>
              <a:buFont typeface="Wingdings" pitchFamily="2" charset="2"/>
              <a:buNone/>
              <a:defRPr/>
            </a:pPr>
            <a:endParaRPr lang="en-US" sz="2800" dirty="0" smtClean="0">
              <a:latin typeface="Courier New" pitchFamily="49" charset="0"/>
            </a:endParaRPr>
          </a:p>
          <a:p>
            <a:pPr eaLnBrk="1" hangingPunct="1">
              <a:lnSpc>
                <a:spcPct val="90000"/>
              </a:lnSpc>
              <a:buNone/>
              <a:defRPr/>
            </a:pPr>
            <a:r>
              <a:rPr lang="el-GR" sz="2800" dirty="0" smtClean="0">
                <a:latin typeface="Courier New" pitchFamily="49" charset="0"/>
                <a:cs typeface="Courier New" pitchFamily="49" charset="0"/>
              </a:rPr>
              <a:t>σ</a:t>
            </a:r>
            <a:r>
              <a:rPr lang="en-US" sz="2800" baseline="-25000" dirty="0" err="1" smtClean="0">
                <a:latin typeface="Courier New" pitchFamily="49" charset="0"/>
                <a:cs typeface="Courier New" pitchFamily="49" charset="0"/>
              </a:rPr>
              <a:t>netWorth</a:t>
            </a:r>
            <a:r>
              <a:rPr lang="en-US" sz="2800" baseline="-25000" dirty="0" smtClean="0">
                <a:latin typeface="Courier New" pitchFamily="49" charset="0"/>
                <a:cs typeface="Courier New" pitchFamily="49" charset="0"/>
              </a:rPr>
              <a:t>&lt;10000000</a:t>
            </a:r>
            <a:r>
              <a:rPr lang="en-US" sz="2800" dirty="0" smtClean="0">
                <a:latin typeface="Courier New" pitchFamily="49" charset="0"/>
                <a:cs typeface="Courier New" pitchFamily="49" charset="0"/>
              </a:rPr>
              <a:t>(Studio </a:t>
            </a:r>
            <a:r>
              <a:rPr lang="en-US" sz="2800" dirty="0" smtClean="0">
                <a:latin typeface="Courier New" pitchFamily="49" charset="0"/>
                <a:cs typeface="Courier New" pitchFamily="49" charset="0"/>
                <a:sym typeface="Mathematica3Mono" pitchFamily="2" charset="2"/>
              </a:rPr>
              <a:t>&gt;&lt; </a:t>
            </a:r>
            <a:r>
              <a:rPr lang="en-US" sz="2800" dirty="0" err="1" smtClean="0">
                <a:latin typeface="Courier New" pitchFamily="49" charset="0"/>
                <a:cs typeface="Courier New" pitchFamily="49" charset="0"/>
                <a:sym typeface="Mathematica3Mono" pitchFamily="2" charset="2"/>
              </a:rPr>
              <a:t>MovieExec</a:t>
            </a:r>
            <a:r>
              <a:rPr lang="en-US" sz="2800" dirty="0" smtClean="0">
                <a:latin typeface="Courier New" pitchFamily="49" charset="0"/>
                <a:cs typeface="Courier New" pitchFamily="49" charset="0"/>
                <a:sym typeface="Mathematica3Mono" pitchFamily="2" charset="2"/>
              </a:rPr>
              <a:t>) = </a:t>
            </a:r>
            <a:r>
              <a:rPr lang="en-US" sz="2800" dirty="0">
                <a:latin typeface="Courier New" pitchFamily="49" charset="0"/>
                <a:sym typeface="Symbol"/>
              </a:rPr>
              <a:t></a:t>
            </a:r>
            <a:endParaRPr lang="en-US" sz="2800" dirty="0" smtClean="0">
              <a:latin typeface="Courier New" pitchFamily="49" charset="0"/>
              <a:cs typeface="Courier New" pitchFamily="49" charset="0"/>
              <a:sym typeface="Mathematica3Mono" pitchFamily="2" charset="2"/>
            </a:endParaRPr>
          </a:p>
          <a:p>
            <a:pPr eaLnBrk="1" hangingPunct="1">
              <a:lnSpc>
                <a:spcPct val="90000"/>
              </a:lnSpc>
              <a:buFont typeface="Wingdings" pitchFamily="2" charset="2"/>
              <a:buNone/>
              <a:defRPr/>
            </a:pPr>
            <a:r>
              <a:rPr lang="en-US" sz="2800" dirty="0" smtClean="0">
                <a:latin typeface="Courier New" pitchFamily="49" charset="0"/>
                <a:cs typeface="Courier New" pitchFamily="49" charset="0"/>
                <a:sym typeface="Mathematica3Mono" pitchFamily="2" charset="2"/>
              </a:rPr>
              <a:t>					</a:t>
            </a:r>
            <a:r>
              <a:rPr lang="en-US" sz="2800" baseline="30000" dirty="0" err="1" smtClean="0">
                <a:latin typeface="Courier New" pitchFamily="49" charset="0"/>
                <a:cs typeface="Courier New" pitchFamily="49" charset="0"/>
                <a:sym typeface="Mathematica3Mono" pitchFamily="2" charset="2"/>
              </a:rPr>
              <a:t>presC</a:t>
            </a:r>
            <a:r>
              <a:rPr lang="en-US" sz="2800" baseline="30000" dirty="0" smtClean="0">
                <a:latin typeface="Courier New" pitchFamily="49" charset="0"/>
                <a:cs typeface="Courier New" pitchFamily="49" charset="0"/>
                <a:sym typeface="Mathematica3Mono" pitchFamily="2" charset="2"/>
              </a:rPr>
              <a:t># = cert#</a:t>
            </a:r>
          </a:p>
          <a:p>
            <a:pPr eaLnBrk="1" hangingPunct="1">
              <a:lnSpc>
                <a:spcPct val="90000"/>
              </a:lnSpc>
              <a:buFont typeface="Wingdings" pitchFamily="2" charset="2"/>
              <a:buNone/>
              <a:defRPr/>
            </a:pPr>
            <a:endParaRPr lang="en-US" sz="2800" baseline="30000" dirty="0" smtClean="0">
              <a:latin typeface="Courier New" pitchFamily="49" charset="0"/>
              <a:cs typeface="Courier New" pitchFamily="49" charset="0"/>
              <a:sym typeface="Mathematica3Mono" pitchFamily="2" charset="2"/>
            </a:endParaRPr>
          </a:p>
          <a:p>
            <a:pPr eaLnBrk="1" hangingPunct="1">
              <a:lnSpc>
                <a:spcPct val="90000"/>
              </a:lnSpc>
              <a:buFont typeface="Wingdings" pitchFamily="2" charset="2"/>
              <a:buNone/>
              <a:defRPr/>
            </a:pPr>
            <a:r>
              <a:rPr lang="el-GR" sz="2800" dirty="0" smtClean="0">
                <a:latin typeface="Courier New" pitchFamily="49" charset="0"/>
                <a:cs typeface="Courier New" pitchFamily="49" charset="0"/>
                <a:sym typeface="Mathematica3Mono" pitchFamily="2" charset="2"/>
              </a:rPr>
              <a:t>π</a:t>
            </a:r>
            <a:r>
              <a:rPr lang="en-US" sz="2800" baseline="-25000" dirty="0" err="1" smtClean="0">
                <a:latin typeface="Courier New" pitchFamily="49" charset="0"/>
                <a:cs typeface="Courier New" pitchFamily="49" charset="0"/>
                <a:sym typeface="Mathematica3Mono" pitchFamily="2" charset="2"/>
              </a:rPr>
              <a:t>presC</a:t>
            </a:r>
            <a:r>
              <a:rPr lang="en-US" sz="2800" baseline="-25000" dirty="0" smtClean="0">
                <a:latin typeface="Courier New" pitchFamily="49" charset="0"/>
                <a:cs typeface="Courier New" pitchFamily="49" charset="0"/>
                <a:sym typeface="Mathematica3Mono" pitchFamily="2" charset="2"/>
              </a:rPr>
              <a:t>#</a:t>
            </a:r>
            <a:r>
              <a:rPr lang="en-US" sz="2800" dirty="0" smtClean="0">
                <a:latin typeface="Courier New" pitchFamily="49" charset="0"/>
                <a:cs typeface="Courier New" pitchFamily="49" charset="0"/>
                <a:sym typeface="Mathematica3Mono" pitchFamily="2" charset="2"/>
              </a:rPr>
              <a:t>(Studio) </a:t>
            </a:r>
            <a:r>
              <a:rPr lang="en-US" sz="2800" dirty="0" smtClean="0">
                <a:latin typeface="Courier New" pitchFamily="49" charset="0"/>
                <a:cs typeface="Courier New" pitchFamily="49" charset="0"/>
                <a:sym typeface="Mathematica1Mono" pitchFamily="18" charset="2"/>
              </a:rPr>
              <a:t> </a:t>
            </a:r>
            <a:r>
              <a:rPr lang="el-GR" sz="2800" dirty="0" smtClean="0">
                <a:latin typeface="Courier New" pitchFamily="49" charset="0"/>
                <a:cs typeface="Courier New" pitchFamily="49" charset="0"/>
                <a:sym typeface="Mathematica1Mono" pitchFamily="18" charset="2"/>
              </a:rPr>
              <a:t>π</a:t>
            </a:r>
            <a:r>
              <a:rPr lang="en-US" sz="2800" baseline="-25000" dirty="0" smtClean="0">
                <a:latin typeface="Courier New" pitchFamily="49" charset="0"/>
                <a:cs typeface="Courier New" pitchFamily="49" charset="0"/>
                <a:sym typeface="Mathematica1Mono" pitchFamily="18" charset="2"/>
              </a:rPr>
              <a:t>cert#</a:t>
            </a:r>
            <a:r>
              <a:rPr lang="en-US" sz="2800" dirty="0" smtClean="0">
                <a:latin typeface="Courier New" pitchFamily="49" charset="0"/>
                <a:cs typeface="Courier New" pitchFamily="49" charset="0"/>
                <a:sym typeface="Mathematica1Mono" pitchFamily="18" charset="2"/>
              </a:rPr>
              <a:t>(</a:t>
            </a:r>
            <a:r>
              <a:rPr lang="el-GR" sz="2800" dirty="0" smtClean="0">
                <a:latin typeface="Courier New" pitchFamily="49" charset="0"/>
                <a:cs typeface="Courier New" pitchFamily="49" charset="0"/>
                <a:sym typeface="Mathematica1Mono" pitchFamily="18" charset="2"/>
              </a:rPr>
              <a:t>σ</a:t>
            </a:r>
            <a:r>
              <a:rPr lang="en-US" sz="2800" baseline="-25000" dirty="0" smtClean="0">
                <a:latin typeface="Courier New" pitchFamily="49" charset="0"/>
                <a:cs typeface="Courier New" pitchFamily="49" charset="0"/>
                <a:sym typeface="Mathematica1Mono" pitchFamily="18" charset="2"/>
              </a:rPr>
              <a:t>netWorth≥10000000</a:t>
            </a:r>
            <a:r>
              <a:rPr lang="en-US" sz="2800" dirty="0" smtClean="0">
                <a:latin typeface="Courier New" pitchFamily="49" charset="0"/>
                <a:cs typeface="Courier New" pitchFamily="49" charset="0"/>
                <a:sym typeface="Mathematica1Mono" pitchFamily="18" charset="2"/>
              </a:rPr>
              <a:t>(</a:t>
            </a:r>
            <a:r>
              <a:rPr lang="en-US" sz="2800" dirty="0" err="1" smtClean="0">
                <a:latin typeface="Courier New" pitchFamily="49" charset="0"/>
                <a:cs typeface="Courier New" pitchFamily="49" charset="0"/>
                <a:sym typeface="Mathematica1Mono" pitchFamily="18" charset="2"/>
              </a:rPr>
              <a:t>MovieExec</a:t>
            </a:r>
            <a:r>
              <a:rPr lang="en-US" sz="2800" dirty="0" smtClean="0">
                <a:latin typeface="Courier New" pitchFamily="49" charset="0"/>
                <a:cs typeface="Courier New" pitchFamily="49" charset="0"/>
                <a:sym typeface="Mathematica1Mono" pitchFamily="18" charset="2"/>
              </a:rPr>
              <a:t>))</a:t>
            </a:r>
            <a:endParaRPr lang="el-GR" sz="2800" dirty="0" smtClean="0">
              <a:latin typeface="Courier New" pitchFamily="49" charset="0"/>
              <a:cs typeface="Courier New" pitchFamily="49" charset="0"/>
              <a:sym typeface="Mathematica1Mono" pitchFamily="18" charset="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smtClean="0"/>
              <a:t>Summary</a:t>
            </a:r>
            <a:endParaRPr lang="bg-BG" smtClean="0"/>
          </a:p>
        </p:txBody>
      </p:sp>
      <p:sp>
        <p:nvSpPr>
          <p:cNvPr id="123907" name="Rectangle 3"/>
          <p:cNvSpPr>
            <a:spLocks noGrp="1" noChangeArrowheads="1"/>
          </p:cNvSpPr>
          <p:nvPr>
            <p:ph type="body" idx="1"/>
          </p:nvPr>
        </p:nvSpPr>
        <p:spPr>
          <a:xfrm>
            <a:off x="179388" y="1773238"/>
            <a:ext cx="8686800" cy="4687887"/>
          </a:xfrm>
        </p:spPr>
        <p:txBody>
          <a:bodyPr/>
          <a:lstStyle/>
          <a:p>
            <a:pPr eaLnBrk="1" hangingPunct="1">
              <a:lnSpc>
                <a:spcPct val="80000"/>
              </a:lnSpc>
              <a:buFont typeface="Wingdings" pitchFamily="2" charset="2"/>
              <a:buNone/>
              <a:defRPr/>
            </a:pPr>
            <a:r>
              <a:rPr lang="en-US" sz="1800" smtClean="0">
                <a:solidFill>
                  <a:schemeClr val="folHlink"/>
                </a:solidFill>
              </a:rPr>
              <a:t>Classical Relational Algebra</a:t>
            </a:r>
            <a:r>
              <a:rPr lang="en-US" sz="1800" smtClean="0"/>
              <a:t>: This algebra underlies most query languages for the relational model. Its principal operators are union, intersection, difference, selection, projection, Cartesian product, natural join, theta-join, and renaming.</a:t>
            </a:r>
          </a:p>
          <a:p>
            <a:pPr eaLnBrk="1" hangingPunct="1">
              <a:lnSpc>
                <a:spcPct val="80000"/>
              </a:lnSpc>
              <a:buFont typeface="Wingdings" pitchFamily="2" charset="2"/>
              <a:buNone/>
              <a:defRPr/>
            </a:pPr>
            <a:r>
              <a:rPr lang="en-US" sz="1800" smtClean="0">
                <a:solidFill>
                  <a:schemeClr val="folHlink"/>
                </a:solidFill>
              </a:rPr>
              <a:t>Selection and Projection</a:t>
            </a:r>
            <a:r>
              <a:rPr lang="en-US" sz="1800" smtClean="0"/>
              <a:t>: The selection operator produces a result consisting of all tuples of the argument relation that satisfy the selection condition. Projection removes undesired columns from the argument relation to produce the result.</a:t>
            </a:r>
          </a:p>
          <a:p>
            <a:pPr eaLnBrk="1" hangingPunct="1">
              <a:lnSpc>
                <a:spcPct val="80000"/>
              </a:lnSpc>
              <a:buFont typeface="Wingdings" pitchFamily="2" charset="2"/>
              <a:buNone/>
              <a:defRPr/>
            </a:pPr>
            <a:r>
              <a:rPr lang="en-US" sz="1800" smtClean="0">
                <a:solidFill>
                  <a:schemeClr val="folHlink"/>
                </a:solidFill>
              </a:rPr>
              <a:t>Joins</a:t>
            </a:r>
            <a:r>
              <a:rPr lang="en-US" sz="1800" smtClean="0"/>
              <a:t>: We join two relations by comparing tuples, one from each relation. In a natural join, we splice together those pairs of tuples that agree on all attributes common to the two relations. In a theta-join, pairs of tuples are concatenated if they meet a selection condition associated with the theta-join.</a:t>
            </a:r>
          </a:p>
          <a:p>
            <a:pPr eaLnBrk="1" hangingPunct="1">
              <a:lnSpc>
                <a:spcPct val="80000"/>
              </a:lnSpc>
              <a:buFont typeface="Wingdings" pitchFamily="2" charset="2"/>
              <a:buNone/>
              <a:defRPr/>
            </a:pPr>
            <a:r>
              <a:rPr lang="en-US" sz="1800" smtClean="0">
                <a:solidFill>
                  <a:schemeClr val="folHlink"/>
                </a:solidFill>
              </a:rPr>
              <a:t>Relations as Bags</a:t>
            </a:r>
            <a:r>
              <a:rPr lang="en-US" sz="1800" smtClean="0"/>
              <a:t>: In commercial database systems, relations are actually bags, in which the same tuple is allowed to appear several times. The operations of relational algebra on sets can be extended to bags, but there are some algebraic laws that fail to hold.</a:t>
            </a:r>
          </a:p>
          <a:p>
            <a:pPr eaLnBrk="1" hangingPunct="1">
              <a:lnSpc>
                <a:spcPct val="80000"/>
              </a:lnSpc>
              <a:buFont typeface="Wingdings" pitchFamily="2" charset="2"/>
              <a:buNone/>
              <a:defRPr/>
            </a:pPr>
            <a:r>
              <a:rPr lang="en-US" sz="1800" smtClean="0">
                <a:solidFill>
                  <a:schemeClr val="folHlink"/>
                </a:solidFill>
              </a:rPr>
              <a:t>Extensions to Relational Algebra</a:t>
            </a:r>
            <a:r>
              <a:rPr lang="en-US" sz="1800" smtClean="0"/>
              <a:t>: To match the capabilities of SQL or other query languages, some operators not present in the classical relational algebra are needed. Sorting of a relation is an example, as is an extended projection, where computation on columns of a relation is supported. Grouping, aggregation, and outerjoins are also needed.</a:t>
            </a:r>
            <a:endParaRPr lang="bg-BG" sz="18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smtClean="0"/>
              <a:t>Summary</a:t>
            </a:r>
            <a:endParaRPr lang="bg-BG" smtClean="0"/>
          </a:p>
        </p:txBody>
      </p:sp>
      <p:sp>
        <p:nvSpPr>
          <p:cNvPr id="124931" name="Rectangle 3"/>
          <p:cNvSpPr>
            <a:spLocks noGrp="1" noChangeArrowheads="1"/>
          </p:cNvSpPr>
          <p:nvPr>
            <p:ph type="body" idx="1"/>
          </p:nvPr>
        </p:nvSpPr>
        <p:spPr>
          <a:xfrm>
            <a:off x="457200" y="1981200"/>
            <a:ext cx="8229600" cy="3752850"/>
          </a:xfrm>
        </p:spPr>
        <p:txBody>
          <a:bodyPr/>
          <a:lstStyle/>
          <a:p>
            <a:pPr eaLnBrk="1" hangingPunct="1">
              <a:lnSpc>
                <a:spcPct val="80000"/>
              </a:lnSpc>
              <a:buFont typeface="Wingdings" pitchFamily="2" charset="2"/>
              <a:buNone/>
              <a:defRPr/>
            </a:pPr>
            <a:r>
              <a:rPr lang="en-US" sz="1800" smtClean="0">
                <a:solidFill>
                  <a:schemeClr val="folHlink"/>
                </a:solidFill>
              </a:rPr>
              <a:t>Grouping and Aggregation</a:t>
            </a:r>
            <a:r>
              <a:rPr lang="en-US" sz="1800" smtClean="0"/>
              <a:t>: Aggregations summarize a column of a relation. Typical aggregation operators are sum, average, count, minimum, and maximum. The grouping operator allows us to partition the tuples of a relation according to their value(s) in one or more attributes before computing aggregation(s) for each group.</a:t>
            </a:r>
          </a:p>
          <a:p>
            <a:pPr eaLnBrk="1" hangingPunct="1">
              <a:lnSpc>
                <a:spcPct val="80000"/>
              </a:lnSpc>
              <a:buFont typeface="Wingdings" pitchFamily="2" charset="2"/>
              <a:buNone/>
              <a:defRPr/>
            </a:pPr>
            <a:r>
              <a:rPr lang="en-US" sz="1800" smtClean="0">
                <a:solidFill>
                  <a:schemeClr val="folHlink"/>
                </a:solidFill>
              </a:rPr>
              <a:t>Outerjoins</a:t>
            </a:r>
            <a:r>
              <a:rPr lang="en-US" sz="1800" smtClean="0"/>
              <a:t>: The outerjoin of two relations starts with a join of those relations. Then, dangling tuples (those that failed to join with any tuple) from either relation are padded with null values for the attributes belonging only to the other relation, and the padded tuples are included in the result.</a:t>
            </a:r>
          </a:p>
          <a:p>
            <a:pPr eaLnBrk="1" hangingPunct="1">
              <a:lnSpc>
                <a:spcPct val="80000"/>
              </a:lnSpc>
              <a:buFont typeface="Wingdings" pitchFamily="2" charset="2"/>
              <a:buNone/>
              <a:defRPr/>
            </a:pPr>
            <a:r>
              <a:rPr lang="en-US" sz="1800" smtClean="0">
                <a:solidFill>
                  <a:schemeClr val="folHlink"/>
                </a:solidFill>
              </a:rPr>
              <a:t>Constraints in Relational Algebra</a:t>
            </a:r>
            <a:r>
              <a:rPr lang="en-US" sz="1800" smtClean="0"/>
              <a:t>: Many common kinds of constraints can be expressed as the containment of one relational algebra expression in another, or as the equality of a relational algebra expression to the empty set. These constraints include functional dependencies and referential integrity constraints, for example.</a:t>
            </a:r>
            <a:endParaRPr lang="bg-BG" sz="1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bg-BG" smtClean="0"/>
              <a:t>Basics of Relational Algebra</a:t>
            </a:r>
          </a:p>
        </p:txBody>
      </p:sp>
      <p:sp>
        <p:nvSpPr>
          <p:cNvPr id="22531" name="Rectangle 3"/>
          <p:cNvSpPr>
            <a:spLocks noGrp="1" noChangeArrowheads="1"/>
          </p:cNvSpPr>
          <p:nvPr>
            <p:ph type="body" idx="1"/>
          </p:nvPr>
        </p:nvSpPr>
        <p:spPr>
          <a:xfrm>
            <a:off x="457200" y="1981200"/>
            <a:ext cx="8229600" cy="4876800"/>
          </a:xfrm>
        </p:spPr>
        <p:txBody>
          <a:bodyPr/>
          <a:lstStyle/>
          <a:p>
            <a:pPr marL="381000" indent="-381000" eaLnBrk="1" hangingPunct="1">
              <a:lnSpc>
                <a:spcPct val="80000"/>
              </a:lnSpc>
              <a:buFont typeface="Wingdings" pitchFamily="2" charset="2"/>
              <a:buNone/>
              <a:defRPr/>
            </a:pPr>
            <a:r>
              <a:rPr lang="en-US" sz="2400" smtClean="0"/>
              <a:t>An algebra, in general, consists of operators and atomic operands. For instance, in the algebra of arithmetic, the atomic operands are variables like </a:t>
            </a:r>
            <a:r>
              <a:rPr lang="en-US" sz="2400" smtClean="0">
                <a:latin typeface="Courier New" pitchFamily="49" charset="0"/>
              </a:rPr>
              <a:t>x</a:t>
            </a:r>
            <a:r>
              <a:rPr lang="en-US" sz="2400" smtClean="0"/>
              <a:t> and constants like 15. The operators are the usual arithmetic ones: addition, subtraction, multiplication, and division. Any algebra allows us to build expressions by applying operators to atomic operands and/or other expressions of the algebra. Usually, parentheses are needed to group operators and their operands. For instance, in arithmetic we have expressions such as </a:t>
            </a:r>
            <a:r>
              <a:rPr lang="en-US" sz="2400" smtClean="0">
                <a:latin typeface="Courier New" pitchFamily="49" charset="0"/>
              </a:rPr>
              <a:t>(x + y) * z</a:t>
            </a:r>
            <a:r>
              <a:rPr lang="en-US" sz="2400" smtClean="0"/>
              <a:t> or </a:t>
            </a:r>
            <a:r>
              <a:rPr lang="en-US" sz="2400" smtClean="0">
                <a:latin typeface="Courier New" pitchFamily="49" charset="0"/>
              </a:rPr>
              <a:t>((x + 7)/(y - 3)) + x</a:t>
            </a:r>
            <a:r>
              <a:rPr lang="en-US" sz="2400" smtClean="0"/>
              <a:t>.</a:t>
            </a:r>
          </a:p>
          <a:p>
            <a:pPr marL="381000" indent="-381000" eaLnBrk="1" hangingPunct="1">
              <a:lnSpc>
                <a:spcPct val="80000"/>
              </a:lnSpc>
              <a:buFont typeface="Wingdings" pitchFamily="2" charset="2"/>
              <a:buNone/>
              <a:defRPr/>
            </a:pPr>
            <a:r>
              <a:rPr lang="en-US" sz="2400" smtClean="0"/>
              <a:t>Relational algebra is another example of an algebra. Its atomic operands are:</a:t>
            </a:r>
          </a:p>
          <a:p>
            <a:pPr marL="381000" indent="-381000" eaLnBrk="1" hangingPunct="1">
              <a:lnSpc>
                <a:spcPct val="80000"/>
              </a:lnSpc>
              <a:buFont typeface="Wingdings" pitchFamily="2" charset="2"/>
              <a:buAutoNum type="arabicPeriod"/>
              <a:defRPr/>
            </a:pPr>
            <a:r>
              <a:rPr lang="en-US" sz="2400" smtClean="0"/>
              <a:t>Variables that stand for relations.</a:t>
            </a:r>
          </a:p>
          <a:p>
            <a:pPr marL="381000" indent="-381000" eaLnBrk="1" hangingPunct="1">
              <a:lnSpc>
                <a:spcPct val="80000"/>
              </a:lnSpc>
              <a:buFont typeface="Wingdings" pitchFamily="2" charset="2"/>
              <a:buAutoNum type="arabicPeriod"/>
              <a:defRPr/>
            </a:pPr>
            <a:r>
              <a:rPr lang="en-US" sz="2400" smtClean="0"/>
              <a:t>Constants, which are finite relations.</a:t>
            </a:r>
            <a:endParaRPr lang="bg-BG"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1735</TotalTime>
  <Words>9938</Words>
  <Application>Microsoft Office PowerPoint</Application>
  <PresentationFormat>On-screen Show (4:3)</PresentationFormat>
  <Paragraphs>1267</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Textured</vt:lpstr>
      <vt:lpstr>Database Systems Relational Algebra</vt:lpstr>
      <vt:lpstr>Contents</vt:lpstr>
      <vt:lpstr>Relational Algebra</vt:lpstr>
      <vt:lpstr>An Example Database Schema</vt:lpstr>
      <vt:lpstr>Example database schema about movies</vt:lpstr>
      <vt:lpstr>An Example Database Schema</vt:lpstr>
      <vt:lpstr>An Algebra of Relational Operations</vt:lpstr>
      <vt:lpstr>Why Bags Can Be More Efficient Than Sets</vt:lpstr>
      <vt:lpstr>Basics of Relational Algebra</vt:lpstr>
      <vt:lpstr>Basics of Relational Algebra</vt:lpstr>
      <vt:lpstr>Set Operations on Relations</vt:lpstr>
      <vt:lpstr>Set Operations on Relations</vt:lpstr>
      <vt:lpstr>Examples</vt:lpstr>
      <vt:lpstr>Examples</vt:lpstr>
      <vt:lpstr>Projection</vt:lpstr>
      <vt:lpstr>Example</vt:lpstr>
      <vt:lpstr>Selection</vt:lpstr>
      <vt:lpstr>Example</vt:lpstr>
      <vt:lpstr>Cartesian Product</vt:lpstr>
      <vt:lpstr>Example</vt:lpstr>
      <vt:lpstr>Natural Joins</vt:lpstr>
      <vt:lpstr>Joining tuples</vt:lpstr>
      <vt:lpstr>Example</vt:lpstr>
      <vt:lpstr>Natural join of relations</vt:lpstr>
      <vt:lpstr>Theta-Joins</vt:lpstr>
      <vt:lpstr>Example</vt:lpstr>
      <vt:lpstr>Theta-Joins</vt:lpstr>
      <vt:lpstr>Example</vt:lpstr>
      <vt:lpstr>Combining Operations to Form Queries</vt:lpstr>
      <vt:lpstr>What are the titles and years of movies made by Fox that are at least 100 minutes long? </vt:lpstr>
      <vt:lpstr>Find the stars of movies that are at least 100 minutes long</vt:lpstr>
      <vt:lpstr>Equivalent Expressions and Query Optimization</vt:lpstr>
      <vt:lpstr>Renaming</vt:lpstr>
      <vt:lpstr>Example</vt:lpstr>
      <vt:lpstr>Dependent and Independent Operations</vt:lpstr>
      <vt:lpstr>Example</vt:lpstr>
      <vt:lpstr>A Linear Notation for Algebraic Expressions</vt:lpstr>
      <vt:lpstr>What are the titles and years of movies made by Fox that are at least 100 minutes long? </vt:lpstr>
      <vt:lpstr>Example</vt:lpstr>
      <vt:lpstr>Relational Operations on Bags</vt:lpstr>
      <vt:lpstr>Example</vt:lpstr>
      <vt:lpstr>Why Bags?</vt:lpstr>
      <vt:lpstr>Example projection on bag and set</vt:lpstr>
      <vt:lpstr>Union, Intersection, and Difference of Bags</vt:lpstr>
      <vt:lpstr>Example</vt:lpstr>
      <vt:lpstr>Projection of Bags</vt:lpstr>
      <vt:lpstr>Bag Operations on Sets</vt:lpstr>
      <vt:lpstr>Selection on Bags</vt:lpstr>
      <vt:lpstr>Example</vt:lpstr>
      <vt:lpstr>Algebraic Laws for Bags</vt:lpstr>
      <vt:lpstr>Product of Bags</vt:lpstr>
      <vt:lpstr>Computing the product of bags</vt:lpstr>
      <vt:lpstr>Joins of Bags</vt:lpstr>
      <vt:lpstr>Example</vt:lpstr>
      <vt:lpstr>Extended Operators of Relational Algebra</vt:lpstr>
      <vt:lpstr>Duplicate Elimination</vt:lpstr>
      <vt:lpstr>Example</vt:lpstr>
      <vt:lpstr>Aggregation Operators</vt:lpstr>
      <vt:lpstr>Example</vt:lpstr>
      <vt:lpstr>Grouping</vt:lpstr>
      <vt:lpstr>A relation with imaginary division into groups</vt:lpstr>
      <vt:lpstr>The Grouping Operator</vt:lpstr>
      <vt:lpstr>δ is a Special Case of γ</vt:lpstr>
      <vt:lpstr>Example</vt:lpstr>
      <vt:lpstr>Extending the Projection Operator</vt:lpstr>
      <vt:lpstr>Example</vt:lpstr>
      <vt:lpstr>The Sorting Operator</vt:lpstr>
      <vt:lpstr>The Sorting Operator</vt:lpstr>
      <vt:lpstr>Outerjoins</vt:lpstr>
      <vt:lpstr>Example</vt:lpstr>
      <vt:lpstr>Outerjoins</vt:lpstr>
      <vt:lpstr>Example</vt:lpstr>
      <vt:lpstr>Example</vt:lpstr>
      <vt:lpstr>Outerjoins</vt:lpstr>
      <vt:lpstr>Example</vt:lpstr>
      <vt:lpstr>Constraints on Relations</vt:lpstr>
      <vt:lpstr>Relational Algebra as a Constraint Language</vt:lpstr>
      <vt:lpstr>Relational Algebra as a Constraint Language</vt:lpstr>
      <vt:lpstr>Referential Integrity Constraints</vt:lpstr>
      <vt:lpstr>Example</vt:lpstr>
      <vt:lpstr>Example</vt:lpstr>
      <vt:lpstr>Additional Constraint Examples</vt:lpstr>
      <vt:lpstr>Example</vt:lpstr>
      <vt:lpstr>Additional Constraint Examples</vt:lpstr>
      <vt:lpstr>Additional Constraint Examples</vt:lpstr>
      <vt:lpstr>Example</vt:lpstr>
      <vt:lpstr>Summary</vt:lpstr>
      <vt:lpstr>Summary</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Vladimir Dimitrov</dc:creator>
  <cp:lastModifiedBy>cht</cp:lastModifiedBy>
  <cp:revision>80</cp:revision>
  <dcterms:created xsi:type="dcterms:W3CDTF">2006-04-26T15:48:38Z</dcterms:created>
  <dcterms:modified xsi:type="dcterms:W3CDTF">2013-03-14T19:37:25Z</dcterms:modified>
</cp:coreProperties>
</file>