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1" r:id="rId56"/>
    <p:sldId id="310" r:id="rId57"/>
    <p:sldId id="312" r:id="rId58"/>
    <p:sldId id="313" r:id="rId59"/>
    <p:sldId id="315" r:id="rId60"/>
    <p:sldId id="316" r:id="rId61"/>
    <p:sldId id="317" r:id="rId62"/>
    <p:sldId id="319" r:id="rId63"/>
    <p:sldId id="318" r:id="rId64"/>
    <p:sldId id="320" r:id="rId65"/>
    <p:sldId id="314"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sz="quarter"/>
          </p:nvPr>
        </p:nvSpPr>
        <p:spPr>
          <a:xfrm>
            <a:off x="685800" y="1676400"/>
            <a:ext cx="7772400" cy="1828800"/>
          </a:xfrm>
        </p:spPr>
        <p:txBody>
          <a:bodyPr/>
          <a:lstStyle>
            <a:lvl1pPr>
              <a:defRPr/>
            </a:lvl1pPr>
          </a:lstStyle>
          <a:p>
            <a:r>
              <a:rPr lang="bg-BG"/>
              <a:t>Click to edit Master title style</a:t>
            </a:r>
          </a:p>
        </p:txBody>
      </p:sp>
      <p:sp>
        <p:nvSpPr>
          <p:cNvPr id="512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bg-BG"/>
              <a:t>Click to edit Master subtitle style</a:t>
            </a:r>
          </a:p>
        </p:txBody>
      </p:sp>
      <p:sp>
        <p:nvSpPr>
          <p:cNvPr id="5124" name="Rectangle 4"/>
          <p:cNvSpPr>
            <a:spLocks noGrp="1" noChangeArrowheads="1"/>
          </p:cNvSpPr>
          <p:nvPr>
            <p:ph type="dt" sz="quarter" idx="2"/>
          </p:nvPr>
        </p:nvSpPr>
        <p:spPr/>
        <p:txBody>
          <a:bodyPr/>
          <a:lstStyle>
            <a:lvl1pPr>
              <a:defRPr/>
            </a:lvl1pPr>
          </a:lstStyle>
          <a:p>
            <a:endParaRPr lang="bg-BG"/>
          </a:p>
        </p:txBody>
      </p:sp>
      <p:sp>
        <p:nvSpPr>
          <p:cNvPr id="5125" name="Rectangle 5"/>
          <p:cNvSpPr>
            <a:spLocks noGrp="1" noChangeArrowheads="1"/>
          </p:cNvSpPr>
          <p:nvPr>
            <p:ph type="ftr" sz="quarter" idx="3"/>
          </p:nvPr>
        </p:nvSpPr>
        <p:spPr/>
        <p:txBody>
          <a:bodyPr/>
          <a:lstStyle>
            <a:lvl1pPr>
              <a:defRPr/>
            </a:lvl1pPr>
          </a:lstStyle>
          <a:p>
            <a:endParaRPr lang="bg-BG"/>
          </a:p>
        </p:txBody>
      </p:sp>
      <p:sp>
        <p:nvSpPr>
          <p:cNvPr id="5126" name="Rectangle 6"/>
          <p:cNvSpPr>
            <a:spLocks noGrp="1" noChangeArrowheads="1"/>
          </p:cNvSpPr>
          <p:nvPr>
            <p:ph type="sldNum" sz="quarter" idx="4"/>
          </p:nvPr>
        </p:nvSpPr>
        <p:spPr/>
        <p:txBody>
          <a:bodyPr/>
          <a:lstStyle>
            <a:lvl1pPr>
              <a:defRPr/>
            </a:lvl1pPr>
          </a:lstStyle>
          <a:p>
            <a:fld id="{8C709D06-1033-4B03-B1C6-B3F5F2E6D163}" type="slidenum">
              <a:rPr lang="bg-BG"/>
              <a:pPr/>
              <a:t>‹#›</a:t>
            </a:fld>
            <a:endParaRPr lang="bg-B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3547465C-02F4-4273-82BF-BDBC6F257406}" type="slidenum">
              <a:rPr lang="bg-BG"/>
              <a:pPr/>
              <a:t>‹#›</a:t>
            </a:fld>
            <a:endParaRPr lang="bg-B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FFFB63F8-AA77-4B31-BC6D-26CE9626D153}" type="slidenum">
              <a:rPr lang="bg-BG"/>
              <a:pPr/>
              <a:t>‹#›</a:t>
            </a:fld>
            <a:endParaRPr lang="bg-BG"/>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Table Placeholder 2"/>
          <p:cNvSpPr>
            <a:spLocks noGrp="1"/>
          </p:cNvSpPr>
          <p:nvPr>
            <p:ph type="tbl" idx="1"/>
          </p:nvPr>
        </p:nvSpPr>
        <p:spPr>
          <a:xfrm>
            <a:off x="457200" y="1981200"/>
            <a:ext cx="8229600" cy="4114800"/>
          </a:xfrm>
        </p:spPr>
        <p:txBody>
          <a:bodyPr/>
          <a:lstStyle/>
          <a:p>
            <a:endParaRPr lang="bg-BG"/>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bg-BG"/>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bg-BG"/>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9E24A12-6216-4AC9-BD53-A343EC60E639}" type="slidenum">
              <a:rPr lang="bg-BG"/>
              <a:pPr/>
              <a:t>‹#›</a:t>
            </a:fld>
            <a:endParaRPr lang="bg-BG"/>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bg-BG"/>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bg-BG"/>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BF2BA97-1ED1-4453-82AE-8A8B790AC802}" type="slidenum">
              <a:rPr lang="bg-BG"/>
              <a:pPr/>
              <a:t>‹#›</a:t>
            </a:fld>
            <a:endParaRPr lang="bg-BG"/>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Content Placeholder 4"/>
          <p:cNvSpPr>
            <a:spLocks noGrp="1"/>
          </p:cNvSpPr>
          <p:nvPr>
            <p:ph sz="quarter" idx="3"/>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bg-BG"/>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bg-BG"/>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65381E82-DA47-4EDC-955B-24839B400149}" type="slidenum">
              <a:rPr lang="bg-BG"/>
              <a:pPr/>
              <a:t>‹#›</a:t>
            </a:fld>
            <a:endParaRPr lang="bg-B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18A0B9F8-842B-4EE6-926E-01DB599860EC}" type="slidenum">
              <a:rPr lang="bg-BG"/>
              <a:pPr/>
              <a:t>‹#›</a:t>
            </a:fld>
            <a:endParaRPr lang="bg-B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bg-BG"/>
          </a:p>
        </p:txBody>
      </p:sp>
      <p:sp>
        <p:nvSpPr>
          <p:cNvPr id="5" name="Footer Placeholder 4"/>
          <p:cNvSpPr>
            <a:spLocks noGrp="1"/>
          </p:cNvSpPr>
          <p:nvPr>
            <p:ph type="ftr" sz="quarter" idx="11"/>
          </p:nvPr>
        </p:nvSpPr>
        <p:spPr/>
        <p:txBody>
          <a:bodyPr/>
          <a:lstStyle>
            <a:lvl1pPr>
              <a:defRPr/>
            </a:lvl1pPr>
          </a:lstStyle>
          <a:p>
            <a:endParaRPr lang="bg-BG"/>
          </a:p>
        </p:txBody>
      </p:sp>
      <p:sp>
        <p:nvSpPr>
          <p:cNvPr id="6" name="Slide Number Placeholder 5"/>
          <p:cNvSpPr>
            <a:spLocks noGrp="1"/>
          </p:cNvSpPr>
          <p:nvPr>
            <p:ph type="sldNum" sz="quarter" idx="12"/>
          </p:nvPr>
        </p:nvSpPr>
        <p:spPr/>
        <p:txBody>
          <a:bodyPr/>
          <a:lstStyle>
            <a:lvl1pPr>
              <a:defRPr/>
            </a:lvl1pPr>
          </a:lstStyle>
          <a:p>
            <a:fld id="{6C74C0E3-7E0E-45AA-84C1-611274ED8116}" type="slidenum">
              <a:rPr lang="bg-BG"/>
              <a:pPr/>
              <a:t>‹#›</a:t>
            </a:fld>
            <a:endParaRPr lang="bg-B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C3F37C31-601B-4C20-8EC7-CAC4AA5A2A9E}" type="slidenum">
              <a:rPr lang="bg-BG"/>
              <a:pPr/>
              <a:t>‹#›</a:t>
            </a:fld>
            <a:endParaRPr lang="bg-B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lvl1pPr>
              <a:defRPr/>
            </a:lvl1pPr>
          </a:lstStyle>
          <a:p>
            <a:endParaRPr lang="bg-BG"/>
          </a:p>
        </p:txBody>
      </p:sp>
      <p:sp>
        <p:nvSpPr>
          <p:cNvPr id="8" name="Footer Placeholder 7"/>
          <p:cNvSpPr>
            <a:spLocks noGrp="1"/>
          </p:cNvSpPr>
          <p:nvPr>
            <p:ph type="ftr" sz="quarter" idx="11"/>
          </p:nvPr>
        </p:nvSpPr>
        <p:spPr/>
        <p:txBody>
          <a:bodyPr/>
          <a:lstStyle>
            <a:lvl1pPr>
              <a:defRPr/>
            </a:lvl1pPr>
          </a:lstStyle>
          <a:p>
            <a:endParaRPr lang="bg-BG"/>
          </a:p>
        </p:txBody>
      </p:sp>
      <p:sp>
        <p:nvSpPr>
          <p:cNvPr id="9" name="Slide Number Placeholder 8"/>
          <p:cNvSpPr>
            <a:spLocks noGrp="1"/>
          </p:cNvSpPr>
          <p:nvPr>
            <p:ph type="sldNum" sz="quarter" idx="12"/>
          </p:nvPr>
        </p:nvSpPr>
        <p:spPr/>
        <p:txBody>
          <a:bodyPr/>
          <a:lstStyle>
            <a:lvl1pPr>
              <a:defRPr/>
            </a:lvl1pPr>
          </a:lstStyle>
          <a:p>
            <a:fld id="{6E9B75F0-619B-49F5-9CE5-F016F10D9344}" type="slidenum">
              <a:rPr lang="bg-BG"/>
              <a:pPr/>
              <a:t>‹#›</a:t>
            </a:fld>
            <a:endParaRPr lang="bg-B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lvl1pPr>
              <a:defRPr/>
            </a:lvl1pPr>
          </a:lstStyle>
          <a:p>
            <a:endParaRPr lang="bg-BG"/>
          </a:p>
        </p:txBody>
      </p:sp>
      <p:sp>
        <p:nvSpPr>
          <p:cNvPr id="4" name="Footer Placeholder 3"/>
          <p:cNvSpPr>
            <a:spLocks noGrp="1"/>
          </p:cNvSpPr>
          <p:nvPr>
            <p:ph type="ftr" sz="quarter" idx="11"/>
          </p:nvPr>
        </p:nvSpPr>
        <p:spPr/>
        <p:txBody>
          <a:bodyPr/>
          <a:lstStyle>
            <a:lvl1pPr>
              <a:defRPr/>
            </a:lvl1pPr>
          </a:lstStyle>
          <a:p>
            <a:endParaRPr lang="bg-BG"/>
          </a:p>
        </p:txBody>
      </p:sp>
      <p:sp>
        <p:nvSpPr>
          <p:cNvPr id="5" name="Slide Number Placeholder 4"/>
          <p:cNvSpPr>
            <a:spLocks noGrp="1"/>
          </p:cNvSpPr>
          <p:nvPr>
            <p:ph type="sldNum" sz="quarter" idx="12"/>
          </p:nvPr>
        </p:nvSpPr>
        <p:spPr/>
        <p:txBody>
          <a:bodyPr/>
          <a:lstStyle>
            <a:lvl1pPr>
              <a:defRPr/>
            </a:lvl1pPr>
          </a:lstStyle>
          <a:p>
            <a:fld id="{19224B16-F5C5-44CE-8FDB-332EDFE7895C}" type="slidenum">
              <a:rPr lang="bg-BG"/>
              <a:pPr/>
              <a:t>‹#›</a:t>
            </a:fld>
            <a:endParaRPr lang="bg-B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bg-BG"/>
          </a:p>
        </p:txBody>
      </p:sp>
      <p:sp>
        <p:nvSpPr>
          <p:cNvPr id="3" name="Footer Placeholder 2"/>
          <p:cNvSpPr>
            <a:spLocks noGrp="1"/>
          </p:cNvSpPr>
          <p:nvPr>
            <p:ph type="ftr" sz="quarter" idx="11"/>
          </p:nvPr>
        </p:nvSpPr>
        <p:spPr/>
        <p:txBody>
          <a:bodyPr/>
          <a:lstStyle>
            <a:lvl1pPr>
              <a:defRPr/>
            </a:lvl1pPr>
          </a:lstStyle>
          <a:p>
            <a:endParaRPr lang="bg-BG"/>
          </a:p>
        </p:txBody>
      </p:sp>
      <p:sp>
        <p:nvSpPr>
          <p:cNvPr id="4" name="Slide Number Placeholder 3"/>
          <p:cNvSpPr>
            <a:spLocks noGrp="1"/>
          </p:cNvSpPr>
          <p:nvPr>
            <p:ph type="sldNum" sz="quarter" idx="12"/>
          </p:nvPr>
        </p:nvSpPr>
        <p:spPr/>
        <p:txBody>
          <a:bodyPr/>
          <a:lstStyle>
            <a:lvl1pPr>
              <a:defRPr/>
            </a:lvl1pPr>
          </a:lstStyle>
          <a:p>
            <a:fld id="{C08A57B5-E610-410E-ADFC-9B98406F8621}" type="slidenum">
              <a:rPr lang="bg-BG"/>
              <a:pPr/>
              <a:t>‹#›</a:t>
            </a:fld>
            <a:endParaRPr lang="bg-B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6193BF67-B4AB-4D2A-871D-1591480F4381}" type="slidenum">
              <a:rPr lang="bg-BG"/>
              <a:pPr/>
              <a:t>‹#›</a:t>
            </a:fld>
            <a:endParaRPr lang="bg-B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bg-BG"/>
          </a:p>
        </p:txBody>
      </p:sp>
      <p:sp>
        <p:nvSpPr>
          <p:cNvPr id="6" name="Footer Placeholder 5"/>
          <p:cNvSpPr>
            <a:spLocks noGrp="1"/>
          </p:cNvSpPr>
          <p:nvPr>
            <p:ph type="ftr" sz="quarter" idx="11"/>
          </p:nvPr>
        </p:nvSpPr>
        <p:spPr/>
        <p:txBody>
          <a:bodyPr/>
          <a:lstStyle>
            <a:lvl1pPr>
              <a:defRPr/>
            </a:lvl1pPr>
          </a:lstStyle>
          <a:p>
            <a:endParaRPr lang="bg-BG"/>
          </a:p>
        </p:txBody>
      </p:sp>
      <p:sp>
        <p:nvSpPr>
          <p:cNvPr id="7" name="Slide Number Placeholder 6"/>
          <p:cNvSpPr>
            <a:spLocks noGrp="1"/>
          </p:cNvSpPr>
          <p:nvPr>
            <p:ph type="sldNum" sz="quarter" idx="12"/>
          </p:nvPr>
        </p:nvSpPr>
        <p:spPr/>
        <p:txBody>
          <a:bodyPr/>
          <a:lstStyle>
            <a:lvl1pPr>
              <a:defRPr/>
            </a:lvl1pPr>
          </a:lstStyle>
          <a:p>
            <a:fld id="{A0E91799-F30A-4A53-B5F0-E936DDA147EC}" type="slidenum">
              <a:rPr lang="bg-BG"/>
              <a:pPr/>
              <a:t>‹#›</a:t>
            </a:fld>
            <a:endParaRPr lang="bg-B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bg-BG" smtClean="0"/>
              <a:t>Click to edit Master title style</a:t>
            </a:r>
          </a:p>
        </p:txBody>
      </p:sp>
      <p:sp>
        <p:nvSpPr>
          <p:cNvPr id="4099"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bg-BG" smtClean="0"/>
              <a:t>Click to edit Master text styles</a:t>
            </a:r>
          </a:p>
          <a:p>
            <a:pPr lvl="1"/>
            <a:r>
              <a:rPr lang="bg-BG" smtClean="0"/>
              <a:t>Second level</a:t>
            </a:r>
          </a:p>
          <a:p>
            <a:pPr lvl="2"/>
            <a:r>
              <a:rPr lang="bg-BG" smtClean="0"/>
              <a:t>Third level</a:t>
            </a:r>
          </a:p>
          <a:p>
            <a:pPr lvl="3"/>
            <a:r>
              <a:rPr lang="bg-BG" smtClean="0"/>
              <a:t>Fourth level</a:t>
            </a:r>
          </a:p>
          <a:p>
            <a:pPr lvl="4"/>
            <a:r>
              <a:rPr lang="bg-BG" smtClean="0"/>
              <a:t>Fifth level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latin typeface="Arial" charset="0"/>
              </a:defRPr>
            </a:lvl1pPr>
          </a:lstStyle>
          <a:p>
            <a:endParaRPr lang="bg-BG"/>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ffectLst>
                  <a:outerShdw blurRad="38100" dist="38100" dir="2700000" algn="tl">
                    <a:srgbClr val="000000"/>
                  </a:outerShdw>
                </a:effectLst>
                <a:latin typeface="Arial" charset="0"/>
              </a:defRPr>
            </a:lvl1pPr>
          </a:lstStyle>
          <a:p>
            <a:endParaRPr lang="bg-BG"/>
          </a:p>
        </p:txBody>
      </p:sp>
      <p:sp>
        <p:nvSpPr>
          <p:cNvPr id="4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latin typeface="Arial" charset="0"/>
              </a:defRPr>
            </a:lvl1pPr>
          </a:lstStyle>
          <a:p>
            <a:fld id="{7F793A77-2F17-4E0F-85CA-F5C31250E02F}" type="slidenum">
              <a:rPr lang="bg-BG"/>
              <a:pPr/>
              <a:t>‹#›</a:t>
            </a:fld>
            <a:endParaRPr lang="bg-BG"/>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bg-BG"/>
              <a:t>Database Systems</a:t>
            </a:r>
            <a:r>
              <a:rPr lang="en-US"/>
              <a:t/>
            </a:r>
            <a:br>
              <a:rPr lang="en-US"/>
            </a:br>
            <a:r>
              <a:rPr lang="en-US"/>
              <a:t>Logical Query Languages</a:t>
            </a:r>
            <a:endParaRPr lang="bg-BG"/>
          </a:p>
        </p:txBody>
      </p:sp>
      <p:sp>
        <p:nvSpPr>
          <p:cNvPr id="2051" name="Rectangle 3"/>
          <p:cNvSpPr>
            <a:spLocks noGrp="1" noChangeArrowheads="1"/>
          </p:cNvSpPr>
          <p:nvPr>
            <p:ph type="subTitle" idx="1"/>
          </p:nvPr>
        </p:nvSpPr>
        <p:spPr/>
        <p:txBody>
          <a:bodyPr/>
          <a:lstStyle/>
          <a:p>
            <a:r>
              <a:rPr lang="bg-BG" smtClean="0"/>
              <a:t>prof</a:t>
            </a:r>
            <a:r>
              <a:rPr lang="bg-BG" dirty="0"/>
              <a:t>., dr. Vladimir Dimitrov</a:t>
            </a:r>
          </a:p>
          <a:p>
            <a:r>
              <a:rPr lang="bg-BG" dirty="0"/>
              <a:t>e-mail: </a:t>
            </a:r>
            <a:r>
              <a:rPr lang="bg-BG" dirty="0">
                <a:solidFill>
                  <a:schemeClr val="hlink"/>
                </a:solidFill>
              </a:rPr>
              <a:t>cht@fmi.uni-sofia.bg</a:t>
            </a:r>
          </a:p>
          <a:p>
            <a:r>
              <a:rPr lang="bg-BG" dirty="0"/>
              <a:t>web: is.fmi.uni-sofia.bg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bg-BG"/>
              <a:t>Datalog Rules and Queries</a:t>
            </a:r>
          </a:p>
        </p:txBody>
      </p:sp>
      <p:sp>
        <p:nvSpPr>
          <p:cNvPr id="17411" name="Rectangle 3"/>
          <p:cNvSpPr>
            <a:spLocks noGrp="1" noChangeArrowheads="1"/>
          </p:cNvSpPr>
          <p:nvPr>
            <p:ph type="body" idx="1"/>
          </p:nvPr>
        </p:nvSpPr>
        <p:spPr>
          <a:xfrm>
            <a:off x="457200" y="1981200"/>
            <a:ext cx="8229600" cy="4876800"/>
          </a:xfrm>
        </p:spPr>
        <p:txBody>
          <a:bodyPr/>
          <a:lstStyle/>
          <a:p>
            <a:pPr>
              <a:lnSpc>
                <a:spcPct val="90000"/>
              </a:lnSpc>
              <a:buFont typeface="Wingdings" pitchFamily="2" charset="2"/>
              <a:buNone/>
            </a:pPr>
            <a:r>
              <a:rPr lang="en-US" sz="2800"/>
              <a:t>A </a:t>
            </a:r>
            <a:r>
              <a:rPr lang="en-US" sz="2800">
                <a:solidFill>
                  <a:schemeClr val="folHlink"/>
                </a:solidFill>
              </a:rPr>
              <a:t>query</a:t>
            </a:r>
            <a:r>
              <a:rPr lang="en-US" sz="2800"/>
              <a:t> in Datalog is a collection of one or more rules. If there is only one relation that appears in the rule heads, then the value of this relation is taken to be the answer to the query. Thus, in the example LongMovie is the answer to the query. If there is more than one relation among the rule heads, then one of these relations is the answer to the query, while the others assist in the definition of the answer. We must designate which relation is the intended answer to the query, perhaps by giving it a name such as </a:t>
            </a:r>
            <a:r>
              <a:rPr lang="en-US" sz="2800">
                <a:solidFill>
                  <a:schemeClr val="folHlink"/>
                </a:solidFill>
              </a:rPr>
              <a:t>Answer</a:t>
            </a:r>
            <a:r>
              <a:rPr lang="en-US" sz="2800"/>
              <a:t>.</a:t>
            </a:r>
            <a:endParaRPr lang="bg-BG" sz="2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bg-BG"/>
              <a:t>Anonymous Variables</a:t>
            </a:r>
          </a:p>
        </p:txBody>
      </p:sp>
      <p:sp>
        <p:nvSpPr>
          <p:cNvPr id="18435" name="Rectangle 3"/>
          <p:cNvSpPr>
            <a:spLocks noGrp="1" noChangeArrowheads="1"/>
          </p:cNvSpPr>
          <p:nvPr>
            <p:ph type="body" idx="1"/>
          </p:nvPr>
        </p:nvSpPr>
        <p:spPr/>
        <p:txBody>
          <a:bodyPr/>
          <a:lstStyle/>
          <a:p>
            <a:pPr>
              <a:lnSpc>
                <a:spcPct val="80000"/>
              </a:lnSpc>
              <a:buFont typeface="Wingdings" pitchFamily="2" charset="2"/>
              <a:buNone/>
            </a:pPr>
            <a:r>
              <a:rPr lang="en-US" sz="2000" dirty="0"/>
              <a:t>Frequently, </a:t>
            </a:r>
            <a:r>
              <a:rPr lang="en-US" sz="2000" dirty="0" err="1"/>
              <a:t>Datalog</a:t>
            </a:r>
            <a:r>
              <a:rPr lang="en-US" sz="2000" dirty="0"/>
              <a:t> rules have some variables that appear only once. The names used for these variables are irrelevant. Only when a variable appears more than once do we care about its name, so we can see it is the same variable in its second and subsequent appearances. Thus, we shall allow the common convention that an underscore, _, as an argument of an atom, stands for a variable that appears only there. Multiple occurrences of _ stand for different variables, never the same variable. For instance, the rule of the example could be written</a:t>
            </a:r>
          </a:p>
          <a:p>
            <a:pPr>
              <a:lnSpc>
                <a:spcPct val="80000"/>
              </a:lnSpc>
              <a:buFont typeface="Wingdings" pitchFamily="2" charset="2"/>
              <a:buNone/>
            </a:pPr>
            <a:endParaRPr lang="en-US" sz="2000" dirty="0"/>
          </a:p>
          <a:p>
            <a:pPr>
              <a:lnSpc>
                <a:spcPct val="80000"/>
              </a:lnSpc>
              <a:buFont typeface="Wingdings" pitchFamily="2" charset="2"/>
              <a:buNone/>
            </a:pPr>
            <a:r>
              <a:rPr lang="fr-FR" sz="2000" dirty="0" err="1"/>
              <a:t>LongMovie</a:t>
            </a:r>
            <a:r>
              <a:rPr lang="fr-FR" sz="2000" dirty="0"/>
              <a:t>(t, y) </a:t>
            </a:r>
            <a:r>
              <a:rPr lang="fr-FR" sz="2000" dirty="0" smtClean="0">
                <a:sym typeface="Mathematica1" pitchFamily="2" charset="2"/>
              </a:rPr>
              <a:t>&lt;-</a:t>
            </a:r>
            <a:r>
              <a:rPr lang="fr-FR" sz="2000" dirty="0" smtClean="0"/>
              <a:t> </a:t>
            </a:r>
            <a:r>
              <a:rPr lang="fr-FR" sz="2000" dirty="0" err="1"/>
              <a:t>Movie</a:t>
            </a:r>
            <a:r>
              <a:rPr lang="fr-FR" sz="2000" dirty="0"/>
              <a:t> (t, y, l, _, _, _) AND l &gt; 100</a:t>
            </a:r>
            <a:endParaRPr lang="en-US" sz="2000" dirty="0"/>
          </a:p>
          <a:p>
            <a:pPr>
              <a:lnSpc>
                <a:spcPct val="80000"/>
              </a:lnSpc>
              <a:buFont typeface="Wingdings" pitchFamily="2" charset="2"/>
              <a:buNone/>
            </a:pPr>
            <a:endParaRPr lang="en-US" sz="2000" dirty="0"/>
          </a:p>
          <a:p>
            <a:pPr>
              <a:lnSpc>
                <a:spcPct val="80000"/>
              </a:lnSpc>
              <a:buFont typeface="Wingdings" pitchFamily="2" charset="2"/>
              <a:buNone/>
            </a:pPr>
            <a:r>
              <a:rPr lang="en-US" sz="2000" dirty="0"/>
              <a:t>The three variables c, s, and p that appear only once have each been replaced by underscores. We cannot replace any of the other variables, since each appears twice in the rule.</a:t>
            </a:r>
            <a:endParaRPr lang="bg-BG"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bg-BG"/>
              <a:t>Meaning of Datalog Rules</a:t>
            </a:r>
          </a:p>
        </p:txBody>
      </p:sp>
      <p:sp>
        <p:nvSpPr>
          <p:cNvPr id="19459" name="Rectangle 3"/>
          <p:cNvSpPr>
            <a:spLocks noGrp="1" noChangeArrowheads="1"/>
          </p:cNvSpPr>
          <p:nvPr>
            <p:ph type="body" idx="1"/>
          </p:nvPr>
        </p:nvSpPr>
        <p:spPr>
          <a:xfrm>
            <a:off x="250825" y="1700213"/>
            <a:ext cx="8686800" cy="4876800"/>
          </a:xfrm>
        </p:spPr>
        <p:txBody>
          <a:bodyPr/>
          <a:lstStyle/>
          <a:p>
            <a:pPr>
              <a:lnSpc>
                <a:spcPct val="80000"/>
              </a:lnSpc>
              <a:buFont typeface="Wingdings" pitchFamily="2" charset="2"/>
              <a:buNone/>
            </a:pPr>
            <a:r>
              <a:rPr lang="en-US" sz="1800"/>
              <a:t>The example gave us a hint of the meaning of a Datalog rule. More precisely, imagine the variables of the rule ranging over all possible values. Whenever these variables all have values that make all the subgoals true, then we see what the value of the head is for those variables, and we add the resulting tuple to the relation whose predicate is in the head.</a:t>
            </a:r>
          </a:p>
          <a:p>
            <a:pPr>
              <a:lnSpc>
                <a:spcPct val="80000"/>
              </a:lnSpc>
              <a:buFont typeface="Wingdings" pitchFamily="2" charset="2"/>
              <a:buNone/>
            </a:pPr>
            <a:r>
              <a:rPr lang="en-US" sz="1800"/>
              <a:t>For instance, we can imagine the six variables of the example ranging over all possible values. The only combinations of values that can make all the subgoals true are when the values of (t, y, l, c, s, p) in that order form a tuple of Movie. Moreover, since the l </a:t>
            </a:r>
            <a:r>
              <a:rPr lang="en-US" sz="1800">
                <a:cs typeface="Tahoma" pitchFamily="34" charset="0"/>
              </a:rPr>
              <a:t>≥</a:t>
            </a:r>
            <a:r>
              <a:rPr lang="en-US" sz="1800"/>
              <a:t> 100 subgoal must also be true, this tuple must be one where l, the value of the length component, is at least 100. When we find such a combination of values, we put the tuple (t, y) in the heads relation LongMovie.</a:t>
            </a:r>
          </a:p>
          <a:p>
            <a:pPr>
              <a:lnSpc>
                <a:spcPct val="80000"/>
              </a:lnSpc>
              <a:buFont typeface="Wingdings" pitchFamily="2" charset="2"/>
              <a:buNone/>
            </a:pPr>
            <a:r>
              <a:rPr lang="en-US" sz="1800"/>
              <a:t>There are, however, restrictions that we must place on the way variables are used in rules, so that the result of a rule is a finite relation and so that rules with arithmetic subgoals or with negated subgoals (those with NOT in front of them) make intuitive sense. This condition, which we call the safety condition, is:</a:t>
            </a:r>
          </a:p>
          <a:p>
            <a:pPr>
              <a:lnSpc>
                <a:spcPct val="80000"/>
              </a:lnSpc>
            </a:pPr>
            <a:r>
              <a:rPr lang="en-US" sz="1800"/>
              <a:t>Every variable that appears anywhere in the rule must appear in some nonnegated, relational subgoal.</a:t>
            </a:r>
          </a:p>
          <a:p>
            <a:pPr>
              <a:lnSpc>
                <a:spcPct val="80000"/>
              </a:lnSpc>
              <a:buFont typeface="Wingdings" pitchFamily="2" charset="2"/>
              <a:buNone/>
            </a:pPr>
            <a:r>
              <a:rPr lang="en-US" sz="1800"/>
              <a:t>In particular, any variable that appears in the head, in a negated relational subgoal, or in any arithmetic subgoal, must also appear in a nonnegated, relational subgoal.</a:t>
            </a:r>
            <a:endParaRPr lang="bg-BG" sz="18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Examples</a:t>
            </a:r>
            <a:endParaRPr lang="bg-BG"/>
          </a:p>
        </p:txBody>
      </p:sp>
      <p:sp>
        <p:nvSpPr>
          <p:cNvPr id="20483" name="Rectangle 3"/>
          <p:cNvSpPr>
            <a:spLocks noGrp="1" noChangeArrowheads="1"/>
          </p:cNvSpPr>
          <p:nvPr>
            <p:ph type="body" idx="1"/>
          </p:nvPr>
        </p:nvSpPr>
        <p:spPr/>
        <p:txBody>
          <a:bodyPr/>
          <a:lstStyle/>
          <a:p>
            <a:pPr>
              <a:buFont typeface="Wingdings" pitchFamily="2" charset="2"/>
              <a:buNone/>
            </a:pPr>
            <a:r>
              <a:rPr lang="fr-FR" sz="2400" dirty="0" err="1"/>
              <a:t>LongMovie</a:t>
            </a:r>
            <a:r>
              <a:rPr lang="fr-FR" sz="2400" dirty="0"/>
              <a:t>(t, y) </a:t>
            </a:r>
            <a:r>
              <a:rPr lang="fr-FR" sz="2400" dirty="0" smtClean="0">
                <a:sym typeface="Mathematica1" pitchFamily="2" charset="2"/>
              </a:rPr>
              <a:t>&lt;-</a:t>
            </a:r>
            <a:r>
              <a:rPr lang="fr-FR" sz="2400" dirty="0" smtClean="0"/>
              <a:t> </a:t>
            </a:r>
            <a:r>
              <a:rPr lang="fr-FR" sz="2400" dirty="0" err="1"/>
              <a:t>Movie</a:t>
            </a:r>
            <a:r>
              <a:rPr lang="fr-FR" sz="2400" dirty="0"/>
              <a:t> (t, y, l, _, _, _) AND l &gt; 100</a:t>
            </a:r>
          </a:p>
          <a:p>
            <a:pPr>
              <a:buFont typeface="Wingdings" pitchFamily="2" charset="2"/>
              <a:buNone/>
            </a:pPr>
            <a:endParaRPr lang="fr-FR" sz="2400" dirty="0"/>
          </a:p>
          <a:p>
            <a:pPr>
              <a:buFont typeface="Wingdings" pitchFamily="2" charset="2"/>
              <a:buNone/>
            </a:pPr>
            <a:r>
              <a:rPr lang="en-US" sz="2400" dirty="0"/>
              <a:t>P(x, y) </a:t>
            </a:r>
            <a:r>
              <a:rPr lang="en-US" sz="2400" dirty="0" smtClean="0">
                <a:sym typeface="Mathematica1" pitchFamily="2" charset="2"/>
              </a:rPr>
              <a:t>&lt;-</a:t>
            </a:r>
            <a:r>
              <a:rPr lang="en-US" sz="2400" dirty="0" smtClean="0"/>
              <a:t> </a:t>
            </a:r>
            <a:r>
              <a:rPr lang="en-US" sz="2400" dirty="0"/>
              <a:t>Q(x, z) AND NOT R(w, x, z) AND x &lt; y</a:t>
            </a:r>
            <a:endParaRPr lang="bg-BG"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bg-BG"/>
              <a:t>Meaning of Datalog Rules</a:t>
            </a:r>
          </a:p>
        </p:txBody>
      </p:sp>
      <p:sp>
        <p:nvSpPr>
          <p:cNvPr id="21507" name="Rectangle 3"/>
          <p:cNvSpPr>
            <a:spLocks noGrp="1" noChangeArrowheads="1"/>
          </p:cNvSpPr>
          <p:nvPr>
            <p:ph type="body" idx="1"/>
          </p:nvPr>
        </p:nvSpPr>
        <p:spPr/>
        <p:txBody>
          <a:bodyPr/>
          <a:lstStyle/>
          <a:p>
            <a:pPr>
              <a:lnSpc>
                <a:spcPct val="80000"/>
              </a:lnSpc>
              <a:buFont typeface="Wingdings" pitchFamily="2" charset="2"/>
              <a:buNone/>
            </a:pPr>
            <a:r>
              <a:rPr lang="en-US" sz="2000"/>
              <a:t>There is another way to define the meaning of rules. Instead of considering all of the possible assignments of values to variables, we consider the sets of tuples in the relations corresponding to each of the nonnegated, relational subgoals. If some assignment of tuples for each nonnegated, relational subgoal is consistent, in the sense that it assigns the same value to each occurrence of a variable, then consider the resulting assignment of values to all the variables of the rule. Notice that because the rule is safe, every variable is assigned a value.</a:t>
            </a:r>
          </a:p>
          <a:p>
            <a:pPr>
              <a:lnSpc>
                <a:spcPct val="80000"/>
              </a:lnSpc>
              <a:buFont typeface="Wingdings" pitchFamily="2" charset="2"/>
              <a:buNone/>
            </a:pPr>
            <a:r>
              <a:rPr lang="en-US" sz="2000"/>
              <a:t>For each consistent assignment, we consider the negated, relational subgoals and the arithmetic subgoals, to see if the assignment of values to variables makes them all true. Remember that a negated subgoal is true if its atom is false. If all the subgoals are true, then we see what tuple the head becomes under this assignment of values to variables. This tuple is added to the relation whose predicate is the head.</a:t>
            </a:r>
            <a:endParaRPr lang="bg-BG"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Example</a:t>
            </a:r>
            <a:endParaRPr lang="bg-BG"/>
          </a:p>
        </p:txBody>
      </p:sp>
      <p:sp>
        <p:nvSpPr>
          <p:cNvPr id="22531" name="Rectangle 3"/>
          <p:cNvSpPr>
            <a:spLocks noGrp="1" noChangeArrowheads="1"/>
          </p:cNvSpPr>
          <p:nvPr>
            <p:ph type="body" sz="half" idx="1"/>
          </p:nvPr>
        </p:nvSpPr>
        <p:spPr>
          <a:xfrm>
            <a:off x="457200" y="1981200"/>
            <a:ext cx="8686800" cy="1016000"/>
          </a:xfrm>
        </p:spPr>
        <p:txBody>
          <a:bodyPr/>
          <a:lstStyle/>
          <a:p>
            <a:pPr>
              <a:lnSpc>
                <a:spcPct val="80000"/>
              </a:lnSpc>
              <a:buFont typeface="Wingdings" pitchFamily="2" charset="2"/>
              <a:buNone/>
            </a:pPr>
            <a:r>
              <a:rPr lang="bg-BG" sz="2000" dirty="0"/>
              <a:t>P(x,</a:t>
            </a:r>
            <a:r>
              <a:rPr lang="en-US" sz="2000" dirty="0"/>
              <a:t> </a:t>
            </a:r>
            <a:r>
              <a:rPr lang="bg-BG" sz="2000" dirty="0"/>
              <a:t>y) </a:t>
            </a:r>
            <a:r>
              <a:rPr lang="bg-BG" sz="2000" dirty="0" smtClean="0">
                <a:sym typeface="Mathematica1" pitchFamily="2" charset="2"/>
              </a:rPr>
              <a:t>&lt;-</a:t>
            </a:r>
            <a:r>
              <a:rPr lang="bg-BG" sz="2000" dirty="0" smtClean="0"/>
              <a:t> </a:t>
            </a:r>
            <a:r>
              <a:rPr lang="bg-BG" sz="2000" dirty="0"/>
              <a:t>Q(x,</a:t>
            </a:r>
            <a:r>
              <a:rPr lang="en-US" sz="2000" dirty="0"/>
              <a:t> </a:t>
            </a:r>
            <a:r>
              <a:rPr lang="bg-BG" sz="2000" dirty="0"/>
              <a:t>z) AND R(z,</a:t>
            </a:r>
            <a:r>
              <a:rPr lang="en-US" sz="2000" dirty="0"/>
              <a:t> </a:t>
            </a:r>
            <a:r>
              <a:rPr lang="bg-BG" sz="2000" dirty="0"/>
              <a:t>y) AND NOT Q(x,</a:t>
            </a:r>
            <a:r>
              <a:rPr lang="en-US" sz="2000" dirty="0"/>
              <a:t> </a:t>
            </a:r>
            <a:r>
              <a:rPr lang="bg-BG" sz="2000" dirty="0"/>
              <a:t>y)</a:t>
            </a:r>
            <a:endParaRPr lang="en-US" sz="2000" dirty="0"/>
          </a:p>
          <a:p>
            <a:pPr>
              <a:lnSpc>
                <a:spcPct val="80000"/>
              </a:lnSpc>
              <a:buFont typeface="Wingdings" pitchFamily="2" charset="2"/>
              <a:buNone/>
            </a:pPr>
            <a:r>
              <a:rPr lang="en-US" sz="2000" dirty="0"/>
              <a:t>Q contains (1, 2) and (1, 3)</a:t>
            </a:r>
          </a:p>
          <a:p>
            <a:pPr>
              <a:lnSpc>
                <a:spcPct val="80000"/>
              </a:lnSpc>
              <a:buFont typeface="Wingdings" pitchFamily="2" charset="2"/>
              <a:buNone/>
            </a:pPr>
            <a:r>
              <a:rPr lang="en-US" sz="2000" dirty="0"/>
              <a:t>R contains (2, 3) and (3, 1)</a:t>
            </a:r>
            <a:endParaRPr lang="bg-BG" sz="2000" dirty="0"/>
          </a:p>
        </p:txBody>
      </p:sp>
      <p:graphicFrame>
        <p:nvGraphicFramePr>
          <p:cNvPr id="22692" name="Group 164"/>
          <p:cNvGraphicFramePr>
            <a:graphicFrameLocks noGrp="1"/>
          </p:cNvGraphicFramePr>
          <p:nvPr>
            <p:ph sz="half" idx="2"/>
            <p:extLst>
              <p:ext uri="{D42A27DB-BD31-4B8C-83A1-F6EECF244321}">
                <p14:modId xmlns:p14="http://schemas.microsoft.com/office/powerpoint/2010/main" val="2569412503"/>
              </p:ext>
            </p:extLst>
          </p:nvPr>
        </p:nvGraphicFramePr>
        <p:xfrm>
          <a:off x="250825" y="3500438"/>
          <a:ext cx="8435975" cy="2838452"/>
        </p:xfrm>
        <a:graphic>
          <a:graphicData uri="http://schemas.openxmlformats.org/drawingml/2006/table">
            <a:tbl>
              <a:tblPr/>
              <a:tblGrid>
                <a:gridCol w="504825"/>
                <a:gridCol w="1223963"/>
                <a:gridCol w="1223962"/>
                <a:gridCol w="1728788"/>
                <a:gridCol w="2347912"/>
                <a:gridCol w="1406525"/>
              </a:tblGrid>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Tuple for Q(x, z)</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Tuple for R(z, 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Consistent</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Assignment?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NOT Q(x, y)</a:t>
                      </a:r>
                    </a:p>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True?</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Resilting Head</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(1, 2)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(2, 3)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No</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(1, 2)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(3, 1)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No; z = 2, 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Irrelevant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(1, 3)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(2, 3)</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No; z = 3, 2</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Irrelevant </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(1, 3)</a:t>
                      </a:r>
                      <a:endParaRPr kumimoji="0" lang="bg-BG"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(3, 1)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Yes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P(1, 1)</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bg-BG" sz="4000"/>
              <a:t>Extensional and Intensional Predicates</a:t>
            </a:r>
          </a:p>
        </p:txBody>
      </p:sp>
      <p:sp>
        <p:nvSpPr>
          <p:cNvPr id="24579" name="Rectangle 3"/>
          <p:cNvSpPr>
            <a:spLocks noGrp="1" noChangeArrowheads="1"/>
          </p:cNvSpPr>
          <p:nvPr>
            <p:ph type="body" idx="1"/>
          </p:nvPr>
        </p:nvSpPr>
        <p:spPr>
          <a:xfrm>
            <a:off x="457200" y="1981200"/>
            <a:ext cx="8229600" cy="4876800"/>
          </a:xfrm>
        </p:spPr>
        <p:txBody>
          <a:bodyPr/>
          <a:lstStyle/>
          <a:p>
            <a:pPr>
              <a:lnSpc>
                <a:spcPct val="80000"/>
              </a:lnSpc>
              <a:buFont typeface="Wingdings" pitchFamily="2" charset="2"/>
              <a:buNone/>
            </a:pPr>
            <a:r>
              <a:rPr lang="en-US" sz="2400"/>
              <a:t>It is useful to make the distinction between</a:t>
            </a:r>
          </a:p>
          <a:p>
            <a:pPr>
              <a:lnSpc>
                <a:spcPct val="80000"/>
              </a:lnSpc>
            </a:pPr>
            <a:r>
              <a:rPr lang="en-US" sz="2400">
                <a:solidFill>
                  <a:schemeClr val="folHlink"/>
                </a:solidFill>
              </a:rPr>
              <a:t>Extensional</a:t>
            </a:r>
            <a:r>
              <a:rPr lang="en-US" sz="2400"/>
              <a:t> predicates, which are predicates whose relations are stored in a database, and</a:t>
            </a:r>
          </a:p>
          <a:p>
            <a:pPr>
              <a:lnSpc>
                <a:spcPct val="80000"/>
              </a:lnSpc>
            </a:pPr>
            <a:r>
              <a:rPr lang="en-US" sz="2400">
                <a:solidFill>
                  <a:schemeClr val="folHlink"/>
                </a:solidFill>
              </a:rPr>
              <a:t>Intensional</a:t>
            </a:r>
            <a:r>
              <a:rPr lang="en-US" sz="2400"/>
              <a:t> predicates, whose relations are computed by applying one or more Datalog rules.</a:t>
            </a:r>
          </a:p>
          <a:p>
            <a:pPr>
              <a:lnSpc>
                <a:spcPct val="80000"/>
              </a:lnSpc>
              <a:buFont typeface="Wingdings" pitchFamily="2" charset="2"/>
              <a:buNone/>
            </a:pPr>
            <a:r>
              <a:rPr lang="en-US" sz="2400"/>
              <a:t>The difference is the same as that between the operands of a relational-algebra expression, which are "extensional" (i.e., defined by their </a:t>
            </a:r>
            <a:r>
              <a:rPr lang="en-US" sz="2400">
                <a:solidFill>
                  <a:schemeClr val="folHlink"/>
                </a:solidFill>
              </a:rPr>
              <a:t>extension</a:t>
            </a:r>
            <a:r>
              <a:rPr lang="en-US" sz="2400"/>
              <a:t>, which is another name for the "current instance of a relation") and the relations computed by a relational-algebra expression, either as the final result or as an intermediate result corresponding to some subexpression; these relations are "intensional" (i.e., defined by the programmer's "intent").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bg-BG" sz="4000"/>
              <a:t>Extensional and Intensional Predicates</a:t>
            </a:r>
          </a:p>
        </p:txBody>
      </p:sp>
      <p:sp>
        <p:nvSpPr>
          <p:cNvPr id="25603" name="Rectangle 3"/>
          <p:cNvSpPr>
            <a:spLocks noGrp="1" noChangeArrowheads="1"/>
          </p:cNvSpPr>
          <p:nvPr>
            <p:ph type="body" idx="1"/>
          </p:nvPr>
        </p:nvSpPr>
        <p:spPr>
          <a:xfrm>
            <a:off x="0" y="1981200"/>
            <a:ext cx="9144000" cy="4876800"/>
          </a:xfrm>
        </p:spPr>
        <p:txBody>
          <a:bodyPr/>
          <a:lstStyle/>
          <a:p>
            <a:pPr>
              <a:lnSpc>
                <a:spcPct val="80000"/>
              </a:lnSpc>
              <a:buFont typeface="Wingdings" pitchFamily="2" charset="2"/>
              <a:buNone/>
            </a:pPr>
            <a:r>
              <a:rPr lang="en-US" sz="2000"/>
              <a:t>When talking of Datalog rules, we shall refer to the relation corresponding to a predicate as "intensional" or "extensional," if the predicate is intensional or extensional, respectively. We shall also use the abbreviation IDB for "intensional database" to refer to either an intensional predicate or its corresponding relation. Similarly, we use abbreviation EDB, standing for "extensional database," for extensional predicates or relations.</a:t>
            </a:r>
          </a:p>
          <a:p>
            <a:pPr>
              <a:lnSpc>
                <a:spcPct val="80000"/>
              </a:lnSpc>
              <a:buFont typeface="Wingdings" pitchFamily="2" charset="2"/>
              <a:buNone/>
            </a:pPr>
            <a:r>
              <a:rPr lang="en-US" sz="2000"/>
              <a:t>Thus, in the example, Movie is an EDB relation, defined by its extension. The predicate Movie is likewise an EDB predicate. Relation and predicate LongMovie are both intensional.</a:t>
            </a:r>
          </a:p>
          <a:p>
            <a:pPr>
              <a:lnSpc>
                <a:spcPct val="80000"/>
              </a:lnSpc>
              <a:buFont typeface="Wingdings" pitchFamily="2" charset="2"/>
              <a:buNone/>
            </a:pPr>
            <a:r>
              <a:rPr lang="en-US" sz="2000"/>
              <a:t>An EDB predicate can never appear in the head of a rule, although it can appear in the body of a rule. IDB predicates can appear in either the head or the body of rules, or both. It is also common to construct a single relation by using several rules with the same predicate in the head. We shall see an illustration of this idea in next examples regarding the union of two relations.</a:t>
            </a:r>
          </a:p>
          <a:p>
            <a:pPr>
              <a:lnSpc>
                <a:spcPct val="80000"/>
              </a:lnSpc>
              <a:buFont typeface="Wingdings" pitchFamily="2" charset="2"/>
              <a:buNone/>
            </a:pPr>
            <a:r>
              <a:rPr lang="en-US" sz="2000"/>
              <a:t>By using a series of intensional predicates, we can build progressively more complicated functions of the EDB relations. The process is similar to the building of relational-algebra expressions using several operators.</a:t>
            </a:r>
            <a:endParaRPr lang="bg-BG"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Datalog Rules Applied to Bags</a:t>
            </a:r>
            <a:endParaRPr lang="bg-BG"/>
          </a:p>
        </p:txBody>
      </p:sp>
      <p:sp>
        <p:nvSpPr>
          <p:cNvPr id="26627" name="Rectangle 3"/>
          <p:cNvSpPr>
            <a:spLocks noGrp="1" noChangeArrowheads="1"/>
          </p:cNvSpPr>
          <p:nvPr>
            <p:ph type="body" idx="1"/>
          </p:nvPr>
        </p:nvSpPr>
        <p:spPr/>
        <p:txBody>
          <a:bodyPr/>
          <a:lstStyle/>
          <a:p>
            <a:pPr>
              <a:lnSpc>
                <a:spcPct val="80000"/>
              </a:lnSpc>
              <a:buFont typeface="Wingdings" pitchFamily="2" charset="2"/>
              <a:buNone/>
            </a:pPr>
            <a:r>
              <a:rPr lang="en-US" sz="1800"/>
              <a:t>Datalog is inherently a logic of sets. However, as long as there are no negated, relational subgoals, the ideas for evaluating Datalog rules when relations are sets apply to bags as well. When relations are bags, it is conceptually simpler to use the second approach for evaluating Datalog rules that we gave. Recall this technique involves looking at each of the nonnegated, relational subgoals and substituting for it all tuples of the relation for the predicate of that subgoal. If a selection of tuples for each subgoal gives a consistent value to each variable, and the arithmetic subgoals all become true, then we see what the head becomes with this assignment of values to variables. The resulting tuple is put in the head relation.</a:t>
            </a:r>
          </a:p>
          <a:p>
            <a:pPr>
              <a:lnSpc>
                <a:spcPct val="80000"/>
              </a:lnSpc>
              <a:buFont typeface="Wingdings" pitchFamily="2" charset="2"/>
              <a:buNone/>
            </a:pPr>
            <a:r>
              <a:rPr lang="en-US" sz="1800"/>
              <a:t>Since we are now dealing with bags, we do not eliminate duplicates from the head. Moreover, as we consider all combinations of tuples for the subgoals, a tuple appearing n times in the relation for a subgoal gets considered n times as the tuple for that subgoal, in conjunction with all combinations of tuples for the other subgoals.</a:t>
            </a:r>
          </a:p>
          <a:p>
            <a:pPr>
              <a:lnSpc>
                <a:spcPct val="80000"/>
              </a:lnSpc>
              <a:buFont typeface="Wingdings" pitchFamily="2" charset="2"/>
              <a:buNone/>
            </a:pPr>
            <a:endParaRPr lang="en-US" sz="1800"/>
          </a:p>
          <a:p>
            <a:pPr>
              <a:lnSpc>
                <a:spcPct val="80000"/>
              </a:lnSpc>
              <a:buFont typeface="Wingdings" pitchFamily="2" charset="2"/>
              <a:buNone/>
            </a:pPr>
            <a:r>
              <a:rPr lang="en-US" sz="1400"/>
              <a:t>Note that there must not be any negated relational subgoals in the rule. There is not a clearly defined meaning of arbitrary Datalog rules with negated, relational subgoals under the bag model.</a:t>
            </a:r>
            <a:endParaRPr lang="bg-BG"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Example</a:t>
            </a:r>
            <a:endParaRPr lang="bg-BG"/>
          </a:p>
        </p:txBody>
      </p:sp>
      <p:sp>
        <p:nvSpPr>
          <p:cNvPr id="27651" name="Rectangle 3"/>
          <p:cNvSpPr>
            <a:spLocks noGrp="1" noChangeArrowheads="1"/>
          </p:cNvSpPr>
          <p:nvPr>
            <p:ph type="body" sz="half" idx="1"/>
          </p:nvPr>
        </p:nvSpPr>
        <p:spPr>
          <a:xfrm>
            <a:off x="457200" y="1981200"/>
            <a:ext cx="4402138" cy="584200"/>
          </a:xfrm>
        </p:spPr>
        <p:txBody>
          <a:bodyPr/>
          <a:lstStyle/>
          <a:p>
            <a:pPr>
              <a:buFont typeface="Wingdings" pitchFamily="2" charset="2"/>
              <a:buNone/>
            </a:pPr>
            <a:r>
              <a:rPr lang="bg-BG" sz="2400" dirty="0"/>
              <a:t>H(x,</a:t>
            </a:r>
            <a:r>
              <a:rPr lang="en-US" sz="2400" dirty="0"/>
              <a:t> </a:t>
            </a:r>
            <a:r>
              <a:rPr lang="bg-BG" sz="2400" dirty="0"/>
              <a:t>z) </a:t>
            </a:r>
            <a:r>
              <a:rPr lang="bg-BG" sz="2400" dirty="0" smtClean="0">
                <a:sym typeface="Mathematica1" pitchFamily="2" charset="2"/>
              </a:rPr>
              <a:t>&lt;-</a:t>
            </a:r>
            <a:r>
              <a:rPr lang="en-US" sz="2400" dirty="0" smtClean="0">
                <a:sym typeface="Mathematica1" pitchFamily="2" charset="2"/>
              </a:rPr>
              <a:t> </a:t>
            </a:r>
            <a:r>
              <a:rPr lang="bg-BG" sz="2400" dirty="0"/>
              <a:t>R(x,</a:t>
            </a:r>
            <a:r>
              <a:rPr lang="en-US" sz="2400" dirty="0"/>
              <a:t> </a:t>
            </a:r>
            <a:r>
              <a:rPr lang="bg-BG" sz="2400" dirty="0"/>
              <a:t>y) AND S(y,</a:t>
            </a:r>
            <a:r>
              <a:rPr lang="en-US" sz="2400" dirty="0"/>
              <a:t> </a:t>
            </a:r>
            <a:r>
              <a:rPr lang="bg-BG" sz="2400" dirty="0"/>
              <a:t>z)</a:t>
            </a:r>
          </a:p>
        </p:txBody>
      </p:sp>
      <p:graphicFrame>
        <p:nvGraphicFramePr>
          <p:cNvPr id="27816" name="Group 168"/>
          <p:cNvGraphicFramePr>
            <a:graphicFrameLocks noGrp="1"/>
          </p:cNvGraphicFramePr>
          <p:nvPr>
            <p:ph sz="half" idx="2"/>
          </p:nvPr>
        </p:nvGraphicFramePr>
        <p:xfrm>
          <a:off x="395288" y="3213100"/>
          <a:ext cx="8286750" cy="2882902"/>
        </p:xfrm>
        <a:graphic>
          <a:graphicData uri="http://schemas.openxmlformats.org/drawingml/2006/table">
            <a:tbl>
              <a:tblPr/>
              <a:tblGrid>
                <a:gridCol w="1036637"/>
                <a:gridCol w="1035050"/>
                <a:gridCol w="1036638"/>
                <a:gridCol w="1035050"/>
                <a:gridCol w="1036637"/>
                <a:gridCol w="1035050"/>
                <a:gridCol w="1036638"/>
                <a:gridCol w="1035050"/>
              </a:tblGrid>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cap="flat">
                      <a:noFill/>
                    </a:lnT>
                    <a:lnB>
                      <a:noFill/>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3175"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3175"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a:noFill/>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a:noFill/>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Contents</a:t>
            </a:r>
            <a:endParaRPr lang="bg-BG"/>
          </a:p>
        </p:txBody>
      </p:sp>
      <p:sp>
        <p:nvSpPr>
          <p:cNvPr id="7171" name="Rectangle 3"/>
          <p:cNvSpPr>
            <a:spLocks noGrp="1" noChangeArrowheads="1"/>
          </p:cNvSpPr>
          <p:nvPr>
            <p:ph type="body" sz="half" idx="1"/>
          </p:nvPr>
        </p:nvSpPr>
        <p:spPr/>
        <p:txBody>
          <a:bodyPr/>
          <a:lstStyle/>
          <a:p>
            <a:pPr>
              <a:lnSpc>
                <a:spcPct val="80000"/>
              </a:lnSpc>
              <a:buFont typeface="Wingdings" pitchFamily="2" charset="2"/>
              <a:buNone/>
            </a:pPr>
            <a:r>
              <a:rPr lang="bg-BG" sz="1600"/>
              <a:t>A Logic for Relations</a:t>
            </a:r>
          </a:p>
          <a:p>
            <a:pPr>
              <a:lnSpc>
                <a:spcPct val="80000"/>
              </a:lnSpc>
            </a:pPr>
            <a:r>
              <a:rPr lang="bg-BG" sz="1600"/>
              <a:t>Predicates and Atoms</a:t>
            </a:r>
          </a:p>
          <a:p>
            <a:pPr>
              <a:lnSpc>
                <a:spcPct val="80000"/>
              </a:lnSpc>
            </a:pPr>
            <a:r>
              <a:rPr lang="bg-BG" sz="1600"/>
              <a:t>Arithmetic Atoms</a:t>
            </a:r>
          </a:p>
          <a:p>
            <a:pPr>
              <a:lnSpc>
                <a:spcPct val="80000"/>
              </a:lnSpc>
            </a:pPr>
            <a:r>
              <a:rPr lang="bg-BG" sz="1600"/>
              <a:t>Datalog Rules and Queries</a:t>
            </a:r>
          </a:p>
          <a:p>
            <a:pPr>
              <a:lnSpc>
                <a:spcPct val="80000"/>
              </a:lnSpc>
            </a:pPr>
            <a:r>
              <a:rPr lang="bg-BG" sz="1600"/>
              <a:t>Meaning of Datalog Rules</a:t>
            </a:r>
          </a:p>
          <a:p>
            <a:pPr>
              <a:lnSpc>
                <a:spcPct val="80000"/>
              </a:lnSpc>
            </a:pPr>
            <a:r>
              <a:rPr lang="bg-BG" sz="1600"/>
              <a:t>Extensional and Intensional Predicates</a:t>
            </a:r>
          </a:p>
          <a:p>
            <a:pPr>
              <a:lnSpc>
                <a:spcPct val="80000"/>
              </a:lnSpc>
            </a:pPr>
            <a:r>
              <a:rPr lang="bg-BG" sz="1600"/>
              <a:t>Datalog Rules Applied to Bags</a:t>
            </a:r>
          </a:p>
          <a:p>
            <a:pPr>
              <a:lnSpc>
                <a:spcPct val="80000"/>
              </a:lnSpc>
              <a:buFont typeface="Wingdings" pitchFamily="2" charset="2"/>
              <a:buNone/>
            </a:pPr>
            <a:r>
              <a:rPr lang="bg-BG" sz="1600"/>
              <a:t>From Relational Algebra to Datalog</a:t>
            </a:r>
          </a:p>
          <a:p>
            <a:pPr>
              <a:lnSpc>
                <a:spcPct val="80000"/>
              </a:lnSpc>
            </a:pPr>
            <a:r>
              <a:rPr lang="bg-BG" sz="1600"/>
              <a:t>Intersection</a:t>
            </a:r>
          </a:p>
          <a:p>
            <a:pPr>
              <a:lnSpc>
                <a:spcPct val="80000"/>
              </a:lnSpc>
            </a:pPr>
            <a:r>
              <a:rPr lang="bg-BG" sz="1600"/>
              <a:t>Union</a:t>
            </a:r>
          </a:p>
          <a:p>
            <a:pPr>
              <a:lnSpc>
                <a:spcPct val="80000"/>
              </a:lnSpc>
            </a:pPr>
            <a:r>
              <a:rPr lang="bg-BG" sz="1600"/>
              <a:t>Difference</a:t>
            </a:r>
          </a:p>
          <a:p>
            <a:pPr>
              <a:lnSpc>
                <a:spcPct val="80000"/>
              </a:lnSpc>
            </a:pPr>
            <a:r>
              <a:rPr lang="bg-BG" sz="1600"/>
              <a:t>Projection</a:t>
            </a:r>
          </a:p>
          <a:p>
            <a:pPr>
              <a:lnSpc>
                <a:spcPct val="80000"/>
              </a:lnSpc>
            </a:pPr>
            <a:r>
              <a:rPr lang="bg-BG" sz="1600"/>
              <a:t>Selection</a:t>
            </a:r>
          </a:p>
          <a:p>
            <a:pPr>
              <a:lnSpc>
                <a:spcPct val="80000"/>
              </a:lnSpc>
            </a:pPr>
            <a:r>
              <a:rPr lang="bg-BG" sz="1600"/>
              <a:t>Product</a:t>
            </a:r>
          </a:p>
          <a:p>
            <a:pPr>
              <a:lnSpc>
                <a:spcPct val="80000"/>
              </a:lnSpc>
            </a:pPr>
            <a:r>
              <a:rPr lang="bg-BG" sz="1600"/>
              <a:t>Joins</a:t>
            </a:r>
          </a:p>
          <a:p>
            <a:pPr>
              <a:lnSpc>
                <a:spcPct val="80000"/>
              </a:lnSpc>
            </a:pPr>
            <a:r>
              <a:rPr lang="bg-BG" sz="1600"/>
              <a:t>Simulating Multiple Operations with Datalog</a:t>
            </a:r>
          </a:p>
        </p:txBody>
      </p:sp>
      <p:sp>
        <p:nvSpPr>
          <p:cNvPr id="7172" name="Rectangle 4"/>
          <p:cNvSpPr>
            <a:spLocks noGrp="1" noChangeArrowheads="1"/>
          </p:cNvSpPr>
          <p:nvPr>
            <p:ph type="body" sz="half" idx="2"/>
          </p:nvPr>
        </p:nvSpPr>
        <p:spPr/>
        <p:txBody>
          <a:bodyPr/>
          <a:lstStyle/>
          <a:p>
            <a:pPr>
              <a:lnSpc>
                <a:spcPct val="80000"/>
              </a:lnSpc>
              <a:buFont typeface="Wingdings" pitchFamily="2" charset="2"/>
              <a:buNone/>
            </a:pPr>
            <a:r>
              <a:rPr lang="bg-BG" sz="1600"/>
              <a:t>Recursive Programming in Datalog</a:t>
            </a:r>
          </a:p>
          <a:p>
            <a:pPr>
              <a:lnSpc>
                <a:spcPct val="80000"/>
              </a:lnSpc>
            </a:pPr>
            <a:r>
              <a:rPr lang="bg-BG" sz="1600"/>
              <a:t>Recursive Rules</a:t>
            </a:r>
          </a:p>
          <a:p>
            <a:pPr>
              <a:lnSpc>
                <a:spcPct val="80000"/>
              </a:lnSpc>
            </a:pPr>
            <a:r>
              <a:rPr lang="bg-BG" sz="1600"/>
              <a:t>Evaluating Recursive Datalog Rules</a:t>
            </a:r>
          </a:p>
          <a:p>
            <a:pPr>
              <a:lnSpc>
                <a:spcPct val="80000"/>
              </a:lnSpc>
            </a:pPr>
            <a:r>
              <a:rPr lang="bg-BG" sz="1600"/>
              <a:t>Negation in Recursive Rules</a:t>
            </a:r>
          </a:p>
          <a:p>
            <a:pPr>
              <a:lnSpc>
                <a:spcPct val="80000"/>
              </a:lnSpc>
              <a:buFont typeface="Wingdings" pitchFamily="2" charset="2"/>
              <a:buNone/>
            </a:pPr>
            <a:r>
              <a:rPr lang="bg-BG" sz="1600"/>
              <a:t>Recursion in SQL</a:t>
            </a:r>
          </a:p>
          <a:p>
            <a:pPr>
              <a:lnSpc>
                <a:spcPct val="80000"/>
              </a:lnSpc>
            </a:pPr>
            <a:r>
              <a:rPr lang="bg-BG" sz="1600"/>
              <a:t>Defining IDE Relations in SQL</a:t>
            </a:r>
          </a:p>
          <a:p>
            <a:pPr>
              <a:lnSpc>
                <a:spcPct val="80000"/>
              </a:lnSpc>
            </a:pPr>
            <a:r>
              <a:rPr lang="bg-BG" sz="1600"/>
              <a:t>Stratified Negation</a:t>
            </a:r>
          </a:p>
          <a:p>
            <a:pPr>
              <a:lnSpc>
                <a:spcPct val="80000"/>
              </a:lnSpc>
            </a:pPr>
            <a:r>
              <a:rPr lang="bg-BG" sz="1600"/>
              <a:t>Problematic Expressions in Recursive SQL</a:t>
            </a:r>
          </a:p>
          <a:p>
            <a:pPr>
              <a:lnSpc>
                <a:spcPct val="80000"/>
              </a:lnSpc>
              <a:buFont typeface="Wingdings" pitchFamily="2" charset="2"/>
              <a:buNone/>
            </a:pPr>
            <a:r>
              <a:rPr lang="bg-BG" sz="1600"/>
              <a:t>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Example</a:t>
            </a:r>
            <a:endParaRPr lang="bg-BG"/>
          </a:p>
        </p:txBody>
      </p:sp>
      <p:sp>
        <p:nvSpPr>
          <p:cNvPr id="29699" name="Rectangle 3"/>
          <p:cNvSpPr>
            <a:spLocks noGrp="1" noChangeArrowheads="1"/>
          </p:cNvSpPr>
          <p:nvPr>
            <p:ph type="body" idx="1"/>
          </p:nvPr>
        </p:nvSpPr>
        <p:spPr/>
        <p:txBody>
          <a:bodyPr/>
          <a:lstStyle/>
          <a:p>
            <a:pPr>
              <a:lnSpc>
                <a:spcPct val="90000"/>
              </a:lnSpc>
              <a:buFont typeface="Wingdings" pitchFamily="2" charset="2"/>
              <a:buNone/>
            </a:pPr>
            <a:r>
              <a:rPr lang="bg-BG" sz="2400" dirty="0"/>
              <a:t>H(x,</a:t>
            </a:r>
            <a:r>
              <a:rPr lang="en-US" sz="2400" dirty="0"/>
              <a:t> </a:t>
            </a:r>
            <a:r>
              <a:rPr lang="bg-BG" sz="2400" dirty="0"/>
              <a:t>y) </a:t>
            </a:r>
            <a:r>
              <a:rPr lang="bg-BG" sz="2400" dirty="0" smtClean="0">
                <a:sym typeface="Mathematica1" pitchFamily="2" charset="2"/>
              </a:rPr>
              <a:t>&lt;-</a:t>
            </a:r>
            <a:r>
              <a:rPr lang="bg-BG" sz="2400" dirty="0" smtClean="0"/>
              <a:t> </a:t>
            </a:r>
            <a:r>
              <a:rPr lang="bg-BG" sz="2400" dirty="0"/>
              <a:t>S(x,</a:t>
            </a:r>
            <a:r>
              <a:rPr lang="en-US" sz="2400" dirty="0"/>
              <a:t> </a:t>
            </a:r>
            <a:r>
              <a:rPr lang="bg-BG" sz="2400" dirty="0"/>
              <a:t>y) AND x</a:t>
            </a:r>
            <a:r>
              <a:rPr lang="en-US" sz="2400" dirty="0"/>
              <a:t> </a:t>
            </a:r>
            <a:r>
              <a:rPr lang="bg-BG" sz="2400" dirty="0"/>
              <a:t>&gt;</a:t>
            </a:r>
            <a:r>
              <a:rPr lang="en-US" sz="2400" dirty="0"/>
              <a:t> 1</a:t>
            </a:r>
            <a:endParaRPr lang="bg-BG" sz="2400" dirty="0"/>
          </a:p>
          <a:p>
            <a:pPr>
              <a:lnSpc>
                <a:spcPct val="90000"/>
              </a:lnSpc>
              <a:buFont typeface="Wingdings" pitchFamily="2" charset="2"/>
              <a:buNone/>
            </a:pPr>
            <a:r>
              <a:rPr lang="bg-BG" sz="2400" dirty="0"/>
              <a:t>H(x,</a:t>
            </a:r>
            <a:r>
              <a:rPr lang="en-US" sz="2400" dirty="0"/>
              <a:t> </a:t>
            </a:r>
            <a:r>
              <a:rPr lang="bg-BG" sz="2400" dirty="0"/>
              <a:t>y) </a:t>
            </a:r>
            <a:r>
              <a:rPr lang="bg-BG" sz="2400" dirty="0" smtClean="0">
                <a:sym typeface="Mathematica1" pitchFamily="2" charset="2"/>
              </a:rPr>
              <a:t>&lt;-</a:t>
            </a:r>
            <a:r>
              <a:rPr lang="bg-BG" sz="2400" dirty="0" smtClean="0"/>
              <a:t> </a:t>
            </a:r>
            <a:r>
              <a:rPr lang="bg-BG" sz="2400" dirty="0"/>
              <a:t>S(x,</a:t>
            </a:r>
            <a:r>
              <a:rPr lang="en-US" sz="2400" dirty="0"/>
              <a:t> </a:t>
            </a:r>
            <a:r>
              <a:rPr lang="bg-BG" sz="2400" dirty="0"/>
              <a:t>y) AND y</a:t>
            </a:r>
            <a:r>
              <a:rPr lang="en-US" sz="2400" dirty="0"/>
              <a:t> </a:t>
            </a:r>
            <a:r>
              <a:rPr lang="bg-BG" sz="2400" dirty="0"/>
              <a:t>&lt;</a:t>
            </a:r>
            <a:r>
              <a:rPr lang="en-US" sz="2400" dirty="0"/>
              <a:t> </a:t>
            </a:r>
            <a:r>
              <a:rPr lang="bg-BG" sz="2400" dirty="0"/>
              <a:t>5</a:t>
            </a:r>
          </a:p>
          <a:p>
            <a:pPr>
              <a:lnSpc>
                <a:spcPct val="90000"/>
              </a:lnSpc>
              <a:buFont typeface="Wingdings" pitchFamily="2" charset="2"/>
              <a:buNone/>
            </a:pPr>
            <a:endParaRPr lang="en-US" sz="2400" dirty="0"/>
          </a:p>
          <a:p>
            <a:pPr>
              <a:lnSpc>
                <a:spcPct val="90000"/>
              </a:lnSpc>
              <a:buFont typeface="Wingdings" pitchFamily="2" charset="2"/>
              <a:buNone/>
            </a:pPr>
            <a:r>
              <a:rPr lang="en-US" sz="2400" dirty="0"/>
              <a:t>where relation S(B, C) is as in previous example; that is, </a:t>
            </a:r>
            <a:br>
              <a:rPr lang="en-US" sz="2400" dirty="0"/>
            </a:br>
            <a:r>
              <a:rPr lang="en-US" sz="2400" dirty="0"/>
              <a:t>S = {(2,3), (4,5), (4,5)}. The first rule puts each of the three </a:t>
            </a:r>
            <a:r>
              <a:rPr lang="en-US" sz="2400" dirty="0" err="1"/>
              <a:t>tuples</a:t>
            </a:r>
            <a:r>
              <a:rPr lang="en-US" sz="2400" dirty="0"/>
              <a:t> of S into H, since they each have a first component greater than 1. The second rule puts only the </a:t>
            </a:r>
            <a:r>
              <a:rPr lang="en-US" sz="2400" dirty="0" err="1"/>
              <a:t>tuple</a:t>
            </a:r>
            <a:r>
              <a:rPr lang="en-US" sz="2400" dirty="0"/>
              <a:t> (2,3) into H, since (4, 5) does not satisfy the condition y &lt; 5. Thus, the resulting relation H has two copies of the </a:t>
            </a:r>
            <a:r>
              <a:rPr lang="en-US" sz="2400" dirty="0" err="1"/>
              <a:t>tuple</a:t>
            </a:r>
            <a:r>
              <a:rPr lang="en-US" sz="2400" dirty="0"/>
              <a:t> (2, 3) and two copies of the </a:t>
            </a:r>
            <a:r>
              <a:rPr lang="en-US" sz="2400" dirty="0" err="1"/>
              <a:t>tuple</a:t>
            </a:r>
            <a:r>
              <a:rPr lang="en-US" sz="2400" dirty="0"/>
              <a:t> </a:t>
            </a:r>
            <a:br>
              <a:rPr lang="en-US" sz="2400" dirty="0"/>
            </a:br>
            <a:r>
              <a:rPr lang="en-US" sz="2400" dirty="0"/>
              <a:t>(4, 5). </a:t>
            </a:r>
            <a:endParaRPr lang="bg-BG"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bg-BG" sz="4000"/>
              <a:t>From Relational Algebra to Datalog</a:t>
            </a:r>
          </a:p>
        </p:txBody>
      </p:sp>
      <p:sp>
        <p:nvSpPr>
          <p:cNvPr id="30723" name="Rectangle 3"/>
          <p:cNvSpPr>
            <a:spLocks noGrp="1" noChangeArrowheads="1"/>
          </p:cNvSpPr>
          <p:nvPr>
            <p:ph type="body" idx="1"/>
          </p:nvPr>
        </p:nvSpPr>
        <p:spPr/>
        <p:txBody>
          <a:bodyPr/>
          <a:lstStyle/>
          <a:p>
            <a:pPr>
              <a:buFont typeface="Wingdings" pitchFamily="2" charset="2"/>
              <a:buNone/>
            </a:pPr>
            <a:r>
              <a:rPr lang="en-US"/>
              <a:t>Each of the relational-algebra operators can be mimicked by one or several Datalog rules. In this section we shall consider each operator in turn. We shall then consider how to combine Datalog rules to mimic complex algebraic expressions.</a:t>
            </a:r>
            <a:endParaRPr lang="bg-BG"/>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bg-BG"/>
              <a:t>Intersection</a:t>
            </a:r>
          </a:p>
        </p:txBody>
      </p:sp>
      <p:sp>
        <p:nvSpPr>
          <p:cNvPr id="31747" name="Rectangle 3"/>
          <p:cNvSpPr>
            <a:spLocks noGrp="1" noChangeArrowheads="1"/>
          </p:cNvSpPr>
          <p:nvPr>
            <p:ph type="body" idx="1"/>
          </p:nvPr>
        </p:nvSpPr>
        <p:spPr/>
        <p:txBody>
          <a:bodyPr/>
          <a:lstStyle/>
          <a:p>
            <a:pPr>
              <a:buFont typeface="Wingdings" pitchFamily="2" charset="2"/>
              <a:buNone/>
            </a:pPr>
            <a:r>
              <a:rPr lang="en-US"/>
              <a:t>The set intersection of two relations is expressed by a rule that has subgoals for both relations, with the same variables in corresponding arguments.</a:t>
            </a:r>
            <a:endParaRPr lang="bg-BG"/>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0"/>
            <a:ext cx="8229600" cy="1371600"/>
          </a:xfrm>
        </p:spPr>
        <p:txBody>
          <a:bodyPr/>
          <a:lstStyle/>
          <a:p>
            <a:r>
              <a:rPr lang="en-US"/>
              <a:t>Example</a:t>
            </a:r>
            <a:endParaRPr lang="bg-BG"/>
          </a:p>
        </p:txBody>
      </p:sp>
      <p:graphicFrame>
        <p:nvGraphicFramePr>
          <p:cNvPr id="32895" name="Group 127"/>
          <p:cNvGraphicFramePr>
            <a:graphicFrameLocks noGrp="1"/>
          </p:cNvGraphicFramePr>
          <p:nvPr>
            <p:ph idx="1"/>
          </p:nvPr>
        </p:nvGraphicFramePr>
        <p:xfrm>
          <a:off x="323850" y="1268413"/>
          <a:ext cx="8496300" cy="5334000"/>
        </p:xfrm>
        <a:graphic>
          <a:graphicData uri="http://schemas.openxmlformats.org/drawingml/2006/table">
            <a:tbl>
              <a:tblPr/>
              <a:tblGrid>
                <a:gridCol w="2124075"/>
                <a:gridCol w="2125663"/>
                <a:gridCol w="1782762"/>
                <a:gridCol w="339725"/>
                <a:gridCol w="701675"/>
                <a:gridCol w="1422400"/>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rPr>
                        <a:t>R</a:t>
                      </a:r>
                      <a:endParaRPr kumimoji="0" lang="bg-BG" sz="1800" b="1"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cap="fla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cap="fla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cap="fla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address</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gender</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birthdate</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Carrie Fisher </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123 Maple St., Hollywood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9/99/99</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Mark Hamill </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456 </a:t>
                      </a:r>
                      <a:r>
                        <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Oak Rd., Brentwood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8/88/88</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a:noFill/>
                    </a:lnT>
                    <a:lnB>
                      <a:noFill/>
                    </a:lnB>
                    <a:lnTlToBr>
                      <a:noFill/>
                    </a:lnTlToBr>
                    <a:lnBlToTr>
                      <a:noFill/>
                    </a:lnBlToTr>
                    <a:noFill/>
                  </a:tcPr>
                </a:tc>
                <a:tc hMerge="1">
                  <a:txBody>
                    <a:bodyPr/>
                    <a:lstStyle/>
                    <a:p>
                      <a:endParaRPr lang="bg-BG"/>
                    </a:p>
                  </a:txBody>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S</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a:noFill/>
                    </a:lnT>
                    <a:lnB>
                      <a:noFill/>
                    </a:lnB>
                    <a:lnTlToBr>
                      <a:noFill/>
                    </a:lnTlToBr>
                    <a:lnBlToTr>
                      <a:noFill/>
                    </a:lnBlToTr>
                    <a:noFill/>
                  </a:tcPr>
                </a:tc>
                <a:tc hMerge="1">
                  <a:txBody>
                    <a:bodyPr/>
                    <a:lstStyle/>
                    <a:p>
                      <a:endParaRPr lang="bg-BG"/>
                    </a:p>
                  </a:txBody>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Name</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address</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gender</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rPr>
                        <a:t>birthdate</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Carrie Fisher </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123 Maple St., Hollywood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F</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9/99/99</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Harrison Ford </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789 Palm </a:t>
                      </a: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Dr., Beverly Hills</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M</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rPr>
                        <a:t>7/77/77</a:t>
                      </a:r>
                      <a:endParaRPr kumimoji="0" lang="bg-BG" sz="1800" b="1"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a:noFill/>
                    </a:lnT>
                    <a:lnB>
                      <a:noFill/>
                    </a:lnB>
                    <a:lnTlToBr>
                      <a:noFill/>
                    </a:lnTlToBr>
                    <a:lnBlToTr>
                      <a:noFill/>
                    </a:lnBlToTr>
                    <a:noFill/>
                  </a:tcPr>
                </a:tc>
                <a:tc hMerge="1">
                  <a:txBody>
                    <a:bodyPr/>
                    <a:lstStyle/>
                    <a:p>
                      <a:endParaRPr lang="bg-BG"/>
                    </a:p>
                  </a:txBody>
                  <a:tcPr/>
                </a:tc>
              </a:tr>
              <a:tr h="406400">
                <a:tc gridSpan="6">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I(n, a, g, b) </a:t>
                      </a: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sym typeface="Mathematica1" pitchFamily="2" charset="2"/>
                        </a:rPr>
                        <a:t>&lt;-</a:t>
                      </a:r>
                      <a:r>
                        <a:rPr kumimoji="0" lang="en-US"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rPr>
                        <a:t> R(n, a, g, b) AND S(n, a, g, b)</a:t>
                      </a:r>
                      <a:endParaRPr kumimoji="0" lang="bg-BG" sz="2400" b="0" i="0" u="none" strike="noStrike" cap="none" normalizeH="0" baseline="0" dirty="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cap="flat">
                      <a:noFill/>
                    </a:lnR>
                    <a:lnT>
                      <a:noFill/>
                    </a:lnT>
                    <a:lnB>
                      <a:noFill/>
                    </a:lnB>
                    <a:lnTlToBr>
                      <a:noFill/>
                    </a:lnTlToBr>
                    <a:lnBlToTr>
                      <a:noFill/>
                    </a:lnBlToTr>
                    <a:noFill/>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c hMerge="1">
                  <a:txBody>
                    <a:bodyPr/>
                    <a:lstStyle/>
                    <a:p>
                      <a:endParaRPr lang="bg-BG"/>
                    </a:p>
                  </a:txBody>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a:noFill/>
                    </a:lnR>
                    <a:lnT>
                      <a:noFill/>
                    </a:lnT>
                    <a:lnB>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a:noFill/>
                    </a:lnL>
                    <a:lnR cap="flat">
                      <a:noFill/>
                    </a:lnR>
                    <a:lnT>
                      <a:noFill/>
                    </a:lnT>
                    <a:lnB>
                      <a:noFill/>
                    </a:lnB>
                    <a:lnTlToBr>
                      <a:noFill/>
                    </a:lnTlToBr>
                    <a:lnBlToTr>
                      <a:noFill/>
                    </a:lnBlToTr>
                    <a:noFill/>
                  </a:tcPr>
                </a:tc>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cap="flat">
                      <a:noFill/>
                    </a:lnL>
                    <a:lnR>
                      <a:noFill/>
                    </a:lnR>
                    <a:lnT>
                      <a:noFill/>
                    </a:lnT>
                    <a:lnB cap="flat">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hMerge="1">
                  <a:txBody>
                    <a:bodyPr/>
                    <a:lstStyle/>
                    <a:p>
                      <a:endParaRPr lang="bg-BG"/>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a:noFill/>
                    </a:lnR>
                    <a:lnT>
                      <a:noFill/>
                    </a:lnT>
                    <a:lnB cap="flat">
                      <a:noFill/>
                    </a:lnB>
                    <a:lnTlToBr>
                      <a:noFill/>
                    </a:lnTlToBr>
                    <a:lnBlToTr>
                      <a:noFill/>
                    </a:lnBlToTr>
                    <a:noFill/>
                  </a:tcPr>
                </a:tc>
                <a:tc hMerge="1">
                  <a:txBody>
                    <a:bodyPr/>
                    <a:lstStyle/>
                    <a:p>
                      <a:endParaRPr lang="bg-BG"/>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Courier New" pitchFamily="49" charset="0"/>
                      </a:endParaRPr>
                    </a:p>
                  </a:txBody>
                  <a:tcPr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Union</a:t>
            </a:r>
            <a:endParaRPr lang="bg-BG"/>
          </a:p>
        </p:txBody>
      </p:sp>
      <p:sp>
        <p:nvSpPr>
          <p:cNvPr id="33795" name="Rectangle 3"/>
          <p:cNvSpPr>
            <a:spLocks noGrp="1" noChangeArrowheads="1"/>
          </p:cNvSpPr>
          <p:nvPr>
            <p:ph type="body" idx="1"/>
          </p:nvPr>
        </p:nvSpPr>
        <p:spPr/>
        <p:txBody>
          <a:bodyPr/>
          <a:lstStyle/>
          <a:p>
            <a:pPr>
              <a:buFont typeface="Wingdings" pitchFamily="2" charset="2"/>
              <a:buNone/>
            </a:pPr>
            <a:r>
              <a:rPr lang="en-US"/>
              <a:t>The union of two relations is constructed by two rules. Each has an atom corresponding to one of the relations as its sole subgoal. and the heads of both rules have the same IDB predicate in the head. The arguments in each head are exactly the same as in the subgoal of its rule.</a:t>
            </a:r>
            <a:endParaRPr lang="bg-BG"/>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Example</a:t>
            </a:r>
            <a:endParaRPr lang="bg-BG"/>
          </a:p>
        </p:txBody>
      </p:sp>
      <p:sp>
        <p:nvSpPr>
          <p:cNvPr id="34819" name="Rectangle 3"/>
          <p:cNvSpPr>
            <a:spLocks noGrp="1" noChangeArrowheads="1"/>
          </p:cNvSpPr>
          <p:nvPr>
            <p:ph type="body" idx="1"/>
          </p:nvPr>
        </p:nvSpPr>
        <p:spPr/>
        <p:txBody>
          <a:bodyPr/>
          <a:lstStyle/>
          <a:p>
            <a:pPr>
              <a:buFont typeface="Wingdings" pitchFamily="2" charset="2"/>
              <a:buNone/>
            </a:pPr>
            <a:r>
              <a:rPr lang="pt-BR" dirty="0"/>
              <a:t>1. U(n, a, g, b) </a:t>
            </a:r>
            <a:r>
              <a:rPr lang="pt-BR" dirty="0" smtClean="0">
                <a:sym typeface="Mathematica1" pitchFamily="2" charset="2"/>
              </a:rPr>
              <a:t>&lt;-</a:t>
            </a:r>
            <a:r>
              <a:rPr lang="pt-BR" dirty="0" smtClean="0"/>
              <a:t> </a:t>
            </a:r>
            <a:r>
              <a:rPr lang="pt-BR" dirty="0"/>
              <a:t>R(n, a, g, b)</a:t>
            </a:r>
          </a:p>
          <a:p>
            <a:pPr>
              <a:buFont typeface="Wingdings" pitchFamily="2" charset="2"/>
              <a:buNone/>
            </a:pPr>
            <a:r>
              <a:rPr lang="pt-BR" dirty="0"/>
              <a:t>2. U(n, a, g, b) </a:t>
            </a:r>
            <a:r>
              <a:rPr lang="pt-BR" dirty="0" smtClean="0">
                <a:sym typeface="Mathematica1" pitchFamily="2" charset="2"/>
              </a:rPr>
              <a:t>&lt;-</a:t>
            </a:r>
            <a:r>
              <a:rPr lang="pt-BR" dirty="0" smtClean="0"/>
              <a:t> </a:t>
            </a:r>
            <a:r>
              <a:rPr lang="pt-BR" dirty="0"/>
              <a:t>S(n, a, g, b)</a:t>
            </a:r>
            <a:endParaRPr lang="bg-BG"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bg-BG"/>
              <a:t>Difference</a:t>
            </a:r>
          </a:p>
        </p:txBody>
      </p:sp>
      <p:sp>
        <p:nvSpPr>
          <p:cNvPr id="35843" name="Rectangle 3"/>
          <p:cNvSpPr>
            <a:spLocks noGrp="1" noChangeArrowheads="1"/>
          </p:cNvSpPr>
          <p:nvPr>
            <p:ph type="body" idx="1"/>
          </p:nvPr>
        </p:nvSpPr>
        <p:spPr/>
        <p:txBody>
          <a:bodyPr/>
          <a:lstStyle/>
          <a:p>
            <a:pPr>
              <a:buFont typeface="Wingdings" pitchFamily="2" charset="2"/>
              <a:buNone/>
            </a:pPr>
            <a:r>
              <a:rPr lang="en-US"/>
              <a:t>The set difference of relations R and S is computed by a single rule with a negated subgoal. That is, the nonnegated subgoal has predicate R and the negated subgoal has predicate S. These subgoals and the head all have the same variables for corresponding arguments.</a:t>
            </a:r>
            <a:endParaRPr lang="bg-BG"/>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Example</a:t>
            </a:r>
            <a:endParaRPr lang="bg-BG"/>
          </a:p>
        </p:txBody>
      </p:sp>
      <p:sp>
        <p:nvSpPr>
          <p:cNvPr id="36867" name="Rectangle 3"/>
          <p:cNvSpPr>
            <a:spLocks noGrp="1" noChangeArrowheads="1"/>
          </p:cNvSpPr>
          <p:nvPr>
            <p:ph type="body" idx="1"/>
          </p:nvPr>
        </p:nvSpPr>
        <p:spPr/>
        <p:txBody>
          <a:bodyPr/>
          <a:lstStyle/>
          <a:p>
            <a:pPr>
              <a:buFont typeface="Wingdings" pitchFamily="2" charset="2"/>
              <a:buNone/>
            </a:pPr>
            <a:r>
              <a:rPr lang="pt-BR" sz="2400" dirty="0"/>
              <a:t>D(n, a, g, b) </a:t>
            </a:r>
            <a:r>
              <a:rPr lang="pt-BR" sz="2400" dirty="0" smtClean="0">
                <a:sym typeface="Mathematica1" pitchFamily="2" charset="2"/>
              </a:rPr>
              <a:t>&lt;-</a:t>
            </a:r>
            <a:r>
              <a:rPr lang="pt-BR" sz="2400" dirty="0" smtClean="0"/>
              <a:t> </a:t>
            </a:r>
            <a:r>
              <a:rPr lang="pt-BR" sz="2400" dirty="0"/>
              <a:t>R(n, a, g, b) AND NOT S(n, a, g, b)</a:t>
            </a:r>
            <a:endParaRPr lang="bg-BG"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Variables Are Local to a Rule</a:t>
            </a:r>
            <a:endParaRPr lang="bg-BG"/>
          </a:p>
        </p:txBody>
      </p:sp>
      <p:sp>
        <p:nvSpPr>
          <p:cNvPr id="37891" name="Rectangle 3"/>
          <p:cNvSpPr>
            <a:spLocks noGrp="1" noChangeArrowheads="1"/>
          </p:cNvSpPr>
          <p:nvPr>
            <p:ph type="body" idx="1"/>
          </p:nvPr>
        </p:nvSpPr>
        <p:spPr/>
        <p:txBody>
          <a:bodyPr/>
          <a:lstStyle/>
          <a:p>
            <a:pPr>
              <a:lnSpc>
                <a:spcPct val="80000"/>
              </a:lnSpc>
              <a:buFont typeface="Wingdings" pitchFamily="2" charset="2"/>
              <a:buNone/>
            </a:pPr>
            <a:r>
              <a:rPr lang="en-US" sz="2000" dirty="0"/>
              <a:t>Notice that the names we choose for variables in a rule are arbitrary and have no connection to the variables used in any other rule. The reason there is no connection is that each rule is evaluated alone and contributes </a:t>
            </a:r>
            <a:r>
              <a:rPr lang="en-US" sz="2000" dirty="0" err="1"/>
              <a:t>tuples</a:t>
            </a:r>
            <a:r>
              <a:rPr lang="en-US" sz="2000" dirty="0"/>
              <a:t> to its head's relation independent of other rules. Thus, for instance, we could replace the second rule of example for union by</a:t>
            </a:r>
          </a:p>
          <a:p>
            <a:pPr>
              <a:lnSpc>
                <a:spcPct val="80000"/>
              </a:lnSpc>
              <a:buFont typeface="Wingdings" pitchFamily="2" charset="2"/>
              <a:buNone/>
            </a:pPr>
            <a:endParaRPr lang="en-US" sz="2000" dirty="0"/>
          </a:p>
          <a:p>
            <a:pPr>
              <a:lnSpc>
                <a:spcPct val="80000"/>
              </a:lnSpc>
              <a:buFont typeface="Wingdings" pitchFamily="2" charset="2"/>
              <a:buNone/>
            </a:pPr>
            <a:r>
              <a:rPr lang="en-US" sz="2000" dirty="0"/>
              <a:t>U(w, x, y, z) </a:t>
            </a:r>
            <a:r>
              <a:rPr lang="en-US" sz="2000" dirty="0" smtClean="0">
                <a:sym typeface="Mathematica1" pitchFamily="2" charset="2"/>
              </a:rPr>
              <a:t>&lt;-</a:t>
            </a:r>
            <a:r>
              <a:rPr lang="en-US" sz="2000" dirty="0" smtClean="0"/>
              <a:t> </a:t>
            </a:r>
            <a:r>
              <a:rPr lang="en-US" sz="2000" dirty="0"/>
              <a:t>S(w, x, y, z)</a:t>
            </a:r>
          </a:p>
          <a:p>
            <a:pPr>
              <a:lnSpc>
                <a:spcPct val="80000"/>
              </a:lnSpc>
              <a:buFont typeface="Wingdings" pitchFamily="2" charset="2"/>
              <a:buNone/>
            </a:pPr>
            <a:endParaRPr lang="en-US" sz="2000" dirty="0"/>
          </a:p>
          <a:p>
            <a:pPr>
              <a:lnSpc>
                <a:spcPct val="80000"/>
              </a:lnSpc>
              <a:buFont typeface="Wingdings" pitchFamily="2" charset="2"/>
              <a:buNone/>
            </a:pPr>
            <a:r>
              <a:rPr lang="en-US" sz="2000" dirty="0"/>
              <a:t>while leaving the first rule unchanged, and the two rules would still compute the union of R and S. Note, however, that when substituting one variable a for another variable b within a rule, we must substitute a for all occurrences of b within the rule. Moreover, the substituting variable a that we choose must not be a variable that already appears in the rule.</a:t>
            </a:r>
            <a:endParaRPr lang="bg-BG"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bg-BG"/>
              <a:t>Projection</a:t>
            </a:r>
          </a:p>
        </p:txBody>
      </p:sp>
      <p:sp>
        <p:nvSpPr>
          <p:cNvPr id="38915" name="Rectangle 3"/>
          <p:cNvSpPr>
            <a:spLocks noGrp="1" noChangeArrowheads="1"/>
          </p:cNvSpPr>
          <p:nvPr>
            <p:ph type="body" idx="1"/>
          </p:nvPr>
        </p:nvSpPr>
        <p:spPr/>
        <p:txBody>
          <a:bodyPr/>
          <a:lstStyle/>
          <a:p>
            <a:pPr>
              <a:buFont typeface="Wingdings" pitchFamily="2" charset="2"/>
              <a:buNone/>
            </a:pPr>
            <a:r>
              <a:rPr lang="en-US"/>
              <a:t>To compute a projection of a relation R, we use one rule with a single subgoal with predicate R. The arguments of this subgoal are distinct variables, one for each attribute of the relation. The head has an atom with arguments that are the variables corresponding to the attributes in the projection list, in the desired order.</a:t>
            </a:r>
            <a:endParaRPr lang="bg-BG"/>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bg-BG"/>
              <a:t>Logical Query Languages</a:t>
            </a:r>
          </a:p>
        </p:txBody>
      </p:sp>
      <p:sp>
        <p:nvSpPr>
          <p:cNvPr id="9219" name="Rectangle 3"/>
          <p:cNvSpPr>
            <a:spLocks noGrp="1" noChangeArrowheads="1"/>
          </p:cNvSpPr>
          <p:nvPr>
            <p:ph type="body" idx="1"/>
          </p:nvPr>
        </p:nvSpPr>
        <p:spPr>
          <a:xfrm>
            <a:off x="457200" y="1557338"/>
            <a:ext cx="8686800" cy="5300662"/>
          </a:xfrm>
        </p:spPr>
        <p:txBody>
          <a:bodyPr/>
          <a:lstStyle/>
          <a:p>
            <a:pPr>
              <a:lnSpc>
                <a:spcPct val="80000"/>
              </a:lnSpc>
              <a:buFont typeface="Wingdings" pitchFamily="2" charset="2"/>
              <a:buNone/>
            </a:pPr>
            <a:r>
              <a:rPr lang="en-US" sz="2400"/>
              <a:t>Some query languages for the relational model resemble a logic more than they do the algebra that we introduced. However, logic-based languages appear to be difficult for many programmers to grasp. Thus, we have delayed our coverage of logic until the end of our study of query languages.</a:t>
            </a:r>
          </a:p>
          <a:p>
            <a:pPr>
              <a:lnSpc>
                <a:spcPct val="80000"/>
              </a:lnSpc>
              <a:buFont typeface="Wingdings" pitchFamily="2" charset="2"/>
              <a:buNone/>
            </a:pPr>
            <a:r>
              <a:rPr lang="en-US" sz="2400"/>
              <a:t>We shall introduce Datalog, which is the simplest form of logic devised for the relational model. In its nonrecursive form, Datalog has the same power as the classical relational algebra. However, by allowing recursion, we can express queries in Datalog that cannot be expressed in SQL2 (except by adding procedural programming such as PSM). We discuss the complexities that come up when we allow recursive negation, and finally, we see how the solution provided by Datalog has been used to provide a way to allow meaningful recursion in the most recent SQL-99 standard.</a:t>
            </a:r>
            <a:endParaRPr lang="bg-BG" sz="2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Example</a:t>
            </a:r>
            <a:endParaRPr lang="bg-BG"/>
          </a:p>
        </p:txBody>
      </p:sp>
      <p:sp>
        <p:nvSpPr>
          <p:cNvPr id="39939" name="Rectangle 3"/>
          <p:cNvSpPr>
            <a:spLocks noGrp="1" noChangeArrowheads="1"/>
          </p:cNvSpPr>
          <p:nvPr>
            <p:ph type="body" idx="1"/>
          </p:nvPr>
        </p:nvSpPr>
        <p:spPr/>
        <p:txBody>
          <a:bodyPr/>
          <a:lstStyle/>
          <a:p>
            <a:pPr>
              <a:buFont typeface="Wingdings" pitchFamily="2" charset="2"/>
              <a:buNone/>
            </a:pPr>
            <a:r>
              <a:rPr lang="bg-BG" dirty="0"/>
              <a:t>P(t,</a:t>
            </a:r>
            <a:r>
              <a:rPr lang="en-US" dirty="0"/>
              <a:t> </a:t>
            </a:r>
            <a:r>
              <a:rPr lang="bg-BG" dirty="0"/>
              <a:t>y,</a:t>
            </a:r>
            <a:r>
              <a:rPr lang="en-US" dirty="0"/>
              <a:t> </a:t>
            </a:r>
            <a:r>
              <a:rPr lang="bg-BG" dirty="0"/>
              <a:t>l) </a:t>
            </a:r>
            <a:r>
              <a:rPr lang="bg-BG" dirty="0" smtClean="0">
                <a:sym typeface="Mathematica1" pitchFamily="2" charset="2"/>
              </a:rPr>
              <a:t>&lt;-</a:t>
            </a:r>
            <a:r>
              <a:rPr lang="en-US" dirty="0" smtClean="0">
                <a:sym typeface="Mathematica1" pitchFamily="2" charset="2"/>
              </a:rPr>
              <a:t> </a:t>
            </a:r>
            <a:r>
              <a:rPr lang="bg-BG" dirty="0"/>
              <a:t>Movie(t</a:t>
            </a:r>
            <a:r>
              <a:rPr lang="en-US" dirty="0"/>
              <a:t>, </a:t>
            </a:r>
            <a:r>
              <a:rPr lang="bg-BG" dirty="0"/>
              <a:t>y,</a:t>
            </a:r>
            <a:r>
              <a:rPr lang="en-US" dirty="0"/>
              <a:t> </a:t>
            </a:r>
            <a:r>
              <a:rPr lang="bg-BG" dirty="0"/>
              <a:t>l,</a:t>
            </a:r>
            <a:r>
              <a:rPr lang="en-US" dirty="0"/>
              <a:t> </a:t>
            </a:r>
            <a:r>
              <a:rPr lang="bg-BG" dirty="0"/>
              <a:t>c,</a:t>
            </a:r>
            <a:r>
              <a:rPr lang="en-US" dirty="0"/>
              <a:t> </a:t>
            </a:r>
            <a:r>
              <a:rPr lang="bg-BG" dirty="0"/>
              <a:t>s,</a:t>
            </a:r>
            <a:r>
              <a:rPr lang="en-US" dirty="0"/>
              <a:t> </a:t>
            </a:r>
            <a:r>
              <a:rPr lang="bg-BG" dirty="0"/>
              <a:t>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bg-BG"/>
              <a:t>Selection</a:t>
            </a:r>
          </a:p>
        </p:txBody>
      </p:sp>
      <p:sp>
        <p:nvSpPr>
          <p:cNvPr id="40963" name="Rectangle 3"/>
          <p:cNvSpPr>
            <a:spLocks noGrp="1" noChangeArrowheads="1"/>
          </p:cNvSpPr>
          <p:nvPr>
            <p:ph type="body" idx="1"/>
          </p:nvPr>
        </p:nvSpPr>
        <p:spPr>
          <a:xfrm>
            <a:off x="457200" y="1981200"/>
            <a:ext cx="8229600" cy="4400550"/>
          </a:xfrm>
        </p:spPr>
        <p:txBody>
          <a:bodyPr/>
          <a:lstStyle/>
          <a:p>
            <a:pPr marL="533400" indent="-533400">
              <a:lnSpc>
                <a:spcPct val="80000"/>
              </a:lnSpc>
              <a:buFont typeface="Wingdings" pitchFamily="2" charset="2"/>
              <a:buNone/>
            </a:pPr>
            <a:r>
              <a:rPr lang="en-US" sz="2400"/>
              <a:t>Selections can be somewhat more difficult to express in Datalog. The simple case is when the selection condition is the AND of one or more arithmetic comparisons. In that case, we create a rule with</a:t>
            </a:r>
          </a:p>
          <a:p>
            <a:pPr marL="533400" indent="-533400">
              <a:lnSpc>
                <a:spcPct val="80000"/>
              </a:lnSpc>
              <a:buFont typeface="Wingdings" pitchFamily="2" charset="2"/>
              <a:buAutoNum type="arabicPeriod"/>
            </a:pPr>
            <a:r>
              <a:rPr lang="en-US" sz="2400"/>
              <a:t>One relational subgoal for the relation upon which we are performing the selection. This atom has distinct variables for each component, one for each attribute of the relation.</a:t>
            </a:r>
          </a:p>
          <a:p>
            <a:pPr marL="533400" indent="-533400">
              <a:lnSpc>
                <a:spcPct val="80000"/>
              </a:lnSpc>
              <a:buFont typeface="Wingdings" pitchFamily="2" charset="2"/>
              <a:buAutoNum type="arabicPeriod"/>
            </a:pPr>
            <a:r>
              <a:rPr lang="en-US" sz="2400"/>
              <a:t>For each comparison in the selection condition, an arithmetic subgoal that is identical to this comparison. However, while in the selection condition an attribute name was used, in the arithmetic subgoal we use the corresponding variable, following the correspondence established by the relational subgoal.</a:t>
            </a:r>
            <a:endParaRPr lang="bg-BG"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Example</a:t>
            </a:r>
            <a:endParaRPr lang="bg-BG"/>
          </a:p>
        </p:txBody>
      </p:sp>
      <p:sp>
        <p:nvSpPr>
          <p:cNvPr id="41987" name="Rectangle 3"/>
          <p:cNvSpPr>
            <a:spLocks noGrp="1" noChangeArrowheads="1"/>
          </p:cNvSpPr>
          <p:nvPr>
            <p:ph type="body" idx="1"/>
          </p:nvPr>
        </p:nvSpPr>
        <p:spPr/>
        <p:txBody>
          <a:bodyPr/>
          <a:lstStyle/>
          <a:p>
            <a:pPr>
              <a:buFont typeface="Wingdings" pitchFamily="2" charset="2"/>
              <a:buNone/>
            </a:pPr>
            <a:r>
              <a:rPr lang="el-GR" dirty="0">
                <a:latin typeface="Courier New" pitchFamily="49" charset="0"/>
                <a:cs typeface="Courier New" pitchFamily="49" charset="0"/>
              </a:rPr>
              <a:t>σ</a:t>
            </a:r>
            <a:r>
              <a:rPr lang="en-US" baseline="-25000" dirty="0"/>
              <a:t>length </a:t>
            </a:r>
            <a:r>
              <a:rPr lang="en-US" baseline="-25000" dirty="0">
                <a:cs typeface="Tahoma" pitchFamily="34" charset="0"/>
              </a:rPr>
              <a:t>≥ 100</a:t>
            </a:r>
            <a:r>
              <a:rPr lang="en-US" baseline="-25000" dirty="0"/>
              <a:t> AND </a:t>
            </a:r>
            <a:r>
              <a:rPr lang="en-US" baseline="-25000" dirty="0" err="1"/>
              <a:t>studioName</a:t>
            </a:r>
            <a:r>
              <a:rPr lang="en-US" baseline="-25000" dirty="0"/>
              <a:t> = 'Fox'</a:t>
            </a:r>
            <a:r>
              <a:rPr lang="en-US" dirty="0"/>
              <a:t> (Movie)</a:t>
            </a:r>
          </a:p>
          <a:p>
            <a:pPr>
              <a:buFont typeface="Wingdings" pitchFamily="2" charset="2"/>
              <a:buNone/>
            </a:pPr>
            <a:endParaRPr lang="en-US" dirty="0"/>
          </a:p>
          <a:p>
            <a:pPr>
              <a:buFont typeface="Wingdings" pitchFamily="2" charset="2"/>
              <a:buNone/>
            </a:pPr>
            <a:r>
              <a:rPr lang="en-US" sz="2000" dirty="0"/>
              <a:t>S(t, y, l, c, s, p) </a:t>
            </a:r>
            <a:r>
              <a:rPr lang="en-US" sz="2000" dirty="0" smtClean="0">
                <a:sym typeface="Mathematica1" pitchFamily="2" charset="2"/>
              </a:rPr>
              <a:t>&lt;- </a:t>
            </a:r>
            <a:r>
              <a:rPr lang="en-US" sz="2000" dirty="0"/>
              <a:t>Movie(t, y, l, c, s, p) AND l </a:t>
            </a:r>
            <a:r>
              <a:rPr lang="en-US" sz="2000" dirty="0">
                <a:cs typeface="Tahoma" pitchFamily="34" charset="0"/>
              </a:rPr>
              <a:t>≥</a:t>
            </a:r>
            <a:r>
              <a:rPr lang="en-US" sz="2000" dirty="0"/>
              <a:t> 100 AND s = 'Fox'</a:t>
            </a:r>
            <a:endParaRPr lang="bg-BG"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bg-BG"/>
              <a:t>Selection</a:t>
            </a:r>
          </a:p>
        </p:txBody>
      </p:sp>
      <p:sp>
        <p:nvSpPr>
          <p:cNvPr id="43011" name="Rectangle 3"/>
          <p:cNvSpPr>
            <a:spLocks noGrp="1" noChangeArrowheads="1"/>
          </p:cNvSpPr>
          <p:nvPr>
            <p:ph type="body" idx="1"/>
          </p:nvPr>
        </p:nvSpPr>
        <p:spPr/>
        <p:txBody>
          <a:bodyPr/>
          <a:lstStyle/>
          <a:p>
            <a:pPr>
              <a:lnSpc>
                <a:spcPct val="90000"/>
              </a:lnSpc>
              <a:buFont typeface="Wingdings" pitchFamily="2" charset="2"/>
              <a:buNone/>
            </a:pPr>
            <a:r>
              <a:rPr lang="en-US" sz="2800"/>
              <a:t>Now, let us consider selections that involve the OR of conditions. We cannot necessarily replace such selections by single Datalog rules. However, selection for the OR of two conditions is equivalent to selecting for each condition separately and then taking the union of the results. Thus, the OR of n conditions can be expressed by n rules, each of which defines the same head predicate. The ith rule performs the selection for the ith of the n conditions.</a:t>
            </a:r>
            <a:endParaRPr lang="bg-BG" sz="2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Example</a:t>
            </a:r>
            <a:endParaRPr lang="bg-BG"/>
          </a:p>
        </p:txBody>
      </p:sp>
      <p:sp>
        <p:nvSpPr>
          <p:cNvPr id="44035" name="Rectangle 3"/>
          <p:cNvSpPr>
            <a:spLocks noGrp="1" noChangeArrowheads="1"/>
          </p:cNvSpPr>
          <p:nvPr>
            <p:ph type="body" idx="1"/>
          </p:nvPr>
        </p:nvSpPr>
        <p:spPr/>
        <p:txBody>
          <a:bodyPr/>
          <a:lstStyle/>
          <a:p>
            <a:pPr>
              <a:buFont typeface="Wingdings" pitchFamily="2" charset="2"/>
              <a:buNone/>
            </a:pPr>
            <a:r>
              <a:rPr lang="el-GR" dirty="0">
                <a:latin typeface="Courier New" pitchFamily="49" charset="0"/>
                <a:cs typeface="Courier New" pitchFamily="49" charset="0"/>
              </a:rPr>
              <a:t>σ</a:t>
            </a:r>
            <a:r>
              <a:rPr lang="en-US" baseline="-25000" dirty="0"/>
              <a:t>length </a:t>
            </a:r>
            <a:r>
              <a:rPr lang="en-US" baseline="-25000" dirty="0">
                <a:cs typeface="Tahoma" pitchFamily="34" charset="0"/>
              </a:rPr>
              <a:t>≥ </a:t>
            </a:r>
            <a:r>
              <a:rPr lang="en-US" baseline="-25000">
                <a:cs typeface="Tahoma" pitchFamily="34" charset="0"/>
              </a:rPr>
              <a:t>100</a:t>
            </a:r>
            <a:r>
              <a:rPr lang="en-US" baseline="-25000"/>
              <a:t> </a:t>
            </a:r>
            <a:r>
              <a:rPr lang="en-US" baseline="-25000" smtClean="0"/>
              <a:t>OR </a:t>
            </a:r>
            <a:r>
              <a:rPr lang="en-US" baseline="-25000" dirty="0" err="1"/>
              <a:t>studioName</a:t>
            </a:r>
            <a:r>
              <a:rPr lang="en-US" baseline="-25000" dirty="0"/>
              <a:t> = 'Fox'</a:t>
            </a:r>
            <a:r>
              <a:rPr lang="en-US" dirty="0"/>
              <a:t> (Movie)</a:t>
            </a:r>
          </a:p>
          <a:p>
            <a:pPr>
              <a:buFont typeface="Wingdings" pitchFamily="2" charset="2"/>
              <a:buNone/>
            </a:pPr>
            <a:endParaRPr lang="en-US" dirty="0"/>
          </a:p>
          <a:p>
            <a:pPr>
              <a:buFont typeface="Wingdings" pitchFamily="2" charset="2"/>
              <a:buNone/>
            </a:pPr>
            <a:r>
              <a:rPr lang="en-US" sz="2400" dirty="0"/>
              <a:t>S(t, y, l, c, s, p) </a:t>
            </a:r>
            <a:r>
              <a:rPr lang="en-US" sz="2400" dirty="0" smtClean="0">
                <a:sym typeface="Mathematica1" pitchFamily="2" charset="2"/>
              </a:rPr>
              <a:t>&lt;- </a:t>
            </a:r>
            <a:r>
              <a:rPr lang="en-US" sz="2400" dirty="0"/>
              <a:t>Movie(t, y, l, c, s, p) AND l </a:t>
            </a:r>
            <a:r>
              <a:rPr lang="en-US" sz="2400" dirty="0">
                <a:cs typeface="Tahoma" pitchFamily="34" charset="0"/>
              </a:rPr>
              <a:t>≥</a:t>
            </a:r>
            <a:r>
              <a:rPr lang="en-US" sz="2400" dirty="0"/>
              <a:t> 100</a:t>
            </a:r>
            <a:endParaRPr lang="bg-BG" sz="2400" dirty="0"/>
          </a:p>
          <a:p>
            <a:pPr>
              <a:buFont typeface="Wingdings" pitchFamily="2" charset="2"/>
              <a:buNone/>
            </a:pPr>
            <a:r>
              <a:rPr lang="en-US" sz="2400" dirty="0"/>
              <a:t>S(t, y, l, c, s, p) </a:t>
            </a:r>
            <a:r>
              <a:rPr lang="en-US" sz="2400" dirty="0" smtClean="0">
                <a:sym typeface="Mathematica1" pitchFamily="2" charset="2"/>
              </a:rPr>
              <a:t>&lt;- </a:t>
            </a:r>
            <a:r>
              <a:rPr lang="en-US" sz="2400" dirty="0"/>
              <a:t>Movie(t, y, l, c, s, p) AND s = 'Fox'</a:t>
            </a:r>
            <a:endParaRPr lang="bg-BG"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bg-BG"/>
              <a:t>Selection</a:t>
            </a:r>
          </a:p>
        </p:txBody>
      </p:sp>
      <p:sp>
        <p:nvSpPr>
          <p:cNvPr id="45059" name="Rectangle 3"/>
          <p:cNvSpPr>
            <a:spLocks noGrp="1" noChangeArrowheads="1"/>
          </p:cNvSpPr>
          <p:nvPr>
            <p:ph type="body" idx="1"/>
          </p:nvPr>
        </p:nvSpPr>
        <p:spPr/>
        <p:txBody>
          <a:bodyPr/>
          <a:lstStyle/>
          <a:p>
            <a:pPr>
              <a:lnSpc>
                <a:spcPct val="80000"/>
              </a:lnSpc>
              <a:buFont typeface="Wingdings" pitchFamily="2" charset="2"/>
              <a:buNone/>
            </a:pPr>
            <a:r>
              <a:rPr lang="en-US" sz="2000" dirty="0"/>
              <a:t>Even more complex selection conditions can be formed by several applications, in any order, of the logical operators AND, OR, and NOT. However, there is a widely known technique, which we shall not present here, for rearranging any such logical expression into "disjunctive normal form," where the expression is the disjunction (OR) of "conjuncts." A </a:t>
            </a:r>
            <a:r>
              <a:rPr lang="en-US" sz="2000" dirty="0">
                <a:solidFill>
                  <a:schemeClr val="folHlink"/>
                </a:solidFill>
              </a:rPr>
              <a:t>conjunct</a:t>
            </a:r>
            <a:r>
              <a:rPr lang="en-US" sz="2000" dirty="0"/>
              <a:t>, in turn, is the AND of "literals," and a literal is either a comparison or a negated comparison.</a:t>
            </a:r>
          </a:p>
          <a:p>
            <a:pPr>
              <a:lnSpc>
                <a:spcPct val="80000"/>
              </a:lnSpc>
              <a:buFont typeface="Wingdings" pitchFamily="2" charset="2"/>
              <a:buNone/>
            </a:pPr>
            <a:r>
              <a:rPr lang="en-US" sz="2000" dirty="0"/>
              <a:t>We can represent any literal by a </a:t>
            </a:r>
            <a:r>
              <a:rPr lang="en-US" sz="2000" dirty="0" err="1"/>
              <a:t>subgoal</a:t>
            </a:r>
            <a:r>
              <a:rPr lang="en-US" sz="2000" dirty="0"/>
              <a:t>, perhaps with a NOT in front of it. If the </a:t>
            </a:r>
            <a:r>
              <a:rPr lang="en-US" sz="2000" dirty="0" err="1"/>
              <a:t>subgoal</a:t>
            </a:r>
            <a:r>
              <a:rPr lang="en-US" sz="2000" dirty="0"/>
              <a:t> is arithmetic, the NOT can be incorporated into the comparison operator. For example, NOT x &gt; 100 can be written as x </a:t>
            </a:r>
            <a:r>
              <a:rPr lang="en-US" sz="2000" dirty="0" smtClean="0"/>
              <a:t>&lt;= </a:t>
            </a:r>
            <a:r>
              <a:rPr lang="en-US" sz="2000" dirty="0"/>
              <a:t>100. Then, any conjunct can be represented by a single </a:t>
            </a:r>
            <a:r>
              <a:rPr lang="en-US" sz="2000" dirty="0" err="1"/>
              <a:t>Datalog</a:t>
            </a:r>
            <a:r>
              <a:rPr lang="en-US" sz="2000" dirty="0"/>
              <a:t> rule, with one </a:t>
            </a:r>
            <a:r>
              <a:rPr lang="en-US" sz="2000" dirty="0" err="1"/>
              <a:t>subgoal</a:t>
            </a:r>
            <a:r>
              <a:rPr lang="en-US" sz="2000" dirty="0"/>
              <a:t> for each comparison. Finally, every disjunctive-normal-form expression can be written by several </a:t>
            </a:r>
            <a:r>
              <a:rPr lang="en-US" sz="2000" dirty="0" err="1"/>
              <a:t>Datalog</a:t>
            </a:r>
            <a:r>
              <a:rPr lang="en-US" sz="2000" dirty="0"/>
              <a:t> rules, one rule for each conjunct. These rules take the union, or </a:t>
            </a:r>
            <a:r>
              <a:rPr lang="en-US" sz="2000" dirty="0" err="1"/>
              <a:t>OR</a:t>
            </a:r>
            <a:r>
              <a:rPr lang="en-US" sz="2000" dirty="0"/>
              <a:t>, of the results from each of the conjuncts.</a:t>
            </a:r>
            <a:endParaRPr lang="bg-BG"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Example</a:t>
            </a:r>
            <a:endParaRPr lang="bg-BG"/>
          </a:p>
        </p:txBody>
      </p:sp>
      <p:sp>
        <p:nvSpPr>
          <p:cNvPr id="46083" name="Rectangle 3"/>
          <p:cNvSpPr>
            <a:spLocks noGrp="1" noChangeArrowheads="1"/>
          </p:cNvSpPr>
          <p:nvPr>
            <p:ph type="body" idx="1"/>
          </p:nvPr>
        </p:nvSpPr>
        <p:spPr/>
        <p:txBody>
          <a:bodyPr/>
          <a:lstStyle/>
          <a:p>
            <a:pPr>
              <a:buFont typeface="Wingdings" pitchFamily="2" charset="2"/>
              <a:buNone/>
            </a:pPr>
            <a:r>
              <a:rPr lang="el-GR" dirty="0">
                <a:latin typeface="Courier New" pitchFamily="49" charset="0"/>
                <a:cs typeface="Courier New" pitchFamily="49" charset="0"/>
              </a:rPr>
              <a:t>σ</a:t>
            </a:r>
            <a:r>
              <a:rPr lang="en-US" baseline="-25000" dirty="0">
                <a:cs typeface="Courier New" pitchFamily="49" charset="0"/>
              </a:rPr>
              <a:t>NOT (length ≥ 100 OR </a:t>
            </a:r>
            <a:r>
              <a:rPr lang="en-US" baseline="-25000" dirty="0" err="1">
                <a:cs typeface="Courier New" pitchFamily="49" charset="0"/>
              </a:rPr>
              <a:t>studioName</a:t>
            </a:r>
            <a:r>
              <a:rPr lang="en-US" baseline="-25000" dirty="0">
                <a:cs typeface="Courier New" pitchFamily="49" charset="0"/>
              </a:rPr>
              <a:t> = 'Fox')</a:t>
            </a:r>
            <a:r>
              <a:rPr lang="en-US" dirty="0">
                <a:cs typeface="Courier New" pitchFamily="49" charset="0"/>
              </a:rPr>
              <a:t>(Movie)</a:t>
            </a:r>
          </a:p>
          <a:p>
            <a:pPr>
              <a:buFont typeface="Wingdings" pitchFamily="2" charset="2"/>
              <a:buNone/>
            </a:pPr>
            <a:r>
              <a:rPr lang="el-GR" dirty="0">
                <a:latin typeface="Courier New" pitchFamily="49" charset="0"/>
                <a:cs typeface="Courier New" pitchFamily="49" charset="0"/>
              </a:rPr>
              <a:t>σ</a:t>
            </a:r>
            <a:r>
              <a:rPr lang="en-US" baseline="-25000" dirty="0">
                <a:cs typeface="Courier New" pitchFamily="49" charset="0"/>
              </a:rPr>
              <a:t>NOT (length ≥ 100) AND NOT (</a:t>
            </a:r>
            <a:r>
              <a:rPr lang="en-US" baseline="-25000" dirty="0" err="1">
                <a:cs typeface="Courier New" pitchFamily="49" charset="0"/>
              </a:rPr>
              <a:t>studioName</a:t>
            </a:r>
            <a:r>
              <a:rPr lang="en-US" baseline="-25000" dirty="0">
                <a:cs typeface="Courier New" pitchFamily="49" charset="0"/>
              </a:rPr>
              <a:t> = 'Fox')</a:t>
            </a:r>
            <a:r>
              <a:rPr lang="en-US" dirty="0">
                <a:cs typeface="Courier New" pitchFamily="49" charset="0"/>
              </a:rPr>
              <a:t>(Movie)</a:t>
            </a:r>
          </a:p>
          <a:p>
            <a:pPr>
              <a:buFont typeface="Wingdings" pitchFamily="2" charset="2"/>
              <a:buNone/>
            </a:pPr>
            <a:r>
              <a:rPr lang="el-GR" dirty="0">
                <a:latin typeface="Courier New" pitchFamily="49" charset="0"/>
                <a:cs typeface="Courier New" pitchFamily="49" charset="0"/>
              </a:rPr>
              <a:t>σ</a:t>
            </a:r>
            <a:r>
              <a:rPr lang="en-US" baseline="-25000" dirty="0">
                <a:cs typeface="Courier New" pitchFamily="49" charset="0"/>
              </a:rPr>
              <a:t>length &lt; 100 AND </a:t>
            </a:r>
            <a:r>
              <a:rPr lang="en-US" baseline="-25000" dirty="0" err="1">
                <a:cs typeface="Courier New" pitchFamily="49" charset="0"/>
              </a:rPr>
              <a:t>studioName</a:t>
            </a:r>
            <a:r>
              <a:rPr lang="en-US" baseline="-25000" dirty="0">
                <a:cs typeface="Courier New" pitchFamily="49" charset="0"/>
              </a:rPr>
              <a:t> </a:t>
            </a:r>
            <a:r>
              <a:rPr lang="en-US" baseline="-25000" dirty="0">
                <a:cs typeface="Courier New" pitchFamily="49" charset="0"/>
                <a:sym typeface="Mathematica1Mono" pitchFamily="18" charset="2"/>
              </a:rPr>
              <a:t></a:t>
            </a:r>
            <a:r>
              <a:rPr lang="en-US" baseline="-25000" dirty="0">
                <a:cs typeface="Courier New" pitchFamily="49" charset="0"/>
              </a:rPr>
              <a:t> </a:t>
            </a:r>
            <a:r>
              <a:rPr lang="en-US" baseline="-25000" dirty="0" smtClean="0">
                <a:cs typeface="Courier New" pitchFamily="49" charset="0"/>
              </a:rPr>
              <a:t>'Fox'</a:t>
            </a:r>
            <a:r>
              <a:rPr lang="en-US" dirty="0" smtClean="0">
                <a:cs typeface="Courier New" pitchFamily="49" charset="0"/>
              </a:rPr>
              <a:t>(</a:t>
            </a:r>
            <a:r>
              <a:rPr lang="en-US" dirty="0">
                <a:cs typeface="Courier New" pitchFamily="49" charset="0"/>
              </a:rPr>
              <a:t>Movie)</a:t>
            </a:r>
          </a:p>
          <a:p>
            <a:pPr>
              <a:buFont typeface="Wingdings" pitchFamily="2" charset="2"/>
              <a:buNone/>
            </a:pPr>
            <a:endParaRPr lang="en-US" sz="2000" dirty="0">
              <a:cs typeface="Courier New" pitchFamily="49" charset="0"/>
            </a:endParaRPr>
          </a:p>
          <a:p>
            <a:pPr>
              <a:buFont typeface="Wingdings" pitchFamily="2" charset="2"/>
              <a:buNone/>
            </a:pPr>
            <a:r>
              <a:rPr lang="en-US" sz="2000" dirty="0">
                <a:cs typeface="Courier New" pitchFamily="49" charset="0"/>
              </a:rPr>
              <a:t>S(t, y, l, c, s, p) </a:t>
            </a:r>
            <a:r>
              <a:rPr lang="en-US" sz="2000" dirty="0" smtClean="0">
                <a:cs typeface="Courier New" pitchFamily="49" charset="0"/>
                <a:sym typeface="Mathematica1" pitchFamily="2" charset="2"/>
              </a:rPr>
              <a:t>&lt;- </a:t>
            </a:r>
            <a:r>
              <a:rPr lang="en-US" sz="2000" dirty="0">
                <a:cs typeface="Courier New" pitchFamily="49" charset="0"/>
              </a:rPr>
              <a:t>Movie(t, y, l, c, s, p) AND l &lt; 100 AND s </a:t>
            </a:r>
            <a:r>
              <a:rPr lang="en-US" sz="2000" dirty="0">
                <a:cs typeface="Courier New" pitchFamily="49" charset="0"/>
                <a:sym typeface="Mathematica1Mono" pitchFamily="18" charset="2"/>
              </a:rPr>
              <a:t></a:t>
            </a:r>
            <a:r>
              <a:rPr lang="en-US" sz="2000" dirty="0">
                <a:cs typeface="Courier New" pitchFamily="49" charset="0"/>
              </a:rPr>
              <a:t> 'Fox' </a:t>
            </a:r>
            <a:endParaRPr lang="el-GR" sz="2000" dirty="0">
              <a:cs typeface="Courier New" pitchFamily="49"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Example</a:t>
            </a:r>
            <a:endParaRPr lang="bg-BG"/>
          </a:p>
        </p:txBody>
      </p:sp>
      <p:sp>
        <p:nvSpPr>
          <p:cNvPr id="47107" name="Rectangle 3"/>
          <p:cNvSpPr>
            <a:spLocks noGrp="1" noChangeArrowheads="1"/>
          </p:cNvSpPr>
          <p:nvPr>
            <p:ph type="body" idx="1"/>
          </p:nvPr>
        </p:nvSpPr>
        <p:spPr/>
        <p:txBody>
          <a:bodyPr/>
          <a:lstStyle/>
          <a:p>
            <a:pPr>
              <a:buFont typeface="Wingdings" pitchFamily="2" charset="2"/>
              <a:buNone/>
            </a:pPr>
            <a:r>
              <a:rPr lang="el-GR" dirty="0">
                <a:latin typeface="Courier New" pitchFamily="49" charset="0"/>
                <a:cs typeface="Courier New" pitchFamily="49" charset="0"/>
              </a:rPr>
              <a:t>σ</a:t>
            </a:r>
            <a:r>
              <a:rPr lang="en-US" baseline="-25000" dirty="0">
                <a:cs typeface="Courier New" pitchFamily="49" charset="0"/>
              </a:rPr>
              <a:t>NOT (length ≥ 100 AND </a:t>
            </a:r>
            <a:r>
              <a:rPr lang="en-US" baseline="-25000" dirty="0" err="1">
                <a:cs typeface="Courier New" pitchFamily="49" charset="0"/>
              </a:rPr>
              <a:t>studioName</a:t>
            </a:r>
            <a:r>
              <a:rPr lang="en-US" baseline="-25000" dirty="0">
                <a:cs typeface="Courier New" pitchFamily="49" charset="0"/>
              </a:rPr>
              <a:t> = 'Fox')</a:t>
            </a:r>
            <a:r>
              <a:rPr lang="en-US" dirty="0">
                <a:cs typeface="Courier New" pitchFamily="49" charset="0"/>
              </a:rPr>
              <a:t>(Movie)</a:t>
            </a:r>
          </a:p>
          <a:p>
            <a:pPr>
              <a:buFont typeface="Wingdings" pitchFamily="2" charset="2"/>
              <a:buNone/>
            </a:pPr>
            <a:r>
              <a:rPr lang="el-GR" dirty="0">
                <a:latin typeface="Courier New" pitchFamily="49" charset="0"/>
                <a:cs typeface="Courier New" pitchFamily="49" charset="0"/>
              </a:rPr>
              <a:t>σ</a:t>
            </a:r>
            <a:r>
              <a:rPr lang="en-US" baseline="-25000" dirty="0">
                <a:cs typeface="Courier New" pitchFamily="49" charset="0"/>
              </a:rPr>
              <a:t>NOT (length ≥ 100) OR NOT (</a:t>
            </a:r>
            <a:r>
              <a:rPr lang="en-US" baseline="-25000" dirty="0" err="1">
                <a:cs typeface="Courier New" pitchFamily="49" charset="0"/>
              </a:rPr>
              <a:t>studioName</a:t>
            </a:r>
            <a:r>
              <a:rPr lang="en-US" baseline="-25000" dirty="0">
                <a:cs typeface="Courier New" pitchFamily="49" charset="0"/>
              </a:rPr>
              <a:t> = 'Fox')</a:t>
            </a:r>
            <a:r>
              <a:rPr lang="en-US" dirty="0">
                <a:cs typeface="Courier New" pitchFamily="49" charset="0"/>
              </a:rPr>
              <a:t>(Movie)</a:t>
            </a:r>
          </a:p>
          <a:p>
            <a:pPr>
              <a:buFont typeface="Wingdings" pitchFamily="2" charset="2"/>
              <a:buNone/>
            </a:pPr>
            <a:r>
              <a:rPr lang="el-GR" dirty="0">
                <a:latin typeface="Courier New" pitchFamily="49" charset="0"/>
                <a:cs typeface="Courier New" pitchFamily="49" charset="0"/>
              </a:rPr>
              <a:t>σ</a:t>
            </a:r>
            <a:r>
              <a:rPr lang="en-US" baseline="-25000" dirty="0">
                <a:cs typeface="Courier New" pitchFamily="49" charset="0"/>
              </a:rPr>
              <a:t>length &lt; 100 OR </a:t>
            </a:r>
            <a:r>
              <a:rPr lang="en-US" baseline="-25000" dirty="0" err="1">
                <a:cs typeface="Courier New" pitchFamily="49" charset="0"/>
              </a:rPr>
              <a:t>studioName</a:t>
            </a:r>
            <a:r>
              <a:rPr lang="en-US" baseline="-25000" dirty="0">
                <a:cs typeface="Courier New" pitchFamily="49" charset="0"/>
              </a:rPr>
              <a:t> </a:t>
            </a:r>
            <a:r>
              <a:rPr lang="en-US" baseline="-25000" dirty="0">
                <a:cs typeface="Courier New" pitchFamily="49" charset="0"/>
                <a:sym typeface="Mathematica1Mono" pitchFamily="18" charset="2"/>
              </a:rPr>
              <a:t></a:t>
            </a:r>
            <a:r>
              <a:rPr lang="en-US" baseline="-25000" dirty="0">
                <a:cs typeface="Courier New" pitchFamily="49" charset="0"/>
              </a:rPr>
              <a:t> 'Fox</a:t>
            </a:r>
            <a:r>
              <a:rPr lang="en-US" baseline="-25000" dirty="0" smtClean="0">
                <a:cs typeface="Courier New" pitchFamily="49" charset="0"/>
              </a:rPr>
              <a:t>'</a:t>
            </a:r>
            <a:r>
              <a:rPr lang="en-US" dirty="0" smtClean="0">
                <a:cs typeface="Courier New" pitchFamily="49" charset="0"/>
              </a:rPr>
              <a:t>(</a:t>
            </a:r>
            <a:r>
              <a:rPr lang="en-US" dirty="0">
                <a:cs typeface="Courier New" pitchFamily="49" charset="0"/>
              </a:rPr>
              <a:t>Movie)</a:t>
            </a:r>
          </a:p>
          <a:p>
            <a:pPr>
              <a:buFont typeface="Wingdings" pitchFamily="2" charset="2"/>
              <a:buNone/>
            </a:pPr>
            <a:endParaRPr lang="en-US" sz="2000" dirty="0">
              <a:cs typeface="Courier New" pitchFamily="49" charset="0"/>
            </a:endParaRPr>
          </a:p>
          <a:p>
            <a:pPr>
              <a:buFont typeface="Wingdings" pitchFamily="2" charset="2"/>
              <a:buNone/>
            </a:pPr>
            <a:r>
              <a:rPr lang="en-US" sz="2000" dirty="0">
                <a:cs typeface="Courier New" pitchFamily="49" charset="0"/>
              </a:rPr>
              <a:t>S(t, y, l, c, s, p) </a:t>
            </a:r>
            <a:r>
              <a:rPr lang="en-US" sz="2000" dirty="0" smtClean="0">
                <a:cs typeface="Courier New" pitchFamily="49" charset="0"/>
                <a:sym typeface="Mathematica1" pitchFamily="2" charset="2"/>
              </a:rPr>
              <a:t>&lt;- </a:t>
            </a:r>
            <a:r>
              <a:rPr lang="en-US" sz="2000" dirty="0">
                <a:cs typeface="Courier New" pitchFamily="49" charset="0"/>
              </a:rPr>
              <a:t>Movie(t, y, l, c, s, p) AND l &lt; 100</a:t>
            </a:r>
          </a:p>
          <a:p>
            <a:pPr>
              <a:buFont typeface="Wingdings" pitchFamily="2" charset="2"/>
              <a:buNone/>
            </a:pPr>
            <a:r>
              <a:rPr lang="en-US" sz="2000" dirty="0">
                <a:cs typeface="Courier New" pitchFamily="49" charset="0"/>
              </a:rPr>
              <a:t>S(t, y, l, c, s, p) </a:t>
            </a:r>
            <a:r>
              <a:rPr lang="en-US" sz="2000" dirty="0" smtClean="0">
                <a:cs typeface="Courier New" pitchFamily="49" charset="0"/>
                <a:sym typeface="Mathematica1" pitchFamily="2" charset="2"/>
              </a:rPr>
              <a:t>&lt;- </a:t>
            </a:r>
            <a:r>
              <a:rPr lang="en-US" sz="2000" dirty="0">
                <a:cs typeface="Courier New" pitchFamily="49" charset="0"/>
              </a:rPr>
              <a:t>Movie(t, y, l, c, s, p) AND s </a:t>
            </a:r>
            <a:r>
              <a:rPr lang="en-US" sz="2000" dirty="0">
                <a:cs typeface="Courier New" pitchFamily="49" charset="0"/>
                <a:sym typeface="Mathematica1Mono" pitchFamily="18" charset="2"/>
              </a:rPr>
              <a:t></a:t>
            </a:r>
            <a:r>
              <a:rPr lang="en-US" sz="2000" dirty="0">
                <a:cs typeface="Courier New" pitchFamily="49" charset="0"/>
              </a:rPr>
              <a:t> 'Fox'</a:t>
            </a:r>
            <a:endParaRPr lang="el-GR" sz="2000" dirty="0">
              <a:cs typeface="Courier New"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bg-BG"/>
              <a:t>Product</a:t>
            </a:r>
          </a:p>
        </p:txBody>
      </p:sp>
      <p:sp>
        <p:nvSpPr>
          <p:cNvPr id="48131" name="Rectangle 3"/>
          <p:cNvSpPr>
            <a:spLocks noGrp="1" noChangeArrowheads="1"/>
          </p:cNvSpPr>
          <p:nvPr>
            <p:ph type="body" idx="1"/>
          </p:nvPr>
        </p:nvSpPr>
        <p:spPr/>
        <p:txBody>
          <a:bodyPr/>
          <a:lstStyle/>
          <a:p>
            <a:pPr>
              <a:buFont typeface="Wingdings" pitchFamily="2" charset="2"/>
              <a:buNone/>
            </a:pPr>
            <a:r>
              <a:rPr lang="en-US" sz="2800"/>
              <a:t>The product of two relations R x S can be expressed by a single Datalog rule. This rule has two subgoals, one for R and one for S. Each of these subgoals has distinct variables, one for each attribute of R or S. The IDB predicate in the head has as arguments all the variables that appear in either subgoal, with the variables appearing in the R-subgoal listed before those of the S-subgoal.</a:t>
            </a:r>
            <a:endParaRPr lang="bg-BG" sz="28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Example</a:t>
            </a:r>
            <a:endParaRPr lang="bg-BG"/>
          </a:p>
        </p:txBody>
      </p:sp>
      <p:sp>
        <p:nvSpPr>
          <p:cNvPr id="49155" name="Rectangle 3"/>
          <p:cNvSpPr>
            <a:spLocks noGrp="1" noChangeArrowheads="1"/>
          </p:cNvSpPr>
          <p:nvPr>
            <p:ph type="body" idx="1"/>
          </p:nvPr>
        </p:nvSpPr>
        <p:spPr/>
        <p:txBody>
          <a:bodyPr/>
          <a:lstStyle/>
          <a:p>
            <a:pPr>
              <a:buFont typeface="Wingdings" pitchFamily="2" charset="2"/>
              <a:buNone/>
            </a:pPr>
            <a:r>
              <a:rPr lang="bg-BG" sz="2400"/>
              <a:t>P(a,</a:t>
            </a:r>
            <a:r>
              <a:rPr lang="en-US" sz="2400"/>
              <a:t> </a:t>
            </a:r>
            <a:r>
              <a:rPr lang="bg-BG" sz="2400"/>
              <a:t>b,</a:t>
            </a:r>
            <a:r>
              <a:rPr lang="en-US" sz="2400"/>
              <a:t> </a:t>
            </a:r>
            <a:r>
              <a:rPr lang="bg-BG" sz="2400"/>
              <a:t>c,</a:t>
            </a:r>
            <a:r>
              <a:rPr lang="en-US" sz="2400"/>
              <a:t> </a:t>
            </a:r>
            <a:r>
              <a:rPr lang="bg-BG" sz="2400"/>
              <a:t>d,</a:t>
            </a:r>
            <a:r>
              <a:rPr lang="en-US" sz="2400"/>
              <a:t> w</a:t>
            </a:r>
            <a:r>
              <a:rPr lang="bg-BG" sz="2400"/>
              <a:t>,</a:t>
            </a:r>
            <a:r>
              <a:rPr lang="en-US" sz="2400"/>
              <a:t> </a:t>
            </a:r>
            <a:r>
              <a:rPr lang="bg-BG" sz="2400"/>
              <a:t>x,</a:t>
            </a:r>
            <a:r>
              <a:rPr lang="en-US" sz="2400"/>
              <a:t> </a:t>
            </a:r>
            <a:r>
              <a:rPr lang="bg-BG" sz="2400"/>
              <a:t>y,</a:t>
            </a:r>
            <a:r>
              <a:rPr lang="en-US" sz="2400"/>
              <a:t> </a:t>
            </a:r>
            <a:r>
              <a:rPr lang="bg-BG" sz="2400"/>
              <a:t>z) &lt;—</a:t>
            </a:r>
            <a:r>
              <a:rPr lang="en-US" sz="2400"/>
              <a:t> </a:t>
            </a:r>
            <a:r>
              <a:rPr lang="bg-BG" sz="2400"/>
              <a:t>R(a,</a:t>
            </a:r>
            <a:r>
              <a:rPr lang="en-US" sz="2400"/>
              <a:t> </a:t>
            </a:r>
            <a:r>
              <a:rPr lang="bg-BG" sz="2400"/>
              <a:t>b,</a:t>
            </a:r>
            <a:r>
              <a:rPr lang="en-US" sz="2400"/>
              <a:t> </a:t>
            </a:r>
            <a:r>
              <a:rPr lang="bg-BG" sz="2400"/>
              <a:t>c,</a:t>
            </a:r>
            <a:r>
              <a:rPr lang="en-US" sz="2400"/>
              <a:t> </a:t>
            </a:r>
            <a:r>
              <a:rPr lang="bg-BG" sz="2400"/>
              <a:t>d) AND S(w,</a:t>
            </a:r>
            <a:r>
              <a:rPr lang="en-US" sz="2400"/>
              <a:t> </a:t>
            </a:r>
            <a:r>
              <a:rPr lang="bg-BG" sz="2400"/>
              <a:t>x,</a:t>
            </a:r>
            <a:r>
              <a:rPr lang="en-US" sz="2400"/>
              <a:t> </a:t>
            </a:r>
            <a:r>
              <a:rPr lang="bg-BG" sz="2400"/>
              <a:t>y,</a:t>
            </a:r>
            <a:r>
              <a:rPr lang="en-US" sz="2400"/>
              <a:t> </a:t>
            </a:r>
            <a:r>
              <a:rPr lang="bg-BG" sz="2400"/>
              <a:t>z)</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bg-BG"/>
              <a:t>A Logic for Relations</a:t>
            </a:r>
          </a:p>
        </p:txBody>
      </p:sp>
      <p:sp>
        <p:nvSpPr>
          <p:cNvPr id="10243" name="Rectangle 3"/>
          <p:cNvSpPr>
            <a:spLocks noGrp="1" noChangeArrowheads="1"/>
          </p:cNvSpPr>
          <p:nvPr>
            <p:ph type="body" idx="1"/>
          </p:nvPr>
        </p:nvSpPr>
        <p:spPr/>
        <p:txBody>
          <a:bodyPr/>
          <a:lstStyle/>
          <a:p>
            <a:pPr>
              <a:buFont typeface="Wingdings" pitchFamily="2" charset="2"/>
              <a:buNone/>
            </a:pPr>
            <a:r>
              <a:rPr lang="en-US" sz="2800"/>
              <a:t>As an alternative to abstract query languages based on algebra, one can use a form of logic to express queries. The logical query language </a:t>
            </a:r>
            <a:r>
              <a:rPr lang="en-US" sz="2800">
                <a:solidFill>
                  <a:schemeClr val="folHlink"/>
                </a:solidFill>
              </a:rPr>
              <a:t>Datalog</a:t>
            </a:r>
            <a:r>
              <a:rPr lang="en-US" sz="2800"/>
              <a:t> ("database logic") consists of if-then rules. Each of these rules expresses the idea that from certain combinations of tuples in certain relations we may infer that some other tuple is in some other relation, or in the answer to a query.</a:t>
            </a:r>
            <a:endParaRPr lang="bg-BG" sz="28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bg-BG"/>
              <a:t>Joins</a:t>
            </a:r>
          </a:p>
        </p:txBody>
      </p:sp>
      <p:sp>
        <p:nvSpPr>
          <p:cNvPr id="50179" name="Rectangle 3"/>
          <p:cNvSpPr>
            <a:spLocks noGrp="1" noChangeArrowheads="1"/>
          </p:cNvSpPr>
          <p:nvPr>
            <p:ph type="body" idx="1"/>
          </p:nvPr>
        </p:nvSpPr>
        <p:spPr/>
        <p:txBody>
          <a:bodyPr/>
          <a:lstStyle/>
          <a:p>
            <a:pPr>
              <a:lnSpc>
                <a:spcPct val="90000"/>
              </a:lnSpc>
              <a:buFont typeface="Wingdings" pitchFamily="2" charset="2"/>
              <a:buNone/>
            </a:pPr>
            <a:r>
              <a:rPr lang="en-US" sz="2800" dirty="0"/>
              <a:t>We can take the natural join of two relations by a </a:t>
            </a:r>
            <a:r>
              <a:rPr lang="en-US" sz="2800" dirty="0" err="1"/>
              <a:t>Datalog</a:t>
            </a:r>
            <a:r>
              <a:rPr lang="en-US" sz="2800" dirty="0"/>
              <a:t> rule that looks much like the rule for a product. The difference is that if we want R </a:t>
            </a:r>
            <a:r>
              <a:rPr lang="en-US" sz="2800" dirty="0" smtClean="0">
                <a:sym typeface="Mathematica3Mono" pitchFamily="2" charset="2"/>
              </a:rPr>
              <a:t>&gt;&lt;</a:t>
            </a:r>
            <a:r>
              <a:rPr lang="en-US" sz="2800" dirty="0" smtClean="0"/>
              <a:t> </a:t>
            </a:r>
            <a:r>
              <a:rPr lang="en-US" sz="2800" dirty="0"/>
              <a:t>S, then we must be careful to use the same variable for attributes of R and S that have the same name and to use different variables otherwise. For instance, we can use the attribute names themselves as the variables. The head is an IDB predicate that has each variable appearing once.</a:t>
            </a:r>
            <a:endParaRPr lang="bg-BG"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Example</a:t>
            </a:r>
            <a:endParaRPr lang="bg-BG"/>
          </a:p>
        </p:txBody>
      </p:sp>
      <p:sp>
        <p:nvSpPr>
          <p:cNvPr id="51203" name="Rectangle 3"/>
          <p:cNvSpPr>
            <a:spLocks noGrp="1" noChangeArrowheads="1"/>
          </p:cNvSpPr>
          <p:nvPr>
            <p:ph type="body" idx="1"/>
          </p:nvPr>
        </p:nvSpPr>
        <p:spPr/>
        <p:txBody>
          <a:bodyPr/>
          <a:lstStyle/>
          <a:p>
            <a:pPr>
              <a:buFont typeface="Wingdings" pitchFamily="2" charset="2"/>
              <a:buNone/>
            </a:pPr>
            <a:r>
              <a:rPr lang="en-US" dirty="0"/>
              <a:t>R(A, B) and S(B, C, D)</a:t>
            </a:r>
          </a:p>
          <a:p>
            <a:pPr>
              <a:buFont typeface="Wingdings" pitchFamily="2" charset="2"/>
              <a:buNone/>
            </a:pPr>
            <a:endParaRPr lang="en-US" dirty="0"/>
          </a:p>
          <a:p>
            <a:pPr>
              <a:buFont typeface="Wingdings" pitchFamily="2" charset="2"/>
              <a:buNone/>
            </a:pPr>
            <a:r>
              <a:rPr lang="bg-BG" dirty="0"/>
              <a:t>J(a,</a:t>
            </a:r>
            <a:r>
              <a:rPr lang="en-US" dirty="0"/>
              <a:t> </a:t>
            </a:r>
            <a:r>
              <a:rPr lang="bg-BG" dirty="0"/>
              <a:t>b,</a:t>
            </a:r>
            <a:r>
              <a:rPr lang="en-US" dirty="0"/>
              <a:t> </a:t>
            </a:r>
            <a:r>
              <a:rPr lang="bg-BG" dirty="0"/>
              <a:t>c,</a:t>
            </a:r>
            <a:r>
              <a:rPr lang="en-US" dirty="0"/>
              <a:t> </a:t>
            </a:r>
            <a:r>
              <a:rPr lang="bg-BG" dirty="0"/>
              <a:t>d) </a:t>
            </a:r>
            <a:r>
              <a:rPr lang="bg-BG" dirty="0" smtClean="0">
                <a:sym typeface="Mathematica1" pitchFamily="2" charset="2"/>
              </a:rPr>
              <a:t>&lt;-</a:t>
            </a:r>
            <a:r>
              <a:rPr lang="en-US" dirty="0" smtClean="0">
                <a:sym typeface="Mathematica1" pitchFamily="2" charset="2"/>
              </a:rPr>
              <a:t> </a:t>
            </a:r>
            <a:r>
              <a:rPr lang="bg-BG" dirty="0"/>
              <a:t>R(a,</a:t>
            </a:r>
            <a:r>
              <a:rPr lang="en-US" dirty="0"/>
              <a:t> </a:t>
            </a:r>
            <a:r>
              <a:rPr lang="bg-BG" dirty="0"/>
              <a:t>b) AND S(b,</a:t>
            </a:r>
            <a:r>
              <a:rPr lang="en-US" dirty="0"/>
              <a:t> </a:t>
            </a:r>
            <a:r>
              <a:rPr lang="bg-BG" dirty="0"/>
              <a:t>c,</a:t>
            </a:r>
            <a:r>
              <a:rPr lang="en-US" dirty="0"/>
              <a:t> </a:t>
            </a:r>
            <a:r>
              <a:rPr lang="bg-BG" dirty="0"/>
              <a:t>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bg-BG"/>
              <a:t>Joins</a:t>
            </a:r>
          </a:p>
        </p:txBody>
      </p:sp>
      <p:sp>
        <p:nvSpPr>
          <p:cNvPr id="52227" name="Rectangle 3"/>
          <p:cNvSpPr>
            <a:spLocks noGrp="1" noChangeArrowheads="1"/>
          </p:cNvSpPr>
          <p:nvPr>
            <p:ph type="body" idx="1"/>
          </p:nvPr>
        </p:nvSpPr>
        <p:spPr/>
        <p:txBody>
          <a:bodyPr/>
          <a:lstStyle/>
          <a:p>
            <a:pPr>
              <a:lnSpc>
                <a:spcPct val="90000"/>
              </a:lnSpc>
              <a:buFont typeface="Wingdings" pitchFamily="2" charset="2"/>
              <a:buNone/>
            </a:pPr>
            <a:r>
              <a:rPr lang="en-US"/>
              <a:t>We also can convert theta-joins to Datalog. Recall how a theta-join can be expressed as a product followed by a selection. If the selection condition is a conjunct, that is. the AND of comparisons, then we may simply start with the Datalog rule for the product and add additional, arithmetic subgoals, one for each of the comparisons.</a:t>
            </a:r>
            <a:endParaRPr lang="bg-BG"/>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Example</a:t>
            </a:r>
            <a:endParaRPr lang="bg-BG"/>
          </a:p>
        </p:txBody>
      </p:sp>
      <p:sp>
        <p:nvSpPr>
          <p:cNvPr id="53251" name="Rectangle 3"/>
          <p:cNvSpPr>
            <a:spLocks noGrp="1" noChangeArrowheads="1"/>
          </p:cNvSpPr>
          <p:nvPr>
            <p:ph type="body" idx="1"/>
          </p:nvPr>
        </p:nvSpPr>
        <p:spPr>
          <a:xfrm>
            <a:off x="179388" y="1981200"/>
            <a:ext cx="8785225" cy="4114800"/>
          </a:xfrm>
        </p:spPr>
        <p:txBody>
          <a:bodyPr/>
          <a:lstStyle/>
          <a:p>
            <a:pPr>
              <a:buFont typeface="Wingdings" pitchFamily="2" charset="2"/>
              <a:buNone/>
            </a:pPr>
            <a:r>
              <a:rPr lang="bg-BG" dirty="0"/>
              <a:t>U(A,</a:t>
            </a:r>
            <a:r>
              <a:rPr lang="en-US" dirty="0"/>
              <a:t> </a:t>
            </a:r>
            <a:r>
              <a:rPr lang="bg-BG" dirty="0"/>
              <a:t>B,</a:t>
            </a:r>
            <a:r>
              <a:rPr lang="en-US" dirty="0"/>
              <a:t> </a:t>
            </a:r>
            <a:r>
              <a:rPr lang="bg-BG" dirty="0"/>
              <a:t>C) and V(B,</a:t>
            </a:r>
            <a:r>
              <a:rPr lang="en-US" dirty="0"/>
              <a:t> </a:t>
            </a:r>
            <a:r>
              <a:rPr lang="bg-BG" dirty="0"/>
              <a:t>C,</a:t>
            </a:r>
            <a:r>
              <a:rPr lang="en-US" dirty="0"/>
              <a:t> </a:t>
            </a:r>
            <a:r>
              <a:rPr lang="bg-BG" dirty="0"/>
              <a:t>D)</a:t>
            </a:r>
            <a:endParaRPr lang="en-US" dirty="0"/>
          </a:p>
          <a:p>
            <a:pPr>
              <a:buFont typeface="Wingdings" pitchFamily="2" charset="2"/>
              <a:buNone/>
            </a:pPr>
            <a:endParaRPr lang="en-US" dirty="0"/>
          </a:p>
          <a:p>
            <a:pPr>
              <a:buFont typeface="Wingdings" pitchFamily="2" charset="2"/>
              <a:buNone/>
            </a:pPr>
            <a:r>
              <a:rPr lang="en-US" dirty="0"/>
              <a:t>U      </a:t>
            </a:r>
            <a:r>
              <a:rPr lang="en-US" dirty="0" smtClean="0"/>
              <a:t>&gt;&lt;</a:t>
            </a:r>
            <a:r>
              <a:rPr lang="en-US" dirty="0" smtClean="0">
                <a:sym typeface="Mathematica3Mono" pitchFamily="2" charset="2"/>
              </a:rPr>
              <a:t>         </a:t>
            </a:r>
            <a:r>
              <a:rPr lang="en-US" dirty="0">
                <a:sym typeface="Mathematica3Mono" pitchFamily="2" charset="2"/>
              </a:rPr>
              <a:t>V</a:t>
            </a:r>
          </a:p>
          <a:p>
            <a:pPr>
              <a:buFont typeface="Wingdings" pitchFamily="2" charset="2"/>
              <a:buNone/>
            </a:pPr>
            <a:r>
              <a:rPr lang="en-US" baseline="30000" dirty="0">
                <a:sym typeface="Mathematica3Mono" pitchFamily="2" charset="2"/>
              </a:rPr>
              <a:t>A &lt; </a:t>
            </a:r>
            <a:r>
              <a:rPr lang="en-US" baseline="30000" dirty="0" smtClean="0">
                <a:sym typeface="Mathematica3Mono" pitchFamily="2" charset="2"/>
              </a:rPr>
              <a:t>D </a:t>
            </a:r>
            <a:r>
              <a:rPr lang="en-US" baseline="30000" dirty="0">
                <a:sym typeface="Mathematica3Mono" pitchFamily="2" charset="2"/>
              </a:rPr>
              <a:t>AND U.B </a:t>
            </a:r>
            <a:r>
              <a:rPr lang="en-US" baseline="30000" dirty="0">
                <a:sym typeface="Mathematica1Mono" pitchFamily="18" charset="2"/>
              </a:rPr>
              <a:t> V.B</a:t>
            </a:r>
          </a:p>
          <a:p>
            <a:pPr>
              <a:buFont typeface="Wingdings" pitchFamily="2" charset="2"/>
              <a:buNone/>
            </a:pPr>
            <a:endParaRPr lang="en-US" baseline="30000" dirty="0">
              <a:sym typeface="Mathematica1Mono" pitchFamily="18" charset="2"/>
            </a:endParaRPr>
          </a:p>
          <a:p>
            <a:pPr>
              <a:buFont typeface="Wingdings" pitchFamily="2" charset="2"/>
              <a:buNone/>
            </a:pPr>
            <a:r>
              <a:rPr lang="en-US" sz="2800" baseline="30000" dirty="0">
                <a:sym typeface="Mathematica1Mono" pitchFamily="18" charset="2"/>
              </a:rPr>
              <a:t>J(a, </a:t>
            </a:r>
            <a:r>
              <a:rPr lang="en-US" sz="2800" baseline="30000" dirty="0" err="1">
                <a:sym typeface="Mathematica1Mono" pitchFamily="18" charset="2"/>
              </a:rPr>
              <a:t>ub</a:t>
            </a:r>
            <a:r>
              <a:rPr lang="en-US" sz="2800" baseline="30000" dirty="0">
                <a:sym typeface="Mathematica1Mono" pitchFamily="18" charset="2"/>
              </a:rPr>
              <a:t>, </a:t>
            </a:r>
            <a:r>
              <a:rPr lang="en-US" sz="2800" baseline="30000" dirty="0" err="1">
                <a:sym typeface="Mathematica1Mono" pitchFamily="18" charset="2"/>
              </a:rPr>
              <a:t>uc</a:t>
            </a:r>
            <a:r>
              <a:rPr lang="en-US" sz="2800" baseline="30000" dirty="0">
                <a:sym typeface="Mathematica1Mono" pitchFamily="18" charset="2"/>
              </a:rPr>
              <a:t>, </a:t>
            </a:r>
            <a:r>
              <a:rPr lang="en-US" sz="2800" baseline="30000" dirty="0" err="1">
                <a:sym typeface="Mathematica1Mono" pitchFamily="18" charset="2"/>
              </a:rPr>
              <a:t>vb</a:t>
            </a:r>
            <a:r>
              <a:rPr lang="en-US" sz="2800" baseline="30000" dirty="0">
                <a:sym typeface="Mathematica1Mono" pitchFamily="18" charset="2"/>
              </a:rPr>
              <a:t>, </a:t>
            </a:r>
            <a:r>
              <a:rPr lang="en-US" sz="2800" baseline="30000" dirty="0" err="1">
                <a:sym typeface="Mathematica1Mono" pitchFamily="18" charset="2"/>
              </a:rPr>
              <a:t>vc</a:t>
            </a:r>
            <a:r>
              <a:rPr lang="en-US" sz="2800" baseline="30000" dirty="0">
                <a:sym typeface="Mathematica1Mono" pitchFamily="18" charset="2"/>
              </a:rPr>
              <a:t>, d) </a:t>
            </a:r>
            <a:r>
              <a:rPr lang="en-US" sz="2800" baseline="30000" dirty="0" smtClean="0">
                <a:sym typeface="Mathematica1" pitchFamily="2" charset="2"/>
              </a:rPr>
              <a:t>&lt;-</a:t>
            </a:r>
            <a:r>
              <a:rPr lang="en-US" sz="2800" baseline="30000" dirty="0" smtClean="0">
                <a:sym typeface="Mathematica1Mono" pitchFamily="18" charset="2"/>
              </a:rPr>
              <a:t> </a:t>
            </a:r>
            <a:r>
              <a:rPr lang="en-US" sz="2800" baseline="30000" dirty="0">
                <a:sym typeface="Mathematica1Mono" pitchFamily="18" charset="2"/>
              </a:rPr>
              <a:t>U(a, </a:t>
            </a:r>
            <a:r>
              <a:rPr lang="en-US" sz="2800" baseline="30000" dirty="0" err="1">
                <a:sym typeface="Mathematica1Mono" pitchFamily="18" charset="2"/>
              </a:rPr>
              <a:t>ub</a:t>
            </a:r>
            <a:r>
              <a:rPr lang="en-US" sz="2800" baseline="30000" dirty="0">
                <a:sym typeface="Mathematica1Mono" pitchFamily="18" charset="2"/>
              </a:rPr>
              <a:t>, </a:t>
            </a:r>
            <a:r>
              <a:rPr lang="en-US" sz="2800" baseline="30000" dirty="0" err="1">
                <a:sym typeface="Mathematica1Mono" pitchFamily="18" charset="2"/>
              </a:rPr>
              <a:t>uc</a:t>
            </a:r>
            <a:r>
              <a:rPr lang="en-US" sz="2800" baseline="30000" dirty="0">
                <a:sym typeface="Mathematica1Mono" pitchFamily="18" charset="2"/>
              </a:rPr>
              <a:t>) AND V(</a:t>
            </a:r>
            <a:r>
              <a:rPr lang="en-US" sz="2800" baseline="30000" dirty="0" err="1">
                <a:sym typeface="Mathematica1Mono" pitchFamily="18" charset="2"/>
              </a:rPr>
              <a:t>vb</a:t>
            </a:r>
            <a:r>
              <a:rPr lang="en-US" sz="2800" baseline="30000" dirty="0">
                <a:sym typeface="Mathematica1Mono" pitchFamily="18" charset="2"/>
              </a:rPr>
              <a:t>, </a:t>
            </a:r>
            <a:r>
              <a:rPr lang="en-US" sz="2800" baseline="30000" dirty="0" err="1">
                <a:sym typeface="Mathematica1Mono" pitchFamily="18" charset="2"/>
              </a:rPr>
              <a:t>vc</a:t>
            </a:r>
            <a:r>
              <a:rPr lang="en-US" sz="2800" baseline="30000" dirty="0">
                <a:sym typeface="Mathematica1Mono" pitchFamily="18" charset="2"/>
              </a:rPr>
              <a:t>, d) </a:t>
            </a:r>
            <a:r>
              <a:rPr lang="en-US" sz="2800" baseline="30000" dirty="0" smtClean="0">
                <a:sym typeface="Mathematica1Mono" pitchFamily="18" charset="2"/>
              </a:rPr>
              <a:t>AND </a:t>
            </a:r>
            <a:r>
              <a:rPr lang="en-US" sz="2800" baseline="30000" dirty="0">
                <a:sym typeface="Mathematica1Mono" pitchFamily="18" charset="2"/>
              </a:rPr>
              <a:t>a </a:t>
            </a:r>
            <a:r>
              <a:rPr lang="en-US" sz="2800" baseline="30000" dirty="0" smtClean="0">
                <a:sym typeface="Mathematica1Mono" pitchFamily="18" charset="2"/>
              </a:rPr>
              <a:t>&lt; d</a:t>
            </a:r>
            <a:r>
              <a:rPr lang="en-US" sz="2800" dirty="0" smtClean="0">
                <a:sym typeface="Mathematica1Mono" pitchFamily="18" charset="2"/>
              </a:rPr>
              <a:t> </a:t>
            </a:r>
            <a:r>
              <a:rPr lang="en-US" sz="2800" baseline="30000" dirty="0" smtClean="0">
                <a:sym typeface="Mathematica1Mono" pitchFamily="18" charset="2"/>
              </a:rPr>
              <a:t> </a:t>
            </a:r>
            <a:r>
              <a:rPr lang="en-US" sz="2800" baseline="30000" dirty="0">
                <a:sym typeface="Mathematica1Mono" pitchFamily="18" charset="2"/>
              </a:rPr>
              <a:t>AND </a:t>
            </a:r>
            <a:r>
              <a:rPr lang="en-US" sz="2800" baseline="30000" dirty="0" err="1">
                <a:sym typeface="Mathematica1Mono" pitchFamily="18" charset="2"/>
              </a:rPr>
              <a:t>ub</a:t>
            </a:r>
            <a:r>
              <a:rPr lang="en-US" sz="2800" baseline="30000" dirty="0">
                <a:sym typeface="Mathematica1Mono" pitchFamily="18" charset="2"/>
              </a:rPr>
              <a:t>  </a:t>
            </a:r>
            <a:r>
              <a:rPr lang="en-US" sz="2800" baseline="30000" dirty="0" err="1">
                <a:sym typeface="Mathematica1Mono" pitchFamily="18" charset="2"/>
              </a:rPr>
              <a:t>vb</a:t>
            </a:r>
            <a:endParaRPr lang="en-US" sz="2800" baseline="30000" dirty="0">
              <a:sym typeface="Mathematica1Mono" pitchFamily="18" charset="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bg-BG"/>
              <a:t>Joins</a:t>
            </a:r>
          </a:p>
        </p:txBody>
      </p:sp>
      <p:sp>
        <p:nvSpPr>
          <p:cNvPr id="54275" name="Rectangle 3"/>
          <p:cNvSpPr>
            <a:spLocks noGrp="1" noChangeArrowheads="1"/>
          </p:cNvSpPr>
          <p:nvPr>
            <p:ph type="body" idx="1"/>
          </p:nvPr>
        </p:nvSpPr>
        <p:spPr/>
        <p:txBody>
          <a:bodyPr/>
          <a:lstStyle/>
          <a:p>
            <a:pPr>
              <a:buFont typeface="Wingdings" pitchFamily="2" charset="2"/>
              <a:buNone/>
            </a:pPr>
            <a:r>
              <a:rPr lang="en-US" sz="2800"/>
              <a:t>If the condition of the theta-join is not a conjunction, then we convert it to disjunctive normal form, as discussed. We then create one rule for each conjunct. In this rule, we begin with the subgoals for the product and then add subgoals for each literal in the conjunct. The heads of all the rules are identical and have one argument for each attribute of the two relations being theta-joined.</a:t>
            </a:r>
            <a:endParaRPr lang="bg-BG" sz="28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Example</a:t>
            </a:r>
            <a:endParaRPr lang="bg-BG"/>
          </a:p>
        </p:txBody>
      </p:sp>
      <p:sp>
        <p:nvSpPr>
          <p:cNvPr id="55299" name="Rectangle 3"/>
          <p:cNvSpPr>
            <a:spLocks noGrp="1" noChangeArrowheads="1"/>
          </p:cNvSpPr>
          <p:nvPr>
            <p:ph type="body" idx="1"/>
          </p:nvPr>
        </p:nvSpPr>
        <p:spPr/>
        <p:txBody>
          <a:bodyPr/>
          <a:lstStyle/>
          <a:p>
            <a:pPr>
              <a:buFont typeface="Wingdings" pitchFamily="2" charset="2"/>
              <a:buNone/>
            </a:pPr>
            <a:r>
              <a:rPr lang="en-US" dirty="0"/>
              <a:t>U      </a:t>
            </a:r>
            <a:r>
              <a:rPr lang="en-US" dirty="0" smtClean="0">
                <a:sym typeface="Mathematica3Mono" pitchFamily="2" charset="2"/>
              </a:rPr>
              <a:t>&gt;&lt;         </a:t>
            </a:r>
            <a:r>
              <a:rPr lang="en-US" dirty="0">
                <a:sym typeface="Mathematica3Mono" pitchFamily="2" charset="2"/>
              </a:rPr>
              <a:t>V</a:t>
            </a:r>
          </a:p>
          <a:p>
            <a:pPr>
              <a:buFont typeface="Wingdings" pitchFamily="2" charset="2"/>
              <a:buNone/>
            </a:pPr>
            <a:r>
              <a:rPr lang="en-US" baseline="30000" dirty="0">
                <a:sym typeface="Mathematica3Mono" pitchFamily="2" charset="2"/>
              </a:rPr>
              <a:t>A &lt; C </a:t>
            </a:r>
            <a:r>
              <a:rPr lang="en-US" baseline="30000" dirty="0" smtClean="0">
                <a:sym typeface="Mathematica3Mono" pitchFamily="2" charset="2"/>
              </a:rPr>
              <a:t>OR </a:t>
            </a:r>
            <a:r>
              <a:rPr lang="en-US" baseline="30000" dirty="0">
                <a:sym typeface="Mathematica3Mono" pitchFamily="2" charset="2"/>
              </a:rPr>
              <a:t>U.B </a:t>
            </a:r>
            <a:r>
              <a:rPr lang="en-US" baseline="30000" dirty="0">
                <a:sym typeface="Mathematica1Mono" pitchFamily="18" charset="2"/>
              </a:rPr>
              <a:t> V.B</a:t>
            </a:r>
          </a:p>
          <a:p>
            <a:pPr>
              <a:buFont typeface="Wingdings" pitchFamily="2" charset="2"/>
              <a:buNone/>
            </a:pPr>
            <a:endParaRPr lang="en-US" baseline="30000" dirty="0">
              <a:sym typeface="Mathematica1Mono" pitchFamily="18" charset="2"/>
            </a:endParaRPr>
          </a:p>
          <a:p>
            <a:pPr>
              <a:buFont typeface="Wingdings" pitchFamily="2" charset="2"/>
              <a:buNone/>
            </a:pPr>
            <a:r>
              <a:rPr lang="en-US" sz="2800" baseline="30000" dirty="0">
                <a:sym typeface="Mathematica1Mono" pitchFamily="18" charset="2"/>
              </a:rPr>
              <a:t>1. J(a, </a:t>
            </a:r>
            <a:r>
              <a:rPr lang="en-US" sz="2800" baseline="30000" dirty="0" err="1">
                <a:sym typeface="Mathematica1Mono" pitchFamily="18" charset="2"/>
              </a:rPr>
              <a:t>ub</a:t>
            </a:r>
            <a:r>
              <a:rPr lang="en-US" sz="2800" baseline="30000" dirty="0">
                <a:sym typeface="Mathematica1Mono" pitchFamily="18" charset="2"/>
              </a:rPr>
              <a:t>, </a:t>
            </a:r>
            <a:r>
              <a:rPr lang="en-US" sz="2800" baseline="30000" dirty="0" err="1">
                <a:sym typeface="Mathematica1Mono" pitchFamily="18" charset="2"/>
              </a:rPr>
              <a:t>uc</a:t>
            </a:r>
            <a:r>
              <a:rPr lang="en-US" sz="2800" baseline="30000" dirty="0">
                <a:sym typeface="Mathematica1Mono" pitchFamily="18" charset="2"/>
              </a:rPr>
              <a:t>, </a:t>
            </a:r>
            <a:r>
              <a:rPr lang="en-US" sz="2800" baseline="30000" dirty="0" err="1">
                <a:sym typeface="Mathematica1Mono" pitchFamily="18" charset="2"/>
              </a:rPr>
              <a:t>vb</a:t>
            </a:r>
            <a:r>
              <a:rPr lang="en-US" sz="2800" baseline="30000" dirty="0">
                <a:sym typeface="Mathematica1Mono" pitchFamily="18" charset="2"/>
              </a:rPr>
              <a:t>, </a:t>
            </a:r>
            <a:r>
              <a:rPr lang="en-US" sz="2800" baseline="30000" dirty="0" err="1">
                <a:sym typeface="Mathematica1Mono" pitchFamily="18" charset="2"/>
              </a:rPr>
              <a:t>vc</a:t>
            </a:r>
            <a:r>
              <a:rPr lang="en-US" sz="2800" baseline="30000" dirty="0">
                <a:sym typeface="Mathematica1Mono" pitchFamily="18" charset="2"/>
              </a:rPr>
              <a:t>, d) </a:t>
            </a:r>
            <a:r>
              <a:rPr lang="en-US" sz="2800" baseline="30000" dirty="0" smtClean="0">
                <a:sym typeface="Mathematica1" pitchFamily="2" charset="2"/>
              </a:rPr>
              <a:t>&lt;-</a:t>
            </a:r>
            <a:r>
              <a:rPr lang="en-US" sz="2800" baseline="30000" dirty="0" smtClean="0">
                <a:sym typeface="Mathematica1Mono" pitchFamily="18" charset="2"/>
              </a:rPr>
              <a:t> </a:t>
            </a:r>
            <a:r>
              <a:rPr lang="en-US" sz="2800" baseline="30000" dirty="0">
                <a:sym typeface="Mathematica1Mono" pitchFamily="18" charset="2"/>
              </a:rPr>
              <a:t>U(a, </a:t>
            </a:r>
            <a:r>
              <a:rPr lang="en-US" sz="2800" baseline="30000" dirty="0" err="1">
                <a:sym typeface="Mathematica1Mono" pitchFamily="18" charset="2"/>
              </a:rPr>
              <a:t>ub</a:t>
            </a:r>
            <a:r>
              <a:rPr lang="en-US" sz="2800" baseline="30000" dirty="0">
                <a:sym typeface="Mathematica1Mono" pitchFamily="18" charset="2"/>
              </a:rPr>
              <a:t>, </a:t>
            </a:r>
            <a:r>
              <a:rPr lang="en-US" sz="2800" baseline="30000" dirty="0" err="1">
                <a:sym typeface="Mathematica1Mono" pitchFamily="18" charset="2"/>
              </a:rPr>
              <a:t>uc</a:t>
            </a:r>
            <a:r>
              <a:rPr lang="en-US" sz="2800" baseline="30000" dirty="0">
                <a:sym typeface="Mathematica1Mono" pitchFamily="18" charset="2"/>
              </a:rPr>
              <a:t>) AND V(</a:t>
            </a:r>
            <a:r>
              <a:rPr lang="en-US" sz="2800" baseline="30000" dirty="0" err="1">
                <a:sym typeface="Mathematica1Mono" pitchFamily="18" charset="2"/>
              </a:rPr>
              <a:t>vb</a:t>
            </a:r>
            <a:r>
              <a:rPr lang="en-US" sz="2800" baseline="30000" dirty="0">
                <a:sym typeface="Mathematica1Mono" pitchFamily="18" charset="2"/>
              </a:rPr>
              <a:t>, </a:t>
            </a:r>
            <a:r>
              <a:rPr lang="en-US" sz="2800" baseline="30000" dirty="0" err="1">
                <a:sym typeface="Mathematica1Mono" pitchFamily="18" charset="2"/>
              </a:rPr>
              <a:t>vc</a:t>
            </a:r>
            <a:r>
              <a:rPr lang="en-US" sz="2800" baseline="30000" dirty="0">
                <a:sym typeface="Mathematica1Mono" pitchFamily="18" charset="2"/>
              </a:rPr>
              <a:t>, d) AND a &lt; d</a:t>
            </a:r>
          </a:p>
          <a:p>
            <a:pPr>
              <a:buFont typeface="Wingdings" pitchFamily="2" charset="2"/>
              <a:buNone/>
            </a:pPr>
            <a:r>
              <a:rPr lang="en-US" sz="2800" baseline="30000" dirty="0">
                <a:sym typeface="Mathematica1Mono" pitchFamily="18" charset="2"/>
              </a:rPr>
              <a:t>2. J(a, </a:t>
            </a:r>
            <a:r>
              <a:rPr lang="en-US" sz="2800" baseline="30000" dirty="0" err="1">
                <a:sym typeface="Mathematica1Mono" pitchFamily="18" charset="2"/>
              </a:rPr>
              <a:t>ub</a:t>
            </a:r>
            <a:r>
              <a:rPr lang="en-US" sz="2800" baseline="30000" dirty="0">
                <a:sym typeface="Mathematica1Mono" pitchFamily="18" charset="2"/>
              </a:rPr>
              <a:t>, </a:t>
            </a:r>
            <a:r>
              <a:rPr lang="en-US" sz="2800" baseline="30000" dirty="0" err="1">
                <a:sym typeface="Mathematica1Mono" pitchFamily="18" charset="2"/>
              </a:rPr>
              <a:t>uc</a:t>
            </a:r>
            <a:r>
              <a:rPr lang="en-US" sz="2800" baseline="30000" dirty="0">
                <a:sym typeface="Mathematica1Mono" pitchFamily="18" charset="2"/>
              </a:rPr>
              <a:t>, </a:t>
            </a:r>
            <a:r>
              <a:rPr lang="en-US" sz="2800" baseline="30000" dirty="0" err="1">
                <a:sym typeface="Mathematica1Mono" pitchFamily="18" charset="2"/>
              </a:rPr>
              <a:t>vb</a:t>
            </a:r>
            <a:r>
              <a:rPr lang="en-US" sz="2800" baseline="30000" dirty="0">
                <a:sym typeface="Mathematica1Mono" pitchFamily="18" charset="2"/>
              </a:rPr>
              <a:t>, </a:t>
            </a:r>
            <a:r>
              <a:rPr lang="en-US" sz="2800" baseline="30000" dirty="0" err="1">
                <a:sym typeface="Mathematica1Mono" pitchFamily="18" charset="2"/>
              </a:rPr>
              <a:t>vc</a:t>
            </a:r>
            <a:r>
              <a:rPr lang="en-US" sz="2800" baseline="30000" dirty="0">
                <a:sym typeface="Mathematica1Mono" pitchFamily="18" charset="2"/>
              </a:rPr>
              <a:t>, d) </a:t>
            </a:r>
            <a:r>
              <a:rPr lang="en-US" sz="2800" baseline="30000" dirty="0" smtClean="0">
                <a:sym typeface="Mathematica1" pitchFamily="2" charset="2"/>
              </a:rPr>
              <a:t>&lt;-</a:t>
            </a:r>
            <a:r>
              <a:rPr lang="en-US" sz="2800" baseline="30000" dirty="0" smtClean="0">
                <a:sym typeface="Mathematica1Mono" pitchFamily="18" charset="2"/>
              </a:rPr>
              <a:t> </a:t>
            </a:r>
            <a:r>
              <a:rPr lang="en-US" sz="2800" baseline="30000" dirty="0">
                <a:sym typeface="Mathematica1Mono" pitchFamily="18" charset="2"/>
              </a:rPr>
              <a:t>U(a, </a:t>
            </a:r>
            <a:r>
              <a:rPr lang="en-US" sz="2800" baseline="30000" dirty="0" err="1">
                <a:sym typeface="Mathematica1Mono" pitchFamily="18" charset="2"/>
              </a:rPr>
              <a:t>ub</a:t>
            </a:r>
            <a:r>
              <a:rPr lang="en-US" sz="2800" baseline="30000" dirty="0">
                <a:sym typeface="Mathematica1Mono" pitchFamily="18" charset="2"/>
              </a:rPr>
              <a:t>, </a:t>
            </a:r>
            <a:r>
              <a:rPr lang="en-US" sz="2800" baseline="30000" dirty="0" err="1">
                <a:sym typeface="Mathematica1Mono" pitchFamily="18" charset="2"/>
              </a:rPr>
              <a:t>uc</a:t>
            </a:r>
            <a:r>
              <a:rPr lang="en-US" sz="2800" baseline="30000" dirty="0">
                <a:sym typeface="Mathematica1Mono" pitchFamily="18" charset="2"/>
              </a:rPr>
              <a:t>) AND V(</a:t>
            </a:r>
            <a:r>
              <a:rPr lang="en-US" sz="2800" baseline="30000" dirty="0" err="1">
                <a:sym typeface="Mathematica1Mono" pitchFamily="18" charset="2"/>
              </a:rPr>
              <a:t>vb</a:t>
            </a:r>
            <a:r>
              <a:rPr lang="en-US" sz="2800" baseline="30000" dirty="0">
                <a:sym typeface="Mathematica1Mono" pitchFamily="18" charset="2"/>
              </a:rPr>
              <a:t>, </a:t>
            </a:r>
            <a:r>
              <a:rPr lang="en-US" sz="2800" baseline="30000" dirty="0" err="1">
                <a:sym typeface="Mathematica1Mono" pitchFamily="18" charset="2"/>
              </a:rPr>
              <a:t>vc</a:t>
            </a:r>
            <a:r>
              <a:rPr lang="en-US" sz="2800" baseline="30000" dirty="0">
                <a:sym typeface="Mathematica1Mono" pitchFamily="18" charset="2"/>
              </a:rPr>
              <a:t>, d) AND </a:t>
            </a:r>
            <a:r>
              <a:rPr lang="en-US" sz="2800" baseline="30000" dirty="0" err="1">
                <a:sym typeface="Mathematica1Mono" pitchFamily="18" charset="2"/>
              </a:rPr>
              <a:t>ub</a:t>
            </a:r>
            <a:r>
              <a:rPr lang="en-US" sz="2800" baseline="30000" dirty="0">
                <a:sym typeface="Mathematica1Mono" pitchFamily="18" charset="2"/>
              </a:rPr>
              <a:t>  </a:t>
            </a:r>
            <a:r>
              <a:rPr lang="en-US" sz="2800" baseline="30000" dirty="0" err="1">
                <a:sym typeface="Mathematica1Mono" pitchFamily="18" charset="2"/>
              </a:rPr>
              <a:t>vb</a:t>
            </a:r>
            <a:endParaRPr lang="bg-BG" sz="2800" baseline="30000" dirty="0">
              <a:sym typeface="Mathematica1Mono" pitchFamily="18" charset="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z="4000"/>
              <a:t>Simulating Multiple Operations with Datalog</a:t>
            </a:r>
            <a:endParaRPr lang="bg-BG" sz="4000"/>
          </a:p>
        </p:txBody>
      </p:sp>
      <p:sp>
        <p:nvSpPr>
          <p:cNvPr id="56323" name="Rectangle 3"/>
          <p:cNvSpPr>
            <a:spLocks noGrp="1" noChangeArrowheads="1"/>
          </p:cNvSpPr>
          <p:nvPr>
            <p:ph type="body" idx="1"/>
          </p:nvPr>
        </p:nvSpPr>
        <p:spPr/>
        <p:txBody>
          <a:bodyPr/>
          <a:lstStyle/>
          <a:p>
            <a:pPr>
              <a:lnSpc>
                <a:spcPct val="90000"/>
              </a:lnSpc>
              <a:buFont typeface="Wingdings" pitchFamily="2" charset="2"/>
              <a:buNone/>
            </a:pPr>
            <a:r>
              <a:rPr lang="en-US" sz="2400"/>
              <a:t>Datalog rules are not only capable of mimicking a single operation of relational algebra. We can in fact mimic any algebraic expression. The trick is to look at the expression tree for the relational-algebra expression and create one IDB predicate for each interior node of the tree. The rule or rules for each IDB predicate is whatever we need to apply the operator at the corresponding node of the tree. Those operands of the tree that are extensional (i.e., they are relations of the database) are represented by the corresponding predicate. Operands that are themselves interior nodes are represented by the corresponding IDB predicate.</a:t>
            </a:r>
            <a:endParaRPr lang="bg-BG" sz="2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Example</a:t>
            </a:r>
            <a:endParaRPr lang="bg-BG"/>
          </a:p>
        </p:txBody>
      </p:sp>
      <p:sp>
        <p:nvSpPr>
          <p:cNvPr id="57347" name="Rectangle 3"/>
          <p:cNvSpPr>
            <a:spLocks noGrp="1" noChangeArrowheads="1"/>
          </p:cNvSpPr>
          <p:nvPr>
            <p:ph type="body" idx="1"/>
          </p:nvPr>
        </p:nvSpPr>
        <p:spPr>
          <a:xfrm>
            <a:off x="468313" y="1557338"/>
            <a:ext cx="8229600" cy="727075"/>
          </a:xfrm>
        </p:spPr>
        <p:txBody>
          <a:bodyPr/>
          <a:lstStyle/>
          <a:p>
            <a:pPr>
              <a:buFont typeface="Wingdings" pitchFamily="2" charset="2"/>
              <a:buNone/>
            </a:pPr>
            <a:r>
              <a:rPr lang="el-GR" sz="2400" dirty="0">
                <a:latin typeface="Courier New" pitchFamily="49" charset="0"/>
                <a:cs typeface="Courier New" pitchFamily="49" charset="0"/>
              </a:rPr>
              <a:t>π</a:t>
            </a:r>
            <a:r>
              <a:rPr lang="en-US" sz="2400" baseline="-25000" dirty="0">
                <a:cs typeface="Courier New" pitchFamily="49" charset="0"/>
              </a:rPr>
              <a:t>title, year</a:t>
            </a:r>
            <a:r>
              <a:rPr lang="en-US" sz="2400" dirty="0">
                <a:cs typeface="Courier New" pitchFamily="49" charset="0"/>
              </a:rPr>
              <a:t>(</a:t>
            </a:r>
            <a:r>
              <a:rPr lang="el-GR" sz="2400" dirty="0">
                <a:latin typeface="Courier New" pitchFamily="49" charset="0"/>
                <a:cs typeface="Courier New" pitchFamily="49" charset="0"/>
              </a:rPr>
              <a:t>σ</a:t>
            </a:r>
            <a:r>
              <a:rPr lang="en-US" sz="2400" baseline="-25000" dirty="0">
                <a:cs typeface="Courier New" pitchFamily="49" charset="0"/>
              </a:rPr>
              <a:t>length ≥ 100</a:t>
            </a:r>
            <a:r>
              <a:rPr lang="en-US" sz="2400" dirty="0">
                <a:cs typeface="Courier New" pitchFamily="49" charset="0"/>
              </a:rPr>
              <a:t>(Movie) </a:t>
            </a:r>
            <a:r>
              <a:rPr lang="en-US" sz="2400" dirty="0" smtClean="0">
                <a:latin typeface="Courier New"/>
                <a:cs typeface="Courier New"/>
              </a:rPr>
              <a:t>∩</a:t>
            </a:r>
            <a:r>
              <a:rPr lang="en-US" sz="2400" dirty="0" smtClean="0">
                <a:cs typeface="Courier New" pitchFamily="49" charset="0"/>
                <a:sym typeface="Mathematica1" pitchFamily="2" charset="2"/>
              </a:rPr>
              <a:t> </a:t>
            </a:r>
            <a:r>
              <a:rPr lang="el-GR" sz="2400" dirty="0">
                <a:latin typeface="Courier New" pitchFamily="49" charset="0"/>
                <a:cs typeface="Courier New" pitchFamily="49" charset="0"/>
              </a:rPr>
              <a:t>σ</a:t>
            </a:r>
            <a:r>
              <a:rPr lang="en-US" sz="2400" baseline="-25000" dirty="0" err="1">
                <a:cs typeface="Courier New" pitchFamily="49" charset="0"/>
              </a:rPr>
              <a:t>studioName</a:t>
            </a:r>
            <a:r>
              <a:rPr lang="en-US" sz="2400" baseline="-25000" dirty="0">
                <a:cs typeface="Courier New" pitchFamily="49" charset="0"/>
              </a:rPr>
              <a:t> = 'Fox' </a:t>
            </a:r>
            <a:r>
              <a:rPr lang="en-US" sz="2400" dirty="0">
                <a:cs typeface="Courier New" pitchFamily="49" charset="0"/>
              </a:rPr>
              <a:t>(Movie))</a:t>
            </a:r>
            <a:r>
              <a:rPr lang="en-US" dirty="0">
                <a:cs typeface="Courier New" pitchFamily="49" charset="0"/>
              </a:rPr>
              <a:t> </a:t>
            </a:r>
          </a:p>
        </p:txBody>
      </p:sp>
      <p:sp>
        <p:nvSpPr>
          <p:cNvPr id="57348" name="Text Box 4"/>
          <p:cNvSpPr txBox="1">
            <a:spLocks noChangeArrowheads="1"/>
          </p:cNvSpPr>
          <p:nvPr/>
        </p:nvSpPr>
        <p:spPr bwMode="auto">
          <a:xfrm>
            <a:off x="3348038" y="2349500"/>
            <a:ext cx="1333500" cy="366713"/>
          </a:xfrm>
          <a:prstGeom prst="rect">
            <a:avLst/>
          </a:prstGeom>
          <a:noFill/>
          <a:ln w="9525">
            <a:noFill/>
            <a:miter lim="800000"/>
            <a:headEnd/>
            <a:tailEnd/>
          </a:ln>
          <a:effectLst/>
        </p:spPr>
        <p:txBody>
          <a:bodyPr wrap="none">
            <a:spAutoFit/>
          </a:bodyPr>
          <a:lstStyle/>
          <a:p>
            <a:r>
              <a:rPr lang="el-GR">
                <a:latin typeface="Courier New" pitchFamily="49" charset="0"/>
                <a:cs typeface="Courier New" pitchFamily="49" charset="0"/>
              </a:rPr>
              <a:t>π</a:t>
            </a:r>
            <a:r>
              <a:rPr lang="en-US" baseline="-25000">
                <a:latin typeface="Courier New" pitchFamily="49" charset="0"/>
                <a:cs typeface="Tahoma" pitchFamily="34" charset="0"/>
              </a:rPr>
              <a:t>title, year</a:t>
            </a:r>
            <a:endParaRPr lang="el-GR" baseline="-25000">
              <a:latin typeface="Courier New" pitchFamily="49" charset="0"/>
              <a:cs typeface="Tahoma" pitchFamily="34" charset="0"/>
            </a:endParaRPr>
          </a:p>
        </p:txBody>
      </p:sp>
      <p:sp>
        <p:nvSpPr>
          <p:cNvPr id="57349" name="Text Box 5"/>
          <p:cNvSpPr txBox="1">
            <a:spLocks noChangeArrowheads="1"/>
          </p:cNvSpPr>
          <p:nvPr/>
        </p:nvSpPr>
        <p:spPr bwMode="auto">
          <a:xfrm>
            <a:off x="3871913" y="3101975"/>
            <a:ext cx="322524" cy="369332"/>
          </a:xfrm>
          <a:prstGeom prst="rect">
            <a:avLst/>
          </a:prstGeom>
          <a:noFill/>
          <a:ln w="9525">
            <a:noFill/>
            <a:miter lim="800000"/>
            <a:headEnd/>
            <a:tailEnd/>
          </a:ln>
          <a:effectLst/>
        </p:spPr>
        <p:txBody>
          <a:bodyPr wrap="none">
            <a:spAutoFit/>
          </a:bodyPr>
          <a:lstStyle/>
          <a:p>
            <a:r>
              <a:rPr lang="bg-BG" dirty="0">
                <a:latin typeface="Courier New"/>
                <a:cs typeface="Courier New"/>
                <a:sym typeface="Mathematica3Mono" pitchFamily="2" charset="2"/>
              </a:rPr>
              <a:t>∩</a:t>
            </a:r>
            <a:endParaRPr lang="bg-BG" dirty="0">
              <a:sym typeface="Mathematica3Mono" pitchFamily="2" charset="2"/>
            </a:endParaRPr>
          </a:p>
        </p:txBody>
      </p:sp>
      <p:sp>
        <p:nvSpPr>
          <p:cNvPr id="57350" name="Text Box 6"/>
          <p:cNvSpPr txBox="1">
            <a:spLocks noChangeArrowheads="1"/>
          </p:cNvSpPr>
          <p:nvPr/>
        </p:nvSpPr>
        <p:spPr bwMode="auto">
          <a:xfrm>
            <a:off x="1855788" y="3990975"/>
            <a:ext cx="1260475" cy="366713"/>
          </a:xfrm>
          <a:prstGeom prst="rect">
            <a:avLst/>
          </a:prstGeom>
          <a:noFill/>
          <a:ln w="9525">
            <a:noFill/>
            <a:miter lim="800000"/>
            <a:headEnd/>
            <a:tailEnd/>
          </a:ln>
          <a:effectLst/>
        </p:spPr>
        <p:txBody>
          <a:bodyPr wrap="none">
            <a:spAutoFit/>
          </a:bodyPr>
          <a:lstStyle/>
          <a:p>
            <a:r>
              <a:rPr lang="el-GR">
                <a:latin typeface="Courier New" pitchFamily="49" charset="0"/>
                <a:cs typeface="Courier New" pitchFamily="49" charset="0"/>
              </a:rPr>
              <a:t>σ</a:t>
            </a:r>
            <a:r>
              <a:rPr lang="en-US" baseline="-25000">
                <a:latin typeface="Courier New" pitchFamily="49" charset="0"/>
                <a:cs typeface="Tahoma" pitchFamily="34" charset="0"/>
              </a:rPr>
              <a:t>length≥100</a:t>
            </a:r>
          </a:p>
        </p:txBody>
      </p:sp>
      <p:sp>
        <p:nvSpPr>
          <p:cNvPr id="57351" name="Text Box 7"/>
          <p:cNvSpPr txBox="1">
            <a:spLocks noChangeArrowheads="1"/>
          </p:cNvSpPr>
          <p:nvPr/>
        </p:nvSpPr>
        <p:spPr bwMode="auto">
          <a:xfrm>
            <a:off x="4737100" y="3990975"/>
            <a:ext cx="1793875" cy="366713"/>
          </a:xfrm>
          <a:prstGeom prst="rect">
            <a:avLst/>
          </a:prstGeom>
          <a:noFill/>
          <a:ln w="9525">
            <a:noFill/>
            <a:miter lim="800000"/>
            <a:headEnd/>
            <a:tailEnd/>
          </a:ln>
          <a:effectLst/>
        </p:spPr>
        <p:txBody>
          <a:bodyPr wrap="none">
            <a:spAutoFit/>
          </a:bodyPr>
          <a:lstStyle/>
          <a:p>
            <a:r>
              <a:rPr lang="el-GR">
                <a:latin typeface="Courier New" pitchFamily="49" charset="0"/>
                <a:cs typeface="Courier New" pitchFamily="49" charset="0"/>
              </a:rPr>
              <a:t>σ</a:t>
            </a:r>
            <a:r>
              <a:rPr lang="en-US" baseline="-25000">
                <a:latin typeface="Courier New" pitchFamily="49" charset="0"/>
                <a:cs typeface="Tahoma" pitchFamily="34" charset="0"/>
              </a:rPr>
              <a:t>studioName='Fox'</a:t>
            </a:r>
            <a:endParaRPr lang="el-GR" baseline="-25000">
              <a:latin typeface="Courier New" pitchFamily="49" charset="0"/>
              <a:cs typeface="Tahoma" pitchFamily="34" charset="0"/>
            </a:endParaRPr>
          </a:p>
        </p:txBody>
      </p:sp>
      <p:sp>
        <p:nvSpPr>
          <p:cNvPr id="57352" name="Text Box 8"/>
          <p:cNvSpPr txBox="1">
            <a:spLocks noChangeArrowheads="1"/>
          </p:cNvSpPr>
          <p:nvPr/>
        </p:nvSpPr>
        <p:spPr bwMode="auto">
          <a:xfrm>
            <a:off x="2000250" y="5118100"/>
            <a:ext cx="1003300" cy="366713"/>
          </a:xfrm>
          <a:prstGeom prst="rect">
            <a:avLst/>
          </a:prstGeom>
          <a:noFill/>
          <a:ln w="9525">
            <a:noFill/>
            <a:miter lim="800000"/>
            <a:headEnd/>
            <a:tailEnd/>
          </a:ln>
          <a:effectLst/>
        </p:spPr>
        <p:txBody>
          <a:bodyPr wrap="none">
            <a:spAutoFit/>
          </a:bodyPr>
          <a:lstStyle/>
          <a:p>
            <a:r>
              <a:rPr lang="en-US">
                <a:latin typeface="Courier New" pitchFamily="49" charset="0"/>
              </a:rPr>
              <a:t>Movies</a:t>
            </a:r>
            <a:endParaRPr lang="bg-BG">
              <a:latin typeface="Courier New" pitchFamily="49" charset="0"/>
            </a:endParaRPr>
          </a:p>
        </p:txBody>
      </p:sp>
      <p:sp>
        <p:nvSpPr>
          <p:cNvPr id="57353" name="Text Box 9"/>
          <p:cNvSpPr txBox="1">
            <a:spLocks noChangeArrowheads="1"/>
          </p:cNvSpPr>
          <p:nvPr/>
        </p:nvSpPr>
        <p:spPr bwMode="auto">
          <a:xfrm>
            <a:off x="5168900" y="5046663"/>
            <a:ext cx="1003300" cy="366712"/>
          </a:xfrm>
          <a:prstGeom prst="rect">
            <a:avLst/>
          </a:prstGeom>
          <a:noFill/>
          <a:ln w="9525">
            <a:noFill/>
            <a:miter lim="800000"/>
            <a:headEnd/>
            <a:tailEnd/>
          </a:ln>
          <a:effectLst/>
        </p:spPr>
        <p:txBody>
          <a:bodyPr wrap="none">
            <a:spAutoFit/>
          </a:bodyPr>
          <a:lstStyle/>
          <a:p>
            <a:r>
              <a:rPr lang="en-US">
                <a:latin typeface="Courier New" pitchFamily="49" charset="0"/>
              </a:rPr>
              <a:t>Movies</a:t>
            </a:r>
            <a:endParaRPr lang="bg-BG">
              <a:latin typeface="Courier New" pitchFamily="49" charset="0"/>
            </a:endParaRPr>
          </a:p>
        </p:txBody>
      </p:sp>
      <p:cxnSp>
        <p:nvCxnSpPr>
          <p:cNvPr id="57354" name="AutoShape 10"/>
          <p:cNvCxnSpPr>
            <a:cxnSpLocks noChangeShapeType="1"/>
            <a:stCxn id="57348" idx="2"/>
            <a:endCxn id="57349" idx="0"/>
          </p:cNvCxnSpPr>
          <p:nvPr/>
        </p:nvCxnSpPr>
        <p:spPr bwMode="auto">
          <a:xfrm>
            <a:off x="4014788" y="2716213"/>
            <a:ext cx="18387" cy="385762"/>
          </a:xfrm>
          <a:prstGeom prst="straightConnector1">
            <a:avLst/>
          </a:prstGeom>
          <a:noFill/>
          <a:ln w="9525">
            <a:solidFill>
              <a:schemeClr val="tx1"/>
            </a:solidFill>
            <a:round/>
            <a:headEnd/>
            <a:tailEnd/>
          </a:ln>
          <a:effectLst/>
        </p:spPr>
      </p:cxnSp>
      <p:cxnSp>
        <p:nvCxnSpPr>
          <p:cNvPr id="57355" name="AutoShape 11"/>
          <p:cNvCxnSpPr>
            <a:cxnSpLocks noChangeShapeType="1"/>
            <a:stCxn id="57350" idx="0"/>
            <a:endCxn id="57349" idx="2"/>
          </p:cNvCxnSpPr>
          <p:nvPr/>
        </p:nvCxnSpPr>
        <p:spPr bwMode="auto">
          <a:xfrm flipV="1">
            <a:off x="2486026" y="3471307"/>
            <a:ext cx="1547149" cy="519668"/>
          </a:xfrm>
          <a:prstGeom prst="straightConnector1">
            <a:avLst/>
          </a:prstGeom>
          <a:noFill/>
          <a:ln w="9525">
            <a:solidFill>
              <a:schemeClr val="tx1"/>
            </a:solidFill>
            <a:round/>
            <a:headEnd/>
            <a:tailEnd/>
          </a:ln>
          <a:effectLst/>
        </p:spPr>
      </p:cxnSp>
      <p:cxnSp>
        <p:nvCxnSpPr>
          <p:cNvPr id="57356" name="AutoShape 12"/>
          <p:cNvCxnSpPr>
            <a:cxnSpLocks noChangeShapeType="1"/>
            <a:stCxn id="57351" idx="0"/>
            <a:endCxn id="57349" idx="2"/>
          </p:cNvCxnSpPr>
          <p:nvPr/>
        </p:nvCxnSpPr>
        <p:spPr bwMode="auto">
          <a:xfrm flipH="1" flipV="1">
            <a:off x="4033175" y="3471307"/>
            <a:ext cx="1600863" cy="519668"/>
          </a:xfrm>
          <a:prstGeom prst="straightConnector1">
            <a:avLst/>
          </a:prstGeom>
          <a:noFill/>
          <a:ln w="9525">
            <a:solidFill>
              <a:schemeClr val="tx1"/>
            </a:solidFill>
            <a:round/>
            <a:headEnd/>
            <a:tailEnd/>
          </a:ln>
          <a:effectLst/>
        </p:spPr>
      </p:cxnSp>
      <p:cxnSp>
        <p:nvCxnSpPr>
          <p:cNvPr id="57357" name="AutoShape 13"/>
          <p:cNvCxnSpPr>
            <a:cxnSpLocks noChangeShapeType="1"/>
            <a:stCxn id="57350" idx="2"/>
            <a:endCxn id="57352" idx="0"/>
          </p:cNvCxnSpPr>
          <p:nvPr/>
        </p:nvCxnSpPr>
        <p:spPr bwMode="auto">
          <a:xfrm>
            <a:off x="2486025" y="4357688"/>
            <a:ext cx="15875" cy="760412"/>
          </a:xfrm>
          <a:prstGeom prst="straightConnector1">
            <a:avLst/>
          </a:prstGeom>
          <a:noFill/>
          <a:ln w="9525">
            <a:solidFill>
              <a:schemeClr val="tx1"/>
            </a:solidFill>
            <a:round/>
            <a:headEnd/>
            <a:tailEnd/>
          </a:ln>
          <a:effectLst/>
        </p:spPr>
      </p:cxnSp>
      <p:cxnSp>
        <p:nvCxnSpPr>
          <p:cNvPr id="57358" name="AutoShape 14"/>
          <p:cNvCxnSpPr>
            <a:cxnSpLocks noChangeShapeType="1"/>
            <a:stCxn id="57351" idx="2"/>
            <a:endCxn id="57353" idx="0"/>
          </p:cNvCxnSpPr>
          <p:nvPr/>
        </p:nvCxnSpPr>
        <p:spPr bwMode="auto">
          <a:xfrm>
            <a:off x="5634038" y="4357688"/>
            <a:ext cx="36512" cy="688975"/>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Example (cont.)</a:t>
            </a:r>
            <a:endParaRPr lang="bg-BG"/>
          </a:p>
        </p:txBody>
      </p:sp>
      <p:sp>
        <p:nvSpPr>
          <p:cNvPr id="58371" name="Rectangle 3"/>
          <p:cNvSpPr>
            <a:spLocks noGrp="1" noChangeArrowheads="1"/>
          </p:cNvSpPr>
          <p:nvPr>
            <p:ph type="body" idx="1"/>
          </p:nvPr>
        </p:nvSpPr>
        <p:spPr>
          <a:xfrm>
            <a:off x="457200" y="1981200"/>
            <a:ext cx="8686800" cy="4114800"/>
          </a:xfrm>
        </p:spPr>
        <p:txBody>
          <a:bodyPr/>
          <a:lstStyle/>
          <a:p>
            <a:pPr>
              <a:buFont typeface="Wingdings" pitchFamily="2" charset="2"/>
              <a:buNone/>
            </a:pPr>
            <a:r>
              <a:rPr lang="fr-FR" sz="2400" dirty="0"/>
              <a:t>1. W(t, y, l, c, s, p) </a:t>
            </a:r>
            <a:r>
              <a:rPr lang="fr-FR" sz="2400" dirty="0" smtClean="0">
                <a:sym typeface="Mathematica1" pitchFamily="2" charset="2"/>
              </a:rPr>
              <a:t>&lt;-</a:t>
            </a:r>
            <a:r>
              <a:rPr lang="fr-FR" sz="2400" dirty="0" smtClean="0"/>
              <a:t> </a:t>
            </a:r>
            <a:r>
              <a:rPr lang="fr-FR" sz="2400" dirty="0" err="1"/>
              <a:t>Movie</a:t>
            </a:r>
            <a:r>
              <a:rPr lang="fr-FR" sz="2400" dirty="0"/>
              <a:t>(t, y, l, c, s, p) AND l &gt; 100</a:t>
            </a:r>
          </a:p>
          <a:p>
            <a:pPr>
              <a:buFont typeface="Wingdings" pitchFamily="2" charset="2"/>
              <a:buNone/>
            </a:pPr>
            <a:r>
              <a:rPr lang="fr-FR" sz="2400" dirty="0"/>
              <a:t>2. X(t, y, l, c, s, p) </a:t>
            </a:r>
            <a:r>
              <a:rPr lang="fr-FR" sz="2400" dirty="0" smtClean="0">
                <a:sym typeface="Mathematica1" pitchFamily="2" charset="2"/>
              </a:rPr>
              <a:t>&lt;-</a:t>
            </a:r>
            <a:r>
              <a:rPr lang="fr-FR" sz="2400" dirty="0" smtClean="0"/>
              <a:t> </a:t>
            </a:r>
            <a:r>
              <a:rPr lang="fr-FR" sz="2400" dirty="0" err="1"/>
              <a:t>Movie</a:t>
            </a:r>
            <a:r>
              <a:rPr lang="fr-FR" sz="2400" dirty="0"/>
              <a:t>(t, y, l, c, s, p) AND s = 'Fox'</a:t>
            </a:r>
          </a:p>
          <a:p>
            <a:pPr>
              <a:buFont typeface="Wingdings" pitchFamily="2" charset="2"/>
              <a:buNone/>
            </a:pPr>
            <a:r>
              <a:rPr lang="fr-FR" sz="2400" dirty="0"/>
              <a:t>3. Y(t, y, l, c, s, p) </a:t>
            </a:r>
            <a:r>
              <a:rPr lang="fr-FR" sz="2400" dirty="0" smtClean="0">
                <a:sym typeface="Mathematica1" pitchFamily="2" charset="2"/>
              </a:rPr>
              <a:t>&lt;-</a:t>
            </a:r>
            <a:r>
              <a:rPr lang="fr-FR" sz="2400" dirty="0" smtClean="0"/>
              <a:t> </a:t>
            </a:r>
            <a:r>
              <a:rPr lang="fr-FR" sz="2400" dirty="0"/>
              <a:t>W(t, y, l, c, s, p) AND X(t, y, l, c, s, p)</a:t>
            </a:r>
          </a:p>
          <a:p>
            <a:pPr>
              <a:buFont typeface="Wingdings" pitchFamily="2" charset="2"/>
              <a:buNone/>
            </a:pPr>
            <a:r>
              <a:rPr lang="fr-FR" sz="2400" dirty="0"/>
              <a:t>4. Z(t, y) </a:t>
            </a:r>
            <a:r>
              <a:rPr lang="fr-FR" sz="2400" dirty="0" smtClean="0">
                <a:sym typeface="Mathematica1" pitchFamily="2" charset="2"/>
              </a:rPr>
              <a:t>&lt;-</a:t>
            </a:r>
            <a:r>
              <a:rPr lang="fr-FR" sz="2400" dirty="0" smtClean="0"/>
              <a:t> </a:t>
            </a:r>
            <a:r>
              <a:rPr lang="fr-FR" sz="2400" dirty="0"/>
              <a:t>Y(t, y, l, c, s, p)</a:t>
            </a:r>
          </a:p>
          <a:p>
            <a:pPr>
              <a:buFont typeface="Wingdings" pitchFamily="2" charset="2"/>
              <a:buNone/>
            </a:pPr>
            <a:endParaRPr lang="en-US" dirty="0"/>
          </a:p>
          <a:p>
            <a:pPr>
              <a:buFont typeface="Wingdings" pitchFamily="2" charset="2"/>
              <a:buNone/>
            </a:pPr>
            <a:r>
              <a:rPr lang="en-US" sz="2400" dirty="0"/>
              <a:t>Z(t, y) </a:t>
            </a:r>
            <a:r>
              <a:rPr lang="en-US" sz="2400" dirty="0" smtClean="0">
                <a:sym typeface="Mathematica1" pitchFamily="2" charset="2"/>
              </a:rPr>
              <a:t>&lt;- </a:t>
            </a:r>
            <a:r>
              <a:rPr lang="en-US" sz="2400" dirty="0"/>
              <a:t>Movie(t, y, l, c, s, p) AND l &gt; 100 AND s = 'Fox'</a:t>
            </a:r>
            <a:endParaRPr lang="bg-BG"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bg-BG" sz="4000"/>
              <a:t>Recursive Programming in Datalog</a:t>
            </a:r>
          </a:p>
        </p:txBody>
      </p:sp>
      <p:sp>
        <p:nvSpPr>
          <p:cNvPr id="59395" name="Rectangle 3"/>
          <p:cNvSpPr>
            <a:spLocks noGrp="1" noChangeArrowheads="1"/>
          </p:cNvSpPr>
          <p:nvPr>
            <p:ph type="body" idx="1"/>
          </p:nvPr>
        </p:nvSpPr>
        <p:spPr/>
        <p:txBody>
          <a:bodyPr/>
          <a:lstStyle/>
          <a:p>
            <a:pPr>
              <a:buFont typeface="Wingdings" pitchFamily="2" charset="2"/>
              <a:buNone/>
            </a:pPr>
            <a:r>
              <a:rPr lang="en-US"/>
              <a:t>While relational algebra can express many useful operations on relations, there are some computations that cannot be written as an expression of relational algebra. A common kind of operation on data that we cannot express in relational algebra involves an infinite, recursively defined sequence of similar expressions.</a:t>
            </a:r>
            <a:endParaRPr lang="bg-BG"/>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bg-BG"/>
              <a:t>Predicates and Atoms</a:t>
            </a:r>
          </a:p>
        </p:txBody>
      </p:sp>
      <p:sp>
        <p:nvSpPr>
          <p:cNvPr id="11267" name="Rectangle 3"/>
          <p:cNvSpPr>
            <a:spLocks noGrp="1" noChangeArrowheads="1"/>
          </p:cNvSpPr>
          <p:nvPr>
            <p:ph type="body" idx="1"/>
          </p:nvPr>
        </p:nvSpPr>
        <p:spPr>
          <a:xfrm>
            <a:off x="457200" y="1981200"/>
            <a:ext cx="8229600" cy="4256088"/>
          </a:xfrm>
        </p:spPr>
        <p:txBody>
          <a:bodyPr/>
          <a:lstStyle/>
          <a:p>
            <a:pPr>
              <a:lnSpc>
                <a:spcPct val="80000"/>
              </a:lnSpc>
              <a:buFont typeface="Wingdings" pitchFamily="2" charset="2"/>
              <a:buNone/>
            </a:pPr>
            <a:r>
              <a:rPr lang="en-US" sz="2000"/>
              <a:t>Relations are represented in Datalog by predicates. Each predicate takes a fixed number of arguments, and a predicate followed by its arguments is called an </a:t>
            </a:r>
            <a:r>
              <a:rPr lang="en-US" sz="2000">
                <a:solidFill>
                  <a:schemeClr val="folHlink"/>
                </a:solidFill>
              </a:rPr>
              <a:t>atom</a:t>
            </a:r>
            <a:r>
              <a:rPr lang="en-US" sz="2000"/>
              <a:t>. The syntax of atoms is just like that of function calls in conventional programming languages; for example P(x</a:t>
            </a:r>
            <a:r>
              <a:rPr lang="en-US" sz="2000" baseline="-25000"/>
              <a:t>1</a:t>
            </a:r>
            <a:r>
              <a:rPr lang="en-US" sz="2000"/>
              <a:t>, x</a:t>
            </a:r>
            <a:r>
              <a:rPr lang="en-US" sz="2000" baseline="-25000"/>
              <a:t>2</a:t>
            </a:r>
            <a:r>
              <a:rPr lang="en-US" sz="2000"/>
              <a:t>, …, x</a:t>
            </a:r>
            <a:r>
              <a:rPr lang="en-US" sz="2000" baseline="-25000"/>
              <a:t>n</a:t>
            </a:r>
            <a:r>
              <a:rPr lang="en-US" sz="2000"/>
              <a:t>) is an atom consisting of the predicate P with arguments x</a:t>
            </a:r>
            <a:r>
              <a:rPr lang="en-US" sz="2000" baseline="-25000"/>
              <a:t>1</a:t>
            </a:r>
            <a:r>
              <a:rPr lang="en-US" sz="2000"/>
              <a:t>, x</a:t>
            </a:r>
            <a:r>
              <a:rPr lang="en-US" sz="2000" baseline="-25000"/>
              <a:t>2</a:t>
            </a:r>
            <a:r>
              <a:rPr lang="en-US" sz="2000"/>
              <a:t>, …, x</a:t>
            </a:r>
            <a:r>
              <a:rPr lang="en-US" sz="2000" baseline="-25000"/>
              <a:t>n</a:t>
            </a:r>
            <a:r>
              <a:rPr lang="en-US" sz="2000"/>
              <a:t>.</a:t>
            </a:r>
          </a:p>
          <a:p>
            <a:pPr>
              <a:lnSpc>
                <a:spcPct val="80000"/>
              </a:lnSpc>
              <a:buFont typeface="Wingdings" pitchFamily="2" charset="2"/>
              <a:buNone/>
            </a:pPr>
            <a:r>
              <a:rPr lang="en-US" sz="2000"/>
              <a:t>In essence, a predicate is the name of a function that returns a boolean value. If R is a relation with n attributes in some fixed order, then we shall also use R as the name of a predicate corresponding to this relation. The atom R(a</a:t>
            </a:r>
            <a:r>
              <a:rPr lang="en-US" sz="2000" baseline="-25000"/>
              <a:t>1</a:t>
            </a:r>
            <a:r>
              <a:rPr lang="en-US" sz="2000"/>
              <a:t>, a</a:t>
            </a:r>
            <a:r>
              <a:rPr lang="en-US" sz="2000" baseline="-25000"/>
              <a:t>2</a:t>
            </a:r>
            <a:r>
              <a:rPr lang="en-US" sz="2000"/>
              <a:t>, ..., a</a:t>
            </a:r>
            <a:r>
              <a:rPr lang="en-US" sz="2000" baseline="-25000"/>
              <a:t>n</a:t>
            </a:r>
            <a:r>
              <a:rPr lang="en-US" sz="2000"/>
              <a:t>) has value TRUE if (a</a:t>
            </a:r>
            <a:r>
              <a:rPr lang="en-US" sz="2000" baseline="-25000"/>
              <a:t>1</a:t>
            </a:r>
            <a:r>
              <a:rPr lang="en-US" sz="2000"/>
              <a:t>, a</a:t>
            </a:r>
            <a:r>
              <a:rPr lang="en-US" sz="2000" baseline="-25000"/>
              <a:t>2</a:t>
            </a:r>
            <a:r>
              <a:rPr lang="en-US" sz="2000"/>
              <a:t>, ..., a</a:t>
            </a:r>
            <a:r>
              <a:rPr lang="en-US" sz="2000" baseline="-25000"/>
              <a:t>n</a:t>
            </a:r>
            <a:r>
              <a:rPr lang="en-US" sz="2000"/>
              <a:t>) is a tuple of R; the atom has value FALSE otherwise.</a:t>
            </a:r>
          </a:p>
          <a:p>
            <a:pPr>
              <a:lnSpc>
                <a:spcPct val="80000"/>
              </a:lnSpc>
              <a:buFont typeface="Wingdings" pitchFamily="2" charset="2"/>
              <a:buNone/>
            </a:pPr>
            <a:r>
              <a:rPr lang="en-US" sz="2000"/>
              <a:t>A predicate can take variables as well as constants as arguments. If an atom has variables for one or more of its arguments, then it is a boolean-valued function that takes values for these variables and returns TRUE or FALSE.</a:t>
            </a:r>
            <a:endParaRPr lang="bg-BG" sz="20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Example</a:t>
            </a:r>
            <a:endParaRPr lang="bg-BG"/>
          </a:p>
        </p:txBody>
      </p:sp>
      <p:sp>
        <p:nvSpPr>
          <p:cNvPr id="60419" name="Rectangle 3"/>
          <p:cNvSpPr>
            <a:spLocks noGrp="1" noChangeArrowheads="1"/>
          </p:cNvSpPr>
          <p:nvPr>
            <p:ph type="body" sz="half" idx="1"/>
          </p:nvPr>
        </p:nvSpPr>
        <p:spPr>
          <a:xfrm>
            <a:off x="457200" y="5445125"/>
            <a:ext cx="8291513" cy="650875"/>
          </a:xfrm>
        </p:spPr>
        <p:txBody>
          <a:bodyPr/>
          <a:lstStyle/>
          <a:p>
            <a:pPr>
              <a:buFont typeface="Wingdings" pitchFamily="2" charset="2"/>
              <a:buNone/>
            </a:pPr>
            <a:r>
              <a:rPr lang="el-GR" sz="2400" dirty="0">
                <a:cs typeface="Courier New" pitchFamily="49" charset="0"/>
              </a:rPr>
              <a:t>π</a:t>
            </a:r>
            <a:r>
              <a:rPr lang="en-US" sz="2400" baseline="-25000" dirty="0">
                <a:cs typeface="Courier New" pitchFamily="49" charset="0"/>
              </a:rPr>
              <a:t>first, third</a:t>
            </a:r>
            <a:r>
              <a:rPr lang="en-US" sz="2400" dirty="0">
                <a:cs typeface="Courier New" pitchFamily="49" charset="0"/>
              </a:rPr>
              <a:t>(</a:t>
            </a:r>
            <a:r>
              <a:rPr lang="el-GR" sz="2400" dirty="0">
                <a:cs typeface="Courier New" pitchFamily="49" charset="0"/>
              </a:rPr>
              <a:t>ρ</a:t>
            </a:r>
            <a:r>
              <a:rPr lang="en-US" sz="2400" baseline="-25000" dirty="0">
                <a:cs typeface="Courier New" pitchFamily="49" charset="0"/>
              </a:rPr>
              <a:t>R(first, second)</a:t>
            </a:r>
            <a:r>
              <a:rPr lang="en-US" sz="2400" dirty="0">
                <a:cs typeface="Courier New" pitchFamily="49" charset="0"/>
              </a:rPr>
              <a:t>(</a:t>
            </a:r>
            <a:r>
              <a:rPr lang="en-US" sz="2400" dirty="0" err="1">
                <a:cs typeface="Courier New" pitchFamily="49" charset="0"/>
              </a:rPr>
              <a:t>SequelOf</a:t>
            </a:r>
            <a:r>
              <a:rPr lang="en-US" sz="2400" dirty="0">
                <a:cs typeface="Courier New" pitchFamily="49" charset="0"/>
              </a:rPr>
              <a:t>) </a:t>
            </a:r>
            <a:r>
              <a:rPr lang="en-US" sz="2400" dirty="0" smtClean="0">
                <a:cs typeface="Courier New" pitchFamily="49" charset="0"/>
              </a:rPr>
              <a:t>&gt;&lt;</a:t>
            </a:r>
            <a:r>
              <a:rPr lang="en-US" sz="2400" dirty="0" smtClean="0">
                <a:cs typeface="Courier New" pitchFamily="49" charset="0"/>
                <a:sym typeface="Mathematica3Mono" pitchFamily="2" charset="2"/>
              </a:rPr>
              <a:t> </a:t>
            </a:r>
            <a:r>
              <a:rPr lang="el-GR" sz="2400" dirty="0" smtClean="0">
                <a:cs typeface="Courier New" pitchFamily="49" charset="0"/>
              </a:rPr>
              <a:t>ρ</a:t>
            </a:r>
            <a:r>
              <a:rPr lang="en-US" sz="2400" baseline="-25000" dirty="0">
                <a:cs typeface="Courier New" pitchFamily="49" charset="0"/>
              </a:rPr>
              <a:t>S</a:t>
            </a:r>
            <a:r>
              <a:rPr lang="en-US" sz="2400" baseline="-25000" dirty="0" smtClean="0">
                <a:cs typeface="Courier New" pitchFamily="49" charset="0"/>
              </a:rPr>
              <a:t>(second</a:t>
            </a:r>
            <a:r>
              <a:rPr lang="en-US" sz="2400" baseline="-25000" dirty="0">
                <a:cs typeface="Courier New" pitchFamily="49" charset="0"/>
              </a:rPr>
              <a:t>, third)</a:t>
            </a:r>
            <a:r>
              <a:rPr lang="en-US" sz="2400" dirty="0">
                <a:cs typeface="Courier New" pitchFamily="49" charset="0"/>
              </a:rPr>
              <a:t>(</a:t>
            </a:r>
            <a:r>
              <a:rPr lang="en-US" sz="2400" dirty="0" err="1">
                <a:cs typeface="Courier New" pitchFamily="49" charset="0"/>
              </a:rPr>
              <a:t>SequelOf</a:t>
            </a:r>
            <a:r>
              <a:rPr lang="en-US" sz="2400" dirty="0">
                <a:cs typeface="Courier New" pitchFamily="49" charset="0"/>
              </a:rPr>
              <a:t>)</a:t>
            </a:r>
          </a:p>
        </p:txBody>
      </p:sp>
      <p:graphicFrame>
        <p:nvGraphicFramePr>
          <p:cNvPr id="60459" name="Group 43"/>
          <p:cNvGraphicFramePr>
            <a:graphicFrameLocks noGrp="1"/>
          </p:cNvGraphicFramePr>
          <p:nvPr>
            <p:ph sz="half" idx="2"/>
          </p:nvPr>
        </p:nvGraphicFramePr>
        <p:xfrm>
          <a:off x="468313" y="1916113"/>
          <a:ext cx="6119812" cy="1554480"/>
        </p:xfrm>
        <a:graphic>
          <a:graphicData uri="http://schemas.openxmlformats.org/drawingml/2006/table">
            <a:tbl>
              <a:tblPr/>
              <a:tblGrid>
                <a:gridCol w="3060700"/>
                <a:gridCol w="3059112"/>
              </a:tblGrid>
              <a:tr h="33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movie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sequel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Naked Gun</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Naked Gun 2</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rPr>
                        <a:t>½</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38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Naked Gun 2</a:t>
                      </a: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rPr>
                        <a:t>½</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Naked Gun 33 1/3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bg-BG"/>
              <a:t>Recursive Rules</a:t>
            </a:r>
          </a:p>
        </p:txBody>
      </p:sp>
      <p:sp>
        <p:nvSpPr>
          <p:cNvPr id="62467" name="Rectangle 3"/>
          <p:cNvSpPr>
            <a:spLocks noGrp="1" noChangeArrowheads="1"/>
          </p:cNvSpPr>
          <p:nvPr>
            <p:ph type="body" idx="1"/>
          </p:nvPr>
        </p:nvSpPr>
        <p:spPr/>
        <p:txBody>
          <a:bodyPr/>
          <a:lstStyle/>
          <a:p>
            <a:pPr>
              <a:lnSpc>
                <a:spcPct val="80000"/>
              </a:lnSpc>
              <a:buFont typeface="Wingdings" pitchFamily="2" charset="2"/>
              <a:buNone/>
            </a:pPr>
            <a:r>
              <a:rPr lang="en-US" sz="2800"/>
              <a:t>By using an IDB predicate both in the head and the body of rules, we can express an infinite union in Datalog. We shall first see some examples of how to express recursions in Datalog. Latter we shall examine the least </a:t>
            </a:r>
            <a:r>
              <a:rPr lang="en-US" sz="2800">
                <a:solidFill>
                  <a:schemeClr val="folHlink"/>
                </a:solidFill>
              </a:rPr>
              <a:t>fixedpoint</a:t>
            </a:r>
            <a:r>
              <a:rPr lang="en-US" sz="2800"/>
              <a:t> computation of the relations for the IDB predicates of these rules. A new approach to rule-evaluation is needed for recursive rules, since the straight-forward rule-evaluation approach assumes all the predicates in the body of rules have fixed relations.</a:t>
            </a:r>
            <a:endParaRPr lang="bg-BG" sz="28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Example</a:t>
            </a:r>
            <a:endParaRPr lang="bg-BG"/>
          </a:p>
        </p:txBody>
      </p:sp>
      <p:sp>
        <p:nvSpPr>
          <p:cNvPr id="63491" name="Rectangle 3"/>
          <p:cNvSpPr>
            <a:spLocks noGrp="1" noChangeArrowheads="1"/>
          </p:cNvSpPr>
          <p:nvPr>
            <p:ph type="body" idx="1"/>
          </p:nvPr>
        </p:nvSpPr>
        <p:spPr/>
        <p:txBody>
          <a:bodyPr/>
          <a:lstStyle/>
          <a:p>
            <a:pPr>
              <a:buFont typeface="Wingdings" pitchFamily="2" charset="2"/>
              <a:buNone/>
            </a:pPr>
            <a:r>
              <a:rPr lang="bg-BG" dirty="0"/>
              <a:t>1. Follow</a:t>
            </a:r>
            <a:r>
              <a:rPr lang="en-US" dirty="0"/>
              <a:t>O</a:t>
            </a:r>
            <a:r>
              <a:rPr lang="bg-BG" dirty="0"/>
              <a:t>n(x,</a:t>
            </a:r>
            <a:r>
              <a:rPr lang="en-US" dirty="0"/>
              <a:t> </a:t>
            </a:r>
            <a:r>
              <a:rPr lang="bg-BG" dirty="0"/>
              <a:t>y) </a:t>
            </a:r>
            <a:r>
              <a:rPr lang="bg-BG" dirty="0" smtClean="0">
                <a:sym typeface="Mathematica1" pitchFamily="2" charset="2"/>
              </a:rPr>
              <a:t>&lt;-</a:t>
            </a:r>
            <a:r>
              <a:rPr lang="bg-BG" dirty="0" smtClean="0"/>
              <a:t> </a:t>
            </a:r>
            <a:r>
              <a:rPr lang="bg-BG" dirty="0"/>
              <a:t>Sequel</a:t>
            </a:r>
            <a:r>
              <a:rPr lang="en-US" dirty="0"/>
              <a:t>O</a:t>
            </a:r>
            <a:r>
              <a:rPr lang="bg-BG" dirty="0"/>
              <a:t>f(x,</a:t>
            </a:r>
            <a:r>
              <a:rPr lang="en-US" dirty="0"/>
              <a:t> </a:t>
            </a:r>
            <a:r>
              <a:rPr lang="bg-BG" dirty="0"/>
              <a:t>y)</a:t>
            </a:r>
          </a:p>
          <a:p>
            <a:pPr>
              <a:buFont typeface="Wingdings" pitchFamily="2" charset="2"/>
              <a:buNone/>
            </a:pPr>
            <a:r>
              <a:rPr lang="bg-BG" dirty="0"/>
              <a:t>2. Follow</a:t>
            </a:r>
            <a:r>
              <a:rPr lang="en-US" dirty="0"/>
              <a:t>O</a:t>
            </a:r>
            <a:r>
              <a:rPr lang="bg-BG" dirty="0"/>
              <a:t>n(x,</a:t>
            </a:r>
            <a:r>
              <a:rPr lang="en-US" dirty="0"/>
              <a:t> </a:t>
            </a:r>
            <a:r>
              <a:rPr lang="bg-BG" dirty="0"/>
              <a:t>y) </a:t>
            </a:r>
            <a:r>
              <a:rPr lang="bg-BG" dirty="0" smtClean="0">
                <a:sym typeface="Mathematica1" pitchFamily="2" charset="2"/>
              </a:rPr>
              <a:t>&lt;-</a:t>
            </a:r>
            <a:r>
              <a:rPr lang="bg-BG" dirty="0" smtClean="0"/>
              <a:t> </a:t>
            </a:r>
            <a:r>
              <a:rPr lang="bg-BG" dirty="0"/>
              <a:t>Sequel</a:t>
            </a:r>
            <a:r>
              <a:rPr lang="en-US" dirty="0"/>
              <a:t>O</a:t>
            </a:r>
            <a:r>
              <a:rPr lang="bg-BG" dirty="0"/>
              <a:t>f(x,</a:t>
            </a:r>
            <a:r>
              <a:rPr lang="en-US" dirty="0"/>
              <a:t> </a:t>
            </a:r>
            <a:r>
              <a:rPr lang="bg-BG" dirty="0"/>
              <a:t>z) AND Follow</a:t>
            </a:r>
            <a:r>
              <a:rPr lang="en-US" dirty="0"/>
              <a:t>O</a:t>
            </a:r>
            <a:r>
              <a:rPr lang="bg-BG" dirty="0"/>
              <a:t>n(z,</a:t>
            </a:r>
            <a:r>
              <a:rPr lang="en-US" dirty="0"/>
              <a:t> </a:t>
            </a:r>
            <a:r>
              <a:rPr lang="bg-BG" dirty="0"/>
              <a:t>y)</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bg-BG" sz="4000"/>
              <a:t>Evaluating Recursive Datalog Rules</a:t>
            </a:r>
          </a:p>
        </p:txBody>
      </p:sp>
      <p:sp>
        <p:nvSpPr>
          <p:cNvPr id="64515" name="Rectangle 3"/>
          <p:cNvSpPr>
            <a:spLocks noGrp="1" noChangeArrowheads="1"/>
          </p:cNvSpPr>
          <p:nvPr>
            <p:ph type="body" idx="1"/>
          </p:nvPr>
        </p:nvSpPr>
        <p:spPr>
          <a:xfrm>
            <a:off x="457200" y="1981200"/>
            <a:ext cx="8229600" cy="4687888"/>
          </a:xfrm>
        </p:spPr>
        <p:txBody>
          <a:bodyPr/>
          <a:lstStyle/>
          <a:p>
            <a:pPr marL="533400" indent="-533400">
              <a:lnSpc>
                <a:spcPct val="80000"/>
              </a:lnSpc>
              <a:buFont typeface="Wingdings" pitchFamily="2" charset="2"/>
              <a:buNone/>
            </a:pPr>
            <a:r>
              <a:rPr lang="en-US" sz="2000"/>
              <a:t>To evaluate the IDB predicates of recursive Datalog rules, we follow the principle that we never want to conclude that a tuple is in an IDB relation unless we are forced to do so by applying the rules. Thus, we:</a:t>
            </a:r>
          </a:p>
          <a:p>
            <a:pPr marL="533400" indent="-533400">
              <a:lnSpc>
                <a:spcPct val="80000"/>
              </a:lnSpc>
              <a:buFont typeface="Wingdings" pitchFamily="2" charset="2"/>
              <a:buAutoNum type="arabicPeriod"/>
            </a:pPr>
            <a:r>
              <a:rPr lang="en-US" sz="2000"/>
              <a:t>Begin by assuming all IDB predicates have empty relations.</a:t>
            </a:r>
          </a:p>
          <a:p>
            <a:pPr marL="533400" indent="-533400">
              <a:lnSpc>
                <a:spcPct val="80000"/>
              </a:lnSpc>
              <a:buFont typeface="Wingdings" pitchFamily="2" charset="2"/>
              <a:buAutoNum type="arabicPeriod"/>
            </a:pPr>
            <a:r>
              <a:rPr lang="en-US" sz="2000"/>
              <a:t>Perform a number of rounds, in which progressively larger relations are constructed for the IDB predicates. In the bodies of the rules, use the IDB relations constructed on the previous round. Apply the rules to get new estimates for all the IDB predicates.</a:t>
            </a:r>
          </a:p>
          <a:p>
            <a:pPr marL="533400" indent="-533400">
              <a:lnSpc>
                <a:spcPct val="80000"/>
              </a:lnSpc>
              <a:buFont typeface="Wingdings" pitchFamily="2" charset="2"/>
              <a:buAutoNum type="arabicPeriod"/>
            </a:pPr>
            <a:r>
              <a:rPr lang="en-US" sz="2000"/>
              <a:t>If the rules are safe, no IDB tuple can have a component value that does not also appear in some EDB relation. Thus, there are a finite number of possible tuples for all IDB relations, and eventually there will be a round on which no new tuples are added to any IDB relation. At this point, we can terminate our computation with the answer; no new IDB tuples will ever be constructed.</a:t>
            </a:r>
          </a:p>
          <a:p>
            <a:pPr marL="533400" indent="-533400">
              <a:lnSpc>
                <a:spcPct val="80000"/>
              </a:lnSpc>
              <a:buFont typeface="Wingdings" pitchFamily="2" charset="2"/>
              <a:buNone/>
            </a:pPr>
            <a:r>
              <a:rPr lang="en-US" sz="2000"/>
              <a:t>This set of IDB tuples is called the </a:t>
            </a:r>
            <a:r>
              <a:rPr lang="en-US" sz="2000">
                <a:solidFill>
                  <a:schemeClr val="folHlink"/>
                </a:solidFill>
              </a:rPr>
              <a:t>least fixedpoint</a:t>
            </a:r>
            <a:r>
              <a:rPr lang="en-US" sz="2000"/>
              <a:t> of the rules.</a:t>
            </a:r>
            <a:endParaRPr lang="bg-BG" sz="20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Relation SequelOf</a:t>
            </a:r>
            <a:endParaRPr lang="bg-BG"/>
          </a:p>
        </p:txBody>
      </p:sp>
      <p:graphicFrame>
        <p:nvGraphicFramePr>
          <p:cNvPr id="65583" name="Group 47"/>
          <p:cNvGraphicFramePr>
            <a:graphicFrameLocks noGrp="1"/>
          </p:cNvGraphicFramePr>
          <p:nvPr>
            <p:ph idx="1"/>
          </p:nvPr>
        </p:nvGraphicFramePr>
        <p:xfrm>
          <a:off x="457200" y="1981200"/>
          <a:ext cx="3394075" cy="2072640"/>
        </p:xfrm>
        <a:graphic>
          <a:graphicData uri="http://schemas.openxmlformats.org/drawingml/2006/table">
            <a:tbl>
              <a:tblPr/>
              <a:tblGrid>
                <a:gridCol w="1698625"/>
                <a:gridCol w="1695450"/>
              </a:tblGrid>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movie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sequel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 </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ІІ</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ІІІ</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ІІІ</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ІV</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FollowOn (after round 1)</a:t>
            </a:r>
            <a:endParaRPr lang="bg-BG"/>
          </a:p>
        </p:txBody>
      </p:sp>
      <p:graphicFrame>
        <p:nvGraphicFramePr>
          <p:cNvPr id="69635" name="Group 3"/>
          <p:cNvGraphicFramePr>
            <a:graphicFrameLocks noGrp="1"/>
          </p:cNvGraphicFramePr>
          <p:nvPr>
            <p:ph idx="1"/>
          </p:nvPr>
        </p:nvGraphicFramePr>
        <p:xfrm>
          <a:off x="457200" y="1981200"/>
          <a:ext cx="3394075" cy="2072640"/>
        </p:xfrm>
        <a:graphic>
          <a:graphicData uri="http://schemas.openxmlformats.org/drawingml/2006/table">
            <a:tbl>
              <a:tblPr/>
              <a:tblGrid>
                <a:gridCol w="1698625"/>
                <a:gridCol w="1695450"/>
              </a:tblGrid>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movie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sequel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 </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ІІ</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ІІІ</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ІІІ</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ІV</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FollowOn (after round </a:t>
            </a:r>
            <a:r>
              <a:rPr lang="bg-BG"/>
              <a:t>2</a:t>
            </a:r>
            <a:r>
              <a:rPr lang="en-US"/>
              <a:t>)</a:t>
            </a:r>
            <a:endParaRPr lang="bg-BG"/>
          </a:p>
        </p:txBody>
      </p:sp>
      <p:graphicFrame>
        <p:nvGraphicFramePr>
          <p:cNvPr id="67640" name="Group 56"/>
          <p:cNvGraphicFramePr>
            <a:graphicFrameLocks noGrp="1"/>
          </p:cNvGraphicFramePr>
          <p:nvPr/>
        </p:nvGraphicFramePr>
        <p:xfrm>
          <a:off x="457200" y="1981200"/>
          <a:ext cx="3394075" cy="3108960"/>
        </p:xfrm>
        <a:graphic>
          <a:graphicData uri="http://schemas.openxmlformats.org/drawingml/2006/table">
            <a:tbl>
              <a:tblPr/>
              <a:tblGrid>
                <a:gridCol w="1698625"/>
                <a:gridCol w="1695450"/>
              </a:tblGrid>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movie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sequel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 </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ІІ</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ІІІ</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ІІІ</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ІV</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 </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ІІІ</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ІV</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z="4000"/>
              <a:t>FollowOn</a:t>
            </a:r>
            <a:r>
              <a:rPr lang="bg-BG" sz="4000"/>
              <a:t/>
            </a:r>
            <a:br>
              <a:rPr lang="bg-BG" sz="4000"/>
            </a:br>
            <a:r>
              <a:rPr lang="en-US" sz="4000"/>
              <a:t>(after round 3 and subsequently)</a:t>
            </a:r>
            <a:endParaRPr lang="bg-BG" sz="4000"/>
          </a:p>
        </p:txBody>
      </p:sp>
      <p:graphicFrame>
        <p:nvGraphicFramePr>
          <p:cNvPr id="70688" name="Group 32"/>
          <p:cNvGraphicFramePr>
            <a:graphicFrameLocks noGrp="1"/>
          </p:cNvGraphicFramePr>
          <p:nvPr/>
        </p:nvGraphicFramePr>
        <p:xfrm>
          <a:off x="457200" y="1981200"/>
          <a:ext cx="3394075" cy="3627120"/>
        </p:xfrm>
        <a:graphic>
          <a:graphicData uri="http://schemas.openxmlformats.org/drawingml/2006/table">
            <a:tbl>
              <a:tblPr/>
              <a:tblGrid>
                <a:gridCol w="1698625"/>
                <a:gridCol w="1695450"/>
              </a:tblGrid>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movie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sequel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 </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ІІ</a:t>
                      </a: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ІІІ</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ІІІ</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ІV</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 </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ІІІ</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ІІ</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 ІV</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Rocky </a:t>
                      </a: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ІV</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bg-BG" sz="4000"/>
              <a:t>Evaluating Recursive Datalog Rules</a:t>
            </a:r>
          </a:p>
        </p:txBody>
      </p:sp>
      <p:sp>
        <p:nvSpPr>
          <p:cNvPr id="71683" name="Rectangle 3"/>
          <p:cNvSpPr>
            <a:spLocks noGrp="1" noChangeArrowheads="1"/>
          </p:cNvSpPr>
          <p:nvPr>
            <p:ph type="body" idx="1"/>
          </p:nvPr>
        </p:nvSpPr>
        <p:spPr/>
        <p:txBody>
          <a:bodyPr/>
          <a:lstStyle/>
          <a:p>
            <a:pPr>
              <a:lnSpc>
                <a:spcPct val="90000"/>
              </a:lnSpc>
              <a:buFont typeface="Wingdings" pitchFamily="2" charset="2"/>
              <a:buNone/>
            </a:pPr>
            <a:r>
              <a:rPr lang="en-US" sz="2400"/>
              <a:t>There is an important trick that simplifies all recursive Datalog evaluations,</a:t>
            </a:r>
            <a:r>
              <a:rPr lang="bg-BG" sz="2400"/>
              <a:t> </a:t>
            </a:r>
            <a:r>
              <a:rPr lang="en-US" sz="2400"/>
              <a:t>such as the one above:</a:t>
            </a:r>
          </a:p>
          <a:p>
            <a:pPr>
              <a:lnSpc>
                <a:spcPct val="90000"/>
              </a:lnSpc>
            </a:pPr>
            <a:r>
              <a:rPr lang="en-US" sz="2400"/>
              <a:t>At any round, the only new tuples added to any IDB relation will come</a:t>
            </a:r>
            <a:r>
              <a:rPr lang="bg-BG" sz="2400"/>
              <a:t> </a:t>
            </a:r>
            <a:r>
              <a:rPr lang="en-US" sz="2400"/>
              <a:t>from applications of rules in which at least one IDB subgoal is matched</a:t>
            </a:r>
            <a:r>
              <a:rPr lang="bg-BG" sz="2400"/>
              <a:t> </a:t>
            </a:r>
            <a:r>
              <a:rPr lang="en-US" sz="2400"/>
              <a:t>to a tuple that was added to its relation at the previous round.</a:t>
            </a:r>
            <a:endParaRPr lang="bg-BG" sz="2400"/>
          </a:p>
          <a:p>
            <a:pPr>
              <a:lnSpc>
                <a:spcPct val="90000"/>
              </a:lnSpc>
              <a:buFont typeface="Wingdings" pitchFamily="2" charset="2"/>
              <a:buNone/>
            </a:pPr>
            <a:r>
              <a:rPr lang="en-US" sz="2400"/>
              <a:t>The justification for this rule is that should all subgoals be matched to "old"</a:t>
            </a:r>
            <a:r>
              <a:rPr lang="bg-BG" sz="2400"/>
              <a:t> </a:t>
            </a:r>
            <a:r>
              <a:rPr lang="en-US" sz="2400"/>
              <a:t>tuples, the tuple of the head would already have been added on the previous</a:t>
            </a:r>
            <a:r>
              <a:rPr lang="bg-BG" sz="2400"/>
              <a:t> </a:t>
            </a:r>
            <a:r>
              <a:rPr lang="en-US" sz="2400"/>
              <a:t>round. The next two examples illustrate this strategy and also show us more</a:t>
            </a:r>
            <a:r>
              <a:rPr lang="bg-BG" sz="2400"/>
              <a:t> </a:t>
            </a:r>
            <a:r>
              <a:rPr lang="en-US" sz="2400"/>
              <a:t>complex examples of recursion.</a:t>
            </a:r>
            <a:endParaRPr lang="bg-BG" sz="24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Example</a:t>
            </a:r>
            <a:endParaRPr lang="bg-BG"/>
          </a:p>
        </p:txBody>
      </p:sp>
      <p:sp>
        <p:nvSpPr>
          <p:cNvPr id="73731" name="Rectangle 3"/>
          <p:cNvSpPr>
            <a:spLocks noGrp="1" noChangeArrowheads="1"/>
          </p:cNvSpPr>
          <p:nvPr>
            <p:ph type="body" idx="1"/>
          </p:nvPr>
        </p:nvSpPr>
        <p:spPr>
          <a:xfrm>
            <a:off x="457200" y="1484313"/>
            <a:ext cx="8229600" cy="5373687"/>
          </a:xfrm>
        </p:spPr>
        <p:txBody>
          <a:bodyPr/>
          <a:lstStyle/>
          <a:p>
            <a:pPr>
              <a:lnSpc>
                <a:spcPct val="80000"/>
              </a:lnSpc>
              <a:buFont typeface="Wingdings" pitchFamily="2" charset="2"/>
              <a:buNone/>
            </a:pPr>
            <a:r>
              <a:rPr lang="en-US" sz="1800" dirty="0"/>
              <a:t>Airlines:</a:t>
            </a:r>
          </a:p>
          <a:p>
            <a:pPr>
              <a:lnSpc>
                <a:spcPct val="80000"/>
              </a:lnSpc>
            </a:pPr>
            <a:r>
              <a:rPr lang="en-US" sz="1800" dirty="0" smtClean="0"/>
              <a:t>United </a:t>
            </a:r>
            <a:r>
              <a:rPr lang="en-US" sz="1800" dirty="0"/>
              <a:t>Airlines </a:t>
            </a:r>
            <a:r>
              <a:rPr lang="en-US" sz="1800" dirty="0" smtClean="0"/>
              <a:t>(UA</a:t>
            </a:r>
            <a:r>
              <a:rPr lang="en-US" sz="1800" dirty="0"/>
              <a:t>)</a:t>
            </a:r>
          </a:p>
          <a:p>
            <a:pPr>
              <a:lnSpc>
                <a:spcPct val="80000"/>
              </a:lnSpc>
            </a:pPr>
            <a:r>
              <a:rPr lang="en-US" sz="1800" dirty="0"/>
              <a:t>Arcane Airlines (AA)</a:t>
            </a:r>
          </a:p>
          <a:p>
            <a:pPr>
              <a:lnSpc>
                <a:spcPct val="80000"/>
              </a:lnSpc>
              <a:buFont typeface="Wingdings" pitchFamily="2" charset="2"/>
              <a:buNone/>
            </a:pPr>
            <a:endParaRPr lang="en-US" sz="1800" dirty="0"/>
          </a:p>
          <a:p>
            <a:pPr>
              <a:lnSpc>
                <a:spcPct val="80000"/>
              </a:lnSpc>
              <a:buFont typeface="Wingdings" pitchFamily="2" charset="2"/>
              <a:buNone/>
            </a:pPr>
            <a:r>
              <a:rPr lang="en-US" sz="1800" dirty="0"/>
              <a:t>Cities:</a:t>
            </a:r>
          </a:p>
          <a:p>
            <a:pPr>
              <a:lnSpc>
                <a:spcPct val="80000"/>
              </a:lnSpc>
            </a:pPr>
            <a:r>
              <a:rPr lang="en-US" sz="1800" dirty="0"/>
              <a:t>San Francisco</a:t>
            </a:r>
          </a:p>
          <a:p>
            <a:pPr>
              <a:lnSpc>
                <a:spcPct val="80000"/>
              </a:lnSpc>
            </a:pPr>
            <a:r>
              <a:rPr lang="en-US" sz="1800" dirty="0"/>
              <a:t>Denver</a:t>
            </a:r>
          </a:p>
          <a:p>
            <a:pPr>
              <a:lnSpc>
                <a:spcPct val="80000"/>
              </a:lnSpc>
            </a:pPr>
            <a:r>
              <a:rPr lang="en-US" sz="1800" dirty="0"/>
              <a:t>Dallas</a:t>
            </a:r>
          </a:p>
          <a:p>
            <a:pPr>
              <a:lnSpc>
                <a:spcPct val="80000"/>
              </a:lnSpc>
            </a:pPr>
            <a:r>
              <a:rPr lang="en-US" sz="1800" dirty="0"/>
              <a:t>Chicago</a:t>
            </a:r>
          </a:p>
          <a:p>
            <a:pPr>
              <a:lnSpc>
                <a:spcPct val="80000"/>
              </a:lnSpc>
            </a:pPr>
            <a:r>
              <a:rPr lang="en-US" sz="1800" dirty="0"/>
              <a:t>New York</a:t>
            </a:r>
          </a:p>
          <a:p>
            <a:pPr>
              <a:lnSpc>
                <a:spcPct val="80000"/>
              </a:lnSpc>
              <a:buFont typeface="Wingdings" pitchFamily="2" charset="2"/>
              <a:buNone/>
            </a:pPr>
            <a:endParaRPr lang="en-US" sz="1800" dirty="0"/>
          </a:p>
          <a:p>
            <a:pPr>
              <a:lnSpc>
                <a:spcPct val="80000"/>
              </a:lnSpc>
              <a:buFont typeface="Wingdings" pitchFamily="2" charset="2"/>
              <a:buNone/>
            </a:pPr>
            <a:r>
              <a:rPr lang="en-US" sz="1800" dirty="0"/>
              <a:t>EDB relation: Flights(airline, from, to, departs, arrives)</a:t>
            </a:r>
          </a:p>
          <a:p>
            <a:pPr>
              <a:lnSpc>
                <a:spcPct val="80000"/>
              </a:lnSpc>
              <a:buFont typeface="Wingdings" pitchFamily="2" charset="2"/>
              <a:buNone/>
            </a:pPr>
            <a:endParaRPr lang="en-US" sz="1800" dirty="0"/>
          </a:p>
          <a:p>
            <a:pPr>
              <a:lnSpc>
                <a:spcPct val="80000"/>
              </a:lnSpc>
              <a:buFont typeface="Wingdings" pitchFamily="2" charset="2"/>
              <a:buNone/>
            </a:pPr>
            <a:r>
              <a:rPr lang="en-US" sz="1800" dirty="0"/>
              <a:t>"For what pairs of cities (x, y) is it possible to get from city x to city y by taking one or more flights?" </a:t>
            </a:r>
          </a:p>
          <a:p>
            <a:pPr>
              <a:lnSpc>
                <a:spcPct val="80000"/>
              </a:lnSpc>
              <a:buFont typeface="Wingdings" pitchFamily="2" charset="2"/>
              <a:buNone/>
            </a:pPr>
            <a:endParaRPr lang="en-US" sz="1800" dirty="0"/>
          </a:p>
          <a:p>
            <a:pPr>
              <a:lnSpc>
                <a:spcPct val="80000"/>
              </a:lnSpc>
              <a:buFont typeface="Wingdings" pitchFamily="2" charset="2"/>
              <a:buNone/>
            </a:pPr>
            <a:r>
              <a:rPr lang="en-US" sz="1800" dirty="0"/>
              <a:t>1. Reaches(x, y) </a:t>
            </a:r>
            <a:r>
              <a:rPr lang="en-US" sz="1800" dirty="0" smtClean="0">
                <a:sym typeface="Mathematica1" pitchFamily="2" charset="2"/>
              </a:rPr>
              <a:t>&lt;-</a:t>
            </a:r>
            <a:r>
              <a:rPr lang="en-US" sz="1800" dirty="0" smtClean="0"/>
              <a:t> </a:t>
            </a:r>
            <a:r>
              <a:rPr lang="en-US" sz="1800" dirty="0"/>
              <a:t>Flights(a, x, y, d, r)</a:t>
            </a:r>
          </a:p>
          <a:p>
            <a:pPr>
              <a:lnSpc>
                <a:spcPct val="80000"/>
              </a:lnSpc>
              <a:buFont typeface="Wingdings" pitchFamily="2" charset="2"/>
              <a:buNone/>
            </a:pPr>
            <a:r>
              <a:rPr lang="en-US" sz="1800" dirty="0"/>
              <a:t>2. Reaches(x, y) </a:t>
            </a:r>
            <a:r>
              <a:rPr lang="en-US" sz="1800" dirty="0" smtClean="0">
                <a:sym typeface="Mathematica1" pitchFamily="2" charset="2"/>
              </a:rPr>
              <a:t>&lt;-</a:t>
            </a:r>
            <a:r>
              <a:rPr lang="en-US" sz="1800" dirty="0" smtClean="0"/>
              <a:t> </a:t>
            </a:r>
            <a:r>
              <a:rPr lang="en-US" sz="1800" dirty="0"/>
              <a:t>Reaches(x, z) AND Reaches(z, y)</a:t>
            </a:r>
            <a:endParaRPr lang="bg-BG"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Examples</a:t>
            </a:r>
            <a:endParaRPr lang="bg-BG"/>
          </a:p>
        </p:txBody>
      </p:sp>
      <p:graphicFrame>
        <p:nvGraphicFramePr>
          <p:cNvPr id="12328" name="Group 40"/>
          <p:cNvGraphicFramePr>
            <a:graphicFrameLocks noGrp="1"/>
          </p:cNvGraphicFramePr>
          <p:nvPr>
            <p:ph idx="1"/>
          </p:nvPr>
        </p:nvGraphicFramePr>
        <p:xfrm>
          <a:off x="457200" y="1981200"/>
          <a:ext cx="1377950" cy="1735138"/>
        </p:xfrm>
        <a:graphic>
          <a:graphicData uri="http://schemas.openxmlformats.org/drawingml/2006/table">
            <a:tbl>
              <a:tblPr/>
              <a:tblGrid>
                <a:gridCol w="688975"/>
                <a:gridCol w="688975"/>
              </a:tblGrid>
              <a:tr h="577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B</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2308" name="Text Box 20"/>
          <p:cNvSpPr txBox="1">
            <a:spLocks noChangeArrowheads="1"/>
          </p:cNvSpPr>
          <p:nvPr/>
        </p:nvSpPr>
        <p:spPr bwMode="auto">
          <a:xfrm>
            <a:off x="2843213" y="1989138"/>
            <a:ext cx="3673475" cy="2682875"/>
          </a:xfrm>
          <a:prstGeom prst="rect">
            <a:avLst/>
          </a:prstGeom>
          <a:noFill/>
          <a:ln w="9525">
            <a:noFill/>
            <a:miter lim="800000"/>
            <a:headEnd/>
            <a:tailEnd/>
          </a:ln>
          <a:effectLst/>
        </p:spPr>
        <p:txBody>
          <a:bodyPr>
            <a:spAutoFit/>
          </a:bodyPr>
          <a:lstStyle/>
          <a:p>
            <a:pPr marL="342900" indent="-342900">
              <a:spcBef>
                <a:spcPct val="50000"/>
              </a:spcBef>
            </a:pPr>
            <a:r>
              <a:rPr lang="en-US" sz="2000"/>
              <a:t>R(1, 2) - TRUE</a:t>
            </a:r>
          </a:p>
          <a:p>
            <a:pPr marL="342900" indent="-342900">
              <a:spcBef>
                <a:spcPct val="50000"/>
              </a:spcBef>
            </a:pPr>
            <a:r>
              <a:rPr lang="en-US" sz="2000"/>
              <a:t>R(3, 4) - TRUE</a:t>
            </a:r>
          </a:p>
          <a:p>
            <a:pPr marL="342900" indent="-342900">
              <a:spcBef>
                <a:spcPct val="50000"/>
              </a:spcBef>
            </a:pPr>
            <a:endParaRPr lang="en-US" sz="2000"/>
          </a:p>
          <a:p>
            <a:pPr marL="342900" indent="-342900">
              <a:spcBef>
                <a:spcPct val="50000"/>
              </a:spcBef>
            </a:pPr>
            <a:r>
              <a:rPr lang="en-US" sz="2000"/>
              <a:t>R(x, y) is TRUE for arguments:</a:t>
            </a:r>
          </a:p>
          <a:p>
            <a:pPr marL="342900" indent="-342900">
              <a:spcBef>
                <a:spcPct val="50000"/>
              </a:spcBef>
              <a:buFontTx/>
              <a:buAutoNum type="arabicPeriod"/>
            </a:pPr>
            <a:r>
              <a:rPr lang="en-US" sz="2000"/>
              <a:t>x = 1 and y = 2, or</a:t>
            </a:r>
          </a:p>
          <a:p>
            <a:pPr marL="342900" indent="-342900">
              <a:spcBef>
                <a:spcPct val="50000"/>
              </a:spcBef>
              <a:buFontTx/>
              <a:buAutoNum type="arabicPeriod"/>
            </a:pPr>
            <a:r>
              <a:rPr lang="en-US" sz="2000"/>
              <a:t>x = 3 and y = 4</a:t>
            </a:r>
            <a:endParaRPr lang="bg-BG" sz="20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A map of some airline flights</a:t>
            </a:r>
            <a:endParaRPr lang="bg-BG"/>
          </a:p>
        </p:txBody>
      </p:sp>
      <p:sp>
        <p:nvSpPr>
          <p:cNvPr id="74756" name="Oval 4"/>
          <p:cNvSpPr>
            <a:spLocks noChangeArrowheads="1"/>
          </p:cNvSpPr>
          <p:nvPr/>
        </p:nvSpPr>
        <p:spPr bwMode="auto">
          <a:xfrm>
            <a:off x="250825" y="3860800"/>
            <a:ext cx="1225550" cy="647700"/>
          </a:xfrm>
          <a:prstGeom prst="ellipse">
            <a:avLst/>
          </a:prstGeom>
          <a:solidFill>
            <a:schemeClr val="accent1"/>
          </a:solidFill>
          <a:ln w="9525">
            <a:solidFill>
              <a:schemeClr val="tx1"/>
            </a:solidFill>
            <a:round/>
            <a:headEnd/>
            <a:tailEnd/>
          </a:ln>
          <a:effectLst/>
        </p:spPr>
        <p:txBody>
          <a:bodyPr wrap="none" anchor="ctr"/>
          <a:lstStyle/>
          <a:p>
            <a:pPr algn="ctr"/>
            <a:r>
              <a:rPr lang="en-US"/>
              <a:t>SF</a:t>
            </a:r>
            <a:endParaRPr lang="bg-BG"/>
          </a:p>
        </p:txBody>
      </p:sp>
      <p:sp>
        <p:nvSpPr>
          <p:cNvPr id="74758" name="Oval 6"/>
          <p:cNvSpPr>
            <a:spLocks noChangeArrowheads="1"/>
          </p:cNvSpPr>
          <p:nvPr/>
        </p:nvSpPr>
        <p:spPr bwMode="auto">
          <a:xfrm>
            <a:off x="1835150" y="1989138"/>
            <a:ext cx="1225550" cy="647700"/>
          </a:xfrm>
          <a:prstGeom prst="ellipse">
            <a:avLst/>
          </a:prstGeom>
          <a:solidFill>
            <a:schemeClr val="accent1"/>
          </a:solidFill>
          <a:ln w="9525">
            <a:solidFill>
              <a:schemeClr val="tx1"/>
            </a:solidFill>
            <a:round/>
            <a:headEnd/>
            <a:tailEnd/>
          </a:ln>
          <a:effectLst/>
        </p:spPr>
        <p:txBody>
          <a:bodyPr wrap="none" anchor="ctr"/>
          <a:lstStyle/>
          <a:p>
            <a:pPr algn="ctr"/>
            <a:r>
              <a:rPr lang="en-US"/>
              <a:t>DEN</a:t>
            </a:r>
            <a:endParaRPr lang="bg-BG"/>
          </a:p>
        </p:txBody>
      </p:sp>
      <p:sp>
        <p:nvSpPr>
          <p:cNvPr id="74759" name="Oval 7"/>
          <p:cNvSpPr>
            <a:spLocks noChangeArrowheads="1"/>
          </p:cNvSpPr>
          <p:nvPr/>
        </p:nvSpPr>
        <p:spPr bwMode="auto">
          <a:xfrm>
            <a:off x="4932363" y="1989138"/>
            <a:ext cx="1225550" cy="647700"/>
          </a:xfrm>
          <a:prstGeom prst="ellipse">
            <a:avLst/>
          </a:prstGeom>
          <a:solidFill>
            <a:schemeClr val="accent1"/>
          </a:solidFill>
          <a:ln w="9525">
            <a:solidFill>
              <a:schemeClr val="tx1"/>
            </a:solidFill>
            <a:round/>
            <a:headEnd/>
            <a:tailEnd/>
          </a:ln>
          <a:effectLst/>
        </p:spPr>
        <p:txBody>
          <a:bodyPr wrap="none" anchor="ctr"/>
          <a:lstStyle/>
          <a:p>
            <a:pPr algn="ctr"/>
            <a:r>
              <a:rPr lang="en-US"/>
              <a:t>CHI</a:t>
            </a:r>
            <a:endParaRPr lang="bg-BG"/>
          </a:p>
        </p:txBody>
      </p:sp>
      <p:sp>
        <p:nvSpPr>
          <p:cNvPr id="74760" name="Oval 8"/>
          <p:cNvSpPr>
            <a:spLocks noChangeArrowheads="1"/>
          </p:cNvSpPr>
          <p:nvPr/>
        </p:nvSpPr>
        <p:spPr bwMode="auto">
          <a:xfrm>
            <a:off x="7092950" y="3357563"/>
            <a:ext cx="1225550" cy="647700"/>
          </a:xfrm>
          <a:prstGeom prst="ellipse">
            <a:avLst/>
          </a:prstGeom>
          <a:solidFill>
            <a:schemeClr val="accent1"/>
          </a:solidFill>
          <a:ln w="9525">
            <a:solidFill>
              <a:schemeClr val="tx1"/>
            </a:solidFill>
            <a:round/>
            <a:headEnd/>
            <a:tailEnd/>
          </a:ln>
          <a:effectLst/>
        </p:spPr>
        <p:txBody>
          <a:bodyPr wrap="none" anchor="ctr"/>
          <a:lstStyle/>
          <a:p>
            <a:pPr algn="ctr"/>
            <a:r>
              <a:rPr lang="en-US"/>
              <a:t>NY</a:t>
            </a:r>
            <a:endParaRPr lang="bg-BG"/>
          </a:p>
        </p:txBody>
      </p:sp>
      <p:sp>
        <p:nvSpPr>
          <p:cNvPr id="74761" name="Oval 9"/>
          <p:cNvSpPr>
            <a:spLocks noChangeArrowheads="1"/>
          </p:cNvSpPr>
          <p:nvPr/>
        </p:nvSpPr>
        <p:spPr bwMode="auto">
          <a:xfrm>
            <a:off x="3924300" y="5013325"/>
            <a:ext cx="1225550" cy="647700"/>
          </a:xfrm>
          <a:prstGeom prst="ellipse">
            <a:avLst/>
          </a:prstGeom>
          <a:solidFill>
            <a:schemeClr val="accent1"/>
          </a:solidFill>
          <a:ln w="9525">
            <a:solidFill>
              <a:schemeClr val="tx1"/>
            </a:solidFill>
            <a:round/>
            <a:headEnd/>
            <a:tailEnd/>
          </a:ln>
          <a:effectLst/>
        </p:spPr>
        <p:txBody>
          <a:bodyPr wrap="none" anchor="ctr"/>
          <a:lstStyle/>
          <a:p>
            <a:pPr algn="ctr"/>
            <a:r>
              <a:rPr lang="en-US"/>
              <a:t>DAL</a:t>
            </a:r>
            <a:endParaRPr lang="bg-BG"/>
          </a:p>
        </p:txBody>
      </p:sp>
      <p:cxnSp>
        <p:nvCxnSpPr>
          <p:cNvPr id="74762" name="AutoShape 10"/>
          <p:cNvCxnSpPr>
            <a:cxnSpLocks noChangeShapeType="1"/>
            <a:stCxn id="74756" idx="0"/>
            <a:endCxn id="74758" idx="3"/>
          </p:cNvCxnSpPr>
          <p:nvPr/>
        </p:nvCxnSpPr>
        <p:spPr bwMode="auto">
          <a:xfrm flipV="1">
            <a:off x="863600" y="2541588"/>
            <a:ext cx="1150938" cy="1319212"/>
          </a:xfrm>
          <a:prstGeom prst="straightConnector1">
            <a:avLst/>
          </a:prstGeom>
          <a:noFill/>
          <a:ln w="9525">
            <a:solidFill>
              <a:schemeClr val="tx1"/>
            </a:solidFill>
            <a:round/>
            <a:headEnd/>
            <a:tailEnd type="triangle" w="med" len="med"/>
          </a:ln>
          <a:effectLst/>
        </p:spPr>
      </p:cxnSp>
      <p:cxnSp>
        <p:nvCxnSpPr>
          <p:cNvPr id="74763" name="AutoShape 11"/>
          <p:cNvCxnSpPr>
            <a:cxnSpLocks noChangeShapeType="1"/>
            <a:stCxn id="74756" idx="5"/>
            <a:endCxn id="74761" idx="2"/>
          </p:cNvCxnSpPr>
          <p:nvPr/>
        </p:nvCxnSpPr>
        <p:spPr bwMode="auto">
          <a:xfrm>
            <a:off x="1296988" y="4413250"/>
            <a:ext cx="2627312" cy="923925"/>
          </a:xfrm>
          <a:prstGeom prst="straightConnector1">
            <a:avLst/>
          </a:prstGeom>
          <a:noFill/>
          <a:ln w="9525">
            <a:solidFill>
              <a:schemeClr val="tx1"/>
            </a:solidFill>
            <a:round/>
            <a:headEnd/>
            <a:tailEnd type="triangle" w="med" len="med"/>
          </a:ln>
          <a:effectLst/>
        </p:spPr>
      </p:cxnSp>
      <p:cxnSp>
        <p:nvCxnSpPr>
          <p:cNvPr id="74764" name="AutoShape 12"/>
          <p:cNvCxnSpPr>
            <a:cxnSpLocks noChangeShapeType="1"/>
            <a:stCxn id="74758" idx="6"/>
            <a:endCxn id="74759" idx="2"/>
          </p:cNvCxnSpPr>
          <p:nvPr/>
        </p:nvCxnSpPr>
        <p:spPr bwMode="auto">
          <a:xfrm>
            <a:off x="3060700" y="2312988"/>
            <a:ext cx="1871663" cy="0"/>
          </a:xfrm>
          <a:prstGeom prst="straightConnector1">
            <a:avLst/>
          </a:prstGeom>
          <a:noFill/>
          <a:ln w="9525">
            <a:solidFill>
              <a:schemeClr val="tx1"/>
            </a:solidFill>
            <a:round/>
            <a:headEnd/>
            <a:tailEnd type="triangle" w="med" len="med"/>
          </a:ln>
          <a:effectLst/>
        </p:spPr>
      </p:cxnSp>
      <p:cxnSp>
        <p:nvCxnSpPr>
          <p:cNvPr id="74765" name="AutoShape 13"/>
          <p:cNvCxnSpPr>
            <a:cxnSpLocks noChangeShapeType="1"/>
            <a:stCxn id="74758" idx="5"/>
            <a:endCxn id="74761" idx="1"/>
          </p:cNvCxnSpPr>
          <p:nvPr/>
        </p:nvCxnSpPr>
        <p:spPr bwMode="auto">
          <a:xfrm>
            <a:off x="2881313" y="2541588"/>
            <a:ext cx="1222375" cy="2566987"/>
          </a:xfrm>
          <a:prstGeom prst="straightConnector1">
            <a:avLst/>
          </a:prstGeom>
          <a:noFill/>
          <a:ln w="9525">
            <a:solidFill>
              <a:schemeClr val="tx1"/>
            </a:solidFill>
            <a:round/>
            <a:headEnd/>
            <a:tailEnd type="triangle" w="med" len="med"/>
          </a:ln>
          <a:effectLst/>
        </p:spPr>
      </p:cxnSp>
      <p:cxnSp>
        <p:nvCxnSpPr>
          <p:cNvPr id="74766" name="AutoShape 14"/>
          <p:cNvCxnSpPr>
            <a:cxnSpLocks noChangeShapeType="1"/>
            <a:stCxn id="74761" idx="0"/>
            <a:endCxn id="74759" idx="4"/>
          </p:cNvCxnSpPr>
          <p:nvPr/>
        </p:nvCxnSpPr>
        <p:spPr bwMode="auto">
          <a:xfrm flipV="1">
            <a:off x="4537075" y="2636838"/>
            <a:ext cx="1008063" cy="2376487"/>
          </a:xfrm>
          <a:prstGeom prst="straightConnector1">
            <a:avLst/>
          </a:prstGeom>
          <a:noFill/>
          <a:ln w="9525">
            <a:solidFill>
              <a:schemeClr val="tx1"/>
            </a:solidFill>
            <a:round/>
            <a:headEnd/>
            <a:tailEnd type="triangle" w="med" len="med"/>
          </a:ln>
          <a:effectLst/>
        </p:spPr>
      </p:cxnSp>
      <p:cxnSp>
        <p:nvCxnSpPr>
          <p:cNvPr id="74767" name="AutoShape 15"/>
          <p:cNvCxnSpPr>
            <a:cxnSpLocks noChangeShapeType="1"/>
            <a:stCxn id="74761" idx="6"/>
            <a:endCxn id="74760" idx="3"/>
          </p:cNvCxnSpPr>
          <p:nvPr/>
        </p:nvCxnSpPr>
        <p:spPr bwMode="auto">
          <a:xfrm flipV="1">
            <a:off x="5149850" y="3910013"/>
            <a:ext cx="2122488" cy="1427162"/>
          </a:xfrm>
          <a:prstGeom prst="straightConnector1">
            <a:avLst/>
          </a:prstGeom>
          <a:noFill/>
          <a:ln w="9525">
            <a:solidFill>
              <a:schemeClr val="tx1"/>
            </a:solidFill>
            <a:round/>
            <a:headEnd/>
            <a:tailEnd type="triangle" w="med" len="med"/>
          </a:ln>
          <a:effectLst/>
        </p:spPr>
      </p:cxnSp>
      <p:cxnSp>
        <p:nvCxnSpPr>
          <p:cNvPr id="74768" name="AutoShape 16"/>
          <p:cNvCxnSpPr>
            <a:cxnSpLocks noChangeShapeType="1"/>
            <a:stCxn id="74759" idx="5"/>
            <a:endCxn id="74760" idx="1"/>
          </p:cNvCxnSpPr>
          <p:nvPr/>
        </p:nvCxnSpPr>
        <p:spPr bwMode="auto">
          <a:xfrm>
            <a:off x="5978525" y="2541588"/>
            <a:ext cx="1293813" cy="911225"/>
          </a:xfrm>
          <a:prstGeom prst="straightConnector1">
            <a:avLst/>
          </a:prstGeom>
          <a:noFill/>
          <a:ln w="9525">
            <a:solidFill>
              <a:schemeClr val="tx1"/>
            </a:solidFill>
            <a:round/>
            <a:headEnd/>
            <a:tailEnd type="triangle" w="med" len="med"/>
          </a:ln>
          <a:effectLst/>
        </p:spPr>
      </p:cxnSp>
      <p:sp>
        <p:nvSpPr>
          <p:cNvPr id="74770" name="Text Box 18"/>
          <p:cNvSpPr txBox="1">
            <a:spLocks noChangeArrowheads="1"/>
          </p:cNvSpPr>
          <p:nvPr/>
        </p:nvSpPr>
        <p:spPr bwMode="auto">
          <a:xfrm>
            <a:off x="158750" y="3011488"/>
            <a:ext cx="1501775" cy="366712"/>
          </a:xfrm>
          <a:prstGeom prst="rect">
            <a:avLst/>
          </a:prstGeom>
          <a:noFill/>
          <a:ln w="9525">
            <a:noFill/>
            <a:miter lim="800000"/>
            <a:headEnd/>
            <a:tailEnd/>
          </a:ln>
          <a:effectLst/>
        </p:spPr>
        <p:txBody>
          <a:bodyPr wrap="none">
            <a:spAutoFit/>
          </a:bodyPr>
          <a:lstStyle/>
          <a:p>
            <a:r>
              <a:rPr lang="en-US"/>
              <a:t>UA 930-1230</a:t>
            </a:r>
            <a:endParaRPr lang="bg-BG"/>
          </a:p>
        </p:txBody>
      </p:sp>
      <p:sp>
        <p:nvSpPr>
          <p:cNvPr id="74771" name="Text Box 19"/>
          <p:cNvSpPr txBox="1">
            <a:spLocks noChangeArrowheads="1"/>
          </p:cNvSpPr>
          <p:nvPr/>
        </p:nvSpPr>
        <p:spPr bwMode="auto">
          <a:xfrm>
            <a:off x="3203575" y="1773238"/>
            <a:ext cx="1627188" cy="366712"/>
          </a:xfrm>
          <a:prstGeom prst="rect">
            <a:avLst/>
          </a:prstGeom>
          <a:noFill/>
          <a:ln w="9525">
            <a:noFill/>
            <a:miter lim="800000"/>
            <a:headEnd/>
            <a:tailEnd/>
          </a:ln>
          <a:effectLst/>
        </p:spPr>
        <p:txBody>
          <a:bodyPr wrap="none">
            <a:spAutoFit/>
          </a:bodyPr>
          <a:lstStyle/>
          <a:p>
            <a:r>
              <a:rPr lang="en-US"/>
              <a:t>UA 1500-1800</a:t>
            </a:r>
            <a:endParaRPr lang="bg-BG"/>
          </a:p>
        </p:txBody>
      </p:sp>
      <p:sp>
        <p:nvSpPr>
          <p:cNvPr id="74772" name="Text Box 20"/>
          <p:cNvSpPr txBox="1">
            <a:spLocks noChangeArrowheads="1"/>
          </p:cNvSpPr>
          <p:nvPr/>
        </p:nvSpPr>
        <p:spPr bwMode="auto">
          <a:xfrm>
            <a:off x="6588125" y="2492375"/>
            <a:ext cx="1627188" cy="641350"/>
          </a:xfrm>
          <a:prstGeom prst="rect">
            <a:avLst/>
          </a:prstGeom>
          <a:noFill/>
          <a:ln w="9525">
            <a:noFill/>
            <a:miter lim="800000"/>
            <a:headEnd/>
            <a:tailEnd/>
          </a:ln>
          <a:effectLst/>
        </p:spPr>
        <p:txBody>
          <a:bodyPr wrap="none">
            <a:spAutoFit/>
          </a:bodyPr>
          <a:lstStyle/>
          <a:p>
            <a:r>
              <a:rPr lang="en-US"/>
              <a:t>AA 1900-2200</a:t>
            </a:r>
            <a:br>
              <a:rPr lang="en-US"/>
            </a:br>
            <a:r>
              <a:rPr lang="en-US"/>
              <a:t>UA 1830-2130</a:t>
            </a:r>
            <a:endParaRPr lang="bg-BG"/>
          </a:p>
        </p:txBody>
      </p:sp>
      <p:sp>
        <p:nvSpPr>
          <p:cNvPr id="74773" name="Text Box 21"/>
          <p:cNvSpPr txBox="1">
            <a:spLocks noChangeArrowheads="1"/>
          </p:cNvSpPr>
          <p:nvPr/>
        </p:nvSpPr>
        <p:spPr bwMode="auto">
          <a:xfrm>
            <a:off x="539750" y="4797425"/>
            <a:ext cx="1489075" cy="366713"/>
          </a:xfrm>
          <a:prstGeom prst="rect">
            <a:avLst/>
          </a:prstGeom>
          <a:noFill/>
          <a:ln w="9525">
            <a:noFill/>
            <a:miter lim="800000"/>
            <a:headEnd/>
            <a:tailEnd/>
          </a:ln>
          <a:effectLst/>
        </p:spPr>
        <p:txBody>
          <a:bodyPr wrap="none">
            <a:spAutoFit/>
          </a:bodyPr>
          <a:lstStyle/>
          <a:p>
            <a:r>
              <a:rPr lang="en-US"/>
              <a:t>AA 900-1430</a:t>
            </a:r>
            <a:endParaRPr lang="bg-BG"/>
          </a:p>
        </p:txBody>
      </p:sp>
      <p:sp>
        <p:nvSpPr>
          <p:cNvPr id="74774" name="Text Box 22"/>
          <p:cNvSpPr txBox="1">
            <a:spLocks noChangeArrowheads="1"/>
          </p:cNvSpPr>
          <p:nvPr/>
        </p:nvSpPr>
        <p:spPr bwMode="auto">
          <a:xfrm>
            <a:off x="5992813" y="4811713"/>
            <a:ext cx="1614487" cy="366712"/>
          </a:xfrm>
          <a:prstGeom prst="rect">
            <a:avLst/>
          </a:prstGeom>
          <a:noFill/>
          <a:ln w="9525">
            <a:noFill/>
            <a:miter lim="800000"/>
            <a:headEnd/>
            <a:tailEnd/>
          </a:ln>
          <a:effectLst/>
        </p:spPr>
        <p:txBody>
          <a:bodyPr wrap="none">
            <a:spAutoFit/>
          </a:bodyPr>
          <a:lstStyle/>
          <a:p>
            <a:r>
              <a:rPr lang="en-US"/>
              <a:t>AA 1500-1930</a:t>
            </a:r>
            <a:endParaRPr lang="bg-BG"/>
          </a:p>
        </p:txBody>
      </p:sp>
      <p:sp>
        <p:nvSpPr>
          <p:cNvPr id="74775" name="Text Box 23"/>
          <p:cNvSpPr txBox="1">
            <a:spLocks noChangeArrowheads="1"/>
          </p:cNvSpPr>
          <p:nvPr/>
        </p:nvSpPr>
        <p:spPr bwMode="auto">
          <a:xfrm>
            <a:off x="5219700" y="3644900"/>
            <a:ext cx="1614488" cy="366713"/>
          </a:xfrm>
          <a:prstGeom prst="rect">
            <a:avLst/>
          </a:prstGeom>
          <a:noFill/>
          <a:ln w="9525">
            <a:noFill/>
            <a:miter lim="800000"/>
            <a:headEnd/>
            <a:tailEnd/>
          </a:ln>
          <a:effectLst/>
        </p:spPr>
        <p:txBody>
          <a:bodyPr wrap="none">
            <a:spAutoFit/>
          </a:bodyPr>
          <a:lstStyle/>
          <a:p>
            <a:r>
              <a:rPr lang="en-US"/>
              <a:t>AA 1530-1730</a:t>
            </a:r>
            <a:endParaRPr lang="bg-BG"/>
          </a:p>
        </p:txBody>
      </p:sp>
      <p:sp>
        <p:nvSpPr>
          <p:cNvPr id="74776" name="Text Box 24"/>
          <p:cNvSpPr txBox="1">
            <a:spLocks noChangeArrowheads="1"/>
          </p:cNvSpPr>
          <p:nvPr/>
        </p:nvSpPr>
        <p:spPr bwMode="auto">
          <a:xfrm>
            <a:off x="3255963" y="2868613"/>
            <a:ext cx="1627187" cy="366712"/>
          </a:xfrm>
          <a:prstGeom prst="rect">
            <a:avLst/>
          </a:prstGeom>
          <a:noFill/>
          <a:ln w="9525">
            <a:noFill/>
            <a:miter lim="800000"/>
            <a:headEnd/>
            <a:tailEnd/>
          </a:ln>
          <a:effectLst/>
        </p:spPr>
        <p:txBody>
          <a:bodyPr wrap="none">
            <a:spAutoFit/>
          </a:bodyPr>
          <a:lstStyle/>
          <a:p>
            <a:r>
              <a:rPr lang="en-US"/>
              <a:t>UA 1400-1700</a:t>
            </a:r>
            <a:endParaRPr lang="bg-BG"/>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Relation Flights</a:t>
            </a:r>
            <a:endParaRPr lang="bg-BG"/>
          </a:p>
        </p:txBody>
      </p:sp>
      <p:graphicFrame>
        <p:nvGraphicFramePr>
          <p:cNvPr id="75974" name="Group 198"/>
          <p:cNvGraphicFramePr>
            <a:graphicFrameLocks noGrp="1"/>
          </p:cNvGraphicFramePr>
          <p:nvPr>
            <p:ph idx="1"/>
          </p:nvPr>
        </p:nvGraphicFramePr>
        <p:xfrm>
          <a:off x="457200" y="1981200"/>
          <a:ext cx="8229600" cy="4663440"/>
        </p:xfrm>
        <a:graphic>
          <a:graphicData uri="http://schemas.openxmlformats.org/drawingml/2006/table">
            <a:tbl>
              <a:tblPr/>
              <a:tblGrid>
                <a:gridCol w="1646238"/>
                <a:gridCol w="1646237"/>
                <a:gridCol w="1644650"/>
                <a:gridCol w="1646238"/>
                <a:gridCol w="1646237"/>
              </a:tblGrid>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airline</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from</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to</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departs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arrives</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UA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930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900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1430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UA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1500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1800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UA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1400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1700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1530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1730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1500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1930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2200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UA</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1830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2130</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Relation Reaches</a:t>
            </a:r>
            <a:endParaRPr lang="bg-BG"/>
          </a:p>
        </p:txBody>
      </p:sp>
      <p:graphicFrame>
        <p:nvGraphicFramePr>
          <p:cNvPr id="78956" name="Group 108"/>
          <p:cNvGraphicFramePr>
            <a:graphicFrameLocks noGrp="1"/>
          </p:cNvGraphicFramePr>
          <p:nvPr>
            <p:ph idx="1"/>
          </p:nvPr>
        </p:nvGraphicFramePr>
        <p:xfrm>
          <a:off x="457200" y="1981200"/>
          <a:ext cx="1522413" cy="4358640"/>
        </p:xfrm>
        <a:graphic>
          <a:graphicData uri="http://schemas.openxmlformats.org/drawingml/2006/table">
            <a:tbl>
              <a:tblPr/>
              <a:tblGrid>
                <a:gridCol w="762000"/>
                <a:gridCol w="760413"/>
              </a:tblGrid>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x</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9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Example</a:t>
            </a:r>
            <a:endParaRPr lang="bg-BG"/>
          </a:p>
        </p:txBody>
      </p:sp>
      <p:sp>
        <p:nvSpPr>
          <p:cNvPr id="76803" name="Rectangle 3"/>
          <p:cNvSpPr>
            <a:spLocks noGrp="1" noChangeArrowheads="1"/>
          </p:cNvSpPr>
          <p:nvPr>
            <p:ph type="body" idx="1"/>
          </p:nvPr>
        </p:nvSpPr>
        <p:spPr>
          <a:xfrm>
            <a:off x="179388" y="1989138"/>
            <a:ext cx="8686800" cy="1592262"/>
          </a:xfrm>
        </p:spPr>
        <p:txBody>
          <a:bodyPr/>
          <a:lstStyle/>
          <a:p>
            <a:pPr marL="609600" indent="-609600">
              <a:buFont typeface="Wingdings" pitchFamily="2" charset="2"/>
              <a:buAutoNum type="arabicPeriod"/>
            </a:pPr>
            <a:r>
              <a:rPr lang="en-US" sz="2800" dirty="0"/>
              <a:t>Connects(x, y, d, r) </a:t>
            </a:r>
            <a:r>
              <a:rPr lang="en-US" sz="2800" dirty="0" smtClean="0">
                <a:sym typeface="Mathematica1" pitchFamily="2" charset="2"/>
              </a:rPr>
              <a:t>&lt;-</a:t>
            </a:r>
            <a:r>
              <a:rPr lang="en-US" sz="2800" dirty="0" smtClean="0"/>
              <a:t> </a:t>
            </a:r>
            <a:r>
              <a:rPr lang="en-US" sz="2800" dirty="0"/>
              <a:t>Flights(a, x, y, d, r)</a:t>
            </a:r>
          </a:p>
          <a:p>
            <a:pPr marL="609600" indent="-609600">
              <a:buFont typeface="Wingdings" pitchFamily="2" charset="2"/>
              <a:buAutoNum type="arabicPeriod"/>
            </a:pPr>
            <a:r>
              <a:rPr lang="en-US" sz="2800" dirty="0"/>
              <a:t>Connects(x, y, d, r) </a:t>
            </a:r>
            <a:r>
              <a:rPr lang="en-US" sz="2800" dirty="0" smtClean="0">
                <a:sym typeface="Mathematica1" pitchFamily="2" charset="2"/>
              </a:rPr>
              <a:t>&lt;-</a:t>
            </a:r>
            <a:r>
              <a:rPr lang="en-US" sz="2800" dirty="0" smtClean="0"/>
              <a:t> </a:t>
            </a:r>
            <a:r>
              <a:rPr lang="en-US" sz="2800" dirty="0"/>
              <a:t>Connects(x, z, d, t1) AND Connects(z, y, t2, r) AND t1 </a:t>
            </a:r>
            <a:r>
              <a:rPr lang="en-US" sz="2800" dirty="0" smtClean="0"/>
              <a:t>≤ </a:t>
            </a:r>
            <a:r>
              <a:rPr lang="en-US" sz="2800" dirty="0"/>
              <a:t>t2 - 100</a:t>
            </a:r>
            <a:endParaRPr lang="bg-BG"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z="4000"/>
              <a:t>Relation Connects after third round</a:t>
            </a:r>
            <a:endParaRPr lang="bg-BG" sz="4000"/>
          </a:p>
        </p:txBody>
      </p:sp>
      <p:graphicFrame>
        <p:nvGraphicFramePr>
          <p:cNvPr id="81219" name="Group 323"/>
          <p:cNvGraphicFramePr>
            <a:graphicFrameLocks noGrp="1"/>
          </p:cNvGraphicFramePr>
          <p:nvPr>
            <p:ph sz="half" idx="1"/>
          </p:nvPr>
        </p:nvGraphicFramePr>
        <p:xfrm>
          <a:off x="468313" y="1381125"/>
          <a:ext cx="4038600" cy="5486400"/>
        </p:xfrm>
        <a:graphic>
          <a:graphicData uri="http://schemas.openxmlformats.org/drawingml/2006/table">
            <a:tbl>
              <a:tblPr/>
              <a:tblGrid>
                <a:gridCol w="1009650"/>
                <a:gridCol w="1011237"/>
                <a:gridCol w="1008063"/>
                <a:gridCol w="100965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x</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1430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1800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1400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1700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1730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1900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1830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1730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1800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1700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1530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1280" name="Group 384"/>
          <p:cNvGraphicFramePr>
            <a:graphicFrameLocks noGrp="1"/>
          </p:cNvGraphicFramePr>
          <p:nvPr>
            <p:ph sz="half" idx="2"/>
          </p:nvPr>
        </p:nvGraphicFramePr>
        <p:xfrm>
          <a:off x="4572000" y="1381125"/>
          <a:ext cx="4038600" cy="1463040"/>
        </p:xfrm>
        <a:graphic>
          <a:graphicData uri="http://schemas.openxmlformats.org/drawingml/2006/table">
            <a:tbl>
              <a:tblPr/>
              <a:tblGrid>
                <a:gridCol w="1009650"/>
                <a:gridCol w="1011238"/>
                <a:gridCol w="1008062"/>
                <a:gridCol w="1009650"/>
              </a:tblGrid>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x</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76200" cap="flat" cmpd="sng" algn="ctr">
                      <a:solidFill>
                        <a:schemeClr val="tx1"/>
                      </a:solidFill>
                      <a:prstDash val="solid"/>
                      <a:round/>
                      <a:headEnd type="none" w="med" len="med"/>
                      <a:tailEnd type="none" w="med" len="med"/>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2130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2730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74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930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2200</a:t>
                      </a:r>
                      <a:endParaRPr kumimoji="0" lang="bg-BG"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bg-BG"/>
              <a:t>Other Forms of Recursion</a:t>
            </a:r>
          </a:p>
        </p:txBody>
      </p:sp>
      <p:sp>
        <p:nvSpPr>
          <p:cNvPr id="72707" name="Rectangle 3"/>
          <p:cNvSpPr>
            <a:spLocks noGrp="1" noChangeArrowheads="1"/>
          </p:cNvSpPr>
          <p:nvPr>
            <p:ph type="body" idx="1"/>
          </p:nvPr>
        </p:nvSpPr>
        <p:spPr>
          <a:xfrm>
            <a:off x="468313" y="1628775"/>
            <a:ext cx="8229600" cy="4876800"/>
          </a:xfrm>
        </p:spPr>
        <p:txBody>
          <a:bodyPr/>
          <a:lstStyle/>
          <a:p>
            <a:pPr>
              <a:lnSpc>
                <a:spcPct val="80000"/>
              </a:lnSpc>
              <a:buFont typeface="Wingdings" pitchFamily="2" charset="2"/>
              <a:buNone/>
            </a:pPr>
            <a:r>
              <a:rPr lang="en-US" sz="1800" dirty="0"/>
              <a:t>In last example we used a </a:t>
            </a:r>
            <a:r>
              <a:rPr lang="en-US" sz="1800" dirty="0">
                <a:solidFill>
                  <a:schemeClr val="folHlink"/>
                </a:solidFill>
              </a:rPr>
              <a:t>right-recursive</a:t>
            </a:r>
            <a:r>
              <a:rPr lang="en-US" sz="1800" dirty="0"/>
              <a:t> form for the recursion, where the use of the recursive relation </a:t>
            </a:r>
            <a:r>
              <a:rPr lang="en-US" sz="1800" dirty="0" err="1"/>
              <a:t>FollowOn</a:t>
            </a:r>
            <a:r>
              <a:rPr lang="en-US" sz="1800" dirty="0"/>
              <a:t> appears after the EDB relation </a:t>
            </a:r>
            <a:r>
              <a:rPr lang="en-US" sz="1800" dirty="0" err="1"/>
              <a:t>SequelOf</a:t>
            </a:r>
            <a:r>
              <a:rPr lang="en-US" sz="1800" dirty="0"/>
              <a:t>. We could also write similar </a:t>
            </a:r>
            <a:r>
              <a:rPr lang="en-US" sz="1800" dirty="0">
                <a:solidFill>
                  <a:schemeClr val="folHlink"/>
                </a:solidFill>
              </a:rPr>
              <a:t>left-recursive</a:t>
            </a:r>
            <a:r>
              <a:rPr lang="en-US" sz="1800" dirty="0"/>
              <a:t> rules by putting the recursive relation first. These rules are:</a:t>
            </a:r>
          </a:p>
          <a:p>
            <a:pPr>
              <a:lnSpc>
                <a:spcPct val="80000"/>
              </a:lnSpc>
              <a:buFont typeface="Wingdings" pitchFamily="2" charset="2"/>
              <a:buNone/>
            </a:pPr>
            <a:endParaRPr lang="en-US" sz="1800" dirty="0"/>
          </a:p>
          <a:p>
            <a:pPr>
              <a:lnSpc>
                <a:spcPct val="80000"/>
              </a:lnSpc>
              <a:buFont typeface="Wingdings" pitchFamily="2" charset="2"/>
              <a:buNone/>
            </a:pPr>
            <a:r>
              <a:rPr lang="en-US" sz="1800" dirty="0"/>
              <a:t>1. </a:t>
            </a:r>
            <a:r>
              <a:rPr lang="en-US" sz="1800" dirty="0" err="1"/>
              <a:t>FollowOn</a:t>
            </a:r>
            <a:r>
              <a:rPr lang="en-US" sz="1800" dirty="0"/>
              <a:t>(x, y) </a:t>
            </a:r>
            <a:r>
              <a:rPr lang="en-US" sz="1800" dirty="0" smtClean="0">
                <a:sym typeface="Mathematica1" pitchFamily="2" charset="2"/>
              </a:rPr>
              <a:t>&lt;-</a:t>
            </a:r>
            <a:r>
              <a:rPr lang="en-US" sz="1800" dirty="0" smtClean="0"/>
              <a:t> </a:t>
            </a:r>
            <a:r>
              <a:rPr lang="en-US" sz="1800" dirty="0" err="1"/>
              <a:t>SequelOf</a:t>
            </a:r>
            <a:r>
              <a:rPr lang="en-US" sz="1800" dirty="0"/>
              <a:t>(x, y)</a:t>
            </a:r>
          </a:p>
          <a:p>
            <a:pPr>
              <a:lnSpc>
                <a:spcPct val="80000"/>
              </a:lnSpc>
              <a:buFont typeface="Wingdings" pitchFamily="2" charset="2"/>
              <a:buNone/>
            </a:pPr>
            <a:r>
              <a:rPr lang="en-US" sz="1800" dirty="0"/>
              <a:t>2. </a:t>
            </a:r>
            <a:r>
              <a:rPr lang="en-US" sz="1800" dirty="0" err="1"/>
              <a:t>FollowOn</a:t>
            </a:r>
            <a:r>
              <a:rPr lang="en-US" sz="1800" dirty="0"/>
              <a:t>(x, y) </a:t>
            </a:r>
            <a:r>
              <a:rPr lang="en-US" sz="1800" dirty="0" smtClean="0">
                <a:sym typeface="Mathematica1" pitchFamily="2" charset="2"/>
              </a:rPr>
              <a:t>&lt;- </a:t>
            </a:r>
            <a:r>
              <a:rPr lang="en-US" sz="1800" dirty="0" err="1"/>
              <a:t>FollowOn</a:t>
            </a:r>
            <a:r>
              <a:rPr lang="en-US" sz="1800" dirty="0"/>
              <a:t>(x, z) AND </a:t>
            </a:r>
            <a:r>
              <a:rPr lang="en-US" sz="1800" dirty="0" err="1"/>
              <a:t>SequelOf</a:t>
            </a:r>
            <a:r>
              <a:rPr lang="en-US" sz="1800" dirty="0"/>
              <a:t>(z, y)</a:t>
            </a:r>
          </a:p>
          <a:p>
            <a:pPr>
              <a:lnSpc>
                <a:spcPct val="80000"/>
              </a:lnSpc>
              <a:buFont typeface="Wingdings" pitchFamily="2" charset="2"/>
              <a:buNone/>
            </a:pPr>
            <a:endParaRPr lang="en-US" sz="1800" dirty="0"/>
          </a:p>
          <a:p>
            <a:pPr>
              <a:lnSpc>
                <a:spcPct val="80000"/>
              </a:lnSpc>
              <a:buFont typeface="Wingdings" pitchFamily="2" charset="2"/>
              <a:buNone/>
            </a:pPr>
            <a:r>
              <a:rPr lang="en-US" sz="1800" dirty="0"/>
              <a:t>Informally, y is a follow-on of x if it is either a sequel of a; or a sequel of a follow-on of x.</a:t>
            </a:r>
          </a:p>
          <a:p>
            <a:pPr>
              <a:lnSpc>
                <a:spcPct val="80000"/>
              </a:lnSpc>
              <a:buFont typeface="Wingdings" pitchFamily="2" charset="2"/>
              <a:buNone/>
            </a:pPr>
            <a:r>
              <a:rPr lang="en-US" sz="1800" dirty="0"/>
              <a:t>We could even use the recursive relation twice, as in the </a:t>
            </a:r>
            <a:r>
              <a:rPr lang="en-US" sz="1800" dirty="0">
                <a:solidFill>
                  <a:schemeClr val="folHlink"/>
                </a:solidFill>
              </a:rPr>
              <a:t>nonlinear</a:t>
            </a:r>
            <a:r>
              <a:rPr lang="en-US" sz="1800" dirty="0"/>
              <a:t> recursion:</a:t>
            </a:r>
          </a:p>
          <a:p>
            <a:pPr>
              <a:lnSpc>
                <a:spcPct val="80000"/>
              </a:lnSpc>
              <a:buFont typeface="Wingdings" pitchFamily="2" charset="2"/>
              <a:buNone/>
            </a:pPr>
            <a:endParaRPr lang="en-US" sz="1800" dirty="0"/>
          </a:p>
          <a:p>
            <a:pPr>
              <a:lnSpc>
                <a:spcPct val="80000"/>
              </a:lnSpc>
              <a:buFont typeface="Wingdings" pitchFamily="2" charset="2"/>
              <a:buNone/>
            </a:pPr>
            <a:r>
              <a:rPr lang="en-US" sz="1800" dirty="0"/>
              <a:t>1. </a:t>
            </a:r>
            <a:r>
              <a:rPr lang="en-US" sz="1800" dirty="0" err="1"/>
              <a:t>FollowOn</a:t>
            </a:r>
            <a:r>
              <a:rPr lang="en-US" sz="1800" dirty="0"/>
              <a:t>(x, y) </a:t>
            </a:r>
            <a:r>
              <a:rPr lang="en-US" sz="1800" dirty="0" smtClean="0">
                <a:sym typeface="Mathematica1" pitchFamily="2" charset="2"/>
              </a:rPr>
              <a:t>&lt;-</a:t>
            </a:r>
            <a:r>
              <a:rPr lang="en-US" sz="1800" dirty="0" smtClean="0"/>
              <a:t> </a:t>
            </a:r>
            <a:r>
              <a:rPr lang="en-US" sz="1800" dirty="0" err="1"/>
              <a:t>SequelOf</a:t>
            </a:r>
            <a:r>
              <a:rPr lang="en-US" sz="1800" dirty="0"/>
              <a:t>(x, y)</a:t>
            </a:r>
          </a:p>
          <a:p>
            <a:pPr>
              <a:lnSpc>
                <a:spcPct val="80000"/>
              </a:lnSpc>
              <a:buFont typeface="Wingdings" pitchFamily="2" charset="2"/>
              <a:buNone/>
            </a:pPr>
            <a:r>
              <a:rPr lang="en-US" sz="1800" dirty="0"/>
              <a:t>2. </a:t>
            </a:r>
            <a:r>
              <a:rPr lang="en-US" sz="1800" dirty="0" err="1"/>
              <a:t>FollowOn</a:t>
            </a:r>
            <a:r>
              <a:rPr lang="en-US" sz="1800" dirty="0"/>
              <a:t>(x, y) </a:t>
            </a:r>
            <a:r>
              <a:rPr lang="en-US" sz="1800" dirty="0" smtClean="0">
                <a:sym typeface="Mathematica1" pitchFamily="2" charset="2"/>
              </a:rPr>
              <a:t>&lt;-</a:t>
            </a:r>
            <a:r>
              <a:rPr lang="en-US" sz="1800" dirty="0" smtClean="0"/>
              <a:t> </a:t>
            </a:r>
            <a:r>
              <a:rPr lang="en-US" sz="1800" dirty="0" err="1"/>
              <a:t>FollowOn</a:t>
            </a:r>
            <a:r>
              <a:rPr lang="en-US" sz="1800" dirty="0"/>
              <a:t>(x, z) AND </a:t>
            </a:r>
            <a:r>
              <a:rPr lang="en-US" sz="1800" dirty="0" err="1"/>
              <a:t>FollowOn</a:t>
            </a:r>
            <a:r>
              <a:rPr lang="en-US" sz="1800" dirty="0"/>
              <a:t>(z, y)</a:t>
            </a:r>
          </a:p>
          <a:p>
            <a:pPr>
              <a:lnSpc>
                <a:spcPct val="80000"/>
              </a:lnSpc>
              <a:buFont typeface="Wingdings" pitchFamily="2" charset="2"/>
              <a:buNone/>
            </a:pPr>
            <a:endParaRPr lang="en-US" sz="1800" dirty="0"/>
          </a:p>
          <a:p>
            <a:pPr>
              <a:lnSpc>
                <a:spcPct val="80000"/>
              </a:lnSpc>
              <a:buFont typeface="Wingdings" pitchFamily="2" charset="2"/>
              <a:buNone/>
            </a:pPr>
            <a:r>
              <a:rPr lang="en-US" sz="1800" dirty="0"/>
              <a:t>Informally, y is a follow-on of x if it is either a sequel of a: or a follow-on of a follow-on of x. All three of these forms give the same value for relation </a:t>
            </a:r>
            <a:r>
              <a:rPr lang="en-US" sz="1800" dirty="0" err="1"/>
              <a:t>FollowOn</a:t>
            </a:r>
            <a:r>
              <a:rPr lang="en-US" sz="1800" dirty="0"/>
              <a:t>: the set of pairs (a-, y) such that y is a sequel of a sequel of … (some number of times) of x.</a:t>
            </a:r>
            <a:endParaRPr lang="bg-BG" sz="1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bg-BG"/>
              <a:t>Negation in Recursive Rules</a:t>
            </a:r>
          </a:p>
        </p:txBody>
      </p:sp>
      <p:sp>
        <p:nvSpPr>
          <p:cNvPr id="82947" name="Rectangle 3"/>
          <p:cNvSpPr>
            <a:spLocks noGrp="1" noChangeArrowheads="1"/>
          </p:cNvSpPr>
          <p:nvPr>
            <p:ph type="body" idx="1"/>
          </p:nvPr>
        </p:nvSpPr>
        <p:spPr>
          <a:xfrm>
            <a:off x="457200" y="1981200"/>
            <a:ext cx="8229600" cy="4687888"/>
          </a:xfrm>
        </p:spPr>
        <p:txBody>
          <a:bodyPr/>
          <a:lstStyle/>
          <a:p>
            <a:pPr>
              <a:lnSpc>
                <a:spcPct val="80000"/>
              </a:lnSpc>
              <a:buFont typeface="Wingdings" pitchFamily="2" charset="2"/>
              <a:buNone/>
            </a:pPr>
            <a:r>
              <a:rPr lang="en-US" sz="2800"/>
              <a:t>Sometimes it is necessary to use negation in rules that also involve recursion. There is a safe way and an unsafe way to mix recursion and negation. Generally, it is considered appropriate to use negation only in situations where the negation does not appear inside the fixedpoint operation. To see the difference, we shall consider two examples of recursion and negation, one appropriate and the other paradoxical. We shall see that only "stratified" negation is useful when there is recursion; the term "stratified" will be defined precisely after the examples.</a:t>
            </a:r>
            <a:endParaRPr lang="bg-BG" sz="28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Example</a:t>
            </a:r>
            <a:endParaRPr lang="bg-BG"/>
          </a:p>
        </p:txBody>
      </p:sp>
      <p:sp>
        <p:nvSpPr>
          <p:cNvPr id="83971" name="Rectangle 3"/>
          <p:cNvSpPr>
            <a:spLocks noGrp="1" noChangeArrowheads="1"/>
          </p:cNvSpPr>
          <p:nvPr>
            <p:ph type="body" idx="1"/>
          </p:nvPr>
        </p:nvSpPr>
        <p:spPr>
          <a:xfrm>
            <a:off x="468313" y="1981200"/>
            <a:ext cx="7488237" cy="4114800"/>
          </a:xfrm>
        </p:spPr>
        <p:txBody>
          <a:bodyPr/>
          <a:lstStyle/>
          <a:p>
            <a:pPr marL="609600" indent="-609600">
              <a:lnSpc>
                <a:spcPct val="80000"/>
              </a:lnSpc>
              <a:buFont typeface="Wingdings" pitchFamily="2" charset="2"/>
              <a:buAutoNum type="arabicPeriod"/>
            </a:pPr>
            <a:r>
              <a:rPr lang="en-US" sz="2800" dirty="0" err="1"/>
              <a:t>UAreaches</a:t>
            </a:r>
            <a:r>
              <a:rPr lang="en-US" sz="2800" dirty="0"/>
              <a:t>(x, y) </a:t>
            </a:r>
            <a:r>
              <a:rPr lang="en-US" sz="2800" dirty="0" smtClean="0">
                <a:sym typeface="Mathematica1" pitchFamily="2" charset="2"/>
              </a:rPr>
              <a:t>&lt;-</a:t>
            </a:r>
            <a:r>
              <a:rPr lang="en-US" sz="2800" dirty="0" smtClean="0"/>
              <a:t> </a:t>
            </a:r>
            <a:r>
              <a:rPr lang="en-US" sz="2800" dirty="0"/>
              <a:t>Flights(UA, x, y, d, r)</a:t>
            </a:r>
          </a:p>
          <a:p>
            <a:pPr marL="609600" indent="-609600">
              <a:lnSpc>
                <a:spcPct val="80000"/>
              </a:lnSpc>
              <a:buFont typeface="Wingdings" pitchFamily="2" charset="2"/>
              <a:buAutoNum type="arabicPeriod"/>
            </a:pPr>
            <a:r>
              <a:rPr lang="en-US" sz="2800" dirty="0" err="1"/>
              <a:t>UAreaches</a:t>
            </a:r>
            <a:r>
              <a:rPr lang="en-US" sz="2800" dirty="0"/>
              <a:t>(x, y) </a:t>
            </a:r>
            <a:r>
              <a:rPr lang="en-US" sz="2800" dirty="0" smtClean="0">
                <a:sym typeface="Mathematica1" pitchFamily="2" charset="2"/>
              </a:rPr>
              <a:t>&lt;-</a:t>
            </a:r>
            <a:r>
              <a:rPr lang="en-US" sz="2800" dirty="0" smtClean="0"/>
              <a:t> </a:t>
            </a:r>
            <a:r>
              <a:rPr lang="en-US" sz="2800" dirty="0" err="1"/>
              <a:t>UAreaches</a:t>
            </a:r>
            <a:r>
              <a:rPr lang="en-US" sz="2800" dirty="0"/>
              <a:t>(x, z) AND </a:t>
            </a:r>
            <a:r>
              <a:rPr lang="en-US" sz="2800" dirty="0" err="1"/>
              <a:t>UAreaches</a:t>
            </a:r>
            <a:r>
              <a:rPr lang="en-US" sz="2800" dirty="0"/>
              <a:t>(z, y)</a:t>
            </a:r>
          </a:p>
          <a:p>
            <a:pPr marL="609600" indent="-609600">
              <a:lnSpc>
                <a:spcPct val="80000"/>
              </a:lnSpc>
              <a:buFont typeface="Wingdings" pitchFamily="2" charset="2"/>
              <a:buNone/>
            </a:pPr>
            <a:endParaRPr lang="en-US" sz="2800" dirty="0"/>
          </a:p>
          <a:p>
            <a:pPr marL="609600" indent="-609600">
              <a:lnSpc>
                <a:spcPct val="80000"/>
              </a:lnSpc>
              <a:buFont typeface="Wingdings" pitchFamily="2" charset="2"/>
              <a:buAutoNum type="arabicPeriod"/>
            </a:pPr>
            <a:r>
              <a:rPr lang="en-US" sz="2800" dirty="0" err="1"/>
              <a:t>AAreaches</a:t>
            </a:r>
            <a:r>
              <a:rPr lang="en-US" sz="2800" dirty="0"/>
              <a:t>(x, y) </a:t>
            </a:r>
            <a:r>
              <a:rPr lang="en-US" sz="2800" smtClean="0">
                <a:sym typeface="Mathematica1" pitchFamily="2" charset="2"/>
              </a:rPr>
              <a:t>&lt;-</a:t>
            </a:r>
            <a:r>
              <a:rPr lang="en-US" sz="2800" smtClean="0"/>
              <a:t> Flights(AA</a:t>
            </a:r>
            <a:r>
              <a:rPr lang="en-US" sz="2800" dirty="0"/>
              <a:t>, x, y, d, r)</a:t>
            </a:r>
          </a:p>
          <a:p>
            <a:pPr marL="609600" indent="-609600">
              <a:lnSpc>
                <a:spcPct val="80000"/>
              </a:lnSpc>
              <a:buFont typeface="Wingdings" pitchFamily="2" charset="2"/>
              <a:buAutoNum type="arabicPeriod"/>
            </a:pPr>
            <a:r>
              <a:rPr lang="en-US" sz="2800" dirty="0" err="1"/>
              <a:t>AAreaches</a:t>
            </a:r>
            <a:r>
              <a:rPr lang="en-US" sz="2800" dirty="0"/>
              <a:t>(x, y) </a:t>
            </a:r>
            <a:r>
              <a:rPr lang="en-US" sz="2800" dirty="0" smtClean="0">
                <a:sym typeface="Mathematica1" pitchFamily="2" charset="2"/>
              </a:rPr>
              <a:t>&lt;-</a:t>
            </a:r>
            <a:r>
              <a:rPr lang="en-US" sz="2800" dirty="0" smtClean="0"/>
              <a:t> </a:t>
            </a:r>
            <a:r>
              <a:rPr lang="en-US" sz="2800" dirty="0" err="1"/>
              <a:t>AAreaches</a:t>
            </a:r>
            <a:r>
              <a:rPr lang="en-US" sz="2800" dirty="0"/>
              <a:t>(x, z) AND </a:t>
            </a:r>
            <a:r>
              <a:rPr lang="en-US" sz="2800" dirty="0" err="1"/>
              <a:t>AAreaches</a:t>
            </a:r>
            <a:r>
              <a:rPr lang="en-US" sz="2800" dirty="0"/>
              <a:t>(z, y)</a:t>
            </a:r>
          </a:p>
          <a:p>
            <a:pPr marL="609600" indent="-609600">
              <a:lnSpc>
                <a:spcPct val="80000"/>
              </a:lnSpc>
              <a:buFont typeface="Wingdings" pitchFamily="2" charset="2"/>
              <a:buNone/>
            </a:pPr>
            <a:endParaRPr lang="en-US" sz="2800" dirty="0"/>
          </a:p>
          <a:p>
            <a:pPr marL="609600" indent="-609600">
              <a:lnSpc>
                <a:spcPct val="80000"/>
              </a:lnSpc>
              <a:buFont typeface="Wingdings" pitchFamily="2" charset="2"/>
              <a:buNone/>
            </a:pPr>
            <a:r>
              <a:rPr lang="en-US" sz="2800" dirty="0" err="1"/>
              <a:t>UAonly</a:t>
            </a:r>
            <a:r>
              <a:rPr lang="en-US" sz="2800" dirty="0"/>
              <a:t>(x, y) </a:t>
            </a:r>
            <a:r>
              <a:rPr lang="en-US" sz="2800" dirty="0" smtClean="0">
                <a:sym typeface="Mathematica1" pitchFamily="2" charset="2"/>
              </a:rPr>
              <a:t>&lt;- </a:t>
            </a:r>
            <a:r>
              <a:rPr lang="en-US" sz="2800" dirty="0" err="1"/>
              <a:t>UAreaches</a:t>
            </a:r>
            <a:r>
              <a:rPr lang="en-US" sz="2800" dirty="0"/>
              <a:t>(x, y) AND </a:t>
            </a:r>
            <a:br>
              <a:rPr lang="en-US" sz="2800" dirty="0"/>
            </a:br>
            <a:r>
              <a:rPr lang="en-US" sz="2800" dirty="0"/>
              <a:t>NOT </a:t>
            </a:r>
            <a:r>
              <a:rPr lang="en-US" sz="2800" dirty="0" err="1"/>
              <a:t>AAreaches</a:t>
            </a:r>
            <a:r>
              <a:rPr lang="en-US" sz="2800" dirty="0"/>
              <a:t>(x, y)</a:t>
            </a:r>
            <a:endParaRPr lang="bg-BG"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Example (cont.)</a:t>
            </a:r>
            <a:endParaRPr lang="bg-BG"/>
          </a:p>
        </p:txBody>
      </p:sp>
      <p:graphicFrame>
        <p:nvGraphicFramePr>
          <p:cNvPr id="85179" name="Group 187"/>
          <p:cNvGraphicFramePr>
            <a:graphicFrameLocks noGrp="1"/>
          </p:cNvGraphicFramePr>
          <p:nvPr>
            <p:ph sz="half" idx="1"/>
          </p:nvPr>
        </p:nvGraphicFramePr>
        <p:xfrm>
          <a:off x="468313" y="1989138"/>
          <a:ext cx="1511300" cy="3962400"/>
        </p:xfrm>
        <a:graphic>
          <a:graphicData uri="http://schemas.openxmlformats.org/drawingml/2006/table">
            <a:tbl>
              <a:tblPr/>
              <a:tblGrid>
                <a:gridCol w="750887"/>
                <a:gridCol w="760413"/>
              </a:tblGrid>
              <a:tr h="190500">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UAreaches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a:noFill/>
                    </a:lnB>
                    <a:lnTlToBr>
                      <a:noFill/>
                    </a:lnTlToBr>
                    <a:lnBlToTr>
                      <a:noFill/>
                    </a:lnBlToTr>
                    <a:noFill/>
                  </a:tcPr>
                </a:tc>
                <a:tc hMerge="1">
                  <a:txBody>
                    <a:bodyPr/>
                    <a:lstStyle/>
                    <a:p>
                      <a:endParaRPr lang="bg-BG"/>
                    </a:p>
                  </a:txBody>
                  <a:tcPr/>
                </a:tc>
              </a:tr>
              <a:tr h="200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x</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000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984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85222" name="Group 230"/>
          <p:cNvGraphicFramePr>
            <a:graphicFrameLocks noGrp="1"/>
          </p:cNvGraphicFramePr>
          <p:nvPr>
            <p:ph sz="quarter" idx="2"/>
          </p:nvPr>
        </p:nvGraphicFramePr>
        <p:xfrm>
          <a:off x="2195513" y="1989138"/>
          <a:ext cx="1439862" cy="3169920"/>
        </p:xfrm>
        <a:graphic>
          <a:graphicData uri="http://schemas.openxmlformats.org/drawingml/2006/table">
            <a:tbl>
              <a:tblPr/>
              <a:tblGrid>
                <a:gridCol w="720725"/>
                <a:gridCol w="719137"/>
              </a:tblGrid>
              <a:tr h="179388">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AAreaches</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a:noFill/>
                    </a:lnB>
                    <a:lnTlToBr>
                      <a:noFill/>
                    </a:lnTlToBr>
                    <a:lnBlToTr>
                      <a:noFill/>
                    </a:lnBlToTr>
                    <a:noFill/>
                  </a:tcPr>
                </a:tc>
                <a:tc hMerge="1">
                  <a:txBody>
                    <a:bodyPr/>
                    <a:lstStyle/>
                    <a:p>
                      <a:endParaRPr lang="bg-BG"/>
                    </a:p>
                  </a:txBody>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x</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179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79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179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graphicFrame>
        <p:nvGraphicFramePr>
          <p:cNvPr id="85247" name="Group 255"/>
          <p:cNvGraphicFramePr>
            <a:graphicFrameLocks noGrp="1"/>
          </p:cNvGraphicFramePr>
          <p:nvPr>
            <p:ph sz="quarter" idx="3"/>
          </p:nvPr>
        </p:nvGraphicFramePr>
        <p:xfrm>
          <a:off x="3779838" y="1989138"/>
          <a:ext cx="1439862" cy="2377440"/>
        </p:xfrm>
        <a:graphic>
          <a:graphicData uri="http://schemas.openxmlformats.org/drawingml/2006/table">
            <a:tbl>
              <a:tblPr/>
              <a:tblGrid>
                <a:gridCol w="720725"/>
                <a:gridCol w="719137"/>
              </a:tblGrid>
              <a:tr h="384175">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UAonly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cap="flat">
                      <a:noFill/>
                    </a:lnR>
                    <a:lnT cap="flat">
                      <a:noFill/>
                    </a:lnT>
                    <a:lnB>
                      <a:noFill/>
                    </a:lnB>
                    <a:lnTlToBr>
                      <a:noFill/>
                    </a:lnTlToBr>
                    <a:lnBlToTr>
                      <a:noFill/>
                    </a:lnBlToTr>
                    <a:noFill/>
                  </a:tcPr>
                </a:tc>
                <a:tc hMerge="1">
                  <a:txBody>
                    <a:bodyPr/>
                    <a:lstStyle/>
                    <a:p>
                      <a:endParaRPr lang="bg-BG"/>
                    </a:p>
                  </a:txBody>
                  <a:tcPr/>
                </a:tc>
              </a:tr>
              <a:tr h="384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x</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762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w="762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SF</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w="76200" cap="flat" cmpd="sng" algn="ctr">
                      <a:solidFill>
                        <a:schemeClr val="tx1"/>
                      </a:solidFill>
                      <a:prstDash val="solid"/>
                      <a:round/>
                      <a:headEnd type="none" w="med" len="med"/>
                      <a:tailEnd type="none" w="med" len="med"/>
                    </a:lnT>
                    <a:lnB>
                      <a:noFill/>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DAL</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CHI</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DEN</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NY</a:t>
                      </a:r>
                      <a:endParaRPr kumimoji="0" lang="bg-BG"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381000"/>
            <a:ext cx="8229600" cy="527050"/>
          </a:xfrm>
        </p:spPr>
        <p:txBody>
          <a:bodyPr/>
          <a:lstStyle/>
          <a:p>
            <a:r>
              <a:rPr lang="en-US" sz="4000"/>
              <a:t>Example</a:t>
            </a:r>
            <a:endParaRPr lang="bg-BG" sz="4000"/>
          </a:p>
        </p:txBody>
      </p:sp>
      <p:sp>
        <p:nvSpPr>
          <p:cNvPr id="89091" name="Rectangle 3"/>
          <p:cNvSpPr>
            <a:spLocks noGrp="1" noChangeArrowheads="1"/>
          </p:cNvSpPr>
          <p:nvPr>
            <p:ph type="body" idx="1"/>
          </p:nvPr>
        </p:nvSpPr>
        <p:spPr>
          <a:xfrm>
            <a:off x="323850" y="1052513"/>
            <a:ext cx="8569325" cy="5616575"/>
          </a:xfrm>
        </p:spPr>
        <p:txBody>
          <a:bodyPr/>
          <a:lstStyle/>
          <a:p>
            <a:pPr marL="609600" indent="-609600">
              <a:lnSpc>
                <a:spcPct val="80000"/>
              </a:lnSpc>
              <a:buFont typeface="Wingdings" pitchFamily="2" charset="2"/>
              <a:buNone/>
            </a:pPr>
            <a:r>
              <a:rPr lang="en-US" sz="1600" dirty="0"/>
              <a:t>Now, let us consider an abstract example where things don't work as well. Suppose we have a single EDB predicate R. This predicate is unary (one-argument), and it has a single </a:t>
            </a:r>
            <a:r>
              <a:rPr lang="en-US" sz="1600" dirty="0" err="1"/>
              <a:t>tuple</a:t>
            </a:r>
            <a:r>
              <a:rPr lang="en-US" sz="1600" dirty="0"/>
              <a:t>, (0). There are two IDB predicates, P and Q, also unary. They are defined by the two rules</a:t>
            </a:r>
          </a:p>
          <a:p>
            <a:pPr marL="609600" indent="-609600">
              <a:lnSpc>
                <a:spcPct val="80000"/>
              </a:lnSpc>
            </a:pPr>
            <a:r>
              <a:rPr lang="en-US" sz="1600" dirty="0"/>
              <a:t>P(x) </a:t>
            </a:r>
            <a:r>
              <a:rPr lang="en-US" sz="1600" dirty="0" smtClean="0">
                <a:sym typeface="Mathematica1" pitchFamily="2" charset="2"/>
              </a:rPr>
              <a:t>&lt;-</a:t>
            </a:r>
            <a:r>
              <a:rPr lang="en-US" sz="1600" dirty="0" smtClean="0"/>
              <a:t> </a:t>
            </a:r>
            <a:r>
              <a:rPr lang="en-US" sz="1600" dirty="0"/>
              <a:t>R(x) AND NOT Q(x)</a:t>
            </a:r>
          </a:p>
          <a:p>
            <a:pPr marL="609600" indent="-609600">
              <a:lnSpc>
                <a:spcPct val="80000"/>
              </a:lnSpc>
            </a:pPr>
            <a:r>
              <a:rPr lang="en-US" sz="1600" dirty="0"/>
              <a:t>Q(x) </a:t>
            </a:r>
            <a:r>
              <a:rPr lang="en-US" sz="1600" dirty="0" smtClean="0">
                <a:sym typeface="Mathematica1" pitchFamily="2" charset="2"/>
              </a:rPr>
              <a:t>&lt;-</a:t>
            </a:r>
            <a:r>
              <a:rPr lang="en-US" sz="1600" dirty="0" smtClean="0"/>
              <a:t> </a:t>
            </a:r>
            <a:r>
              <a:rPr lang="en-US" sz="1600" dirty="0"/>
              <a:t>R(x) AND NOT P(x)</a:t>
            </a:r>
          </a:p>
          <a:p>
            <a:pPr marL="609600" indent="-609600">
              <a:lnSpc>
                <a:spcPct val="80000"/>
              </a:lnSpc>
              <a:buFont typeface="Wingdings" pitchFamily="2" charset="2"/>
              <a:buNone/>
            </a:pPr>
            <a:r>
              <a:rPr lang="en-US" sz="1600" dirty="0"/>
              <a:t>Informally, the two rules tell us that an element x in R is either in P or in Q but not both. Notice that P and Q are defined recursively in terms of each other.</a:t>
            </a:r>
          </a:p>
          <a:p>
            <a:pPr marL="609600" indent="-609600">
              <a:lnSpc>
                <a:spcPct val="80000"/>
              </a:lnSpc>
              <a:buFont typeface="Wingdings" pitchFamily="2" charset="2"/>
              <a:buNone/>
            </a:pPr>
            <a:r>
              <a:rPr lang="en-US" sz="1600" dirty="0"/>
              <a:t>When we defined what recursive rules meant, we said we want the least </a:t>
            </a:r>
            <a:r>
              <a:rPr lang="en-US" sz="1600" dirty="0" err="1"/>
              <a:t>fixedpoint</a:t>
            </a:r>
            <a:r>
              <a:rPr lang="en-US" sz="1600" dirty="0"/>
              <a:t>, that is, the smallest IDB relations that contain all </a:t>
            </a:r>
            <a:r>
              <a:rPr lang="en-US" sz="1600" dirty="0" err="1"/>
              <a:t>tuples</a:t>
            </a:r>
            <a:r>
              <a:rPr lang="en-US" sz="1600" dirty="0"/>
              <a:t> that the rules require us to allow. Rule (1). since it is the only rule for P, says that as relations. P = R – Q, and rule (2) likewise says that Q = R - P. Since R contains only the </a:t>
            </a:r>
            <a:r>
              <a:rPr lang="en-US" sz="1600" dirty="0" err="1"/>
              <a:t>tuple</a:t>
            </a:r>
            <a:r>
              <a:rPr lang="en-US" sz="1600" dirty="0"/>
              <a:t> (0), we know that only (0) can be in either P or Q. But where is (0)? It cannot be in neither, since then the equations are not satisfied: for instance P = R - Q would imply that </a:t>
            </a:r>
            <a:r>
              <a:rPr lang="en-US" sz="1600" dirty="0">
                <a:sym typeface="Mathematica3Mono" pitchFamily="2" charset="2"/>
              </a:rPr>
              <a:t></a:t>
            </a:r>
            <a:r>
              <a:rPr lang="en-US" sz="1600" dirty="0"/>
              <a:t> = {(0)} - </a:t>
            </a:r>
            <a:r>
              <a:rPr lang="en-US" sz="1600" dirty="0">
                <a:sym typeface="Mathematica3Mono" pitchFamily="2" charset="2"/>
              </a:rPr>
              <a:t></a:t>
            </a:r>
            <a:r>
              <a:rPr lang="en-US" sz="1600" dirty="0"/>
              <a:t>, which is false.</a:t>
            </a:r>
          </a:p>
          <a:p>
            <a:pPr marL="609600" indent="-609600">
              <a:lnSpc>
                <a:spcPct val="80000"/>
              </a:lnSpc>
              <a:buFont typeface="Wingdings" pitchFamily="2" charset="2"/>
              <a:buNone/>
            </a:pPr>
            <a:r>
              <a:rPr lang="en-US" sz="1600" dirty="0"/>
              <a:t>If we let P = {(0)} while Q = </a:t>
            </a:r>
            <a:r>
              <a:rPr lang="en-US" sz="1600" dirty="0">
                <a:sym typeface="Mathematica3Mono" pitchFamily="2" charset="2"/>
              </a:rPr>
              <a:t></a:t>
            </a:r>
            <a:r>
              <a:rPr lang="en-US" sz="1600" dirty="0"/>
              <a:t>, then we do get a solution to both equations. P = R - Q becomes {(0)} = {(0)} - </a:t>
            </a:r>
            <a:r>
              <a:rPr lang="en-US" sz="1600" dirty="0">
                <a:sym typeface="Mathematica3Mono" pitchFamily="2" charset="2"/>
              </a:rPr>
              <a:t>,</a:t>
            </a:r>
            <a:r>
              <a:rPr lang="en-US" sz="1600" dirty="0"/>
              <a:t> which is true, and Q = R - P becomes </a:t>
            </a:r>
            <a:r>
              <a:rPr lang="en-US" sz="1600" dirty="0">
                <a:sym typeface="Mathematica3Mono" pitchFamily="2" charset="2"/>
              </a:rPr>
              <a:t></a:t>
            </a:r>
            <a:r>
              <a:rPr lang="en-US" sz="1600" dirty="0"/>
              <a:t> = {(0)} - {(0)}, which is also true.</a:t>
            </a:r>
          </a:p>
          <a:p>
            <a:pPr marL="609600" indent="-609600">
              <a:lnSpc>
                <a:spcPct val="80000"/>
              </a:lnSpc>
              <a:buFont typeface="Wingdings" pitchFamily="2" charset="2"/>
              <a:buNone/>
            </a:pPr>
            <a:r>
              <a:rPr lang="en-US" sz="1600" dirty="0"/>
              <a:t>However, we can also let P = </a:t>
            </a:r>
            <a:r>
              <a:rPr lang="en-US" sz="1600" dirty="0">
                <a:sym typeface="Mathematica3Mono" pitchFamily="2" charset="2"/>
              </a:rPr>
              <a:t></a:t>
            </a:r>
            <a:r>
              <a:rPr lang="en-US" sz="1600" dirty="0"/>
              <a:t> and Q = {(0)}. This choice too satisfies both rules. We thus have two solutions:</a:t>
            </a:r>
          </a:p>
          <a:p>
            <a:pPr marL="609600" indent="-609600">
              <a:lnSpc>
                <a:spcPct val="80000"/>
              </a:lnSpc>
              <a:buFont typeface="Wingdings" pitchFamily="2" charset="2"/>
              <a:buAutoNum type="alphaLcParenR"/>
            </a:pPr>
            <a:r>
              <a:rPr lang="en-US" sz="1600" dirty="0"/>
              <a:t>a)  P = {(0)} 	Q = </a:t>
            </a:r>
            <a:r>
              <a:rPr lang="en-US" sz="1600" dirty="0">
                <a:sym typeface="Mathematica3Mono" pitchFamily="2" charset="2"/>
              </a:rPr>
              <a:t></a:t>
            </a:r>
          </a:p>
          <a:p>
            <a:pPr marL="609600" indent="-609600">
              <a:lnSpc>
                <a:spcPct val="80000"/>
              </a:lnSpc>
              <a:buFont typeface="Wingdings" pitchFamily="2" charset="2"/>
              <a:buAutoNum type="alphaLcParenR"/>
            </a:pPr>
            <a:r>
              <a:rPr lang="en-US" sz="1600" dirty="0"/>
              <a:t>b)  P = </a:t>
            </a:r>
            <a:r>
              <a:rPr lang="en-US" sz="1600" dirty="0">
                <a:sym typeface="Mathematica3Mono" pitchFamily="2" charset="2"/>
              </a:rPr>
              <a:t></a:t>
            </a:r>
            <a:r>
              <a:rPr lang="en-US" sz="1600" dirty="0"/>
              <a:t>      		Q = {(0)}</a:t>
            </a:r>
          </a:p>
          <a:p>
            <a:pPr marL="609600" indent="-609600">
              <a:lnSpc>
                <a:spcPct val="80000"/>
              </a:lnSpc>
              <a:buFont typeface="Wingdings" pitchFamily="2" charset="2"/>
              <a:buNone/>
            </a:pPr>
            <a:r>
              <a:rPr lang="en-US" sz="1600" dirty="0"/>
              <a:t>Both are minimal, in the sense that if we throw any </a:t>
            </a:r>
            <a:r>
              <a:rPr lang="en-US" sz="1600" dirty="0" err="1"/>
              <a:t>tuple</a:t>
            </a:r>
            <a:r>
              <a:rPr lang="en-US" sz="1600" dirty="0"/>
              <a:t> out of any relation, the resulting relations no longer satisfy the rules. We cannot, therefore, decide between the two least </a:t>
            </a:r>
            <a:r>
              <a:rPr lang="en-US" sz="1600" dirty="0" err="1"/>
              <a:t>fixedpoints</a:t>
            </a:r>
            <a:r>
              <a:rPr lang="en-US" sz="1600" dirty="0"/>
              <a:t> (a) and (b), so we cannot answer a simple question such as "Is P(0) true?"</a:t>
            </a:r>
            <a:endParaRPr lang="bg-BG"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bg-BG"/>
              <a:t>Arithmetic Atoms</a:t>
            </a:r>
          </a:p>
        </p:txBody>
      </p:sp>
      <p:sp>
        <p:nvSpPr>
          <p:cNvPr id="14339" name="Rectangle 3"/>
          <p:cNvSpPr>
            <a:spLocks noGrp="1" noChangeArrowheads="1"/>
          </p:cNvSpPr>
          <p:nvPr>
            <p:ph type="body" idx="1"/>
          </p:nvPr>
        </p:nvSpPr>
        <p:spPr/>
        <p:txBody>
          <a:bodyPr/>
          <a:lstStyle/>
          <a:p>
            <a:pPr>
              <a:lnSpc>
                <a:spcPct val="80000"/>
              </a:lnSpc>
              <a:buFont typeface="Wingdings" pitchFamily="2" charset="2"/>
              <a:buNone/>
            </a:pPr>
            <a:r>
              <a:rPr lang="en-US" sz="2000" dirty="0"/>
              <a:t>There is another kind of atom that is important in </a:t>
            </a:r>
            <a:r>
              <a:rPr lang="en-US" sz="2000" dirty="0" err="1"/>
              <a:t>Datalog</a:t>
            </a:r>
            <a:r>
              <a:rPr lang="en-US" sz="2000" dirty="0"/>
              <a:t>: an arithmetic atom. This kind of atom is a comparison between two arithmetic expressions, for example x &lt; y or x + 1 </a:t>
            </a:r>
            <a:r>
              <a:rPr lang="en-US" sz="2000" dirty="0">
                <a:cs typeface="Tahoma" pitchFamily="34" charset="0"/>
              </a:rPr>
              <a:t>≥</a:t>
            </a:r>
            <a:r>
              <a:rPr lang="en-US" sz="2000" dirty="0"/>
              <a:t> y + 4 </a:t>
            </a:r>
            <a:r>
              <a:rPr lang="en-US" sz="2000" dirty="0" smtClean="0">
                <a:sym typeface="Mathematica1Mono" pitchFamily="18" charset="2"/>
              </a:rPr>
              <a:t>x</a:t>
            </a:r>
            <a:r>
              <a:rPr lang="en-US" sz="2000" dirty="0" smtClean="0"/>
              <a:t> </a:t>
            </a:r>
            <a:r>
              <a:rPr lang="en-US" sz="2000" dirty="0"/>
              <a:t>z. For contrast, we shall call the previously introduced atoms relational atoms: both are "atoms."</a:t>
            </a:r>
          </a:p>
          <a:p>
            <a:pPr>
              <a:lnSpc>
                <a:spcPct val="80000"/>
              </a:lnSpc>
              <a:buFont typeface="Wingdings" pitchFamily="2" charset="2"/>
              <a:buNone/>
            </a:pPr>
            <a:r>
              <a:rPr lang="en-US" sz="2000" dirty="0"/>
              <a:t>Note that arithmetic and relational atoms each take as arguments the values of any variables that appear in the atom, and they return a </a:t>
            </a:r>
            <a:r>
              <a:rPr lang="en-US" sz="2000" dirty="0" err="1"/>
              <a:t>boolean</a:t>
            </a:r>
            <a:r>
              <a:rPr lang="en-US" sz="2000" dirty="0"/>
              <a:t> value. In effect, arithmetic comparisons like &lt; or &gt; are like the names of relations that contain all the true pairs. Thus, we can visualize the relation "&lt;" as containing all the </a:t>
            </a:r>
            <a:r>
              <a:rPr lang="en-US" sz="2000" dirty="0" err="1"/>
              <a:t>tuples</a:t>
            </a:r>
            <a:r>
              <a:rPr lang="en-US" sz="2000" dirty="0"/>
              <a:t>, such as (1, 2) or (-1.5, 65.4), that have a first component less than their second component. Remember, however, that database relations are always finite, and usually change from time to time. In contrast, arithmetic-comparison relations such as &lt; are both infinite and unchanging.</a:t>
            </a:r>
            <a:endParaRPr lang="bg-BG" sz="20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bg-BG"/>
              <a:t>Negation in Recursive Rules</a:t>
            </a:r>
          </a:p>
        </p:txBody>
      </p:sp>
      <p:sp>
        <p:nvSpPr>
          <p:cNvPr id="90115" name="Rectangle 3"/>
          <p:cNvSpPr>
            <a:spLocks noGrp="1" noChangeArrowheads="1"/>
          </p:cNvSpPr>
          <p:nvPr>
            <p:ph type="body" idx="1"/>
          </p:nvPr>
        </p:nvSpPr>
        <p:spPr/>
        <p:txBody>
          <a:bodyPr/>
          <a:lstStyle/>
          <a:p>
            <a:pPr>
              <a:lnSpc>
                <a:spcPct val="80000"/>
              </a:lnSpc>
              <a:buFont typeface="Wingdings" pitchFamily="2" charset="2"/>
              <a:buNone/>
            </a:pPr>
            <a:r>
              <a:rPr lang="en-US" sz="2800"/>
              <a:t>In the last example, we saw that our idea of defining the meaning of recursive rules by finding the least fixedpoint no longer works when recursion and negation are tangled up too intimately. There can be more than one least fixedpoint, and these fixedpoints can contradict each other. It would be good if some other approach to defining the meaning of recursive negation would work better, but unfortunately, there is no general agreement about what such rules should mean.</a:t>
            </a:r>
            <a:endParaRPr lang="bg-BG" sz="2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381000"/>
            <a:ext cx="8229600" cy="1176338"/>
          </a:xfrm>
        </p:spPr>
        <p:txBody>
          <a:bodyPr/>
          <a:lstStyle/>
          <a:p>
            <a:r>
              <a:rPr lang="bg-BG"/>
              <a:t>Negation in Recursive Rules</a:t>
            </a:r>
          </a:p>
        </p:txBody>
      </p:sp>
      <p:sp>
        <p:nvSpPr>
          <p:cNvPr id="91139" name="Rectangle 3"/>
          <p:cNvSpPr>
            <a:spLocks noGrp="1" noChangeArrowheads="1"/>
          </p:cNvSpPr>
          <p:nvPr>
            <p:ph type="body" idx="1"/>
          </p:nvPr>
        </p:nvSpPr>
        <p:spPr>
          <a:xfrm>
            <a:off x="0" y="1484313"/>
            <a:ext cx="9144000" cy="5373687"/>
          </a:xfrm>
        </p:spPr>
        <p:txBody>
          <a:bodyPr/>
          <a:lstStyle/>
          <a:p>
            <a:pPr>
              <a:lnSpc>
                <a:spcPct val="80000"/>
              </a:lnSpc>
              <a:buFont typeface="Wingdings" pitchFamily="2" charset="2"/>
              <a:buNone/>
            </a:pPr>
            <a:r>
              <a:rPr lang="en-US" sz="1800"/>
              <a:t>Thus, it is conventional to restrict ourselves to recursions in which negation is stratified. For instance, the SQL-99 standard for recursion discussed later makes this restriction. As we shall see, when negation is stratified there is an algorithm to compute one particular least fixedpoint (perhaps out of many such fixedpoints) that matches our intuition about what the rules mean. We define the property of being stratified as follows.</a:t>
            </a:r>
          </a:p>
          <a:p>
            <a:pPr>
              <a:lnSpc>
                <a:spcPct val="80000"/>
              </a:lnSpc>
              <a:buFont typeface="Wingdings" pitchFamily="2" charset="2"/>
              <a:buAutoNum type="arabicPeriod"/>
            </a:pPr>
            <a:r>
              <a:rPr lang="en-US" sz="1800"/>
              <a:t>Draw a graph whose nodes correspond to the IDB predicates.</a:t>
            </a:r>
          </a:p>
          <a:p>
            <a:pPr>
              <a:lnSpc>
                <a:spcPct val="80000"/>
              </a:lnSpc>
              <a:buFont typeface="Wingdings" pitchFamily="2" charset="2"/>
              <a:buAutoNum type="arabicPeriod"/>
            </a:pPr>
            <a:r>
              <a:rPr lang="en-US" sz="1800"/>
              <a:t>Draw an arc from node A to node B if a rule with predicate A in the head has a negated subgoal with predicate B. Label this arc with a - sign to indicate it is a negative arc.</a:t>
            </a:r>
          </a:p>
          <a:p>
            <a:pPr>
              <a:lnSpc>
                <a:spcPct val="80000"/>
              </a:lnSpc>
              <a:buFont typeface="Wingdings" pitchFamily="2" charset="2"/>
              <a:buAutoNum type="arabicPeriod"/>
            </a:pPr>
            <a:r>
              <a:rPr lang="en-US" sz="1800"/>
              <a:t>Draw an arc from node A to node B if a rule with head predicate A has a non-negated subgoal with predicate B. This arc does not have a minus-sign as label.</a:t>
            </a:r>
          </a:p>
          <a:p>
            <a:pPr>
              <a:lnSpc>
                <a:spcPct val="80000"/>
              </a:lnSpc>
              <a:buFont typeface="Wingdings" pitchFamily="2" charset="2"/>
              <a:buNone/>
            </a:pPr>
            <a:r>
              <a:rPr lang="en-US" sz="1800"/>
              <a:t>If this graph has a cycle containing one or more negative arcs, then the recursion is not stratified. Otherwise, the recursion is stratified. We can group the IDB predicates of a stratified graph into strata. The stratum of a predicate A is the largest number of negative arcs on a path beginning from A.</a:t>
            </a:r>
          </a:p>
          <a:p>
            <a:pPr>
              <a:lnSpc>
                <a:spcPct val="80000"/>
              </a:lnSpc>
              <a:buFont typeface="Wingdings" pitchFamily="2" charset="2"/>
              <a:buNone/>
            </a:pPr>
            <a:r>
              <a:rPr lang="en-US" sz="1800"/>
              <a:t>If the recursion is stratified, then we may evaluate the IDB predicates in the order of their strata, lowest first. This strategy produces one of the least fixedpoints of the rules. More importantly, computing the IDB predicates in the order implied by their strata appears always to make sense and give us the "right" fixedpoint. In contrast, as we have seen in the example, unstratified recursions may leave us with no "right" fixedpoint at all, even if there are many to choose from.</a:t>
            </a:r>
            <a:endParaRPr lang="bg-BG"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z="4000"/>
              <a:t>Graph constructed from a stratified recursion</a:t>
            </a:r>
            <a:endParaRPr lang="bg-BG" sz="4000"/>
          </a:p>
        </p:txBody>
      </p:sp>
      <p:sp>
        <p:nvSpPr>
          <p:cNvPr id="92164" name="Text Box 4"/>
          <p:cNvSpPr txBox="1">
            <a:spLocks noChangeArrowheads="1"/>
          </p:cNvSpPr>
          <p:nvPr/>
        </p:nvSpPr>
        <p:spPr bwMode="auto">
          <a:xfrm>
            <a:off x="3779838" y="2133600"/>
            <a:ext cx="887412" cy="366713"/>
          </a:xfrm>
          <a:prstGeom prst="rect">
            <a:avLst/>
          </a:prstGeom>
          <a:noFill/>
          <a:ln w="9525">
            <a:noFill/>
            <a:miter lim="800000"/>
            <a:headEnd/>
            <a:tailEnd/>
          </a:ln>
          <a:effectLst/>
        </p:spPr>
        <p:txBody>
          <a:bodyPr wrap="none">
            <a:spAutoFit/>
          </a:bodyPr>
          <a:lstStyle/>
          <a:p>
            <a:r>
              <a:rPr lang="en-US"/>
              <a:t>UAonly</a:t>
            </a:r>
            <a:endParaRPr lang="bg-BG"/>
          </a:p>
        </p:txBody>
      </p:sp>
      <p:sp>
        <p:nvSpPr>
          <p:cNvPr id="92165" name="Text Box 5"/>
          <p:cNvSpPr txBox="1">
            <a:spLocks noChangeArrowheads="1"/>
          </p:cNvSpPr>
          <p:nvPr/>
        </p:nvSpPr>
        <p:spPr bwMode="auto">
          <a:xfrm>
            <a:off x="1384300" y="4164013"/>
            <a:ext cx="1235075" cy="366712"/>
          </a:xfrm>
          <a:prstGeom prst="rect">
            <a:avLst/>
          </a:prstGeom>
          <a:noFill/>
          <a:ln w="9525">
            <a:noFill/>
            <a:miter lim="800000"/>
            <a:headEnd/>
            <a:tailEnd/>
          </a:ln>
          <a:effectLst/>
        </p:spPr>
        <p:txBody>
          <a:bodyPr wrap="none">
            <a:spAutoFit/>
          </a:bodyPr>
          <a:lstStyle/>
          <a:p>
            <a:r>
              <a:rPr lang="en-US"/>
              <a:t>AAreaches</a:t>
            </a:r>
            <a:endParaRPr lang="bg-BG"/>
          </a:p>
        </p:txBody>
      </p:sp>
      <p:sp>
        <p:nvSpPr>
          <p:cNvPr id="92166" name="Text Box 6"/>
          <p:cNvSpPr txBox="1">
            <a:spLocks noChangeArrowheads="1"/>
          </p:cNvSpPr>
          <p:nvPr/>
        </p:nvSpPr>
        <p:spPr bwMode="auto">
          <a:xfrm>
            <a:off x="5795963" y="4149725"/>
            <a:ext cx="1247775" cy="366713"/>
          </a:xfrm>
          <a:prstGeom prst="rect">
            <a:avLst/>
          </a:prstGeom>
          <a:noFill/>
          <a:ln w="9525">
            <a:noFill/>
            <a:miter lim="800000"/>
            <a:headEnd/>
            <a:tailEnd/>
          </a:ln>
          <a:effectLst/>
        </p:spPr>
        <p:txBody>
          <a:bodyPr wrap="none">
            <a:spAutoFit/>
          </a:bodyPr>
          <a:lstStyle/>
          <a:p>
            <a:r>
              <a:rPr lang="en-US"/>
              <a:t>UAreaches</a:t>
            </a:r>
            <a:endParaRPr lang="bg-BG"/>
          </a:p>
        </p:txBody>
      </p:sp>
      <p:cxnSp>
        <p:nvCxnSpPr>
          <p:cNvPr id="92167" name="AutoShape 7"/>
          <p:cNvCxnSpPr>
            <a:cxnSpLocks noChangeShapeType="1"/>
            <a:stCxn id="92164" idx="2"/>
            <a:endCxn id="92165" idx="0"/>
          </p:cNvCxnSpPr>
          <p:nvPr/>
        </p:nvCxnSpPr>
        <p:spPr bwMode="auto">
          <a:xfrm flipH="1">
            <a:off x="2001838" y="2500313"/>
            <a:ext cx="2222500" cy="1663700"/>
          </a:xfrm>
          <a:prstGeom prst="straightConnector1">
            <a:avLst/>
          </a:prstGeom>
          <a:noFill/>
          <a:ln w="9525">
            <a:solidFill>
              <a:schemeClr val="tx1"/>
            </a:solidFill>
            <a:round/>
            <a:headEnd/>
            <a:tailEnd type="triangle" w="med" len="med"/>
          </a:ln>
          <a:effectLst/>
        </p:spPr>
      </p:cxnSp>
      <p:cxnSp>
        <p:nvCxnSpPr>
          <p:cNvPr id="92168" name="AutoShape 8"/>
          <p:cNvCxnSpPr>
            <a:cxnSpLocks noChangeShapeType="1"/>
            <a:stCxn id="92164" idx="2"/>
            <a:endCxn id="92166" idx="0"/>
          </p:cNvCxnSpPr>
          <p:nvPr/>
        </p:nvCxnSpPr>
        <p:spPr bwMode="auto">
          <a:xfrm>
            <a:off x="4224338" y="2500313"/>
            <a:ext cx="2195512" cy="1649412"/>
          </a:xfrm>
          <a:prstGeom prst="straightConnector1">
            <a:avLst/>
          </a:prstGeom>
          <a:noFill/>
          <a:ln w="9525">
            <a:solidFill>
              <a:schemeClr val="tx1"/>
            </a:solidFill>
            <a:round/>
            <a:headEnd/>
            <a:tailEnd type="triangle" w="med" len="med"/>
          </a:ln>
          <a:effectLst/>
        </p:spPr>
      </p:cxnSp>
      <p:sp>
        <p:nvSpPr>
          <p:cNvPr id="92169" name="Text Box 9"/>
          <p:cNvSpPr txBox="1">
            <a:spLocks noChangeArrowheads="1"/>
          </p:cNvSpPr>
          <p:nvPr/>
        </p:nvSpPr>
        <p:spPr bwMode="auto">
          <a:xfrm>
            <a:off x="2679700" y="2940050"/>
            <a:ext cx="266700" cy="366713"/>
          </a:xfrm>
          <a:prstGeom prst="rect">
            <a:avLst/>
          </a:prstGeom>
          <a:noFill/>
          <a:ln w="9525">
            <a:noFill/>
            <a:miter lim="800000"/>
            <a:headEnd/>
            <a:tailEnd/>
          </a:ln>
          <a:effectLst/>
        </p:spPr>
        <p:txBody>
          <a:bodyPr wrap="none">
            <a:spAutoFit/>
          </a:bodyPr>
          <a:lstStyle/>
          <a:p>
            <a:r>
              <a:rPr lang="en-US"/>
              <a:t>-</a:t>
            </a:r>
            <a:endParaRPr lang="bg-BG"/>
          </a:p>
        </p:txBody>
      </p:sp>
      <p:cxnSp>
        <p:nvCxnSpPr>
          <p:cNvPr id="92170" name="AutoShape 10"/>
          <p:cNvCxnSpPr>
            <a:cxnSpLocks noChangeShapeType="1"/>
            <a:stCxn id="92165" idx="0"/>
            <a:endCxn id="92165" idx="2"/>
          </p:cNvCxnSpPr>
          <p:nvPr/>
        </p:nvCxnSpPr>
        <p:spPr bwMode="auto">
          <a:xfrm rot="5400000" flipV="1">
            <a:off x="1819276" y="4346575"/>
            <a:ext cx="366712" cy="1587"/>
          </a:xfrm>
          <a:prstGeom prst="bentConnector5">
            <a:avLst>
              <a:gd name="adj1" fmla="val -62338"/>
              <a:gd name="adj2" fmla="val -52300000"/>
              <a:gd name="adj3" fmla="val 161903"/>
            </a:avLst>
          </a:prstGeom>
          <a:noFill/>
          <a:ln w="9525">
            <a:solidFill>
              <a:schemeClr val="tx1"/>
            </a:solidFill>
            <a:miter lim="800000"/>
            <a:headEnd/>
            <a:tailEnd type="triangle" w="med" len="med"/>
          </a:ln>
          <a:effectLst/>
        </p:spPr>
      </p:cxnSp>
      <p:cxnSp>
        <p:nvCxnSpPr>
          <p:cNvPr id="92171" name="AutoShape 11"/>
          <p:cNvCxnSpPr>
            <a:cxnSpLocks noChangeShapeType="1"/>
            <a:stCxn id="92166" idx="0"/>
            <a:endCxn id="92166" idx="2"/>
          </p:cNvCxnSpPr>
          <p:nvPr/>
        </p:nvCxnSpPr>
        <p:spPr bwMode="auto">
          <a:xfrm rot="5400000" flipV="1">
            <a:off x="6237287" y="4332288"/>
            <a:ext cx="366713" cy="1588"/>
          </a:xfrm>
          <a:prstGeom prst="bentConnector5">
            <a:avLst>
              <a:gd name="adj1" fmla="val -62338"/>
              <a:gd name="adj2" fmla="val 53700000"/>
              <a:gd name="adj3" fmla="val 161903"/>
            </a:avLst>
          </a:prstGeom>
          <a:noFill/>
          <a:ln w="9525">
            <a:solidFill>
              <a:schemeClr val="tx1"/>
            </a:solidFill>
            <a:miter lim="800000"/>
            <a:headEnd/>
            <a:tailEnd type="triangle" w="med" len="med"/>
          </a:ln>
          <a:effectLst/>
        </p:spPr>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4000"/>
              <a:t>Graph constructed from an unstratified recursion</a:t>
            </a:r>
            <a:endParaRPr lang="bg-BG" sz="4000"/>
          </a:p>
        </p:txBody>
      </p:sp>
      <p:sp>
        <p:nvSpPr>
          <p:cNvPr id="93188" name="Text Box 4"/>
          <p:cNvSpPr txBox="1">
            <a:spLocks noChangeArrowheads="1"/>
          </p:cNvSpPr>
          <p:nvPr/>
        </p:nvSpPr>
        <p:spPr bwMode="auto">
          <a:xfrm>
            <a:off x="2268538" y="3644900"/>
            <a:ext cx="309562" cy="366713"/>
          </a:xfrm>
          <a:prstGeom prst="rect">
            <a:avLst/>
          </a:prstGeom>
          <a:noFill/>
          <a:ln w="9525">
            <a:noFill/>
            <a:miter lim="800000"/>
            <a:headEnd/>
            <a:tailEnd/>
          </a:ln>
          <a:effectLst/>
        </p:spPr>
        <p:txBody>
          <a:bodyPr wrap="none">
            <a:spAutoFit/>
          </a:bodyPr>
          <a:lstStyle/>
          <a:p>
            <a:r>
              <a:rPr lang="en-US"/>
              <a:t>P</a:t>
            </a:r>
            <a:endParaRPr lang="bg-BG"/>
          </a:p>
        </p:txBody>
      </p:sp>
      <p:sp>
        <p:nvSpPr>
          <p:cNvPr id="93189" name="Text Box 5"/>
          <p:cNvSpPr txBox="1">
            <a:spLocks noChangeArrowheads="1"/>
          </p:cNvSpPr>
          <p:nvPr/>
        </p:nvSpPr>
        <p:spPr bwMode="auto">
          <a:xfrm>
            <a:off x="6588125" y="3644900"/>
            <a:ext cx="346075" cy="366713"/>
          </a:xfrm>
          <a:prstGeom prst="rect">
            <a:avLst/>
          </a:prstGeom>
          <a:noFill/>
          <a:ln w="9525">
            <a:noFill/>
            <a:miter lim="800000"/>
            <a:headEnd/>
            <a:tailEnd/>
          </a:ln>
          <a:effectLst/>
        </p:spPr>
        <p:txBody>
          <a:bodyPr wrap="none">
            <a:spAutoFit/>
          </a:bodyPr>
          <a:lstStyle/>
          <a:p>
            <a:r>
              <a:rPr lang="en-US"/>
              <a:t>Q</a:t>
            </a:r>
            <a:endParaRPr lang="bg-BG"/>
          </a:p>
        </p:txBody>
      </p:sp>
      <p:cxnSp>
        <p:nvCxnSpPr>
          <p:cNvPr id="93190" name="AutoShape 6"/>
          <p:cNvCxnSpPr>
            <a:cxnSpLocks noChangeShapeType="1"/>
            <a:stCxn id="93188" idx="0"/>
            <a:endCxn id="93189" idx="0"/>
          </p:cNvCxnSpPr>
          <p:nvPr/>
        </p:nvCxnSpPr>
        <p:spPr bwMode="auto">
          <a:xfrm rot="5400000" flipV="1">
            <a:off x="4591844" y="1477169"/>
            <a:ext cx="1588" cy="4337050"/>
          </a:xfrm>
          <a:prstGeom prst="bentConnector3">
            <a:avLst>
              <a:gd name="adj1" fmla="val -14400000"/>
            </a:avLst>
          </a:prstGeom>
          <a:noFill/>
          <a:ln w="9525">
            <a:solidFill>
              <a:schemeClr val="tx1"/>
            </a:solidFill>
            <a:miter lim="800000"/>
            <a:headEnd/>
            <a:tailEnd type="triangle" w="med" len="med"/>
          </a:ln>
          <a:effectLst/>
        </p:spPr>
      </p:cxnSp>
      <p:cxnSp>
        <p:nvCxnSpPr>
          <p:cNvPr id="93191" name="AutoShape 7"/>
          <p:cNvCxnSpPr>
            <a:cxnSpLocks noChangeShapeType="1"/>
            <a:stCxn id="93189" idx="2"/>
            <a:endCxn id="93188" idx="2"/>
          </p:cNvCxnSpPr>
          <p:nvPr/>
        </p:nvCxnSpPr>
        <p:spPr bwMode="auto">
          <a:xfrm rot="5400000">
            <a:off x="4591844" y="1843882"/>
            <a:ext cx="1587" cy="4337050"/>
          </a:xfrm>
          <a:prstGeom prst="bentConnector3">
            <a:avLst>
              <a:gd name="adj1" fmla="val 14300000"/>
            </a:avLst>
          </a:prstGeom>
          <a:noFill/>
          <a:ln w="9525">
            <a:solidFill>
              <a:schemeClr val="tx1"/>
            </a:solidFill>
            <a:miter lim="800000"/>
            <a:headEnd/>
            <a:tailEnd type="triangle" w="med" len="med"/>
          </a:ln>
          <a:effectLst/>
        </p:spPr>
      </p:cxnSp>
      <p:sp>
        <p:nvSpPr>
          <p:cNvPr id="93192" name="Text Box 8"/>
          <p:cNvSpPr txBox="1">
            <a:spLocks noChangeArrowheads="1"/>
          </p:cNvSpPr>
          <p:nvPr/>
        </p:nvSpPr>
        <p:spPr bwMode="auto">
          <a:xfrm>
            <a:off x="4427538" y="2997200"/>
            <a:ext cx="266700" cy="366713"/>
          </a:xfrm>
          <a:prstGeom prst="rect">
            <a:avLst/>
          </a:prstGeom>
          <a:noFill/>
          <a:ln w="9525">
            <a:noFill/>
            <a:miter lim="800000"/>
            <a:headEnd/>
            <a:tailEnd/>
          </a:ln>
          <a:effectLst/>
        </p:spPr>
        <p:txBody>
          <a:bodyPr wrap="none">
            <a:spAutoFit/>
          </a:bodyPr>
          <a:lstStyle/>
          <a:p>
            <a:r>
              <a:rPr lang="en-US"/>
              <a:t>-</a:t>
            </a:r>
            <a:endParaRPr lang="bg-BG"/>
          </a:p>
        </p:txBody>
      </p:sp>
      <p:sp>
        <p:nvSpPr>
          <p:cNvPr id="93193" name="Text Box 9"/>
          <p:cNvSpPr txBox="1">
            <a:spLocks noChangeArrowheads="1"/>
          </p:cNvSpPr>
          <p:nvPr/>
        </p:nvSpPr>
        <p:spPr bwMode="auto">
          <a:xfrm>
            <a:off x="4427538" y="4292600"/>
            <a:ext cx="266700" cy="366713"/>
          </a:xfrm>
          <a:prstGeom prst="rect">
            <a:avLst/>
          </a:prstGeom>
          <a:noFill/>
          <a:ln w="9525">
            <a:noFill/>
            <a:miter lim="800000"/>
            <a:headEnd/>
            <a:tailEnd/>
          </a:ln>
          <a:effectLst/>
        </p:spPr>
        <p:txBody>
          <a:bodyPr wrap="none">
            <a:spAutoFit/>
          </a:bodyPr>
          <a:lstStyle/>
          <a:p>
            <a:r>
              <a:rPr lang="en-US"/>
              <a:t>-</a:t>
            </a:r>
            <a:endParaRPr lang="bg-BG"/>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bg-BG"/>
              <a:t>Recursion in SQL</a:t>
            </a:r>
          </a:p>
        </p:txBody>
      </p:sp>
      <p:sp>
        <p:nvSpPr>
          <p:cNvPr id="94211" name="Rectangle 3"/>
          <p:cNvSpPr>
            <a:spLocks noGrp="1" noChangeArrowheads="1"/>
          </p:cNvSpPr>
          <p:nvPr>
            <p:ph type="body" idx="1"/>
          </p:nvPr>
        </p:nvSpPr>
        <p:spPr>
          <a:xfrm>
            <a:off x="250825" y="1700213"/>
            <a:ext cx="8686800" cy="4876800"/>
          </a:xfrm>
        </p:spPr>
        <p:txBody>
          <a:bodyPr/>
          <a:lstStyle/>
          <a:p>
            <a:pPr marL="381000" indent="-381000">
              <a:lnSpc>
                <a:spcPct val="90000"/>
              </a:lnSpc>
              <a:buFont typeface="Wingdings" pitchFamily="2" charset="2"/>
              <a:buNone/>
            </a:pPr>
            <a:r>
              <a:rPr lang="en-US" sz="2400"/>
              <a:t>The SQL-99 standard includes provision for recursive rules, based on the recursive Datalog as described. Although this feature is not part of the "core" SQL-99 standard that every DBMS is expected to implement, at least one major system - IBM's DB2 - does implement the SQL-99 proposal. This proposal differs from our description in two ways:</a:t>
            </a:r>
          </a:p>
          <a:p>
            <a:pPr marL="381000" indent="-381000">
              <a:lnSpc>
                <a:spcPct val="90000"/>
              </a:lnSpc>
              <a:buFont typeface="Wingdings" pitchFamily="2" charset="2"/>
              <a:buAutoNum type="arabicPeriod"/>
            </a:pPr>
            <a:r>
              <a:rPr lang="en-US" sz="2400"/>
              <a:t>Only </a:t>
            </a:r>
            <a:r>
              <a:rPr lang="en-US" sz="2400">
                <a:solidFill>
                  <a:schemeClr val="folHlink"/>
                </a:solidFill>
              </a:rPr>
              <a:t>linear</a:t>
            </a:r>
            <a:r>
              <a:rPr lang="en-US" sz="2400"/>
              <a:t> recursion, that is, rules with at most one recursive subgoal, is mandatory. In what follows, we shall ignore this restriction: you should remember that there could be an implementation of standard SQL that prohibits nonlinear recursion but allows linear recursion.</a:t>
            </a:r>
          </a:p>
          <a:p>
            <a:pPr marL="381000" indent="-381000">
              <a:lnSpc>
                <a:spcPct val="90000"/>
              </a:lnSpc>
              <a:buFont typeface="Wingdings" pitchFamily="2" charset="2"/>
              <a:buAutoNum type="arabicPeriod"/>
            </a:pPr>
            <a:r>
              <a:rPr lang="en-US" sz="2400"/>
              <a:t>The requirement of stratification, which we discussed for the negation operator applies also to other operators of SQL that can cause similar problems, such as aggregations.</a:t>
            </a:r>
            <a:endParaRPr lang="bg-BG"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Defining IDB Relations in SQL</a:t>
            </a:r>
            <a:endParaRPr lang="bg-BG"/>
          </a:p>
        </p:txBody>
      </p:sp>
      <p:sp>
        <p:nvSpPr>
          <p:cNvPr id="95235" name="Rectangle 3"/>
          <p:cNvSpPr>
            <a:spLocks noGrp="1" noChangeArrowheads="1"/>
          </p:cNvSpPr>
          <p:nvPr>
            <p:ph type="body" idx="1"/>
          </p:nvPr>
        </p:nvSpPr>
        <p:spPr>
          <a:xfrm>
            <a:off x="0" y="1981200"/>
            <a:ext cx="9144000" cy="4687888"/>
          </a:xfrm>
        </p:spPr>
        <p:txBody>
          <a:bodyPr/>
          <a:lstStyle/>
          <a:p>
            <a:pPr>
              <a:lnSpc>
                <a:spcPct val="80000"/>
              </a:lnSpc>
              <a:buFont typeface="Wingdings" pitchFamily="2" charset="2"/>
              <a:buNone/>
            </a:pPr>
            <a:r>
              <a:rPr lang="en-US" sz="1600"/>
              <a:t>The WITH statement allows us to define the SQL equivalent of IDB relations. These definitions can then be used within the WITH statement itself. A simple form of the WITH statement is:</a:t>
            </a:r>
          </a:p>
          <a:p>
            <a:pPr>
              <a:lnSpc>
                <a:spcPct val="80000"/>
              </a:lnSpc>
              <a:buFont typeface="Wingdings" pitchFamily="2" charset="2"/>
              <a:buNone/>
            </a:pPr>
            <a:r>
              <a:rPr lang="en-US" sz="1600"/>
              <a:t>WITH R AS &lt;definition of R&gt; &lt;query involving R&gt;</a:t>
            </a:r>
          </a:p>
          <a:p>
            <a:pPr>
              <a:lnSpc>
                <a:spcPct val="80000"/>
              </a:lnSpc>
              <a:buFont typeface="Wingdings" pitchFamily="2" charset="2"/>
              <a:buNone/>
            </a:pPr>
            <a:r>
              <a:rPr lang="en-US" sz="1600"/>
              <a:t>That is, one defines a temporary relation named R, and then uses R in some query. More generally, one can define several relations after the WITH, separating their definitions by commas. Any of these definitions may be recursive. Several defined relations may be mutually recursive: that is, each may be defined in terms of some of the other relations, optionally including itself. However, any relation that is involved in a recursion must be preceded by the keyword RECURSIVE. Thus, a WITH statement has the form:</a:t>
            </a:r>
          </a:p>
          <a:p>
            <a:pPr>
              <a:lnSpc>
                <a:spcPct val="80000"/>
              </a:lnSpc>
              <a:buFont typeface="Wingdings" pitchFamily="2" charset="2"/>
              <a:buAutoNum type="arabicPeriod"/>
            </a:pPr>
            <a:r>
              <a:rPr lang="en-US" sz="1600"/>
              <a:t>The keyword WITH.</a:t>
            </a:r>
          </a:p>
          <a:p>
            <a:pPr>
              <a:lnSpc>
                <a:spcPct val="80000"/>
              </a:lnSpc>
              <a:buFont typeface="Wingdings" pitchFamily="2" charset="2"/>
              <a:buAutoNum type="arabicPeriod"/>
            </a:pPr>
            <a:r>
              <a:rPr lang="en-US" sz="1600"/>
              <a:t>One or more definitions. Definitions are separated by commas, and each definition consists of</a:t>
            </a:r>
          </a:p>
          <a:p>
            <a:pPr lvl="1">
              <a:lnSpc>
                <a:spcPct val="80000"/>
              </a:lnSpc>
              <a:buFont typeface="Wingdings" pitchFamily="2" charset="2"/>
              <a:buAutoNum type="alphaLcParenR"/>
            </a:pPr>
            <a:r>
              <a:rPr lang="en-US" sz="1400"/>
              <a:t>An optional keyword RECURSIVE, which is required if the relation being defined is recursive.</a:t>
            </a:r>
          </a:p>
          <a:p>
            <a:pPr lvl="1">
              <a:lnSpc>
                <a:spcPct val="80000"/>
              </a:lnSpc>
              <a:buFont typeface="Wingdings" pitchFamily="2" charset="2"/>
              <a:buAutoNum type="alphaLcParenR"/>
            </a:pPr>
            <a:r>
              <a:rPr lang="en-US" sz="1400"/>
              <a:t>The name of the relation being defined.</a:t>
            </a:r>
          </a:p>
          <a:p>
            <a:pPr lvl="1">
              <a:lnSpc>
                <a:spcPct val="80000"/>
              </a:lnSpc>
              <a:buFont typeface="Wingdings" pitchFamily="2" charset="2"/>
              <a:buAutoNum type="alphaLcParenR"/>
            </a:pPr>
            <a:r>
              <a:rPr lang="en-US" sz="1400"/>
              <a:t>The keyword AS.</a:t>
            </a:r>
          </a:p>
          <a:p>
            <a:pPr lvl="1">
              <a:lnSpc>
                <a:spcPct val="80000"/>
              </a:lnSpc>
              <a:buFont typeface="Wingdings" pitchFamily="2" charset="2"/>
              <a:buAutoNum type="alphaLcParenR"/>
            </a:pPr>
            <a:r>
              <a:rPr lang="en-US" sz="1400"/>
              <a:t>The query that defines the relation.</a:t>
            </a:r>
          </a:p>
          <a:p>
            <a:pPr>
              <a:lnSpc>
                <a:spcPct val="80000"/>
              </a:lnSpc>
              <a:buFont typeface="Wingdings" pitchFamily="2" charset="2"/>
              <a:buAutoNum type="arabicPeriod"/>
            </a:pPr>
            <a:r>
              <a:rPr lang="en-US" sz="1600"/>
              <a:t>A query, which may refer to any of the prior definitions, and forms the result of the WITH statement.</a:t>
            </a:r>
          </a:p>
          <a:p>
            <a:pPr>
              <a:lnSpc>
                <a:spcPct val="80000"/>
              </a:lnSpc>
              <a:buFont typeface="Wingdings" pitchFamily="2" charset="2"/>
              <a:buNone/>
            </a:pPr>
            <a:r>
              <a:rPr lang="en-US" sz="1600"/>
              <a:t>It is important to note that. unlike other definitions of relations, the definitions inside a WITH statement are only available within that statement and cannot be used elsewhere. If one wants a persistent relation, one should define that relation in the database schema, outside any WITH statement.</a:t>
            </a:r>
            <a:endParaRPr lang="bg-BG" sz="16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Example</a:t>
            </a:r>
            <a:endParaRPr lang="bg-BG"/>
          </a:p>
        </p:txBody>
      </p:sp>
      <p:sp>
        <p:nvSpPr>
          <p:cNvPr id="96259" name="Rectangle 3"/>
          <p:cNvSpPr>
            <a:spLocks noGrp="1" noChangeArrowheads="1"/>
          </p:cNvSpPr>
          <p:nvPr>
            <p:ph type="body" idx="1"/>
          </p:nvPr>
        </p:nvSpPr>
        <p:spPr>
          <a:xfrm>
            <a:off x="457200" y="1981200"/>
            <a:ext cx="8229600" cy="4543425"/>
          </a:xfrm>
        </p:spPr>
        <p:txBody>
          <a:bodyPr/>
          <a:lstStyle/>
          <a:p>
            <a:pPr marL="609600" indent="-609600">
              <a:lnSpc>
                <a:spcPct val="80000"/>
              </a:lnSpc>
              <a:buFont typeface="Wingdings" pitchFamily="2" charset="2"/>
              <a:buNone/>
            </a:pPr>
            <a:r>
              <a:rPr lang="en-US" sz="2000" dirty="0"/>
              <a:t>Flights(airline, </a:t>
            </a:r>
            <a:r>
              <a:rPr lang="en-US" sz="2000" dirty="0" err="1"/>
              <a:t>frm</a:t>
            </a:r>
            <a:r>
              <a:rPr lang="en-US" sz="2000" dirty="0"/>
              <a:t>, to, departs, arrives)</a:t>
            </a:r>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AutoNum type="arabicPeriod"/>
            </a:pPr>
            <a:r>
              <a:rPr lang="en-US" sz="2000" dirty="0"/>
              <a:t>Reaches(x, y) </a:t>
            </a:r>
            <a:r>
              <a:rPr lang="en-US" sz="2000" dirty="0" smtClean="0">
                <a:sym typeface="Mathematica1" pitchFamily="2" charset="2"/>
              </a:rPr>
              <a:t>&lt;-</a:t>
            </a:r>
            <a:r>
              <a:rPr lang="en-US" sz="2000" dirty="0" smtClean="0"/>
              <a:t> </a:t>
            </a:r>
            <a:r>
              <a:rPr lang="en-US" sz="2000" dirty="0"/>
              <a:t>Flights(a, x, y, d, r)</a:t>
            </a:r>
          </a:p>
          <a:p>
            <a:pPr marL="609600" indent="-609600">
              <a:lnSpc>
                <a:spcPct val="80000"/>
              </a:lnSpc>
              <a:buFont typeface="Wingdings" pitchFamily="2" charset="2"/>
              <a:buAutoNum type="arabicPeriod"/>
            </a:pPr>
            <a:r>
              <a:rPr lang="en-US" sz="2000" dirty="0"/>
              <a:t>Reaches(x, y) </a:t>
            </a:r>
            <a:r>
              <a:rPr lang="en-US" sz="2000" dirty="0" smtClean="0">
                <a:sym typeface="Mathematica1" pitchFamily="2" charset="2"/>
              </a:rPr>
              <a:t>&lt;-</a:t>
            </a:r>
            <a:r>
              <a:rPr lang="en-US" sz="2000" dirty="0" smtClean="0"/>
              <a:t> </a:t>
            </a:r>
            <a:r>
              <a:rPr lang="en-US" sz="2000" dirty="0"/>
              <a:t>Reaches(x, z) AND Reaches(z, y)</a:t>
            </a:r>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AutoNum type="arabicParenR"/>
            </a:pPr>
            <a:r>
              <a:rPr lang="en-US" sz="2000" dirty="0"/>
              <a:t>WITH RECURSIVE Reaches(</a:t>
            </a:r>
            <a:r>
              <a:rPr lang="en-US" sz="2000" dirty="0" err="1"/>
              <a:t>frm</a:t>
            </a:r>
            <a:r>
              <a:rPr lang="en-US" sz="2000" dirty="0"/>
              <a:t>, to) AS</a:t>
            </a:r>
          </a:p>
          <a:p>
            <a:pPr marL="609600" indent="-609600">
              <a:lnSpc>
                <a:spcPct val="80000"/>
              </a:lnSpc>
              <a:buFont typeface="Wingdings" pitchFamily="2" charset="2"/>
              <a:buAutoNum type="arabicParenR"/>
            </a:pPr>
            <a:r>
              <a:rPr lang="en-US" sz="2000" dirty="0"/>
              <a:t>		(SELECT </a:t>
            </a:r>
            <a:r>
              <a:rPr lang="en-US" sz="2000" dirty="0" err="1"/>
              <a:t>fnn</a:t>
            </a:r>
            <a:r>
              <a:rPr lang="en-US" sz="2000" dirty="0"/>
              <a:t>, to FROM Flights)</a:t>
            </a:r>
          </a:p>
          <a:p>
            <a:pPr marL="609600" indent="-609600">
              <a:lnSpc>
                <a:spcPct val="80000"/>
              </a:lnSpc>
              <a:buFont typeface="Wingdings" pitchFamily="2" charset="2"/>
              <a:buAutoNum type="arabicParenR"/>
            </a:pPr>
            <a:r>
              <a:rPr lang="en-US" sz="2000" dirty="0"/>
              <a:t>	UNION</a:t>
            </a:r>
          </a:p>
          <a:p>
            <a:pPr marL="609600" indent="-609600">
              <a:lnSpc>
                <a:spcPct val="80000"/>
              </a:lnSpc>
              <a:buFont typeface="Wingdings" pitchFamily="2" charset="2"/>
              <a:buAutoNum type="arabicParenR"/>
            </a:pPr>
            <a:r>
              <a:rPr lang="en-US" sz="2000" dirty="0"/>
              <a:t>		(SELECT Rl.frm, R2.to</a:t>
            </a:r>
          </a:p>
          <a:p>
            <a:pPr marL="609600" indent="-609600">
              <a:lnSpc>
                <a:spcPct val="80000"/>
              </a:lnSpc>
              <a:buFont typeface="Wingdings" pitchFamily="2" charset="2"/>
              <a:buAutoNum type="arabicParenR"/>
            </a:pPr>
            <a:r>
              <a:rPr lang="en-US" sz="2000" dirty="0"/>
              <a:t>		FROM Reaches R1, Reaches R2</a:t>
            </a:r>
          </a:p>
          <a:p>
            <a:pPr marL="609600" indent="-609600">
              <a:lnSpc>
                <a:spcPct val="80000"/>
              </a:lnSpc>
              <a:buFont typeface="Wingdings" pitchFamily="2" charset="2"/>
              <a:buAutoNum type="arabicParenR"/>
            </a:pPr>
            <a:r>
              <a:rPr lang="en-US" sz="2000" dirty="0"/>
              <a:t>		WHERE R1.to = R2.frm)</a:t>
            </a:r>
          </a:p>
          <a:p>
            <a:pPr marL="609600" indent="-609600">
              <a:lnSpc>
                <a:spcPct val="80000"/>
              </a:lnSpc>
              <a:buFont typeface="Wingdings" pitchFamily="2" charset="2"/>
              <a:buAutoNum type="arabicParenR"/>
            </a:pPr>
            <a:r>
              <a:rPr lang="en-US" sz="2000" dirty="0"/>
              <a:t>SELECT * FROM Reaches;</a:t>
            </a:r>
          </a:p>
          <a:p>
            <a:pPr marL="609600" indent="-609600">
              <a:lnSpc>
                <a:spcPct val="80000"/>
              </a:lnSpc>
              <a:buFont typeface="Wingdings" pitchFamily="2" charset="2"/>
              <a:buNone/>
            </a:pPr>
            <a:endParaRPr lang="en-US" sz="2000" dirty="0"/>
          </a:p>
          <a:p>
            <a:pPr marL="609600" indent="-609600">
              <a:lnSpc>
                <a:spcPct val="80000"/>
              </a:lnSpc>
              <a:buFont typeface="Wingdings" pitchFamily="2" charset="2"/>
              <a:buAutoNum type="arabicPeriod" startAt="7"/>
            </a:pPr>
            <a:r>
              <a:rPr lang="en-US" sz="2000" dirty="0"/>
              <a:t>SELECT to FROM Reaches WHERE </a:t>
            </a:r>
            <a:r>
              <a:rPr lang="en-US" sz="2000" dirty="0" err="1"/>
              <a:t>frm</a:t>
            </a:r>
            <a:r>
              <a:rPr lang="en-US" sz="2000" dirty="0"/>
              <a:t> = 'DEN';</a:t>
            </a:r>
            <a:endParaRPr lang="bg-BG"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bg-BG"/>
              <a:t>Stratified Negation</a:t>
            </a:r>
          </a:p>
        </p:txBody>
      </p:sp>
      <p:sp>
        <p:nvSpPr>
          <p:cNvPr id="97283" name="Rectangle 3"/>
          <p:cNvSpPr>
            <a:spLocks noGrp="1" noChangeArrowheads="1"/>
          </p:cNvSpPr>
          <p:nvPr>
            <p:ph type="body" idx="1"/>
          </p:nvPr>
        </p:nvSpPr>
        <p:spPr/>
        <p:txBody>
          <a:bodyPr/>
          <a:lstStyle/>
          <a:p>
            <a:pPr>
              <a:buFont typeface="Wingdings" pitchFamily="2" charset="2"/>
              <a:buNone/>
            </a:pPr>
            <a:r>
              <a:rPr lang="en-US" sz="2800"/>
              <a:t>The queries that can appear as the definition of a recursive relation are not arbitrary SQL queries. Rather, they must be restricted in certain ways: one of the most important requirements is that negation of mutually recursive relations be stratified, as discussed. We shall see how the principle of stratification extends to other constructs that we find in SQL but not in Datalog, such as aggregation.</a:t>
            </a:r>
            <a:endParaRPr lang="bg-BG" sz="2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z="4000"/>
              <a:t>Stratified query for cities reachable by one of two airlines</a:t>
            </a:r>
            <a:endParaRPr lang="bg-BG" sz="4000"/>
          </a:p>
        </p:txBody>
      </p:sp>
      <p:sp>
        <p:nvSpPr>
          <p:cNvPr id="98307" name="Rectangle 3"/>
          <p:cNvSpPr>
            <a:spLocks noGrp="1" noChangeArrowheads="1"/>
          </p:cNvSpPr>
          <p:nvPr>
            <p:ph type="body" idx="1"/>
          </p:nvPr>
        </p:nvSpPr>
        <p:spPr/>
        <p:txBody>
          <a:bodyPr/>
          <a:lstStyle/>
          <a:p>
            <a:pPr marL="381000" indent="-381000">
              <a:lnSpc>
                <a:spcPct val="80000"/>
              </a:lnSpc>
              <a:buFont typeface="Wingdings" pitchFamily="2" charset="2"/>
              <a:buAutoNum type="arabicParenR"/>
            </a:pPr>
            <a:r>
              <a:rPr lang="en-US" sz="2000"/>
              <a:t>WITH</a:t>
            </a:r>
          </a:p>
          <a:p>
            <a:pPr marL="381000" indent="-381000">
              <a:lnSpc>
                <a:spcPct val="80000"/>
              </a:lnSpc>
              <a:buFont typeface="Wingdings" pitchFamily="2" charset="2"/>
              <a:buAutoNum type="arabicParenR"/>
            </a:pPr>
            <a:r>
              <a:rPr lang="en-US" sz="2000"/>
              <a:t>	Triples AS SELECT airline, frm, to FROM Flights,</a:t>
            </a:r>
          </a:p>
          <a:p>
            <a:pPr marL="381000" indent="-381000">
              <a:lnSpc>
                <a:spcPct val="80000"/>
              </a:lnSpc>
              <a:buFont typeface="Wingdings" pitchFamily="2" charset="2"/>
              <a:buAutoNum type="arabicParenR"/>
            </a:pPr>
            <a:r>
              <a:rPr lang="en-US" sz="2000"/>
              <a:t>	RECURSIVE Reaches(airline, frm, to) AS</a:t>
            </a:r>
          </a:p>
          <a:p>
            <a:pPr marL="381000" indent="-381000">
              <a:lnSpc>
                <a:spcPct val="80000"/>
              </a:lnSpc>
              <a:buFont typeface="Wingdings" pitchFamily="2" charset="2"/>
              <a:buAutoNum type="arabicParenR"/>
            </a:pPr>
            <a:r>
              <a:rPr lang="en-US" sz="2000"/>
              <a:t>		(SELECT * FROM Triples)</a:t>
            </a:r>
          </a:p>
          <a:p>
            <a:pPr marL="381000" indent="-381000">
              <a:lnSpc>
                <a:spcPct val="80000"/>
              </a:lnSpc>
              <a:buFont typeface="Wingdings" pitchFamily="2" charset="2"/>
              <a:buAutoNum type="arabicParenR"/>
            </a:pPr>
            <a:r>
              <a:rPr lang="en-US" sz="2000"/>
              <a:t>	UNION</a:t>
            </a:r>
          </a:p>
          <a:p>
            <a:pPr marL="381000" indent="-381000">
              <a:lnSpc>
                <a:spcPct val="80000"/>
              </a:lnSpc>
              <a:buFont typeface="Wingdings" pitchFamily="2" charset="2"/>
              <a:buAutoNum type="arabicParenR"/>
            </a:pPr>
            <a:r>
              <a:rPr lang="en-US" sz="2000"/>
              <a:t>		(SELECT Triples.airline. Triples.fnn. Reaches.to</a:t>
            </a:r>
          </a:p>
          <a:p>
            <a:pPr marL="381000" indent="-381000">
              <a:lnSpc>
                <a:spcPct val="80000"/>
              </a:lnSpc>
              <a:buFont typeface="Wingdings" pitchFamily="2" charset="2"/>
              <a:buAutoNum type="arabicParenR"/>
            </a:pPr>
            <a:r>
              <a:rPr lang="en-US" sz="2000"/>
              <a:t>		FROM Triples, Reaches</a:t>
            </a:r>
          </a:p>
          <a:p>
            <a:pPr marL="381000" indent="-381000">
              <a:lnSpc>
                <a:spcPct val="80000"/>
              </a:lnSpc>
              <a:buFont typeface="Wingdings" pitchFamily="2" charset="2"/>
              <a:buAutoNum type="arabicParenR"/>
            </a:pPr>
            <a:r>
              <a:rPr lang="en-US" sz="2000"/>
              <a:t>		WHERE Triples.to = Reaches.frm AND</a:t>
            </a:r>
          </a:p>
          <a:p>
            <a:pPr marL="381000" indent="-381000">
              <a:lnSpc>
                <a:spcPct val="80000"/>
              </a:lnSpc>
              <a:buFont typeface="Wingdings" pitchFamily="2" charset="2"/>
              <a:buAutoNum type="arabicParenR"/>
            </a:pPr>
            <a:r>
              <a:rPr lang="en-US" sz="2000"/>
              <a:t>			Triples.airline = Reaches.airline)</a:t>
            </a:r>
          </a:p>
          <a:p>
            <a:pPr marL="381000" indent="-381000">
              <a:lnSpc>
                <a:spcPct val="80000"/>
              </a:lnSpc>
              <a:buFont typeface="Wingdings" pitchFamily="2" charset="2"/>
              <a:buAutoNum type="arabicParenR"/>
            </a:pPr>
            <a:r>
              <a:rPr lang="en-US" sz="2000"/>
              <a:t>	(SELECT frm, to FROM Reaches WHERE airline = 'UA')</a:t>
            </a:r>
          </a:p>
          <a:p>
            <a:pPr marL="381000" indent="-381000">
              <a:lnSpc>
                <a:spcPct val="80000"/>
              </a:lnSpc>
              <a:buFont typeface="Wingdings" pitchFamily="2" charset="2"/>
              <a:buAutoNum type="arabicParenR"/>
            </a:pPr>
            <a:r>
              <a:rPr lang="en-US" sz="2000"/>
              <a:t>EXCEPT</a:t>
            </a:r>
          </a:p>
          <a:p>
            <a:pPr marL="381000" indent="-381000">
              <a:lnSpc>
                <a:spcPct val="80000"/>
              </a:lnSpc>
              <a:buFont typeface="Wingdings" pitchFamily="2" charset="2"/>
              <a:buAutoNum type="arabicParenR"/>
            </a:pPr>
            <a:r>
              <a:rPr lang="en-US" sz="2000"/>
              <a:t>	(SELECT frm, to FROM Reaches WHERE airline = 'AA');</a:t>
            </a:r>
            <a:endParaRPr lang="bg-BG" sz="20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Unstratified query, illegal in SQL</a:t>
            </a:r>
            <a:endParaRPr lang="bg-BG"/>
          </a:p>
        </p:txBody>
      </p:sp>
      <p:sp>
        <p:nvSpPr>
          <p:cNvPr id="99331" name="Rectangle 3"/>
          <p:cNvSpPr>
            <a:spLocks noGrp="1" noChangeArrowheads="1"/>
          </p:cNvSpPr>
          <p:nvPr>
            <p:ph type="body" idx="1"/>
          </p:nvPr>
        </p:nvSpPr>
        <p:spPr/>
        <p:txBody>
          <a:bodyPr/>
          <a:lstStyle/>
          <a:p>
            <a:pPr marL="457200" indent="-457200">
              <a:lnSpc>
                <a:spcPct val="90000"/>
              </a:lnSpc>
              <a:buFont typeface="Wingdings" pitchFamily="2" charset="2"/>
              <a:buAutoNum type="arabicParenR"/>
            </a:pPr>
            <a:r>
              <a:rPr lang="en-US" sz="2400"/>
              <a:t>WITH</a:t>
            </a:r>
          </a:p>
          <a:p>
            <a:pPr marL="457200" indent="-457200">
              <a:lnSpc>
                <a:spcPct val="90000"/>
              </a:lnSpc>
              <a:buFont typeface="Wingdings" pitchFamily="2" charset="2"/>
              <a:buAutoNum type="arabicParenR"/>
            </a:pPr>
            <a:r>
              <a:rPr lang="en-US" sz="2400"/>
              <a:t>	RECURSIVE P(x) AS</a:t>
            </a:r>
          </a:p>
          <a:p>
            <a:pPr marL="457200" indent="-457200">
              <a:lnSpc>
                <a:spcPct val="90000"/>
              </a:lnSpc>
              <a:buFont typeface="Wingdings" pitchFamily="2" charset="2"/>
              <a:buAutoNum type="arabicParenR"/>
            </a:pPr>
            <a:r>
              <a:rPr lang="en-US" sz="2400"/>
              <a:t>			(SELECT * FROM R)</a:t>
            </a:r>
          </a:p>
          <a:p>
            <a:pPr marL="457200" indent="-457200">
              <a:lnSpc>
                <a:spcPct val="90000"/>
              </a:lnSpc>
              <a:buFont typeface="Wingdings" pitchFamily="2" charset="2"/>
              <a:buAutoNum type="arabicParenR"/>
            </a:pPr>
            <a:r>
              <a:rPr lang="en-US" sz="2400"/>
              <a:t>		EXCEPT</a:t>
            </a:r>
          </a:p>
          <a:p>
            <a:pPr marL="457200" indent="-457200">
              <a:lnSpc>
                <a:spcPct val="90000"/>
              </a:lnSpc>
              <a:buFont typeface="Wingdings" pitchFamily="2" charset="2"/>
              <a:buAutoNum type="arabicParenR"/>
            </a:pPr>
            <a:r>
              <a:rPr lang="en-US" sz="2400"/>
              <a:t>	              	(SELECT * FROM Q),</a:t>
            </a:r>
          </a:p>
          <a:p>
            <a:pPr marL="457200" indent="-457200">
              <a:lnSpc>
                <a:spcPct val="90000"/>
              </a:lnSpc>
              <a:buFont typeface="Wingdings" pitchFamily="2" charset="2"/>
              <a:buAutoNum type="arabicParenR"/>
            </a:pPr>
            <a:r>
              <a:rPr lang="en-US" sz="2400"/>
              <a:t>	RECURSIVE Q(x) AS</a:t>
            </a:r>
          </a:p>
          <a:p>
            <a:pPr marL="457200" indent="-457200">
              <a:lnSpc>
                <a:spcPct val="90000"/>
              </a:lnSpc>
              <a:buFont typeface="Wingdings" pitchFamily="2" charset="2"/>
              <a:buAutoNum type="arabicParenR"/>
            </a:pPr>
            <a:r>
              <a:rPr lang="en-US" sz="2400"/>
              <a:t>			(SELECT * FROM R)</a:t>
            </a:r>
          </a:p>
          <a:p>
            <a:pPr marL="457200" indent="-457200">
              <a:lnSpc>
                <a:spcPct val="90000"/>
              </a:lnSpc>
              <a:buFont typeface="Wingdings" pitchFamily="2" charset="2"/>
              <a:buAutoNum type="arabicParenR"/>
            </a:pPr>
            <a:r>
              <a:rPr lang="en-US" sz="2400"/>
              <a:t>		EXCEPT</a:t>
            </a:r>
          </a:p>
          <a:p>
            <a:pPr marL="457200" indent="-457200">
              <a:lnSpc>
                <a:spcPct val="90000"/>
              </a:lnSpc>
              <a:buFont typeface="Wingdings" pitchFamily="2" charset="2"/>
              <a:buAutoNum type="arabicParenR"/>
            </a:pPr>
            <a:r>
              <a:rPr lang="en-US" sz="2400"/>
              <a:t>			(SELECT * FROM P)</a:t>
            </a:r>
          </a:p>
          <a:p>
            <a:pPr marL="457200" indent="-457200">
              <a:lnSpc>
                <a:spcPct val="90000"/>
              </a:lnSpc>
              <a:buFont typeface="Wingdings" pitchFamily="2" charset="2"/>
              <a:buAutoNum type="arabicParenR"/>
            </a:pPr>
            <a:r>
              <a:rPr lang="en-US" sz="2400"/>
              <a:t>SELECT * FROM P;</a:t>
            </a:r>
            <a:endParaRPr lang="bg-BG"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bg-BG"/>
              <a:t>Datalog Rules and Queries</a:t>
            </a:r>
          </a:p>
        </p:txBody>
      </p:sp>
      <p:sp>
        <p:nvSpPr>
          <p:cNvPr id="15363" name="Rectangle 3"/>
          <p:cNvSpPr>
            <a:spLocks noGrp="1" noChangeArrowheads="1"/>
          </p:cNvSpPr>
          <p:nvPr>
            <p:ph type="body" idx="1"/>
          </p:nvPr>
        </p:nvSpPr>
        <p:spPr/>
        <p:txBody>
          <a:bodyPr/>
          <a:lstStyle/>
          <a:p>
            <a:pPr marL="533400" indent="-533400">
              <a:lnSpc>
                <a:spcPct val="80000"/>
              </a:lnSpc>
              <a:buFont typeface="Wingdings" pitchFamily="2" charset="2"/>
              <a:buNone/>
            </a:pPr>
            <a:r>
              <a:rPr lang="en-US" sz="2800" dirty="0"/>
              <a:t>Operations similar to those of the classical relational algebra are described in </a:t>
            </a:r>
            <a:r>
              <a:rPr lang="en-US" sz="2800" dirty="0" err="1"/>
              <a:t>Datalog</a:t>
            </a:r>
            <a:r>
              <a:rPr lang="en-US" sz="2800" dirty="0"/>
              <a:t> by rules, which consist of</a:t>
            </a:r>
          </a:p>
          <a:p>
            <a:pPr marL="533400" indent="-533400">
              <a:lnSpc>
                <a:spcPct val="80000"/>
              </a:lnSpc>
              <a:buFont typeface="Wingdings" pitchFamily="2" charset="2"/>
              <a:buAutoNum type="arabicPeriod"/>
            </a:pPr>
            <a:r>
              <a:rPr lang="en-US" sz="2800" dirty="0"/>
              <a:t>A relational atom called the </a:t>
            </a:r>
            <a:r>
              <a:rPr lang="en-US" sz="2800" dirty="0">
                <a:solidFill>
                  <a:schemeClr val="folHlink"/>
                </a:solidFill>
              </a:rPr>
              <a:t>head</a:t>
            </a:r>
            <a:r>
              <a:rPr lang="en-US" sz="2800" dirty="0"/>
              <a:t>, followed by</a:t>
            </a:r>
          </a:p>
          <a:p>
            <a:pPr marL="533400" indent="-533400">
              <a:lnSpc>
                <a:spcPct val="80000"/>
              </a:lnSpc>
              <a:buFont typeface="Wingdings" pitchFamily="2" charset="2"/>
              <a:buAutoNum type="arabicPeriod"/>
            </a:pPr>
            <a:r>
              <a:rPr lang="en-US" sz="2800" dirty="0"/>
              <a:t>The symbol </a:t>
            </a:r>
            <a:r>
              <a:rPr lang="en-US" sz="2800" dirty="0" smtClean="0">
                <a:sym typeface="Mathematica1" pitchFamily="2" charset="2"/>
              </a:rPr>
              <a:t>&lt;-</a:t>
            </a:r>
            <a:r>
              <a:rPr lang="en-US" sz="2800" dirty="0" smtClean="0"/>
              <a:t>, </a:t>
            </a:r>
            <a:r>
              <a:rPr lang="en-US" sz="2800" dirty="0"/>
              <a:t>which we often read "if," followed by</a:t>
            </a:r>
          </a:p>
          <a:p>
            <a:pPr marL="533400" indent="-533400">
              <a:lnSpc>
                <a:spcPct val="80000"/>
              </a:lnSpc>
              <a:buFont typeface="Wingdings" pitchFamily="2" charset="2"/>
              <a:buAutoNum type="arabicPeriod"/>
            </a:pPr>
            <a:r>
              <a:rPr lang="en-US" sz="2800" dirty="0"/>
              <a:t>A body consisting of one or more atoms, called </a:t>
            </a:r>
            <a:r>
              <a:rPr lang="en-US" sz="2800" dirty="0" err="1"/>
              <a:t>subgoals</a:t>
            </a:r>
            <a:r>
              <a:rPr lang="en-US" sz="2800" dirty="0"/>
              <a:t>. which may be either relational or arithmetic. </a:t>
            </a:r>
            <a:r>
              <a:rPr lang="en-US" sz="2800" dirty="0" err="1"/>
              <a:t>Subgoals</a:t>
            </a:r>
            <a:r>
              <a:rPr lang="en-US" sz="2800" dirty="0"/>
              <a:t> are connected by AND, and any </a:t>
            </a:r>
            <a:r>
              <a:rPr lang="en-US" sz="2800" dirty="0" err="1"/>
              <a:t>subgoal</a:t>
            </a:r>
            <a:r>
              <a:rPr lang="en-US" sz="2800" dirty="0"/>
              <a:t> may optionally be preceded by the logical operator NOT.</a:t>
            </a:r>
            <a:endParaRPr lang="bg-BG" sz="28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z="4000"/>
              <a:t>Problematic Expressions in Recursive SQL</a:t>
            </a:r>
            <a:endParaRPr lang="bg-BG" sz="4000"/>
          </a:p>
        </p:txBody>
      </p:sp>
      <p:sp>
        <p:nvSpPr>
          <p:cNvPr id="100355" name="Rectangle 3"/>
          <p:cNvSpPr>
            <a:spLocks noGrp="1" noChangeArrowheads="1"/>
          </p:cNvSpPr>
          <p:nvPr>
            <p:ph type="body" idx="1"/>
          </p:nvPr>
        </p:nvSpPr>
        <p:spPr/>
        <p:txBody>
          <a:bodyPr/>
          <a:lstStyle/>
          <a:p>
            <a:pPr>
              <a:lnSpc>
                <a:spcPct val="80000"/>
              </a:lnSpc>
              <a:buFont typeface="Wingdings" pitchFamily="2" charset="2"/>
              <a:buNone/>
            </a:pPr>
            <a:r>
              <a:rPr lang="en-US" sz="2000"/>
              <a:t>We have seen in examples that the use of EXCEPT to help define a recursive relation can violate SQL's requirement that negation be stratified. However, there are other unacceptable forms of query that do not use EXCEPT. For instance, negation of a relation can also be expressed by the use of NOT IN. Thus, lines (2) through (5) of previous slide could also have been written</a:t>
            </a:r>
          </a:p>
          <a:p>
            <a:pPr>
              <a:lnSpc>
                <a:spcPct val="80000"/>
              </a:lnSpc>
              <a:buFont typeface="Wingdings" pitchFamily="2" charset="2"/>
              <a:buNone/>
            </a:pPr>
            <a:r>
              <a:rPr lang="en-US" sz="2000"/>
              <a:t>RECURSIVE P(x) AS</a:t>
            </a:r>
          </a:p>
          <a:p>
            <a:pPr>
              <a:lnSpc>
                <a:spcPct val="80000"/>
              </a:lnSpc>
              <a:buFont typeface="Wingdings" pitchFamily="2" charset="2"/>
              <a:buNone/>
            </a:pPr>
            <a:r>
              <a:rPr lang="en-US" sz="2000"/>
              <a:t>	SELECT x FROM R WHERE x NOT IN Q</a:t>
            </a:r>
          </a:p>
          <a:p>
            <a:pPr>
              <a:lnSpc>
                <a:spcPct val="80000"/>
              </a:lnSpc>
              <a:buFont typeface="Wingdings" pitchFamily="2" charset="2"/>
              <a:buNone/>
            </a:pPr>
            <a:r>
              <a:rPr lang="en-US" sz="2000"/>
              <a:t>This rewriting still leaves the recursion unstratified and therefore illegal.</a:t>
            </a:r>
          </a:p>
          <a:p>
            <a:pPr>
              <a:lnSpc>
                <a:spcPct val="80000"/>
              </a:lnSpc>
              <a:buFont typeface="Wingdings" pitchFamily="2" charset="2"/>
              <a:buNone/>
            </a:pPr>
            <a:r>
              <a:rPr lang="en-US" sz="2000"/>
              <a:t>On the other hand, simply using NOT in a WHERE clause, such as NOT x = y (which could be written x&lt;&gt;y anyway) does not automatically violate the condition that negation be stratified. What then is the general rule about what sorts of SQL queries can be used to define recursive relations in SQL?</a:t>
            </a:r>
            <a:endParaRPr lang="bg-BG" sz="20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a:t>Problematic Expressions in Recursive SQL</a:t>
            </a:r>
            <a:endParaRPr lang="bg-BG" sz="4000"/>
          </a:p>
        </p:txBody>
      </p:sp>
      <p:sp>
        <p:nvSpPr>
          <p:cNvPr id="101379" name="Rectangle 3"/>
          <p:cNvSpPr>
            <a:spLocks noGrp="1" noChangeArrowheads="1"/>
          </p:cNvSpPr>
          <p:nvPr>
            <p:ph type="body" idx="1"/>
          </p:nvPr>
        </p:nvSpPr>
        <p:spPr/>
        <p:txBody>
          <a:bodyPr/>
          <a:lstStyle/>
          <a:p>
            <a:pPr>
              <a:lnSpc>
                <a:spcPct val="80000"/>
              </a:lnSpc>
              <a:buFont typeface="Wingdings" pitchFamily="2" charset="2"/>
              <a:buNone/>
            </a:pPr>
            <a:r>
              <a:rPr lang="en-US" sz="2000"/>
              <a:t>The principle is that to be a legal SQL recursion, the definition of a recursive relation R may only involve the use of a mutually recursive relation S (S can be R itself) if that use is </a:t>
            </a:r>
            <a:r>
              <a:rPr lang="en-US" sz="2000">
                <a:solidFill>
                  <a:schemeClr val="folHlink"/>
                </a:solidFill>
              </a:rPr>
              <a:t>monotone</a:t>
            </a:r>
            <a:r>
              <a:rPr lang="en-US" sz="2000"/>
              <a:t> in S. A use of S is monotone if adding an arbitrary tuple to S might add one or more tuples to R, or it might leave R unchanged, but it can never cause any tuple to be deleted from R.</a:t>
            </a:r>
          </a:p>
          <a:p>
            <a:pPr>
              <a:lnSpc>
                <a:spcPct val="80000"/>
              </a:lnSpc>
              <a:buFont typeface="Wingdings" pitchFamily="2" charset="2"/>
              <a:buNone/>
            </a:pPr>
            <a:r>
              <a:rPr lang="en-US" sz="2000"/>
              <a:t>This rule makes sense when one considers the least-fixedpoint computation outlined previously. We start with our recursively defined IDB relations empty, and we repeatedly add tuples to them in successive rounds. If adding a tuple in one round could cause us to have to delete a tuple at the next round, then there is the risk of oscillation, and the fixedpoint computation might never converge. In the following examples, we shall see some constructs that are nonmonotone and therefore are outlawed in SQL recursion.</a:t>
            </a:r>
            <a:endParaRPr lang="bg-BG" sz="20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381000"/>
            <a:ext cx="8229600" cy="887413"/>
          </a:xfrm>
        </p:spPr>
        <p:txBody>
          <a:bodyPr/>
          <a:lstStyle/>
          <a:p>
            <a:r>
              <a:rPr lang="en-US"/>
              <a:t>Example</a:t>
            </a:r>
            <a:endParaRPr lang="bg-BG"/>
          </a:p>
        </p:txBody>
      </p:sp>
      <p:sp>
        <p:nvSpPr>
          <p:cNvPr id="102403" name="Rectangle 3"/>
          <p:cNvSpPr>
            <a:spLocks noGrp="1" noChangeArrowheads="1"/>
          </p:cNvSpPr>
          <p:nvPr>
            <p:ph type="body" idx="1"/>
          </p:nvPr>
        </p:nvSpPr>
        <p:spPr>
          <a:xfrm>
            <a:off x="0" y="1341438"/>
            <a:ext cx="9144000" cy="5516562"/>
          </a:xfrm>
        </p:spPr>
        <p:txBody>
          <a:bodyPr/>
          <a:lstStyle/>
          <a:p>
            <a:pPr>
              <a:lnSpc>
                <a:spcPct val="80000"/>
              </a:lnSpc>
              <a:buFont typeface="Wingdings" pitchFamily="2" charset="2"/>
              <a:buNone/>
            </a:pPr>
            <a:r>
              <a:rPr lang="en-US" sz="1800"/>
              <a:t>The last example is an implementation of the Datalog rules for the unstratified negation. There, the rules allowed two different minimal fixedpoints. As expected, the definitions of P and Q are not monotone. Look at the definition of P in lines (2) through (5) for instance. P depends on Q, with which it is mutually recursive, but adding a tuple to Q can delete a tuple from P. To see why, suppose that R consists of the two tuples (a) and (b), and Q consists of the tuples (a) and (c). Then P = {(b)}. However, if we add (b) to Q, then P becomes empty. Addition of a tuple to Q has caused the deletion of a tuple from P, so we have a nonmonotone, illegal construct.</a:t>
            </a:r>
          </a:p>
          <a:p>
            <a:pPr>
              <a:lnSpc>
                <a:spcPct val="80000"/>
              </a:lnSpc>
              <a:buFont typeface="Wingdings" pitchFamily="2" charset="2"/>
              <a:buNone/>
            </a:pPr>
            <a:r>
              <a:rPr lang="en-US" sz="1800"/>
              <a:t>This lack of monotonicity leads directly to an oscillating behavior when we try to evaluate the relations P and Q by computing a minimal fixedpoint. For instance, suppose that R has the two tuples {(a), (b)}. Initially, both P and Q are empty. Thus, in the first round, lines (3) through (5) compute P to have value {(a), (b)}. Lines (7) through (9) compute Q to have the same value, since the old, empty value of P is used at line (9).</a:t>
            </a:r>
          </a:p>
          <a:p>
            <a:pPr>
              <a:lnSpc>
                <a:spcPct val="80000"/>
              </a:lnSpc>
              <a:buFont typeface="Wingdings" pitchFamily="2" charset="2"/>
              <a:buNone/>
            </a:pPr>
            <a:r>
              <a:rPr lang="en-US" sz="1800"/>
              <a:t>Now, both R, P, and Q have the value {(a), (b)}. Thus, on the next round, P and Q are each computed to be empty at lines (3) through (5) and (7) through (9), respectively. On the third round, both would therefore get the value {(a), (b)}. This process continues forever, with both relations empty on even rounds and {(a), (b)} on odd rounds. Therefore, we never obtain clear values for the two relations P and Q from their "definitions". </a:t>
            </a:r>
          </a:p>
          <a:p>
            <a:pPr>
              <a:lnSpc>
                <a:spcPct val="80000"/>
              </a:lnSpc>
              <a:buFont typeface="Wingdings" pitchFamily="2" charset="2"/>
              <a:buNone/>
            </a:pPr>
            <a:endParaRPr lang="en-US" sz="1000"/>
          </a:p>
          <a:p>
            <a:pPr>
              <a:lnSpc>
                <a:spcPct val="80000"/>
              </a:lnSpc>
              <a:buFont typeface="Wingdings" pitchFamily="2" charset="2"/>
              <a:buNone/>
            </a:pPr>
            <a:r>
              <a:rPr lang="en-US" sz="1000"/>
              <a:t>When the recursion is not monotone, then the order in which we evaluate the relations in a WITH clause can affect the final answer, although when the recursion is monotone, the result is independent of order. In this and the next example, we shall assume that on each round, P and Q are evaluated "in parallel." That is, the old value of each relation is used to compute the other at each round.</a:t>
            </a:r>
            <a:r>
              <a:rPr lang="en-US" sz="1800"/>
              <a:t> </a:t>
            </a:r>
            <a:endParaRPr lang="bg-BG"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t>Example</a:t>
            </a:r>
            <a:endParaRPr lang="bg-BG"/>
          </a:p>
        </p:txBody>
      </p:sp>
      <p:sp>
        <p:nvSpPr>
          <p:cNvPr id="103427" name="Rectangle 3"/>
          <p:cNvSpPr>
            <a:spLocks noGrp="1" noChangeArrowheads="1"/>
          </p:cNvSpPr>
          <p:nvPr>
            <p:ph type="body" idx="1"/>
          </p:nvPr>
        </p:nvSpPr>
        <p:spPr/>
        <p:txBody>
          <a:bodyPr/>
          <a:lstStyle/>
          <a:p>
            <a:pPr marL="609600" indent="-609600">
              <a:lnSpc>
                <a:spcPct val="90000"/>
              </a:lnSpc>
              <a:buFont typeface="Wingdings" pitchFamily="2" charset="2"/>
              <a:buNone/>
            </a:pPr>
            <a:r>
              <a:rPr lang="en-US" sz="2400"/>
              <a:t>Aggregation can also lead to nonmonotonicity, although the connection may not be obvious at first. Suppose we have unary (one-attribute) relations P and Q defined by the following two conditions:</a:t>
            </a:r>
          </a:p>
          <a:p>
            <a:pPr marL="609600" indent="-609600">
              <a:lnSpc>
                <a:spcPct val="90000"/>
              </a:lnSpc>
              <a:buFont typeface="Wingdings" pitchFamily="2" charset="2"/>
              <a:buAutoNum type="arabicPeriod"/>
            </a:pPr>
            <a:r>
              <a:rPr lang="en-US" sz="2400"/>
              <a:t>P is the union of Q and an EDB relation R.</a:t>
            </a:r>
          </a:p>
          <a:p>
            <a:pPr marL="609600" indent="-609600">
              <a:lnSpc>
                <a:spcPct val="90000"/>
              </a:lnSpc>
              <a:buFont typeface="Wingdings" pitchFamily="2" charset="2"/>
              <a:buAutoNum type="arabicPeriod"/>
            </a:pPr>
            <a:r>
              <a:rPr lang="en-US" sz="2400"/>
              <a:t>Q has one tuple that is the sum of the members of P.</a:t>
            </a:r>
          </a:p>
          <a:p>
            <a:pPr marL="609600" indent="-609600">
              <a:lnSpc>
                <a:spcPct val="90000"/>
              </a:lnSpc>
              <a:buFont typeface="Wingdings" pitchFamily="2" charset="2"/>
              <a:buNone/>
            </a:pPr>
            <a:r>
              <a:rPr lang="en-US" sz="2400"/>
              <a:t>We can express these conditions by a WITH statement, although this statement violates the monotonicity requirement of SQL. The query shown in next slide asks for the value of P.</a:t>
            </a:r>
            <a:endParaRPr lang="bg-BG" sz="2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sz="4000"/>
              <a:t>Nonmonotone query involving aggregation, illegal in SQL</a:t>
            </a:r>
            <a:endParaRPr lang="bg-BG" sz="4000"/>
          </a:p>
        </p:txBody>
      </p:sp>
      <p:sp>
        <p:nvSpPr>
          <p:cNvPr id="104451" name="Rectangle 3"/>
          <p:cNvSpPr>
            <a:spLocks noGrp="1" noChangeArrowheads="1"/>
          </p:cNvSpPr>
          <p:nvPr>
            <p:ph type="body" idx="1"/>
          </p:nvPr>
        </p:nvSpPr>
        <p:spPr/>
        <p:txBody>
          <a:bodyPr/>
          <a:lstStyle/>
          <a:p>
            <a:pPr marL="533400" indent="-533400">
              <a:buFont typeface="Wingdings" pitchFamily="2" charset="2"/>
              <a:buAutoNum type="arabicPeriod"/>
            </a:pPr>
            <a:r>
              <a:rPr lang="en-US" sz="2800"/>
              <a:t>WITH</a:t>
            </a:r>
          </a:p>
          <a:p>
            <a:pPr marL="533400" indent="-533400">
              <a:buFont typeface="Wingdings" pitchFamily="2" charset="2"/>
              <a:buAutoNum type="arabicPeriod"/>
            </a:pPr>
            <a:r>
              <a:rPr lang="en-US" sz="2800"/>
              <a:t>	RECURSIVE P(x) AS</a:t>
            </a:r>
          </a:p>
          <a:p>
            <a:pPr marL="533400" indent="-533400">
              <a:buFont typeface="Wingdings" pitchFamily="2" charset="2"/>
              <a:buAutoNum type="arabicPeriod"/>
            </a:pPr>
            <a:r>
              <a:rPr lang="en-US" sz="2800"/>
              <a:t>			(SELECT * FROM R)</a:t>
            </a:r>
          </a:p>
          <a:p>
            <a:pPr marL="533400" indent="-533400">
              <a:buFont typeface="Wingdings" pitchFamily="2" charset="2"/>
              <a:buAutoNum type="arabicPeriod"/>
            </a:pPr>
            <a:r>
              <a:rPr lang="en-US" sz="2800"/>
              <a:t>		UNION</a:t>
            </a:r>
          </a:p>
          <a:p>
            <a:pPr marL="533400" indent="-533400">
              <a:buFont typeface="Wingdings" pitchFamily="2" charset="2"/>
              <a:buAutoNum type="arabicPeriod"/>
            </a:pPr>
            <a:r>
              <a:rPr lang="en-US" sz="2800"/>
              <a:t>			(SELECT * FROM Q).</a:t>
            </a:r>
          </a:p>
          <a:p>
            <a:pPr marL="533400" indent="-533400">
              <a:buFont typeface="Wingdings" pitchFamily="2" charset="2"/>
              <a:buAutoNum type="arabicPeriod"/>
            </a:pPr>
            <a:r>
              <a:rPr lang="en-US" sz="2800"/>
              <a:t>	RECURSIVE Q(x) AS</a:t>
            </a:r>
          </a:p>
          <a:p>
            <a:pPr marL="533400" indent="-533400">
              <a:buFont typeface="Wingdings" pitchFamily="2" charset="2"/>
              <a:buAutoNum type="arabicPeriod"/>
            </a:pPr>
            <a:r>
              <a:rPr lang="en-US" sz="2800"/>
              <a:t>		SELECT SUM(x) FROM P</a:t>
            </a:r>
          </a:p>
          <a:p>
            <a:pPr marL="533400" indent="-533400">
              <a:buFont typeface="Wingdings" pitchFamily="2" charset="2"/>
              <a:buAutoNum type="arabicPeriod"/>
            </a:pPr>
            <a:r>
              <a:rPr lang="en-US" sz="2800"/>
              <a:t>SELECT * FROM P;</a:t>
            </a:r>
            <a:endParaRPr lang="bg-BG" sz="2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z="4000"/>
              <a:t>Iterative calculation of fixedpoint for a nonmonotone aggregation</a:t>
            </a:r>
            <a:endParaRPr lang="bg-BG" sz="4000"/>
          </a:p>
        </p:txBody>
      </p:sp>
      <p:graphicFrame>
        <p:nvGraphicFramePr>
          <p:cNvPr id="105520" name="Group 48"/>
          <p:cNvGraphicFramePr>
            <a:graphicFrameLocks noGrp="1"/>
          </p:cNvGraphicFramePr>
          <p:nvPr>
            <p:ph idx="1"/>
          </p:nvPr>
        </p:nvGraphicFramePr>
        <p:xfrm>
          <a:off x="457200" y="1981200"/>
          <a:ext cx="8229600" cy="4114800"/>
        </p:xfrm>
        <a:graphic>
          <a:graphicData uri="http://schemas.openxmlformats.org/drawingml/2006/table">
            <a:tbl>
              <a:tblPr/>
              <a:tblGrid>
                <a:gridCol w="1306513"/>
                <a:gridCol w="4179887"/>
                <a:gridCol w="2743200"/>
              </a:tblGrid>
              <a:tr h="5889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Round</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P</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Q</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 (34)}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sym typeface="Mathematica3Mono" pitchFamily="2"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 (34)}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3)</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 (34), (46)}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4)</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 (34), (46)}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5)</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 (34), (92)}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{(92)}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6)</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{(12), (34), (92)}</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rPr>
                        <a:t>{(138)}</a:t>
                      </a:r>
                      <a:endParaRPr kumimoji="0" lang="bg-BG"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sz="4000"/>
              <a:t>Using New Values in Fixedpoint Calculations</a:t>
            </a:r>
            <a:endParaRPr lang="bg-BG" sz="4000"/>
          </a:p>
        </p:txBody>
      </p:sp>
      <p:sp>
        <p:nvSpPr>
          <p:cNvPr id="107523" name="Rectangle 3"/>
          <p:cNvSpPr>
            <a:spLocks noGrp="1" noChangeArrowheads="1"/>
          </p:cNvSpPr>
          <p:nvPr>
            <p:ph type="body" idx="1"/>
          </p:nvPr>
        </p:nvSpPr>
        <p:spPr/>
        <p:txBody>
          <a:bodyPr/>
          <a:lstStyle/>
          <a:p>
            <a:pPr>
              <a:lnSpc>
                <a:spcPct val="90000"/>
              </a:lnSpc>
              <a:buFont typeface="Wingdings" pitchFamily="2" charset="2"/>
              <a:buNone/>
            </a:pPr>
            <a:r>
              <a:rPr lang="en-US" sz="2400"/>
              <a:t>One might wonder why we used the old values of P to compute Q in the examples, rather than the new values of P. If these queries were legal, and we used new values in each round, then the query results might depend on the order in which we listed the definitions of the recursive predicates in the WITH clause. In the first example P and Q would converge to one of the two possible fixedpoints, depending on the order of evaluation. In the next example, P and Q would still not converge, and in fact they would change at every round, rather than every other round.</a:t>
            </a:r>
            <a:endParaRPr lang="bg-BG" sz="24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Summary</a:t>
            </a:r>
            <a:endParaRPr lang="bg-BG"/>
          </a:p>
        </p:txBody>
      </p:sp>
      <p:sp>
        <p:nvSpPr>
          <p:cNvPr id="108547" name="Rectangle 3"/>
          <p:cNvSpPr>
            <a:spLocks noGrp="1" noChangeArrowheads="1"/>
          </p:cNvSpPr>
          <p:nvPr>
            <p:ph type="body" idx="1"/>
          </p:nvPr>
        </p:nvSpPr>
        <p:spPr/>
        <p:txBody>
          <a:bodyPr/>
          <a:lstStyle/>
          <a:p>
            <a:pPr>
              <a:lnSpc>
                <a:spcPct val="80000"/>
              </a:lnSpc>
              <a:buFont typeface="Wingdings" pitchFamily="2" charset="2"/>
              <a:buNone/>
            </a:pPr>
            <a:r>
              <a:rPr lang="en-US" sz="2000">
                <a:solidFill>
                  <a:schemeClr val="folHlink"/>
                </a:solidFill>
              </a:rPr>
              <a:t>Datalog</a:t>
            </a:r>
            <a:r>
              <a:rPr lang="en-US" sz="2000"/>
              <a:t>: This form of logic allows us to write queries in the relational model. In Datalog, one writes rules in which a head predicate or relation is defined in terms of a body, consisting of subgoals.</a:t>
            </a:r>
          </a:p>
          <a:p>
            <a:pPr>
              <a:lnSpc>
                <a:spcPct val="80000"/>
              </a:lnSpc>
              <a:buFont typeface="Wingdings" pitchFamily="2" charset="2"/>
              <a:buNone/>
            </a:pPr>
            <a:r>
              <a:rPr lang="en-US" sz="2000">
                <a:solidFill>
                  <a:schemeClr val="folHlink"/>
                </a:solidFill>
              </a:rPr>
              <a:t>Atoms</a:t>
            </a:r>
            <a:r>
              <a:rPr lang="en-US" sz="2000"/>
              <a:t>: The head and subgoals are each atoms, and an atom consists of an (optionally negated) predicate applied to some number of arguments. Predicates may represent relations or arithmetic comparisons such as &lt;.</a:t>
            </a:r>
          </a:p>
          <a:p>
            <a:pPr>
              <a:lnSpc>
                <a:spcPct val="80000"/>
              </a:lnSpc>
              <a:buFont typeface="Wingdings" pitchFamily="2" charset="2"/>
              <a:buNone/>
            </a:pPr>
            <a:r>
              <a:rPr lang="en-US" sz="2000">
                <a:solidFill>
                  <a:schemeClr val="folHlink"/>
                </a:solidFill>
              </a:rPr>
              <a:t>IDE and EDB Predicates</a:t>
            </a:r>
            <a:r>
              <a:rPr lang="en-US" sz="2000"/>
              <a:t>: Some predicates correspond to stored relations, and are called EDB (extensional database) predicates or relations. Other predicates, called IDB (intensional database), are defined by the rules. EDB predicates may not appear in rule heads.</a:t>
            </a:r>
          </a:p>
          <a:p>
            <a:pPr>
              <a:lnSpc>
                <a:spcPct val="80000"/>
              </a:lnSpc>
              <a:buFont typeface="Wingdings" pitchFamily="2" charset="2"/>
              <a:buNone/>
            </a:pPr>
            <a:r>
              <a:rPr lang="en-US" sz="2000">
                <a:solidFill>
                  <a:schemeClr val="folHlink"/>
                </a:solidFill>
              </a:rPr>
              <a:t>Safe Rules</a:t>
            </a:r>
            <a:r>
              <a:rPr lang="en-US" sz="2000"/>
              <a:t>: We generally restrict Datalog rules to be safe, meaning that every variable in the rule appears in some nonnegated, relational subgoal of the body. Safe rules guarantee that if the EDB relations are finite, then the IDB relations will be finite.</a:t>
            </a:r>
            <a:endParaRPr lang="bg-BG" sz="2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Summary</a:t>
            </a:r>
            <a:endParaRPr lang="bg-BG"/>
          </a:p>
        </p:txBody>
      </p:sp>
      <p:sp>
        <p:nvSpPr>
          <p:cNvPr id="109571" name="Rectangle 3"/>
          <p:cNvSpPr>
            <a:spLocks noGrp="1" noChangeArrowheads="1"/>
          </p:cNvSpPr>
          <p:nvPr>
            <p:ph type="body" idx="1"/>
          </p:nvPr>
        </p:nvSpPr>
        <p:spPr>
          <a:xfrm>
            <a:off x="457200" y="1981200"/>
            <a:ext cx="8686800" cy="4876800"/>
          </a:xfrm>
        </p:spPr>
        <p:txBody>
          <a:bodyPr/>
          <a:lstStyle/>
          <a:p>
            <a:pPr>
              <a:lnSpc>
                <a:spcPct val="80000"/>
              </a:lnSpc>
              <a:buFont typeface="Wingdings" pitchFamily="2" charset="2"/>
              <a:buNone/>
            </a:pPr>
            <a:r>
              <a:rPr lang="en-US" sz="1800">
                <a:solidFill>
                  <a:schemeClr val="folHlink"/>
                </a:solidFill>
              </a:rPr>
              <a:t>Relational Algebra and Datalog</a:t>
            </a:r>
            <a:r>
              <a:rPr lang="en-US" sz="1800"/>
              <a:t>: All queries that can be expressed in relational algebra can also be expressed in Datalog. If the rules are safe and nonrecursive, then they define exactly the same set of queries as relational algebra.</a:t>
            </a:r>
          </a:p>
          <a:p>
            <a:pPr>
              <a:lnSpc>
                <a:spcPct val="80000"/>
              </a:lnSpc>
              <a:buFont typeface="Wingdings" pitchFamily="2" charset="2"/>
              <a:buNone/>
            </a:pPr>
            <a:r>
              <a:rPr lang="en-US" sz="1800">
                <a:solidFill>
                  <a:schemeClr val="folHlink"/>
                </a:solidFill>
              </a:rPr>
              <a:t>Recursive Datalog</a:t>
            </a:r>
            <a:r>
              <a:rPr lang="en-US" sz="1800"/>
              <a:t>: Datalog rules can be recursive, allowing a relation to be denned in terms of itself. The meaning of recursive Datalog rules without negation is the least fixedpoint: the smallest set of tuples for the IDB relations that makes the heads of the rules exactly equal to what their bodies collectively imply.</a:t>
            </a:r>
          </a:p>
          <a:p>
            <a:pPr>
              <a:lnSpc>
                <a:spcPct val="80000"/>
              </a:lnSpc>
              <a:buFont typeface="Wingdings" pitchFamily="2" charset="2"/>
              <a:buNone/>
            </a:pPr>
            <a:r>
              <a:rPr lang="en-US" sz="1800">
                <a:solidFill>
                  <a:schemeClr val="folHlink"/>
                </a:solidFill>
              </a:rPr>
              <a:t>Stratified Negation</a:t>
            </a:r>
            <a:r>
              <a:rPr lang="en-US" sz="1800"/>
              <a:t>: When a recursion involves negation, the least fixed-point may not be unique, and in some cases there is no acceptable meaning to the Datalog rules. Therefore, uses of negation inside a recursion must be forbidden, leading to a requirement for stratified negation. For rules of this type. there is one (of perhaps several) least fixedpoint that is the generally accepted meaning of the rules.</a:t>
            </a:r>
          </a:p>
          <a:p>
            <a:pPr>
              <a:lnSpc>
                <a:spcPct val="80000"/>
              </a:lnSpc>
              <a:buFont typeface="Wingdings" pitchFamily="2" charset="2"/>
              <a:buNone/>
            </a:pPr>
            <a:r>
              <a:rPr lang="en-US" sz="1800">
                <a:solidFill>
                  <a:schemeClr val="folHlink"/>
                </a:solidFill>
              </a:rPr>
              <a:t>SQL Recursive Queries</a:t>
            </a:r>
            <a:r>
              <a:rPr lang="en-US" sz="1800"/>
              <a:t>: In SQL, one can define temporary relations to be used in a manner similar to IDB relations in Datalog. These temporary relations may be used to construct answers to queries recursively.</a:t>
            </a:r>
          </a:p>
          <a:p>
            <a:pPr>
              <a:lnSpc>
                <a:spcPct val="80000"/>
              </a:lnSpc>
              <a:buFont typeface="Wingdings" pitchFamily="2" charset="2"/>
              <a:buNone/>
            </a:pPr>
            <a:r>
              <a:rPr lang="en-US" sz="1800">
                <a:solidFill>
                  <a:schemeClr val="folHlink"/>
                </a:solidFill>
              </a:rPr>
              <a:t>Stratification in SQL</a:t>
            </a:r>
            <a:r>
              <a:rPr lang="en-US" sz="1800"/>
              <a:t>: Negations and aggregations involved in an SQL recursion must be monotone, a generalization of the requirement for stratified negation in Datalog. Intuitively, a relation may not be defined, directly or indirectly, in terms of a negation or aggregation of itself.</a:t>
            </a:r>
            <a:endParaRPr lang="bg-BG"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Example</a:t>
            </a:r>
            <a:endParaRPr lang="bg-BG"/>
          </a:p>
        </p:txBody>
      </p:sp>
      <p:sp>
        <p:nvSpPr>
          <p:cNvPr id="16387" name="Rectangle 3"/>
          <p:cNvSpPr>
            <a:spLocks noGrp="1" noChangeArrowheads="1"/>
          </p:cNvSpPr>
          <p:nvPr>
            <p:ph type="body" idx="1"/>
          </p:nvPr>
        </p:nvSpPr>
        <p:spPr/>
        <p:txBody>
          <a:bodyPr/>
          <a:lstStyle/>
          <a:p>
            <a:pPr>
              <a:buFont typeface="Wingdings" pitchFamily="2" charset="2"/>
              <a:buNone/>
            </a:pPr>
            <a:r>
              <a:rPr lang="bg-BG" sz="2400" dirty="0"/>
              <a:t>LongMovie(t,</a:t>
            </a:r>
            <a:r>
              <a:rPr lang="en-US" sz="2400" dirty="0"/>
              <a:t> </a:t>
            </a:r>
            <a:r>
              <a:rPr lang="bg-BG" sz="2400" dirty="0"/>
              <a:t>y) </a:t>
            </a:r>
            <a:r>
              <a:rPr lang="bg-BG" sz="2400" dirty="0" smtClean="0">
                <a:sym typeface="Mathematica1" pitchFamily="2" charset="2"/>
              </a:rPr>
              <a:t>&lt;-</a:t>
            </a:r>
            <a:r>
              <a:rPr lang="bg-BG" sz="2400" dirty="0" smtClean="0"/>
              <a:t> </a:t>
            </a:r>
            <a:r>
              <a:rPr lang="bg-BG" sz="2400" dirty="0"/>
              <a:t>Movie (t,</a:t>
            </a:r>
            <a:r>
              <a:rPr lang="en-US" sz="2400" dirty="0"/>
              <a:t> </a:t>
            </a:r>
            <a:r>
              <a:rPr lang="bg-BG" sz="2400" dirty="0"/>
              <a:t>y,</a:t>
            </a:r>
            <a:r>
              <a:rPr lang="en-US" sz="2400" dirty="0"/>
              <a:t> </a:t>
            </a:r>
            <a:r>
              <a:rPr lang="bg-BG" sz="2400" dirty="0"/>
              <a:t>l,</a:t>
            </a:r>
            <a:r>
              <a:rPr lang="en-US" sz="2400" dirty="0"/>
              <a:t> </a:t>
            </a:r>
            <a:r>
              <a:rPr lang="bg-BG" sz="2400" dirty="0"/>
              <a:t>c,</a:t>
            </a:r>
            <a:r>
              <a:rPr lang="en-US" sz="2400" dirty="0"/>
              <a:t> </a:t>
            </a:r>
            <a:r>
              <a:rPr lang="bg-BG" sz="2400" dirty="0"/>
              <a:t>s,</a:t>
            </a:r>
            <a:r>
              <a:rPr lang="en-US" sz="2400" dirty="0"/>
              <a:t> </a:t>
            </a:r>
            <a:r>
              <a:rPr lang="bg-BG" sz="2400" dirty="0"/>
              <a:t>p) AND </a:t>
            </a:r>
            <a:r>
              <a:rPr lang="en-US" sz="2400" dirty="0"/>
              <a:t>l</a:t>
            </a:r>
            <a:r>
              <a:rPr lang="bg-BG" sz="2400" dirty="0"/>
              <a:t> &gt; 100</a:t>
            </a:r>
          </a:p>
          <a:p>
            <a:pPr>
              <a:buFont typeface="Wingdings" pitchFamily="2" charset="2"/>
              <a:buNone/>
            </a:pPr>
            <a:endParaRPr lang="en-US" sz="2400" dirty="0"/>
          </a:p>
          <a:p>
            <a:pPr>
              <a:buFont typeface="Wingdings" pitchFamily="2" charset="2"/>
              <a:buNone/>
            </a:pPr>
            <a:r>
              <a:rPr lang="en-US" sz="2400" dirty="0"/>
              <a:t>Movie(title, year, length, </a:t>
            </a:r>
            <a:r>
              <a:rPr lang="en-US" sz="2400" dirty="0" err="1"/>
              <a:t>inColor</a:t>
            </a:r>
            <a:r>
              <a:rPr lang="en-US" sz="2400" dirty="0"/>
              <a:t>, </a:t>
            </a:r>
            <a:r>
              <a:rPr lang="en-US" sz="2400" dirty="0" err="1"/>
              <a:t>studioName</a:t>
            </a:r>
            <a:r>
              <a:rPr lang="en-US" sz="2400" dirty="0"/>
              <a:t>, </a:t>
            </a:r>
            <a:r>
              <a:rPr lang="en-US" sz="2400" dirty="0" err="1"/>
              <a:t>producerC</a:t>
            </a:r>
            <a:r>
              <a:rPr lang="en-US" sz="2400" dirty="0"/>
              <a:t>#)</a:t>
            </a:r>
          </a:p>
          <a:p>
            <a:pPr>
              <a:buFont typeface="Wingdings" pitchFamily="2" charset="2"/>
              <a:buNone/>
            </a:pPr>
            <a:endParaRPr lang="en-US" sz="2400" dirty="0"/>
          </a:p>
          <a:p>
            <a:pPr>
              <a:buFont typeface="Wingdings" pitchFamily="2" charset="2"/>
              <a:buNone/>
            </a:pPr>
            <a:r>
              <a:rPr lang="en-US" sz="2400" dirty="0" err="1"/>
              <a:t>LongMovie</a:t>
            </a:r>
            <a:r>
              <a:rPr lang="en-US" sz="2400" dirty="0"/>
              <a:t> := </a:t>
            </a:r>
            <a:r>
              <a:rPr lang="el-GR" sz="2400" dirty="0">
                <a:latin typeface="Courier New" pitchFamily="49" charset="0"/>
                <a:cs typeface="Courier New" pitchFamily="49" charset="0"/>
              </a:rPr>
              <a:t>π</a:t>
            </a:r>
            <a:r>
              <a:rPr lang="en-US" sz="2400" baseline="-25000" dirty="0"/>
              <a:t>title, year</a:t>
            </a:r>
            <a:r>
              <a:rPr lang="en-US" sz="2400" dirty="0"/>
              <a:t>(</a:t>
            </a:r>
            <a:r>
              <a:rPr lang="el-GR" sz="2400" dirty="0">
                <a:latin typeface="Courier New" pitchFamily="49" charset="0"/>
                <a:cs typeface="Courier New" pitchFamily="49" charset="0"/>
              </a:rPr>
              <a:t>σ</a:t>
            </a:r>
            <a:r>
              <a:rPr lang="en-US" sz="2400" baseline="-25000" dirty="0"/>
              <a:t>length &gt; 100</a:t>
            </a:r>
            <a:r>
              <a:rPr lang="en-US" sz="2400" dirty="0"/>
              <a:t>(Movie))</a:t>
            </a:r>
            <a:endParaRPr lang="bg-BG"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Textured</Template>
  <TotalTime>660</TotalTime>
  <Words>8833</Words>
  <Application>Microsoft Office PowerPoint</Application>
  <PresentationFormat>On-screen Show (4:3)</PresentationFormat>
  <Paragraphs>761</Paragraphs>
  <Slides>88</Slides>
  <Notes>0</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Textured</vt:lpstr>
      <vt:lpstr>Database Systems Logical Query Languages</vt:lpstr>
      <vt:lpstr>Contents</vt:lpstr>
      <vt:lpstr>Logical Query Languages</vt:lpstr>
      <vt:lpstr>A Logic for Relations</vt:lpstr>
      <vt:lpstr>Predicates and Atoms</vt:lpstr>
      <vt:lpstr>Examples</vt:lpstr>
      <vt:lpstr>Arithmetic Atoms</vt:lpstr>
      <vt:lpstr>Datalog Rules and Queries</vt:lpstr>
      <vt:lpstr>Example</vt:lpstr>
      <vt:lpstr>Datalog Rules and Queries</vt:lpstr>
      <vt:lpstr>Anonymous Variables</vt:lpstr>
      <vt:lpstr>Meaning of Datalog Rules</vt:lpstr>
      <vt:lpstr>Examples</vt:lpstr>
      <vt:lpstr>Meaning of Datalog Rules</vt:lpstr>
      <vt:lpstr>Example</vt:lpstr>
      <vt:lpstr>Extensional and Intensional Predicates</vt:lpstr>
      <vt:lpstr>Extensional and Intensional Predicates</vt:lpstr>
      <vt:lpstr>Datalog Rules Applied to Bags</vt:lpstr>
      <vt:lpstr>Example</vt:lpstr>
      <vt:lpstr>Example</vt:lpstr>
      <vt:lpstr>From Relational Algebra to Datalog</vt:lpstr>
      <vt:lpstr>Intersection</vt:lpstr>
      <vt:lpstr>Example</vt:lpstr>
      <vt:lpstr>Union</vt:lpstr>
      <vt:lpstr>Example</vt:lpstr>
      <vt:lpstr>Difference</vt:lpstr>
      <vt:lpstr>Example</vt:lpstr>
      <vt:lpstr>Variables Are Local to a Rule</vt:lpstr>
      <vt:lpstr>Projection</vt:lpstr>
      <vt:lpstr>Example</vt:lpstr>
      <vt:lpstr>Selection</vt:lpstr>
      <vt:lpstr>Example</vt:lpstr>
      <vt:lpstr>Selection</vt:lpstr>
      <vt:lpstr>Example</vt:lpstr>
      <vt:lpstr>Selection</vt:lpstr>
      <vt:lpstr>Example</vt:lpstr>
      <vt:lpstr>Example</vt:lpstr>
      <vt:lpstr>Product</vt:lpstr>
      <vt:lpstr>Example</vt:lpstr>
      <vt:lpstr>Joins</vt:lpstr>
      <vt:lpstr>Example</vt:lpstr>
      <vt:lpstr>Joins</vt:lpstr>
      <vt:lpstr>Example</vt:lpstr>
      <vt:lpstr>Joins</vt:lpstr>
      <vt:lpstr>Example</vt:lpstr>
      <vt:lpstr>Simulating Multiple Operations with Datalog</vt:lpstr>
      <vt:lpstr>Example</vt:lpstr>
      <vt:lpstr>Example (cont.)</vt:lpstr>
      <vt:lpstr>Recursive Programming in Datalog</vt:lpstr>
      <vt:lpstr>Example</vt:lpstr>
      <vt:lpstr>Recursive Rules</vt:lpstr>
      <vt:lpstr>Example</vt:lpstr>
      <vt:lpstr>Evaluating Recursive Datalog Rules</vt:lpstr>
      <vt:lpstr>Relation SequelOf</vt:lpstr>
      <vt:lpstr>FollowOn (after round 1)</vt:lpstr>
      <vt:lpstr>FollowOn (after round 2)</vt:lpstr>
      <vt:lpstr>FollowOn (after round 3 and subsequently)</vt:lpstr>
      <vt:lpstr>Evaluating Recursive Datalog Rules</vt:lpstr>
      <vt:lpstr>Example</vt:lpstr>
      <vt:lpstr>A map of some airline flights</vt:lpstr>
      <vt:lpstr>Relation Flights</vt:lpstr>
      <vt:lpstr>Relation Reaches</vt:lpstr>
      <vt:lpstr>Example</vt:lpstr>
      <vt:lpstr>Relation Connects after third round</vt:lpstr>
      <vt:lpstr>Other Forms of Recursion</vt:lpstr>
      <vt:lpstr>Negation in Recursive Rules</vt:lpstr>
      <vt:lpstr>Example</vt:lpstr>
      <vt:lpstr>Example (cont.)</vt:lpstr>
      <vt:lpstr>Example</vt:lpstr>
      <vt:lpstr>Negation in Recursive Rules</vt:lpstr>
      <vt:lpstr>Negation in Recursive Rules</vt:lpstr>
      <vt:lpstr>Graph constructed from a stratified recursion</vt:lpstr>
      <vt:lpstr>Graph constructed from an unstratified recursion</vt:lpstr>
      <vt:lpstr>Recursion in SQL</vt:lpstr>
      <vt:lpstr>Defining IDB Relations in SQL</vt:lpstr>
      <vt:lpstr>Example</vt:lpstr>
      <vt:lpstr>Stratified Negation</vt:lpstr>
      <vt:lpstr>Stratified query for cities reachable by one of two airlines</vt:lpstr>
      <vt:lpstr>Unstratified query, illegal in SQL</vt:lpstr>
      <vt:lpstr>Problematic Expressions in Recursive SQL</vt:lpstr>
      <vt:lpstr>Problematic Expressions in Recursive SQL</vt:lpstr>
      <vt:lpstr>Example</vt:lpstr>
      <vt:lpstr>Example</vt:lpstr>
      <vt:lpstr>Nonmonotone query involving aggregation, illegal in SQL</vt:lpstr>
      <vt:lpstr>Iterative calculation of fixedpoint for a nonmonotone aggregation</vt:lpstr>
      <vt:lpstr>Using New Values in Fixedpoint Calculations</vt:lpstr>
      <vt:lpstr>Summary</vt:lpstr>
      <vt:lpstr>Summary</vt:lpstr>
    </vt:vector>
  </TitlesOfParts>
  <Company>CHT Co.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Logical Query Languages</dc:title>
  <dc:creator>Vladimir Dimitrov</dc:creator>
  <cp:lastModifiedBy>cht</cp:lastModifiedBy>
  <cp:revision>63</cp:revision>
  <dcterms:created xsi:type="dcterms:W3CDTF">2006-05-10T04:54:43Z</dcterms:created>
  <dcterms:modified xsi:type="dcterms:W3CDTF">2013-03-14T19:37:41Z</dcterms:modified>
</cp:coreProperties>
</file>