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4" r:id="rId15"/>
    <p:sldId id="313" r:id="rId16"/>
    <p:sldId id="315" r:id="rId17"/>
    <p:sldId id="316" r:id="rId18"/>
    <p:sldId id="31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954"/>
      </p:cViewPr>
      <p:guideLst>
        <p:guide orient="horz" pos="2195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5.1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两极格局的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形成</a:t>
            </a:r>
            <a:endParaRPr lang="zh-CN" altLang="en-US" sz="2800" b="1">
              <a:solidFill>
                <a:srgbClr val="C00000"/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547370"/>
            <a:ext cx="1193990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美苏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战争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长期对峙与竞争。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美国。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苏联。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国家战略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社会制度。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政治上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1946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丘吉尔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铁幕演说。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</a:t>
            </a:r>
            <a:r>
              <a:rPr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②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1947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杜鲁门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战时同盟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冷战。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</a:t>
            </a:r>
            <a:r>
              <a:rPr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③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德国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柏林危机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欧洲冷战对峙。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经济上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1947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欧洲复兴(或马歇尔)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杜鲁门主义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冷战。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军事上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北约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华约。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注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越南战争;第四次中东战争。(其中一个战争写朝鲜战争亦可)。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1949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北大西洋公约组织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北约。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1955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华沙条约组织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华约。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填图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A北约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B华约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C苏联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D波兰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E捷克斯洛伐克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F民主德国(或东德)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G罗马尼亚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H英国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I冰岛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J法国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K意大利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L联邦德国(或西德)。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美苏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两极。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945" y="0"/>
            <a:ext cx="12278995" cy="691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1050" cy="6868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6.4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民族区域自治地方的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发展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740410"/>
            <a:ext cx="120808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56;少数民族。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相互依存、不可分离。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二、聚居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自治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基本政治制度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民族区域自治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本民族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民族团结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祖国统一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各民族共同繁荣发展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很不平衡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生产力。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民主改革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社会主义改造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各民族共同发展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文化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宗教信仰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风俗习惯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西部大开发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青藏铁路。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193738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990" y="2859405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6.5 “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一国两制</a:t>
            </a:r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”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与统一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大业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205" y="3473450"/>
            <a:ext cx="118713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一、台湾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香港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澳门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和平统一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一国两制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祖且国完全统一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根本利益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祖国统一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社会主义制度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资本主义制度。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 1997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月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日；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1999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年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月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20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日；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洗雪国耻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一国两制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港人治港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澳人治澳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高度自治。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和平统一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一国两制。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一个中国。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九二共识。三通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通航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通邮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通商。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一个中国。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205" y="3421380"/>
            <a:ext cx="11943715" cy="316547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454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6.6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独立自主的新中国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外交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748665"/>
            <a:ext cx="11270615" cy="5841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1949。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另起炉灶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打扫干净屋子再请客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一边倒。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敌视。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印度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互相尊重主权和领土完整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互不侵犯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互不干涉内正改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平等互利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和平共处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国与国之间关系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1955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；亚非（万隆）；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求同存异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亚非。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1971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恢复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1945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1972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中美联合公报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1979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台湾。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1972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田中角荣。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反对霸权主义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增进国际合作。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独立自主的和平外交政策。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和平共处五项原则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结盟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中国人民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独立自主。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共商共建共享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发展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合作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共赢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人类命运共同体。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</a:t>
            </a:r>
            <a:r>
              <a:rPr lang="en-US" altLang="zh-CN" sz="2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全方位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多层次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立体化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对话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协商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负责任大国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中国智慧和力量。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5867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200890" cy="6875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综合探究六</a:t>
            </a:r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感受新中国的精神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力量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765175"/>
            <a:ext cx="11270615" cy="5367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中华民族伟大复兴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新中国的成立。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李四光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钱学森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华罗庚。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爱国主义。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信仰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力量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希望。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雷锋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甘当螺丝钉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铁人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王进喜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工人。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“两弹一星”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两弹一星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原子弹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导弹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氢弹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人造地球卫星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两弹一星。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改革创新。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改革开放;改革创新。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拓荒牛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敢闯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586740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7.1 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坚持和发展中国特色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社会主义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653415"/>
            <a:ext cx="1175575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普遍真理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具体实际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有中国特色。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社会主义初级阶段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经济建设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四项基本原则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改革开放。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南方谈话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发展社会主义社会的生产力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增强社会主义国家的综合国力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提高人民的生活水平。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邓小平建设有中国特色社会主义。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邓小平理论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总设计师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中国特色社会主义道路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邓小平理论。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“三个代表” 重要思想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先进生产力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先进文化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最广大人民。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建设什么样的党;怎样建设党。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科学发展观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以人为本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实现什么样的发展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怎样发展。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习近平新时代中国特色社会主义思想。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马克思主义中国化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中国特色社会主义理论体系。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邓小平理论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科学发展观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习近平新时代中国特色社会主义思想。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历史方位。 (2)人民日益增长的美好生活需要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不平衡 不充分的发展。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全面建成小康社会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基本实现社会主义现代化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富强民主文明和谐美丽。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籼型杂交水稻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免费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29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丝绸之路经济带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21世纪海上丝绸之路。 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计划经济体制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社会主义市场经济体制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市场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4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革命化现代化正规化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综合交通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互联网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国际地位</a:t>
            </a:r>
            <a:r>
              <a:rPr lang="zh-CN"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国际影响力。</a:t>
            </a:r>
            <a:endParaRPr sz="20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600138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3660" y="0"/>
            <a:ext cx="12265660" cy="690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7.2 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经济全球化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734695"/>
            <a:ext cx="11755755" cy="333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经济全球化。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进入 20 世纪，特别是 90年代以后。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科学技术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	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冷战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市场经济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跨国公司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不可逆转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	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国际贸易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人们的生活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逆全球化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保护主义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1995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世界贸易。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多边贸易规则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多边贸易谈判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贸易争端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2001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世界贸易体系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全球经济体系。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lang="zh-CN" sz="2400" b="1">
                <a:solidFill>
                  <a:schemeClr val="tx1"/>
                </a:solidFill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国际经贸规则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②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中央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受益者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贡献者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保护主义。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333121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210" y="415798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7.3.</a:t>
            </a:r>
            <a:r>
              <a:rPr lang="en-US" altLang="zh-CN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1</a:t>
            </a:r>
            <a:r>
              <a:rPr 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 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世界多极化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275" y="4693285"/>
            <a:ext cx="11755755" cy="212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单极世界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多极化。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加快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A 欧盟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B 俄罗斯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C 美国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D 日本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E 中国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欧共体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欧洲联盟条约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经济一政治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一体化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425" y="4680585"/>
            <a:ext cx="11943715" cy="203898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0"/>
            <a:ext cx="12191365" cy="688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7.3.2 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联合国与走向世界中央的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中国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795655"/>
            <a:ext cx="11755755" cy="4961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最有影响力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规模最大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最重要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协调各国行动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多边主义。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反法西斯战争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联合国宪章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1945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10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纽约。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维护国际和平与安安全，发展各国之间的友好关系，促进国际合作。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平等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宪章。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和平。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尽力给予协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助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。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武力威胁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使用武力。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世界和平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国际紧张局势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地区冲突;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各国发展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环境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恐怖主义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人权;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多边主义。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和平与安全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俄罗斯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否决。	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行政秘书。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创始国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常任理事国。	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联合国宪章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和平与发展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多边舞台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国际义务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国际责任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负责任大国。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600138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985"/>
            <a:ext cx="12192635" cy="6890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7.4 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当代科技革命与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社会生活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683895"/>
            <a:ext cx="11873865" cy="6179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20 世纪四五十年代。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电子计算机。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信息技术。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电子计算机的发明和广泛应用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计算机网络。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美国。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理论基础。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两次世界大战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刺激因素。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社会化。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 u="sng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表现</a:t>
            </a:r>
            <a:r>
              <a:rPr lang="zh-CN" sz="2400" b="1" u="sng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计算机网络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互联网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信息时代。</a:t>
            </a:r>
            <a:r>
              <a:rPr sz="2400" b="1" u="sng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影响</a:t>
            </a:r>
            <a:r>
              <a:rPr lang="zh-CN" sz="2400" b="1" u="sng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一体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化；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网络安全问题。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</a:t>
            </a:r>
            <a:endParaRPr lang="en-US"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载人宇宙飞船。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大数据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人工智能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云计算。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物质生活的品质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精神文化生活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上升趋势。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力量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命运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命运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学习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学习。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社会生产力。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最活跃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最革命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最终决定力量。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生产关系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发生变化。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生产力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生产关系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根本观点。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600138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9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7907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综合探究七</a:t>
            </a:r>
            <a:r>
              <a:rPr lang="en-US" altLang="zh-CN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 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认识</a:t>
            </a:r>
            <a:r>
              <a:rPr lang="en-US" altLang="zh-CN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“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和平与发展</a:t>
            </a:r>
            <a:r>
              <a:rPr lang="en-US" altLang="zh-CN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”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的时代</a:t>
            </a:r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主题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165" y="856615"/>
            <a:ext cx="11873865" cy="5367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“二战”;冷战。和平;发展。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军备竞赛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军事入侵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种族冲突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边界纠纷。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恐怖主义;武器扩散;跨国犯罪。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大。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发达国家和发展中国家。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战乱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资金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技术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殖民掠夺和剥削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发达。</a:t>
            </a: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endParaRPr sz="2400" b="1">
              <a:solidFill>
                <a:srgbClr val="FF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地球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和平与发展。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繁荣稳定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中国发展。 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中国传统文化。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发展大势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时代潮流。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endParaRPr lang="zh-CN"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发展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合作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共赢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维护世界和平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促进共同发展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相互尊重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公平正义;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合作共赢。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发展繁荣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持久和平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普遍安全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共同繁荣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开放包容</a:t>
            </a:r>
            <a:r>
              <a:rPr lang="zh-CN"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 b="1">
                <a:solidFill>
                  <a:schemeClr val="tx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清洁美丽。</a:t>
            </a:r>
            <a:endParaRPr sz="2400" b="1">
              <a:solidFill>
                <a:schemeClr val="tx1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741045"/>
            <a:ext cx="11943715" cy="600138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80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5.2.1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美国的发展</a:t>
            </a:r>
            <a:r>
              <a:rPr lang="en-US" altLang="zh-CN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/5.2.2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欧洲的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联合</a:t>
            </a:r>
            <a:endParaRPr lang="zh-CN" altLang="en-US" sz="2800" b="1">
              <a:solidFill>
                <a:srgbClr val="C00000"/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570230"/>
            <a:ext cx="119399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霸主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繁荣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经济危机。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投资高涨。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政府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科技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贫富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种族隔离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阿拉伯产油国。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马歇尔计划。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欧洲煤钢共同体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开启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欧洲经济共同体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欧洲原子能共同体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欧洲共同体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欧共体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布鲁塞尔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欧洲联盟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欧洲一体化。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575945"/>
            <a:ext cx="11943715" cy="19323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315" y="25184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5.2.3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日本成为经济大国</a:t>
            </a:r>
            <a:r>
              <a:rPr lang="en-US" altLang="zh-CN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/5.2.</a:t>
            </a:r>
            <a:r>
              <a:rPr 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4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主要资本主义国家经济政策的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调整</a:t>
            </a:r>
            <a:endParaRPr lang="zh-CN" altLang="en-US" sz="2800" b="1">
              <a:solidFill>
                <a:srgbClr val="C00000"/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315" y="3042285"/>
            <a:ext cx="11943715" cy="36512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125" y="2971165"/>
            <a:ext cx="119399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50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非军事化，民主化。</a:t>
            </a:r>
            <a:r>
              <a:rPr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②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经济复兴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政治重建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③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朝鲜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方正清刻本悦宋简体" panose="02000000000000000000" charset="-122"/>
              </a:rPr>
              <a:t>④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援助。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美国。新干线。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70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①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大力引进国外先进技术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②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教育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九年义务教育制度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lang="zh-CN" sz="2000">
                <a:latin typeface="Calibri" panose="020F0502020204030204" charset="0"/>
                <a:ea typeface="方正清刻本悦宋简体" panose="02000000000000000000" charset="-122"/>
                <a:cs typeface="方正清刻本悦宋简体" panose="02000000000000000000" charset="-122"/>
              </a:rPr>
              <a:t>③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夏季奥运会。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70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经济危机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80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金融投机。	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自杀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'蒸发’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犯罪。	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环境污染。	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生产力发展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人民群众斗争。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国家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罗斯福新政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国家权力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国有化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经济计划。	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社会保障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英国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普及化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全民化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社会矛盾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福利病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贫富差距。	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固有矛盾。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53595" cy="6880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5.3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社会主义的发展与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挫折</a:t>
            </a:r>
            <a:endParaRPr lang="zh-CN" altLang="en-US" sz="2800" b="1">
              <a:solidFill>
                <a:srgbClr val="C00000"/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636270"/>
            <a:ext cx="11939905" cy="6294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东欧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亚洲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拉丁美洲。	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经济互助委员会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苏联。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中苏友好同盟互助条约。	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核技术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空间技术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加加林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东方一号。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赫鲁晓夫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垦荒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高度集中的经济体制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勃列日涅夫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新政策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戈尔巴乔夫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政治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马克思主义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多元化。	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和平演变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戈尔巴乔夫改革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议会民主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私有化。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叶利钦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独立国家联合体协议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阿拉木图宣言。	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苏联解体。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社会制度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资本主义。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中国特色社会主义。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98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5.4 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亚非拉地区的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发展</a:t>
            </a:r>
            <a:endParaRPr lang="zh-CN" altLang="en-US" sz="2800" b="1">
              <a:solidFill>
                <a:srgbClr val="C00000"/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636270"/>
            <a:ext cx="11939905" cy="5408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亚洲</a:t>
            </a:r>
            <a:r>
              <a:rPr lang="zh-CN" sz="24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朝鲜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印度。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非洲</a:t>
            </a:r>
            <a:r>
              <a:rPr lang="zh-CN" sz="24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纳赛尔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埃及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苏伊士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1960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非洲年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纳米比亚。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拉丁美洲</a:t>
            </a:r>
            <a:r>
              <a:rPr lang="zh-CN" sz="240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：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古巴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巴拿马运河区。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维护民族独立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发展民族经济。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万隆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西方殖民国家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新兴的政治力量。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七十七国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1964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七十七国联合宣言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国际经济新秩序。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巴勒斯坦问题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症结。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第一次中东战争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土地换和平。 (3)和谈。 (4)不平坦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谈判。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87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综合探究五：聚焦文化</a:t>
            </a:r>
            <a:r>
              <a:rPr lang="zh-CN" altLang="en-US" sz="2800" b="1">
                <a:solidFill>
                  <a:srgbClr val="C00000"/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软实力</a:t>
            </a:r>
            <a:endParaRPr lang="zh-CN" altLang="en-US" sz="2800" b="1">
              <a:solidFill>
                <a:srgbClr val="C00000"/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636270"/>
            <a:ext cx="11939905" cy="5408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农事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海权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综合国力。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时代背景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科技力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硬实力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外交力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软实力。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日本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汉江奇迹。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传统文化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成均馆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儒家文化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教育。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生命力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创造力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凝聚力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综合国力。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80。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传统文化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凝聚力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精神动力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教育。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文化软实力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两个一百年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中华民族伟大复兴。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5660" cy="6873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6.1.1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巩固新生政权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636270"/>
            <a:ext cx="11939905" cy="5851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1950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1953。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保家卫国。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彭德怀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麦克阿瑟。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上甘岭战役(黄继光)。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美国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中朝人民。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反侵略。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经济建设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巩园 固了新生政权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国际地位。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8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爱国主义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革命英雄主义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国际主义。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新解放区。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1950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1952。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</a:t>
            </a:r>
            <a:endParaRPr lang="en-US"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中华人民共和国土地改革法(1950)。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新解放区。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地主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农民。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地主。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新解放区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地主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地租。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7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封建土地所有制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地主阶级。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农民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主人。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人民政权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生产力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工业化。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5946140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581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6.1.2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社会主义制度的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确立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575310"/>
            <a:ext cx="11939905" cy="6294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大机器。 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1957。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重工业。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交通运输业。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建设人才。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交通运输业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长春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武汉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青藏公路。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工业落后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社会主义工业化。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1954。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中华人民共和国宪法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人民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最高国家权力机关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人民代表大会。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毛泽东;周恩来。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人民代表大会制度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民主政治建设。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1956。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手工业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资本主义工商业。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土地改革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互助合作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农业生产合作社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集体化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共同富裕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自愿互利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典型示范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1955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1956。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手工业生产合作社。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公私合营;赎买;创举。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私有;社会主义公有。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私有制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公有制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最深刻的社会变革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社会主义初级阶段。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84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6.2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艰辛探索与建设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成就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558800"/>
            <a:ext cx="11939905" cy="6294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1956。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社会主义基本制度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主要矛盾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农业国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工业国。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社会主义。2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1958。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多快好省。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经济落后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经济规律。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调整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巩固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充实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提高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1961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七千人大会。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1966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1976。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资本主义复辟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以阶级斗争为纲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怎样建设社会主义。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打倒一切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全面内战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刘少奇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林彪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江青。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江青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四五运动。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反革命集团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内乱。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6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民主与法制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社会和生产秩序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严重灾难。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武汉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包头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大庆油田。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电子工业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原子能工业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航天工业。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兰新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兰青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包兰。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氢弹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人造地球卫星。 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工业体系</a:t>
            </a:r>
            <a:r>
              <a:rPr lang="zh-CN"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国民经济体系。</a:t>
            </a:r>
            <a:endParaRPr sz="24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80010"/>
            <a:ext cx="1194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6.3 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改革开放的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汉仪超粗宋简" panose="02010600000101010101" charset="-122"/>
                <a:ea typeface="汉仪超粗宋简" panose="02010600000101010101" charset="-122"/>
                <a:cs typeface="汉仪超粗宋简" panose="02010600000101010101" charset="-122"/>
              </a:rPr>
              <a:t>起步</a:t>
            </a:r>
            <a:endParaRPr lang="zh-CN" altLang="en-US" sz="2800" b="1">
              <a:solidFill>
                <a:schemeClr val="tx2">
                  <a:lumMod val="50000"/>
                  <a:lumOff val="50000"/>
                </a:schemeClr>
              </a:solidFill>
              <a:latin typeface="汉仪超粗宋简" panose="02010600000101010101" charset="-122"/>
              <a:ea typeface="汉仪超粗宋简" panose="02010600000101010101" charset="-122"/>
              <a:cs typeface="汉仪超粗宋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" y="641350"/>
            <a:ext cx="120815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一、1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1978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12。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文化大革命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拨乱反正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真理标准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思想解放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实践。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解放思想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实事求是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以阶级斗争为纲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经济建设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改革开放。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邓小平;第二代。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伟大转折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改革开放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社会主义现代化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改革开放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社会主义现代化建设。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二、1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农村;包干到户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家庭联产承包责任制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endParaRPr lang="zh-CN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 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(安徽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小岗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中国农民的伟大创造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1983)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农民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农村生产力。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致富;现代化。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1984。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</a:t>
            </a:r>
            <a:endParaRPr lang="en-US"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经济体制改革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计划经济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商品经济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公有制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商品经济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自我完善和发展。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alt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农村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城市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城市。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三、1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沿海地区。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1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深圳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珠海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汕头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厦门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外国资本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先进技术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经营管理方法。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2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沿海港口城市。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长江三角洲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珠江三角洲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闽南三角地区。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     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4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海南岛。 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（</a:t>
            </a:r>
            <a:r>
              <a:rPr lang="en-US" alt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5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）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上海浦东。 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</a:t>
            </a:r>
            <a:r>
              <a:rPr lang="en-US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       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3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、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内地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经济特区-沿海开放城市-沿海经济开放区-内地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全方位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多层次</a:t>
            </a:r>
            <a:r>
              <a:rPr lang="zh-CN"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；</a:t>
            </a:r>
            <a:r>
              <a:rPr sz="2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</a:rPr>
              <a:t>宽领域。</a:t>
            </a:r>
            <a:endParaRPr sz="20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315" y="641985"/>
            <a:ext cx="11943715" cy="616140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69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6245</Words>
  <Application>WPS 演示</Application>
  <PresentationFormat>宽屏</PresentationFormat>
  <Paragraphs>295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汉仪超粗宋简</vt:lpstr>
      <vt:lpstr>方正清刻本悦宋简体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Olivia</cp:lastModifiedBy>
  <cp:revision>180</cp:revision>
  <dcterms:created xsi:type="dcterms:W3CDTF">2019-06-19T02:08:00Z</dcterms:created>
  <dcterms:modified xsi:type="dcterms:W3CDTF">2021-10-28T02:33:09Z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1FB0DF6EF45E424A8848C28337726678</vt:lpwstr>
  </property>
</Properties>
</file>