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81" r:id="rId6"/>
    <p:sldId id="261" r:id="rId7"/>
    <p:sldId id="2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历史与社会复习</a:t>
            </a:r>
            <a:r>
              <a:rPr lang="zh-CN" altLang="zh-CN"/>
              <a:t>题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6580" y="741680"/>
            <a:ext cx="11210925" cy="28613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一、复习内容计划：</a:t>
            </a:r>
            <a:endParaRPr lang="zh-CN" altLang="en-US" sz="2400" b="1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第一天（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11.2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周二）九上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+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九下世界史通讲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第二天（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11.3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周三）中华民国史（除去抗日战争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+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解放战争）整理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第三天（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11.4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周四）党史发展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第四天（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11.5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周五）新中国建国史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580" y="3985895"/>
            <a:ext cx="11210925" cy="2306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二、复习</a:t>
            </a:r>
            <a:r>
              <a:rPr lang="zh-CN" altLang="en-US" sz="2400" b="1">
                <a:solidFill>
                  <a:srgbClr val="C00000"/>
                </a:solidFill>
              </a:rPr>
              <a:t>方式：</a:t>
            </a:r>
            <a:endParaRPr lang="zh-CN" altLang="en-US" sz="2400" b="1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一讲：整理框架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+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细化课本笔记（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10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分钟）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二写：主要听写时间轴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+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重要的概念与意义（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20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分钟）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三练：试卷中的选择题和大题，当堂练习（</a:t>
            </a:r>
            <a:r>
              <a:rPr lang="en-US" altLang="zh-CN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10</a:t>
            </a:r>
            <a:r>
              <a:rPr lang="zh-CN" altLang="en-US" sz="24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分钟）</a:t>
            </a:r>
            <a:endParaRPr lang="zh-CN" altLang="en-US" sz="24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50" y="-4445"/>
            <a:ext cx="7288530" cy="719455"/>
          </a:xfrm>
        </p:spPr>
        <p:txBody>
          <a:bodyPr>
            <a:normAutofit fontScale="90000"/>
          </a:bodyPr>
          <a:p>
            <a:pPr algn="l"/>
            <a:r>
              <a:rPr lang="zh-CN" altLang="zh-CN" sz="4000">
                <a:solidFill>
                  <a:srgbClr val="0070C0"/>
                </a:solidFill>
              </a:rPr>
              <a:t>九上</a:t>
            </a:r>
            <a:r>
              <a:rPr lang="en-US" altLang="zh-CN" sz="4000">
                <a:solidFill>
                  <a:srgbClr val="0070C0"/>
                </a:solidFill>
              </a:rPr>
              <a:t>+</a:t>
            </a:r>
            <a:r>
              <a:rPr lang="zh-CN" altLang="en-US" sz="4000">
                <a:solidFill>
                  <a:srgbClr val="0070C0"/>
                </a:solidFill>
              </a:rPr>
              <a:t>九下</a:t>
            </a:r>
            <a:r>
              <a:rPr lang="zh-CN" altLang="zh-CN" sz="4000">
                <a:solidFill>
                  <a:srgbClr val="0070C0"/>
                </a:solidFill>
              </a:rPr>
              <a:t>世界史</a:t>
            </a:r>
            <a:r>
              <a:rPr lang="en-US" altLang="zh-CN" sz="4000">
                <a:solidFill>
                  <a:srgbClr val="0070C0"/>
                </a:solidFill>
              </a:rPr>
              <a:t>·</a:t>
            </a:r>
            <a:r>
              <a:rPr lang="zh-CN" altLang="en-US" sz="4000">
                <a:solidFill>
                  <a:srgbClr val="0070C0"/>
                </a:solidFill>
              </a:rPr>
              <a:t>历史框架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9540" y="151130"/>
            <a:ext cx="5541645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假如按照断代史，你会怎么划分？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8905" y="569595"/>
            <a:ext cx="5542280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假如按照国别史，你会怎么划分？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9540" y="988060"/>
            <a:ext cx="5542280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我们来看课本，你觉得每一段哪些知识点非常重要？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590" y="71374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（一）第一次世界大战</a:t>
            </a:r>
            <a:r>
              <a:rPr lang="en-US" altLang="zh-CN" b="1"/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zh-CN" altLang="en-US" b="1"/>
              <a:t>建立了</a:t>
            </a:r>
            <a:r>
              <a:rPr lang="en-US" altLang="zh-CN" b="1"/>
              <a:t>  </a:t>
            </a:r>
            <a:r>
              <a:rPr lang="zh-CN" altLang="en-US" b="1" u="sng"/>
              <a:t>凡尔赛</a:t>
            </a:r>
            <a:r>
              <a:rPr lang="en-US" altLang="zh-CN" b="1" u="sng"/>
              <a:t>·</a:t>
            </a:r>
            <a:r>
              <a:rPr lang="zh-CN" altLang="en-US" b="1" u="sng"/>
              <a:t>华盛顿体系</a:t>
            </a:r>
            <a:endParaRPr lang="zh-CN" altLang="en-US" b="1" u="sng"/>
          </a:p>
          <a:p>
            <a:r>
              <a:rPr lang="en-US" altLang="zh-CN" b="1"/>
              <a:t>            1914-1918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48590" y="291973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（二）第二次世界大战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zh-CN" altLang="en-US" b="1"/>
              <a:t>建立了</a:t>
            </a:r>
            <a:r>
              <a:rPr lang="en-US" altLang="zh-CN" b="1"/>
              <a:t>  </a:t>
            </a:r>
            <a:r>
              <a:rPr lang="zh-CN" altLang="en-US" b="1" u="sng"/>
              <a:t>雅尔塔体系</a:t>
            </a:r>
            <a:endParaRPr lang="zh-CN" altLang="en-US" b="1" u="sng"/>
          </a:p>
          <a:p>
            <a:r>
              <a:rPr lang="en-US" altLang="zh-CN" b="1"/>
              <a:t>          1931/1939-1945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148590" y="495744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（三）美苏冷战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走向</a:t>
            </a:r>
            <a:r>
              <a:rPr lang="zh-CN" altLang="en-US" b="1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一超多强</a:t>
            </a:r>
            <a:r>
              <a:rPr lang="en-US" altLang="zh-CN" b="1"/>
              <a:t>  </a:t>
            </a:r>
            <a:endParaRPr lang="en-US" altLang="zh-CN" b="1"/>
          </a:p>
          <a:p>
            <a:r>
              <a:rPr lang="en-US" altLang="zh-CN" b="1"/>
              <a:t>          1945-1991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52450" y="1191895"/>
            <a:ext cx="0" cy="1649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52450" y="3308350"/>
            <a:ext cx="0" cy="1649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21855" y="1606550"/>
            <a:ext cx="47999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苏联：二月革命、十月革命、列宁、斯大林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221855" y="2066925"/>
            <a:ext cx="47993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美国：经济大危机、罗斯福新政、</a:t>
            </a:r>
            <a:endParaRPr lang="zh-CN" altLang="en-US" b="1"/>
          </a:p>
          <a:p>
            <a:r>
              <a:rPr lang="zh-CN" altLang="en-US" b="1"/>
              <a:t>德意日：法西斯建立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7221855" y="2807335"/>
            <a:ext cx="47999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埃及：华夫脱运动</a:t>
            </a:r>
            <a:r>
              <a:rPr lang="en-US" altLang="zh-CN" b="1"/>
              <a:t> / </a:t>
            </a:r>
            <a:r>
              <a:rPr lang="zh-CN" altLang="en-US" b="1"/>
              <a:t>印度：非暴力不合作运动</a:t>
            </a:r>
            <a:endParaRPr lang="zh-CN" altLang="en-US" b="1"/>
          </a:p>
        </p:txBody>
      </p:sp>
      <p:sp>
        <p:nvSpPr>
          <p:cNvPr id="14" name="矩形 13"/>
          <p:cNvSpPr/>
          <p:nvPr/>
        </p:nvSpPr>
        <p:spPr>
          <a:xfrm>
            <a:off x="6106160" y="1607185"/>
            <a:ext cx="110553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社会主义</a:t>
            </a:r>
            <a:endParaRPr lang="zh-CN" altLang="en-US" b="1"/>
          </a:p>
        </p:txBody>
      </p:sp>
      <p:sp>
        <p:nvSpPr>
          <p:cNvPr id="15" name="矩形 14"/>
          <p:cNvSpPr/>
          <p:nvPr/>
        </p:nvSpPr>
        <p:spPr>
          <a:xfrm>
            <a:off x="6106160" y="2070735"/>
            <a:ext cx="1105535" cy="632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资本主义</a:t>
            </a:r>
            <a:endParaRPr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6106160" y="2799080"/>
            <a:ext cx="1105535" cy="384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殖民主义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7222490" y="3649980"/>
            <a:ext cx="47993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苏联：赫</a:t>
            </a:r>
            <a:r>
              <a:rPr lang="en-US" altLang="zh-CN" b="1"/>
              <a:t>-</a:t>
            </a:r>
            <a:r>
              <a:rPr lang="zh-CN" altLang="en-US" b="1"/>
              <a:t>勃</a:t>
            </a:r>
            <a:r>
              <a:rPr lang="en-US" altLang="zh-CN" b="1"/>
              <a:t>-</a:t>
            </a:r>
            <a:r>
              <a:rPr lang="zh-CN" altLang="en-US" b="1"/>
              <a:t>戈改革；苏</a:t>
            </a:r>
            <a:r>
              <a:rPr lang="zh-CN" altLang="en-US" b="1"/>
              <a:t>东剧变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7222490" y="4099560"/>
            <a:ext cx="479869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美国：繁荣</a:t>
            </a:r>
            <a:r>
              <a:rPr lang="zh-CN" altLang="en-US" b="1"/>
              <a:t>原因与</a:t>
            </a:r>
            <a:r>
              <a:rPr lang="zh-CN" altLang="en-US" b="1"/>
              <a:t>问题</a:t>
            </a:r>
            <a:endParaRPr lang="zh-CN" altLang="en-US" b="1"/>
          </a:p>
          <a:p>
            <a:r>
              <a:rPr lang="zh-CN" altLang="en-US" b="1"/>
              <a:t>欧洲：欧洲</a:t>
            </a:r>
            <a:r>
              <a:rPr lang="zh-CN" altLang="en-US" b="1"/>
              <a:t>联合</a:t>
            </a:r>
            <a:endParaRPr lang="zh-CN" altLang="en-US" b="1"/>
          </a:p>
          <a:p>
            <a:r>
              <a:rPr lang="zh-CN" altLang="en-US" b="1"/>
              <a:t>日本：繁荣原因</a:t>
            </a:r>
            <a:r>
              <a:rPr lang="zh-CN" altLang="en-US" b="1"/>
              <a:t>与问题</a:t>
            </a:r>
            <a:endParaRPr lang="zh-CN" altLang="en-US" b="1"/>
          </a:p>
          <a:p>
            <a:r>
              <a:rPr lang="zh-CN" altLang="en-US" b="1"/>
              <a:t>资本主义国家调整：国家干预经济、</a:t>
            </a:r>
            <a:r>
              <a:rPr lang="zh-CN" altLang="en-US" b="1"/>
              <a:t>福利国家</a:t>
            </a:r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7223125" y="5401945"/>
            <a:ext cx="483108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亚非会议：时间</a:t>
            </a:r>
            <a:r>
              <a:rPr lang="en-US" altLang="zh-CN" b="1"/>
              <a:t>/</a:t>
            </a:r>
            <a:r>
              <a:rPr lang="zh-CN" altLang="en-US" b="1"/>
              <a:t>地点</a:t>
            </a:r>
            <a:r>
              <a:rPr lang="en-US" altLang="zh-CN" b="1"/>
              <a:t>/</a:t>
            </a:r>
            <a:r>
              <a:rPr lang="zh-CN" altLang="en-US" b="1"/>
              <a:t>人物</a:t>
            </a:r>
            <a:r>
              <a:rPr lang="en-US" altLang="zh-CN" b="1"/>
              <a:t>/</a:t>
            </a:r>
            <a:r>
              <a:rPr lang="zh-CN" altLang="en-US" b="1"/>
              <a:t>理念</a:t>
            </a:r>
            <a:endParaRPr lang="zh-CN" altLang="en-US" b="1"/>
          </a:p>
          <a:p>
            <a:r>
              <a:rPr lang="zh-CN" altLang="en-US" b="1"/>
              <a:t>非洲：【最早】【最多】【</a:t>
            </a:r>
            <a:r>
              <a:rPr lang="zh-CN" altLang="en-US" b="1"/>
              <a:t>最晚】</a:t>
            </a:r>
            <a:endParaRPr lang="zh-CN" altLang="en-US" b="1"/>
          </a:p>
          <a:p>
            <a:r>
              <a:rPr lang="zh-CN" altLang="en-US" b="1"/>
              <a:t>拉丁美洲：古巴、</a:t>
            </a:r>
            <a:r>
              <a:rPr lang="zh-CN" altLang="en-US" b="1"/>
              <a:t>巴拿马</a:t>
            </a:r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6106160" y="3649980"/>
            <a:ext cx="1105535" cy="358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社会主义</a:t>
            </a:r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6106160" y="4098290"/>
            <a:ext cx="1105535" cy="1198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资本主义</a:t>
            </a:r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6106160" y="5402580"/>
            <a:ext cx="1105535" cy="91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殖民主义</a:t>
            </a:r>
            <a:endParaRPr lang="zh-CN" altLang="en-US" b="1"/>
          </a:p>
        </p:txBody>
      </p:sp>
      <p:sp>
        <p:nvSpPr>
          <p:cNvPr id="24" name="文本框 23"/>
          <p:cNvSpPr txBox="1"/>
          <p:nvPr/>
        </p:nvSpPr>
        <p:spPr>
          <a:xfrm>
            <a:off x="713740" y="1416685"/>
            <a:ext cx="2414270" cy="119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、对战</a:t>
            </a:r>
            <a:r>
              <a:rPr lang="zh-CN" altLang="en-US"/>
              <a:t>双方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、原因（根本</a:t>
            </a:r>
            <a:r>
              <a:rPr lang="zh-CN" altLang="en-US"/>
              <a:t>原因）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、重要</a:t>
            </a:r>
            <a:r>
              <a:rPr lang="zh-CN" altLang="en-US"/>
              <a:t>战役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88665" y="1416685"/>
            <a:ext cx="2414270" cy="1198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、会议性质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、条约及内容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、与中国的相关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13740" y="3564890"/>
            <a:ext cx="2414270" cy="119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、对战</a:t>
            </a:r>
            <a:r>
              <a:rPr lang="zh-CN" altLang="en-US"/>
              <a:t>双方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、原因（根本</a:t>
            </a:r>
            <a:r>
              <a:rPr lang="zh-CN" altLang="en-US"/>
              <a:t>原因）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、五条战线重要</a:t>
            </a:r>
            <a:r>
              <a:rPr lang="zh-CN" altLang="en-US"/>
              <a:t>战役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88665" y="3564890"/>
            <a:ext cx="2414270" cy="1198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、会议性质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、条约及内容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、与中国的相关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意义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3740" y="5602605"/>
            <a:ext cx="2414270" cy="119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、对战</a:t>
            </a:r>
            <a:r>
              <a:rPr lang="zh-CN" altLang="en-US"/>
              <a:t>双方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、原因（根本</a:t>
            </a:r>
            <a:r>
              <a:rPr lang="zh-CN" altLang="en-US"/>
              <a:t>原因）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、重要对抗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结果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4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50" y="-4445"/>
            <a:ext cx="7576185" cy="719455"/>
          </a:xfrm>
        </p:spPr>
        <p:txBody>
          <a:bodyPr>
            <a:normAutofit fontScale="90000"/>
          </a:bodyPr>
          <a:p>
            <a:pPr algn="l"/>
            <a:r>
              <a:rPr lang="en-US" altLang="zh-CN" sz="4000">
                <a:solidFill>
                  <a:srgbClr val="0070C0"/>
                </a:solidFill>
              </a:rPr>
              <a:t> </a:t>
            </a:r>
            <a:r>
              <a:rPr lang="zh-CN" altLang="zh-CN" sz="4000">
                <a:solidFill>
                  <a:srgbClr val="0070C0"/>
                </a:solidFill>
              </a:rPr>
              <a:t>中华民国史</a:t>
            </a:r>
            <a:r>
              <a:rPr lang="en-US" altLang="zh-CN" sz="4000">
                <a:solidFill>
                  <a:srgbClr val="0070C0"/>
                </a:solidFill>
              </a:rPr>
              <a:t>·</a:t>
            </a:r>
            <a:r>
              <a:rPr lang="zh-CN" altLang="zh-CN" sz="4000">
                <a:solidFill>
                  <a:srgbClr val="0070C0"/>
                </a:solidFill>
              </a:rPr>
              <a:t>国民党</a:t>
            </a:r>
            <a:r>
              <a:rPr lang="zh-CN" altLang="zh-CN" sz="4000">
                <a:solidFill>
                  <a:srgbClr val="0070C0"/>
                </a:solidFill>
              </a:rPr>
              <a:t>发展</a:t>
            </a:r>
            <a:endParaRPr lang="zh-CN" altLang="zh-CN" sz="400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9540" y="151130"/>
            <a:ext cx="5541645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假如按照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国家性质，你会怎么划分？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8905" y="569595"/>
            <a:ext cx="5542280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假如按照政府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统治，你会怎么划分？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9540" y="988060"/>
            <a:ext cx="5542280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我们来看课本，你觉得每一段哪些知识点非常重要？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300" y="799465"/>
            <a:ext cx="4862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一、国民党初创的</a:t>
            </a:r>
            <a:r>
              <a:rPr lang="zh-CN" altLang="en-US" sz="2800" b="1"/>
              <a:t>时期：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29260" y="1292860"/>
            <a:ext cx="11762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20</a:t>
            </a:r>
            <a:r>
              <a:rPr lang="zh-CN" altLang="en-US" b="1"/>
              <a:t>世纪初中国的局势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（【国际】列强；【国内】民族资产阶级；青年知识分子）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C00000"/>
                </a:solidFill>
              </a:rPr>
              <a:t>革命</a:t>
            </a:r>
            <a:r>
              <a:rPr lang="zh-CN" altLang="en-US" b="1">
                <a:solidFill>
                  <a:srgbClr val="C00000"/>
                </a:solidFill>
              </a:rPr>
              <a:t>团体：</a:t>
            </a:r>
            <a:r>
              <a:rPr lang="zh-CN" altLang="en-US" b="1"/>
              <a:t>兴中会的建立（时间</a:t>
            </a:r>
            <a:r>
              <a:rPr lang="en-US" altLang="zh-CN" b="1"/>
              <a:t>/</a:t>
            </a:r>
            <a:r>
              <a:rPr lang="zh-CN" altLang="en-US" b="1"/>
              <a:t>地点）</a:t>
            </a:r>
            <a:endParaRPr lang="zh-CN" altLang="en-US" b="1"/>
          </a:p>
          <a:p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zh-CN" altLang="en-US" b="1">
                <a:solidFill>
                  <a:srgbClr val="C00000"/>
                </a:solidFill>
              </a:rPr>
              <a:t>革命政党：</a:t>
            </a:r>
            <a:r>
              <a:rPr lang="zh-CN" altLang="en-US" b="1"/>
              <a:t>同盟会的建立（时间</a:t>
            </a:r>
            <a:r>
              <a:rPr lang="en-US" altLang="zh-CN" b="1"/>
              <a:t>/</a:t>
            </a:r>
            <a:r>
              <a:rPr lang="zh-CN" altLang="en-US" b="1"/>
              <a:t>刊物</a:t>
            </a:r>
            <a:r>
              <a:rPr lang="en-US" altLang="zh-CN" b="1"/>
              <a:t>/</a:t>
            </a:r>
            <a:r>
              <a:rPr lang="zh-CN" altLang="en-US" b="1"/>
              <a:t>革命纲领</a:t>
            </a:r>
            <a:r>
              <a:rPr lang="en-US" altLang="zh-CN" b="1"/>
              <a:t>/</a:t>
            </a:r>
            <a:r>
              <a:rPr lang="zh-CN" altLang="en-US" b="1"/>
              <a:t>革命行动</a:t>
            </a:r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</a:rPr>
              <a:t>★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217805" y="2248535"/>
            <a:ext cx="4862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二、中华民国</a:t>
            </a:r>
            <a:r>
              <a:rPr lang="zh-CN" altLang="en-US" sz="2800" b="1"/>
              <a:t>时期：</a:t>
            </a:r>
            <a:endParaRPr lang="zh-CN" altLang="en-US" sz="2800" b="1"/>
          </a:p>
        </p:txBody>
      </p:sp>
      <p:sp>
        <p:nvSpPr>
          <p:cNvPr id="10" name="矩形 9"/>
          <p:cNvSpPr/>
          <p:nvPr/>
        </p:nvSpPr>
        <p:spPr>
          <a:xfrm>
            <a:off x="313055" y="2728595"/>
            <a:ext cx="2561590" cy="4095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610" y="2792095"/>
            <a:ext cx="234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南京临时政府时期</a:t>
            </a:r>
            <a:endParaRPr lang="zh-CN" altLang="en-US" b="1"/>
          </a:p>
          <a:p>
            <a:pPr algn="ctr"/>
            <a:r>
              <a:rPr lang="en-US" altLang="zh-CN" b="1"/>
              <a:t>(1912.1-3)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313055" y="3670935"/>
            <a:ext cx="2562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北洋政府时期</a:t>
            </a:r>
            <a:endParaRPr lang="zh-CN" altLang="en-US" b="1"/>
          </a:p>
          <a:p>
            <a:pPr algn="ctr"/>
            <a:r>
              <a:rPr lang="en-US" altLang="zh-CN" b="1"/>
              <a:t>(1912.3-1928)</a:t>
            </a:r>
            <a:endParaRPr lang="zh-CN" altLang="en-US" b="1"/>
          </a:p>
          <a:p>
            <a:pPr algn="ctr"/>
            <a:r>
              <a:rPr lang="zh-CN" altLang="en-US"/>
              <a:t>袁世凯</a:t>
            </a:r>
            <a:r>
              <a:rPr lang="zh-CN" altLang="en-US"/>
              <a:t>时期与</a:t>
            </a:r>
            <a:endParaRPr lang="zh-CN" altLang="en-US"/>
          </a:p>
          <a:p>
            <a:pPr algn="ctr"/>
            <a:r>
              <a:rPr lang="zh-CN" altLang="en-US"/>
              <a:t>军阀混战时</a:t>
            </a:r>
            <a:r>
              <a:rPr lang="zh-CN" altLang="en-US"/>
              <a:t>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94355" y="3524885"/>
            <a:ext cx="8477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中华帝国建立（</a:t>
            </a:r>
            <a:r>
              <a:rPr lang="en-US" altLang="zh-CN" b="1"/>
              <a:t>1916</a:t>
            </a:r>
            <a:r>
              <a:rPr lang="zh-CN" altLang="en-US" b="1"/>
              <a:t>）与军阀混战（</a:t>
            </a:r>
            <a:r>
              <a:rPr lang="en-US" altLang="zh-CN" b="1"/>
              <a:t>1916-1928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>
                <a:solidFill>
                  <a:srgbClr val="C00000"/>
                </a:solidFill>
              </a:rPr>
              <a:t>【青年知识分子】</a:t>
            </a:r>
            <a:r>
              <a:rPr lang="zh-CN" altLang="en-US" b="1"/>
              <a:t>新文化运动（</a:t>
            </a:r>
            <a:r>
              <a:rPr lang="en-US" altLang="zh-CN" b="1"/>
              <a:t>1915-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>
                <a:solidFill>
                  <a:srgbClr val="C00000"/>
                </a:solidFill>
              </a:rPr>
              <a:t>【学、工、商】</a:t>
            </a:r>
            <a:r>
              <a:rPr lang="zh-CN" altLang="en-US" b="1"/>
              <a:t>五四运动（</a:t>
            </a:r>
            <a:r>
              <a:rPr lang="en-US" altLang="zh-CN" b="1"/>
              <a:t>1919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>
                <a:solidFill>
                  <a:srgbClr val="C00000"/>
                </a:solidFill>
              </a:rPr>
              <a:t>【共产党】</a:t>
            </a:r>
            <a:r>
              <a:rPr lang="zh-CN" altLang="en-US" b="1"/>
              <a:t>中共成立（</a:t>
            </a:r>
            <a:r>
              <a:rPr lang="en-US" altLang="zh-CN" b="1"/>
              <a:t>1921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>
                <a:solidFill>
                  <a:srgbClr val="C00000"/>
                </a:solidFill>
                <a:sym typeface="+mn-ea"/>
              </a:rPr>
              <a:t>【国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共合作】</a:t>
            </a:r>
            <a:r>
              <a:rPr lang="zh-CN" altLang="en-US" b="1">
                <a:highlight>
                  <a:srgbClr val="FFFF00"/>
                </a:highlight>
                <a:sym typeface="+mn-ea"/>
              </a:rPr>
              <a:t>第一次国共合作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1924-1927</a:t>
            </a:r>
            <a:r>
              <a:rPr lang="zh-CN" altLang="en-US" b="1">
                <a:sym typeface="+mn-ea"/>
              </a:rPr>
              <a:t>）与</a:t>
            </a:r>
            <a:r>
              <a:rPr lang="zh-CN" altLang="en-US" b="1" u="sng">
                <a:sym typeface="+mn-ea"/>
              </a:rPr>
              <a:t>北伐战争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1925-1928</a:t>
            </a:r>
            <a:r>
              <a:rPr lang="zh-CN" altLang="en-US" b="1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3114040" y="5633720"/>
            <a:ext cx="7911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【国共对峙】</a:t>
            </a:r>
            <a:r>
              <a:rPr lang="zh-CN" altLang="en-US" b="1" u="sng">
                <a:solidFill>
                  <a:srgbClr val="C00000"/>
                </a:solidFill>
              </a:rPr>
              <a:t>土地革命战争</a:t>
            </a:r>
            <a:r>
              <a:rPr lang="en-US" altLang="zh-CN" b="1">
                <a:solidFill>
                  <a:schemeClr val="tx1"/>
                </a:solidFill>
              </a:rPr>
              <a:t>--</a:t>
            </a:r>
            <a:r>
              <a:rPr lang="zh-CN" altLang="en-US" b="1"/>
              <a:t>对中共革命根据地进行围剿（</a:t>
            </a:r>
            <a:r>
              <a:rPr lang="en-US" altLang="zh-CN" b="1"/>
              <a:t>1927-1937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>
                <a:solidFill>
                  <a:srgbClr val="C00000"/>
                </a:solidFill>
              </a:rPr>
              <a:t>【国共合作】抗日战争</a:t>
            </a:r>
            <a:r>
              <a:rPr lang="en-US" altLang="zh-CN" b="1"/>
              <a:t>--</a:t>
            </a:r>
            <a:r>
              <a:rPr lang="zh-CN" altLang="en-US" b="1"/>
              <a:t>正面战场的作用</a:t>
            </a:r>
            <a:r>
              <a:rPr lang="en-US" altLang="zh-CN" b="1"/>
              <a:t>/</a:t>
            </a:r>
            <a:r>
              <a:rPr lang="zh-CN" altLang="en-US" b="1">
                <a:highlight>
                  <a:srgbClr val="FFFF00"/>
                </a:highlight>
              </a:rPr>
              <a:t>第二次国共合作</a:t>
            </a:r>
            <a:r>
              <a:rPr lang="zh-CN" altLang="en-US" b="1"/>
              <a:t>（</a:t>
            </a:r>
            <a:r>
              <a:rPr lang="en-US" altLang="zh-CN" b="1"/>
              <a:t>1937-1945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>
                <a:solidFill>
                  <a:srgbClr val="C00000"/>
                </a:solidFill>
              </a:rPr>
              <a:t>【国共对峙】解放战争</a:t>
            </a:r>
            <a:r>
              <a:rPr lang="en-US" altLang="zh-CN" b="1"/>
              <a:t>--</a:t>
            </a:r>
            <a:r>
              <a:rPr lang="zh-CN" altLang="en-US" b="1"/>
              <a:t>战争的四大战役、国统区的经济建设（</a:t>
            </a:r>
            <a:r>
              <a:rPr lang="en-US" altLang="zh-CN" b="1"/>
              <a:t>1945-1949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513715" y="5073650"/>
            <a:ext cx="2204720" cy="1743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13055" y="3455035"/>
            <a:ext cx="1148334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3055" y="5068570"/>
            <a:ext cx="114503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94355" y="2770505"/>
            <a:ext cx="522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武昌起义</a:t>
            </a:r>
            <a:endParaRPr lang="zh-CN" altLang="en-US" b="1"/>
          </a:p>
          <a:p>
            <a:r>
              <a:rPr lang="zh-CN" altLang="en-US" b="1"/>
              <a:t>推翻清朝政府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312420" y="5073015"/>
            <a:ext cx="2562225" cy="17532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b="1"/>
              <a:t>国</a:t>
            </a:r>
            <a:r>
              <a:rPr lang="zh-CN" altLang="en-US" b="1"/>
              <a:t>民政府时期</a:t>
            </a:r>
            <a:endParaRPr lang="zh-CN" altLang="en-US" b="1"/>
          </a:p>
          <a:p>
            <a:pPr algn="ctr"/>
            <a:r>
              <a:rPr lang="en-US" altLang="zh-CN" b="1"/>
              <a:t>(1912.3-1928)</a:t>
            </a:r>
            <a:endParaRPr lang="zh-CN" altLang="en-US" b="1"/>
          </a:p>
          <a:p>
            <a:pPr algn="ctr"/>
            <a:r>
              <a:rPr lang="zh-CN" altLang="en-US"/>
              <a:t>广州</a:t>
            </a:r>
            <a:r>
              <a:rPr lang="zh-CN" altLang="en-US"/>
              <a:t>国民政府</a:t>
            </a:r>
            <a:endParaRPr lang="zh-CN" altLang="en-US"/>
          </a:p>
          <a:p>
            <a:pPr algn="ctr"/>
            <a:r>
              <a:rPr lang="zh-CN" altLang="en-US"/>
              <a:t>武汉</a:t>
            </a:r>
            <a:r>
              <a:rPr lang="zh-CN" altLang="en-US"/>
              <a:t>国民政府</a:t>
            </a:r>
            <a:endParaRPr lang="zh-CN" altLang="en-US"/>
          </a:p>
          <a:p>
            <a:pPr algn="ctr"/>
            <a:r>
              <a:rPr lang="zh-CN" altLang="en-US"/>
              <a:t>南京国民</a:t>
            </a:r>
            <a:r>
              <a:rPr lang="zh-CN" altLang="en-US"/>
              <a:t>政府</a:t>
            </a:r>
            <a:endParaRPr lang="zh-CN" altLang="en-US"/>
          </a:p>
          <a:p>
            <a:pPr algn="ctr"/>
            <a:r>
              <a:rPr lang="zh-CN" altLang="en-US"/>
              <a:t>台湾</a:t>
            </a:r>
            <a:r>
              <a:rPr lang="zh-CN" altLang="en-US"/>
              <a:t>政府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25435" y="4266565"/>
            <a:ext cx="224028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7030A0"/>
                </a:solidFill>
              </a:rPr>
              <a:t>第一次国民革命战争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85335" y="5278120"/>
            <a:ext cx="224028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7030A0"/>
                </a:solidFill>
              </a:rPr>
              <a:t>第</a:t>
            </a:r>
            <a:r>
              <a:rPr lang="zh-CN" altLang="en-US" b="1">
                <a:solidFill>
                  <a:srgbClr val="7030A0"/>
                </a:solidFill>
              </a:rPr>
              <a:t>二次国民革命战争</a:t>
            </a:r>
            <a:endParaRPr lang="zh-CN" altLang="en-US" b="1">
              <a:solidFill>
                <a:srgbClr val="7030A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16230" y="2723515"/>
            <a:ext cx="1148334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7975" y="6821805"/>
            <a:ext cx="114503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1772265" y="2713990"/>
            <a:ext cx="1270" cy="415417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50" y="-4445"/>
            <a:ext cx="7576185" cy="719455"/>
          </a:xfrm>
        </p:spPr>
        <p:txBody>
          <a:bodyPr>
            <a:normAutofit fontScale="90000"/>
          </a:bodyPr>
          <a:p>
            <a:pPr algn="l"/>
            <a:r>
              <a:rPr lang="en-US" altLang="zh-CN" sz="4000">
                <a:solidFill>
                  <a:srgbClr val="0070C0"/>
                </a:solidFill>
              </a:rPr>
              <a:t> </a:t>
            </a:r>
            <a:r>
              <a:rPr lang="zh-CN" altLang="zh-CN" sz="4000">
                <a:solidFill>
                  <a:srgbClr val="0070C0"/>
                </a:solidFill>
              </a:rPr>
              <a:t>中华民国史</a:t>
            </a:r>
            <a:r>
              <a:rPr lang="en-US" altLang="zh-CN" sz="4000">
                <a:solidFill>
                  <a:srgbClr val="0070C0"/>
                </a:solidFill>
              </a:rPr>
              <a:t>·</a:t>
            </a:r>
            <a:r>
              <a:rPr lang="zh-CN" altLang="en-US" sz="4000">
                <a:solidFill>
                  <a:srgbClr val="0070C0"/>
                </a:solidFill>
              </a:rPr>
              <a:t>共产</a:t>
            </a:r>
            <a:r>
              <a:rPr lang="zh-CN" altLang="zh-CN" sz="4000">
                <a:solidFill>
                  <a:srgbClr val="0070C0"/>
                </a:solidFill>
              </a:rPr>
              <a:t>党</a:t>
            </a:r>
            <a:r>
              <a:rPr lang="zh-CN" altLang="zh-CN" sz="4000">
                <a:solidFill>
                  <a:srgbClr val="0070C0"/>
                </a:solidFill>
              </a:rPr>
              <a:t>发展</a:t>
            </a:r>
            <a:endParaRPr lang="zh-CN" altLang="zh-CN" sz="400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300" y="799465"/>
            <a:ext cx="4862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一、</a:t>
            </a:r>
            <a:r>
              <a:rPr lang="zh-CN" altLang="en-US" sz="2800" b="1"/>
              <a:t>共产党初创的</a:t>
            </a:r>
            <a:r>
              <a:rPr lang="zh-CN" altLang="en-US" sz="2800" b="1"/>
              <a:t>时期：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429260" y="1292860"/>
            <a:ext cx="11762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、</a:t>
            </a:r>
            <a:r>
              <a:rPr lang="en-US" altLang="zh-CN" b="1">
                <a:solidFill>
                  <a:schemeClr val="tx1"/>
                </a:solidFill>
              </a:rPr>
              <a:t>20</a:t>
            </a:r>
            <a:r>
              <a:rPr lang="zh-CN" altLang="en-US" b="1">
                <a:solidFill>
                  <a:schemeClr val="tx1"/>
                </a:solidFill>
              </a:rPr>
              <a:t>世纪初中国的局势</a:t>
            </a:r>
            <a:r>
              <a:rPr lang="zh-CN" altLang="en-US">
                <a:solidFill>
                  <a:schemeClr val="tx1"/>
                </a:solidFill>
              </a:rPr>
              <a:t>（【国际】列强；【国内】民族资产阶级；青年知识分子）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、革命团体：</a:t>
            </a:r>
            <a:r>
              <a:rPr lang="en-US" altLang="zh-CN">
                <a:solidFill>
                  <a:schemeClr val="tx1"/>
                </a:solidFill>
              </a:rPr>
              <a:t>1920</a:t>
            </a:r>
            <a:r>
              <a:rPr lang="zh-CN" altLang="en-US">
                <a:solidFill>
                  <a:schemeClr val="tx1"/>
                </a:solidFill>
              </a:rPr>
              <a:t>年，陈独秀在共产国际的帮助下建立了中国第一个共产党早期组织。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、革命政党：</a:t>
            </a:r>
            <a:r>
              <a:rPr lang="en-US" altLang="zh-CN">
                <a:solidFill>
                  <a:schemeClr val="tx1"/>
                </a:solidFill>
              </a:rPr>
              <a:t>1921</a:t>
            </a:r>
            <a:r>
              <a:rPr lang="zh-CN" altLang="en-US">
                <a:solidFill>
                  <a:schemeClr val="tx1"/>
                </a:solidFill>
              </a:rPr>
              <a:t>年，中共一大在上海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嘉兴南湖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秘密召开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805" y="2595245"/>
            <a:ext cx="4862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二、共产党的</a:t>
            </a:r>
            <a:r>
              <a:rPr lang="zh-CN" altLang="en-US" sz="2800" b="1"/>
              <a:t>幼年时期：</a:t>
            </a:r>
            <a:endParaRPr lang="zh-CN" altLang="en-US" sz="2800" b="1"/>
          </a:p>
        </p:txBody>
      </p:sp>
      <p:sp>
        <p:nvSpPr>
          <p:cNvPr id="22" name="文本框 21"/>
          <p:cNvSpPr txBox="1"/>
          <p:nvPr/>
        </p:nvSpPr>
        <p:spPr>
          <a:xfrm>
            <a:off x="513715" y="3178175"/>
            <a:ext cx="11331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【</a:t>
            </a:r>
            <a:r>
              <a:rPr lang="en-US" altLang="zh-CN" b="1"/>
              <a:t>1924-1927</a:t>
            </a:r>
            <a:r>
              <a:rPr lang="zh-CN" altLang="en-US" b="1"/>
              <a:t>年</a:t>
            </a:r>
            <a:r>
              <a:rPr lang="en-US" altLang="zh-CN" b="1"/>
              <a:t> </a:t>
            </a:r>
            <a:r>
              <a:rPr lang="zh-CN" altLang="en-US" b="1"/>
              <a:t>第一次</a:t>
            </a:r>
            <a:r>
              <a:rPr lang="zh-CN" altLang="en-US" b="1">
                <a:highlight>
                  <a:srgbClr val="FFFF00"/>
                </a:highlight>
              </a:rPr>
              <a:t>国共合作</a:t>
            </a:r>
            <a:r>
              <a:rPr lang="zh-CN" altLang="en-US" b="1"/>
              <a:t>】新三民主义提出，黄埔军校，</a:t>
            </a:r>
            <a:r>
              <a:rPr lang="zh-CN" altLang="en-US" b="1"/>
              <a:t>北伐战争</a:t>
            </a:r>
            <a:endParaRPr lang="zh-CN" altLang="en-US" b="1"/>
          </a:p>
          <a:p>
            <a:r>
              <a:rPr lang="zh-CN" altLang="en-US" b="1"/>
              <a:t>【</a:t>
            </a:r>
            <a:r>
              <a:rPr lang="en-US" altLang="zh-CN" b="1"/>
              <a:t>1927-1937</a:t>
            </a:r>
            <a:r>
              <a:rPr lang="zh-CN" altLang="en-US" b="1"/>
              <a:t>年</a:t>
            </a:r>
            <a:r>
              <a:rPr lang="en-US" altLang="zh-CN" b="1"/>
              <a:t>     </a:t>
            </a:r>
            <a:r>
              <a:rPr lang="zh-CN" altLang="en-US" b="1"/>
              <a:t>十年</a:t>
            </a:r>
            <a:r>
              <a:rPr lang="zh-CN" altLang="en-US" b="1">
                <a:highlight>
                  <a:srgbClr val="FFFF00"/>
                </a:highlight>
              </a:rPr>
              <a:t>国共对峙</a:t>
            </a:r>
            <a:r>
              <a:rPr lang="zh-CN" altLang="en-US" b="1"/>
              <a:t>】南昌起义、八七会议、秋收起义、井冈山会师、井冈山革命根据地建设、土地革命、长征</a:t>
            </a:r>
            <a:r>
              <a:rPr lang="en-US" altLang="zh-CN" b="1"/>
              <a:t>————“</a:t>
            </a:r>
            <a:r>
              <a:rPr lang="zh-CN" altLang="en-US" b="1"/>
              <a:t>工农武装割据思想</a:t>
            </a:r>
            <a:r>
              <a:rPr lang="en-US" altLang="zh-CN" b="1"/>
              <a:t>”</a:t>
            </a:r>
            <a:endParaRPr lang="en-US" altLang="zh-CN" b="1"/>
          </a:p>
        </p:txBody>
      </p:sp>
      <p:cxnSp>
        <p:nvCxnSpPr>
          <p:cNvPr id="27" name="直接连接符 26"/>
          <p:cNvCxnSpPr/>
          <p:nvPr/>
        </p:nvCxnSpPr>
        <p:spPr>
          <a:xfrm>
            <a:off x="307975" y="7168515"/>
            <a:ext cx="114503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9550" y="4365625"/>
            <a:ext cx="10542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三、共产党的成熟时期：（标志：</a:t>
            </a:r>
            <a:r>
              <a:rPr lang="zh-CN" altLang="en-US" sz="2800" b="1"/>
              <a:t>遵义会议）</a:t>
            </a:r>
            <a:endParaRPr lang="zh-CN" altLang="en-US" sz="2800" b="1"/>
          </a:p>
        </p:txBody>
      </p:sp>
      <p:sp>
        <p:nvSpPr>
          <p:cNvPr id="15" name="文本框 14"/>
          <p:cNvSpPr txBox="1"/>
          <p:nvPr/>
        </p:nvSpPr>
        <p:spPr>
          <a:xfrm>
            <a:off x="507365" y="4972685"/>
            <a:ext cx="11506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【</a:t>
            </a:r>
            <a:r>
              <a:rPr lang="en-US" altLang="zh-CN" b="1"/>
              <a:t>1937-1945</a:t>
            </a:r>
            <a:r>
              <a:rPr lang="zh-CN" altLang="en-US" b="1"/>
              <a:t>年</a:t>
            </a:r>
            <a:r>
              <a:rPr lang="en-US" altLang="zh-CN" b="1"/>
              <a:t> </a:t>
            </a:r>
            <a:r>
              <a:rPr lang="zh-CN" altLang="en-US" b="1"/>
              <a:t>第二次</a:t>
            </a:r>
            <a:r>
              <a:rPr lang="zh-CN" altLang="en-US" b="1">
                <a:highlight>
                  <a:srgbClr val="FFFF00"/>
                </a:highlight>
              </a:rPr>
              <a:t>国共合作</a:t>
            </a:r>
            <a:r>
              <a:rPr lang="zh-CN" altLang="en-US" b="1"/>
              <a:t>】抗日民族统一战线的形成（初步、正式）、一个战场、一个战役、</a:t>
            </a:r>
            <a:r>
              <a:rPr lang="zh-CN" altLang="en-US" b="1"/>
              <a:t>一个理论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                                                      </a:t>
            </a:r>
            <a:r>
              <a:rPr lang="zh-CN" altLang="en-US" b="1"/>
              <a:t>战略防御</a:t>
            </a:r>
            <a:r>
              <a:rPr lang="en-US" altLang="zh-CN" b="1"/>
              <a:t>---</a:t>
            </a:r>
            <a:r>
              <a:rPr lang="zh-CN" altLang="en-US" b="1"/>
              <a:t>战略相持</a:t>
            </a:r>
            <a:r>
              <a:rPr lang="en-US" altLang="zh-CN" b="1"/>
              <a:t>---</a:t>
            </a:r>
            <a:r>
              <a:rPr lang="zh-CN" altLang="en-US" b="1"/>
              <a:t>战略反攻（三场会战：淞沪会战、太原会战、徐州</a:t>
            </a:r>
            <a:r>
              <a:rPr lang="zh-CN" altLang="en-US" b="1"/>
              <a:t>会战）</a:t>
            </a:r>
            <a:endParaRPr lang="zh-CN" altLang="en-US" b="1"/>
          </a:p>
          <a:p>
            <a:r>
              <a:rPr lang="zh-CN" altLang="en-US" b="1"/>
              <a:t>【</a:t>
            </a:r>
            <a:r>
              <a:rPr lang="en-US" altLang="zh-CN" b="1"/>
              <a:t>1945-1949</a:t>
            </a:r>
            <a:r>
              <a:rPr lang="zh-CN" altLang="en-US" b="1"/>
              <a:t>年</a:t>
            </a:r>
            <a:r>
              <a:rPr lang="en-US" altLang="zh-CN" b="1"/>
              <a:t>     </a:t>
            </a:r>
            <a:r>
              <a:rPr lang="zh-CN" altLang="en-US" b="1"/>
              <a:t>五年</a:t>
            </a:r>
            <a:r>
              <a:rPr lang="zh-CN" altLang="en-US" b="1">
                <a:highlight>
                  <a:srgbClr val="FFFF00"/>
                </a:highlight>
              </a:rPr>
              <a:t>国共对峙</a:t>
            </a:r>
            <a:r>
              <a:rPr lang="zh-CN" altLang="en-US" b="1"/>
              <a:t>】</a:t>
            </a:r>
            <a:r>
              <a:rPr lang="en-US" altLang="zh-CN" b="1"/>
              <a:t> </a:t>
            </a:r>
            <a:r>
              <a:rPr lang="zh-CN" altLang="en-US" b="1"/>
              <a:t>战略防御</a:t>
            </a:r>
            <a:r>
              <a:rPr lang="en-US" altLang="zh-CN" b="1"/>
              <a:t>---</a:t>
            </a:r>
            <a:r>
              <a:rPr lang="zh-CN" altLang="en-US" b="1"/>
              <a:t>战略反攻</a:t>
            </a:r>
            <a:r>
              <a:rPr lang="en-US" altLang="zh-CN" b="1"/>
              <a:t>---</a:t>
            </a:r>
            <a:r>
              <a:rPr lang="zh-CN" altLang="en-US" b="1"/>
              <a:t>战略决战（四场战役：辽沈战役、淮海战役、平津</a:t>
            </a:r>
            <a:r>
              <a:rPr lang="zh-CN" altLang="en-US" b="1"/>
              <a:t>战役）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50" y="-4445"/>
            <a:ext cx="7576185" cy="719455"/>
          </a:xfrm>
        </p:spPr>
        <p:txBody>
          <a:bodyPr>
            <a:normAutofit fontScale="90000"/>
          </a:bodyPr>
          <a:p>
            <a:pPr algn="l"/>
            <a:r>
              <a:rPr lang="en-US" altLang="zh-CN" sz="4000">
                <a:solidFill>
                  <a:srgbClr val="0070C0"/>
                </a:solidFill>
              </a:rPr>
              <a:t> </a:t>
            </a:r>
            <a:r>
              <a:rPr lang="zh-CN" altLang="zh-CN" sz="4000">
                <a:solidFill>
                  <a:srgbClr val="0070C0"/>
                </a:solidFill>
              </a:rPr>
              <a:t>中华民国史</a:t>
            </a:r>
            <a:r>
              <a:rPr lang="en-US" altLang="zh-CN" sz="4000">
                <a:solidFill>
                  <a:srgbClr val="0070C0"/>
                </a:solidFill>
              </a:rPr>
              <a:t>·</a:t>
            </a:r>
            <a:r>
              <a:rPr lang="zh-CN" altLang="en-US" sz="4000">
                <a:solidFill>
                  <a:srgbClr val="0070C0"/>
                </a:solidFill>
              </a:rPr>
              <a:t>共产</a:t>
            </a:r>
            <a:r>
              <a:rPr lang="zh-CN" altLang="zh-CN" sz="4000">
                <a:solidFill>
                  <a:srgbClr val="0070C0"/>
                </a:solidFill>
              </a:rPr>
              <a:t>党</a:t>
            </a:r>
            <a:r>
              <a:rPr lang="zh-CN" altLang="zh-CN" sz="4000">
                <a:solidFill>
                  <a:srgbClr val="0070C0"/>
                </a:solidFill>
              </a:rPr>
              <a:t>发展</a:t>
            </a:r>
            <a:endParaRPr lang="zh-CN" altLang="zh-CN" sz="4000">
              <a:solidFill>
                <a:srgbClr val="0070C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7975" y="6517005"/>
            <a:ext cx="114503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1155" y="720090"/>
            <a:ext cx="2561590" cy="5803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075" y="1718945"/>
            <a:ext cx="234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新民主主义时期</a:t>
            </a:r>
            <a:r>
              <a:rPr lang="en-US" altLang="zh-CN" b="1"/>
              <a:t>(1949-1956)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3058795" y="3123565"/>
            <a:ext cx="8976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【曲折发展】第一阶段：</a:t>
            </a:r>
            <a:r>
              <a:rPr lang="en-US" altLang="zh-CN" b="1">
                <a:solidFill>
                  <a:srgbClr val="C00000"/>
                </a:solidFill>
              </a:rPr>
              <a:t>1956</a:t>
            </a:r>
            <a:r>
              <a:rPr lang="zh-CN" altLang="en-US" b="1">
                <a:solidFill>
                  <a:srgbClr val="C00000"/>
                </a:solidFill>
              </a:rPr>
              <a:t>中共八大（主要矛盾、主要人物）</a:t>
            </a:r>
            <a:r>
              <a:rPr lang="en-US" altLang="zh-CN" b="1">
                <a:solidFill>
                  <a:srgbClr val="C00000"/>
                </a:solidFill>
              </a:rPr>
              <a:t>---1958</a:t>
            </a:r>
            <a:r>
              <a:rPr lang="zh-CN" altLang="en-US" b="1">
                <a:solidFill>
                  <a:srgbClr val="C00000"/>
                </a:solidFill>
              </a:rPr>
              <a:t>中共八大二次会议（社会主义总路线）</a:t>
            </a:r>
            <a:r>
              <a:rPr lang="en-US" altLang="zh-CN" b="1">
                <a:solidFill>
                  <a:srgbClr val="C00000"/>
                </a:solidFill>
              </a:rPr>
              <a:t>---</a:t>
            </a:r>
            <a:r>
              <a:rPr lang="zh-CN" altLang="en-US" b="1">
                <a:solidFill>
                  <a:srgbClr val="C00000"/>
                </a:solidFill>
              </a:rPr>
              <a:t>大跃进、人民公社</a:t>
            </a:r>
            <a:r>
              <a:rPr lang="en-US" altLang="zh-CN" b="1">
                <a:solidFill>
                  <a:srgbClr val="C00000"/>
                </a:solidFill>
              </a:rPr>
              <a:t>---</a:t>
            </a:r>
            <a:r>
              <a:rPr lang="zh-CN" altLang="en-US" b="1">
                <a:solidFill>
                  <a:srgbClr val="C00000"/>
                </a:solidFill>
              </a:rPr>
              <a:t>三年自然灾害（</a:t>
            </a:r>
            <a:r>
              <a:rPr lang="en-US" altLang="zh-CN" b="1">
                <a:solidFill>
                  <a:srgbClr val="C00000"/>
                </a:solidFill>
              </a:rPr>
              <a:t>1959-1961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r>
              <a:rPr lang="en-US" altLang="zh-CN" b="1">
                <a:solidFill>
                  <a:srgbClr val="C00000"/>
                </a:solidFill>
              </a:rPr>
              <a:t>---1961</a:t>
            </a:r>
            <a:r>
              <a:rPr lang="zh-CN" altLang="en-US" b="1">
                <a:solidFill>
                  <a:srgbClr val="C00000"/>
                </a:solidFill>
              </a:rPr>
              <a:t>年八届九中全会（八字方针）</a:t>
            </a:r>
            <a:r>
              <a:rPr lang="en-US" altLang="zh-CN" b="1">
                <a:solidFill>
                  <a:srgbClr val="C00000"/>
                </a:solidFill>
              </a:rPr>
              <a:t>---1962</a:t>
            </a:r>
            <a:r>
              <a:rPr lang="zh-CN" altLang="en-US" b="1">
                <a:solidFill>
                  <a:srgbClr val="C00000"/>
                </a:solidFill>
              </a:rPr>
              <a:t>年</a:t>
            </a:r>
            <a:r>
              <a:rPr lang="zh-CN" altLang="en-US" b="1">
                <a:solidFill>
                  <a:srgbClr val="C00000"/>
                </a:solidFill>
              </a:rPr>
              <a:t>七千人大会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                    </a:t>
            </a:r>
            <a:r>
              <a:rPr lang="zh-CN" altLang="en-US" b="1">
                <a:solidFill>
                  <a:srgbClr val="C00000"/>
                </a:solidFill>
              </a:rPr>
              <a:t>第二阶段：</a:t>
            </a:r>
            <a:r>
              <a:rPr lang="en-US" altLang="zh-CN" b="1">
                <a:solidFill>
                  <a:srgbClr val="C00000"/>
                </a:solidFill>
              </a:rPr>
              <a:t>1966-1976 </a:t>
            </a:r>
            <a:r>
              <a:rPr lang="zh-CN" altLang="en-US" b="1">
                <a:solidFill>
                  <a:srgbClr val="C00000"/>
                </a:solidFill>
              </a:rPr>
              <a:t>文化大革命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                                      </a:t>
            </a:r>
            <a:r>
              <a:rPr lang="zh-CN" altLang="en-US" b="1">
                <a:solidFill>
                  <a:srgbClr val="C00000"/>
                </a:solidFill>
              </a:rPr>
              <a:t>（注意：这一时期的科技</a:t>
            </a:r>
            <a:r>
              <a:rPr lang="zh-CN" altLang="en-US" b="1">
                <a:solidFill>
                  <a:srgbClr val="C00000"/>
                </a:solidFill>
              </a:rPr>
              <a:t>建设）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【改革开放】</a:t>
            </a:r>
            <a:r>
              <a:rPr lang="en-US" altLang="zh-CN" b="1">
                <a:solidFill>
                  <a:schemeClr val="tx1"/>
                </a:solidFill>
              </a:rPr>
              <a:t>1978</a:t>
            </a:r>
            <a:r>
              <a:rPr lang="zh-CN" altLang="en-US" b="1">
                <a:solidFill>
                  <a:schemeClr val="tx1"/>
                </a:solidFill>
              </a:rPr>
              <a:t>年十一届三中全会</a:t>
            </a:r>
            <a:r>
              <a:rPr lang="en-US" altLang="zh-CN" b="1">
                <a:solidFill>
                  <a:srgbClr val="C00000"/>
                </a:solidFill>
              </a:rPr>
              <a:t>（农村</a:t>
            </a:r>
            <a:r>
              <a:rPr lang="en-US" altLang="zh-CN" b="1">
                <a:solidFill>
                  <a:schemeClr val="tx1"/>
                </a:solidFill>
              </a:rPr>
              <a:t>经济体制改革：家庭联产承包责任制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                    </a:t>
            </a:r>
            <a:r>
              <a:rPr lang="en-US" altLang="zh-CN" b="1">
                <a:solidFill>
                  <a:schemeClr val="tx1"/>
                </a:solidFill>
              </a:rPr>
              <a:t>  1980</a:t>
            </a:r>
            <a:r>
              <a:rPr lang="zh-CN" altLang="en-US" b="1">
                <a:solidFill>
                  <a:schemeClr val="tx1"/>
                </a:solidFill>
              </a:rPr>
              <a:t>年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对外开放</a:t>
            </a:r>
            <a:r>
              <a:rPr lang="zh-CN" altLang="en-US" b="1">
                <a:solidFill>
                  <a:srgbClr val="C00000"/>
                </a:solidFill>
              </a:rPr>
              <a:t>（点、线、</a:t>
            </a:r>
            <a:r>
              <a:rPr lang="zh-CN" altLang="en-US" b="1">
                <a:solidFill>
                  <a:srgbClr val="C00000"/>
                </a:solidFill>
              </a:rPr>
              <a:t>面）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            </a:t>
            </a:r>
            <a:r>
              <a:rPr lang="en-US" altLang="zh-CN" b="1">
                <a:solidFill>
                  <a:schemeClr val="tx1"/>
                </a:solidFill>
              </a:rPr>
              <a:t>        1984</a:t>
            </a:r>
            <a:r>
              <a:rPr lang="zh-CN" altLang="en-US" b="1">
                <a:solidFill>
                  <a:schemeClr val="tx1"/>
                </a:solidFill>
              </a:rPr>
              <a:t>年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十二届三种全会</a:t>
            </a:r>
            <a:r>
              <a:rPr lang="zh-CN" altLang="en-US" b="1">
                <a:solidFill>
                  <a:srgbClr val="C00000"/>
                </a:solidFill>
              </a:rPr>
              <a:t>（城市</a:t>
            </a:r>
            <a:r>
              <a:rPr lang="zh-CN" altLang="en-US" b="1">
                <a:solidFill>
                  <a:schemeClr val="tx1"/>
                </a:solidFill>
              </a:rPr>
              <a:t>经济体制改革：公有制基础上的商品经济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【民族自治区】</a:t>
            </a:r>
            <a:r>
              <a:rPr lang="zh-CN" altLang="en-US" b="1">
                <a:solidFill>
                  <a:schemeClr val="tx1"/>
                </a:solidFill>
              </a:rPr>
              <a:t>我国的一项基本政治制度；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                      </a:t>
            </a:r>
            <a:r>
              <a:rPr lang="zh-CN" altLang="en-US" b="1">
                <a:solidFill>
                  <a:srgbClr val="C00000"/>
                </a:solidFill>
              </a:rPr>
              <a:t>【最早】</a:t>
            </a:r>
            <a:r>
              <a:rPr lang="zh-CN" altLang="en-US" b="1">
                <a:solidFill>
                  <a:schemeClr val="tx1"/>
                </a:solidFill>
              </a:rPr>
              <a:t>内；</a:t>
            </a:r>
            <a:r>
              <a:rPr lang="zh-CN" altLang="en-US" b="1">
                <a:solidFill>
                  <a:srgbClr val="C00000"/>
                </a:solidFill>
              </a:rPr>
              <a:t>【最晚】</a:t>
            </a:r>
            <a:r>
              <a:rPr lang="zh-CN" altLang="en-US" b="1">
                <a:solidFill>
                  <a:schemeClr val="tx1"/>
                </a:solidFill>
              </a:rPr>
              <a:t>西藏；</a:t>
            </a:r>
            <a:r>
              <a:rPr lang="zh-CN" altLang="en-US" b="1">
                <a:solidFill>
                  <a:srgbClr val="C00000"/>
                </a:solidFill>
              </a:rPr>
              <a:t>【战略】</a:t>
            </a:r>
            <a:r>
              <a:rPr lang="zh-CN" altLang="en-US" b="1">
                <a:solidFill>
                  <a:schemeClr val="tx1"/>
                </a:solidFill>
              </a:rPr>
              <a:t>西部大开发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51155" y="3060065"/>
            <a:ext cx="114503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152140" y="872490"/>
            <a:ext cx="8001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【</a:t>
            </a:r>
            <a:r>
              <a:rPr lang="zh-CN" altLang="en-US" b="1"/>
              <a:t>政治】开国大典：第一届政协《</a:t>
            </a:r>
            <a:r>
              <a:rPr lang="zh-CN" altLang="en-US" b="1"/>
              <a:t>共同纲领》</a:t>
            </a:r>
            <a:endParaRPr lang="zh-CN" altLang="en-US" b="1"/>
          </a:p>
          <a:p>
            <a:r>
              <a:rPr lang="zh-CN" altLang="en-US" b="1"/>
              <a:t>【军事】抗美援朝（</a:t>
            </a:r>
            <a:r>
              <a:rPr lang="en-US" altLang="zh-CN" b="1"/>
              <a:t>1950-1953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zh-CN" altLang="en-US" b="1"/>
              <a:t>【经济】</a:t>
            </a:r>
            <a:endParaRPr lang="zh-CN" altLang="en-US" b="1"/>
          </a:p>
          <a:p>
            <a:r>
              <a:rPr lang="en-US" altLang="zh-CN" b="1"/>
              <a:t>[ </a:t>
            </a:r>
            <a:r>
              <a:rPr lang="zh-CN" altLang="en-US" b="1"/>
              <a:t>农</a:t>
            </a:r>
            <a:r>
              <a:rPr lang="en-US" altLang="zh-CN" b="1"/>
              <a:t>  </a:t>
            </a:r>
            <a:r>
              <a:rPr lang="zh-CN" altLang="en-US" b="1"/>
              <a:t>业</a:t>
            </a:r>
            <a:r>
              <a:rPr lang="en-US" altLang="zh-CN" b="1"/>
              <a:t> ]  </a:t>
            </a:r>
            <a:r>
              <a:rPr lang="zh-CN" altLang="en-US" b="1"/>
              <a:t>土地改革（</a:t>
            </a:r>
            <a:r>
              <a:rPr lang="en-US" altLang="zh-CN" b="1"/>
              <a:t>1950-1952</a:t>
            </a:r>
            <a:r>
              <a:rPr lang="zh-CN" altLang="en-US" b="1"/>
              <a:t>底）与《中华人民共和国土地改革</a:t>
            </a:r>
            <a:r>
              <a:rPr lang="zh-CN" altLang="en-US" b="1"/>
              <a:t>法》</a:t>
            </a:r>
            <a:endParaRPr lang="en-US" altLang="zh-CN" b="1"/>
          </a:p>
          <a:p>
            <a:r>
              <a:rPr lang="en-US" altLang="zh-CN" b="1"/>
              <a:t>[</a:t>
            </a:r>
            <a:r>
              <a:rPr lang="zh-CN" altLang="en-US" b="1"/>
              <a:t>经济变化</a:t>
            </a:r>
            <a:r>
              <a:rPr lang="en-US" altLang="zh-CN" b="1"/>
              <a:t>]  </a:t>
            </a:r>
            <a:r>
              <a:rPr lang="zh-CN" altLang="en-US" b="1"/>
              <a:t>一五计划（</a:t>
            </a:r>
            <a:r>
              <a:rPr lang="en-US" altLang="zh-CN" b="1"/>
              <a:t>1953-1957</a:t>
            </a:r>
            <a:r>
              <a:rPr lang="zh-CN" altLang="en-US" b="1"/>
              <a:t>）</a:t>
            </a:r>
            <a:endParaRPr lang="en-US" altLang="zh-CN" b="1"/>
          </a:p>
          <a:p>
            <a:r>
              <a:rPr lang="en-US" altLang="zh-CN" b="1"/>
              <a:t>[</a:t>
            </a:r>
            <a:r>
              <a:rPr lang="zh-CN" altLang="en-US" b="1"/>
              <a:t>政治变化</a:t>
            </a:r>
            <a:r>
              <a:rPr lang="en-US" altLang="zh-CN" b="1"/>
              <a:t>] 1954</a:t>
            </a:r>
            <a:r>
              <a:rPr lang="zh-CN" altLang="en-US" b="1"/>
              <a:t>年</a:t>
            </a:r>
            <a:r>
              <a:rPr lang="en-US" altLang="zh-CN" b="1"/>
              <a:t> </a:t>
            </a:r>
            <a:r>
              <a:rPr lang="zh-CN" altLang="en-US" b="1"/>
              <a:t>第一届人大与《</a:t>
            </a:r>
            <a:r>
              <a:rPr lang="zh-CN" altLang="en-US" b="1"/>
              <a:t>宪法》</a:t>
            </a:r>
            <a:endParaRPr lang="zh-CN" altLang="en-US" b="1"/>
          </a:p>
          <a:p>
            <a:r>
              <a:rPr lang="en-US" altLang="zh-CN" b="1"/>
              <a:t>[</a:t>
            </a:r>
            <a:r>
              <a:rPr lang="zh-CN" altLang="en-US" b="1"/>
              <a:t>制度变化</a:t>
            </a:r>
            <a:r>
              <a:rPr lang="en-US" altLang="zh-CN" b="1"/>
              <a:t>] 1952-1956</a:t>
            </a:r>
            <a:r>
              <a:rPr lang="zh-CN" altLang="en-US" b="1"/>
              <a:t>年</a:t>
            </a:r>
            <a:r>
              <a:rPr lang="en-US" altLang="zh-CN" b="1"/>
              <a:t> </a:t>
            </a:r>
            <a:r>
              <a:rPr lang="zh-CN" altLang="en-US" b="1"/>
              <a:t>三大改造</a:t>
            </a:r>
            <a:r>
              <a:rPr lang="zh-CN" altLang="en-US" b="1">
                <a:highlight>
                  <a:srgbClr val="FFFF00"/>
                </a:highlight>
              </a:rPr>
              <a:t>（注意：</a:t>
            </a:r>
            <a:r>
              <a:rPr lang="zh-CN" altLang="en-US" b="1">
                <a:solidFill>
                  <a:srgbClr val="C00000"/>
                </a:solidFill>
                <a:highlight>
                  <a:srgbClr val="FFFF00"/>
                </a:highlight>
              </a:rPr>
              <a:t>农业、手工业、商业</a:t>
            </a:r>
            <a:r>
              <a:rPr lang="zh-CN" altLang="en-US" b="1">
                <a:highlight>
                  <a:srgbClr val="FFFF00"/>
                </a:highlight>
              </a:rPr>
              <a:t>）</a:t>
            </a:r>
            <a:endParaRPr lang="zh-CN" altLang="en-US" b="1">
              <a:highlight>
                <a:srgbClr val="FFFF00"/>
              </a:highligh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0520" y="3618548"/>
            <a:ext cx="256222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b="1"/>
              <a:t>社会主义</a:t>
            </a:r>
            <a:r>
              <a:rPr lang="zh-CN" altLang="en-US" b="1"/>
              <a:t>时期</a:t>
            </a:r>
            <a:endParaRPr lang="zh-CN" altLang="en-US" b="1"/>
          </a:p>
          <a:p>
            <a:pPr algn="ctr"/>
            <a:r>
              <a:rPr lang="zh-CN" altLang="en-US" b="1"/>
              <a:t>（</a:t>
            </a:r>
            <a:r>
              <a:rPr lang="en-US" altLang="zh-CN" b="1"/>
              <a:t>1956</a:t>
            </a:r>
            <a:r>
              <a:rPr lang="zh-CN" altLang="en-US" b="1"/>
              <a:t>至今）</a:t>
            </a:r>
            <a:endParaRPr lang="zh-CN" altLang="en-US" b="1"/>
          </a:p>
        </p:txBody>
      </p:sp>
      <p:cxnSp>
        <p:nvCxnSpPr>
          <p:cNvPr id="26" name="直接连接符 25"/>
          <p:cNvCxnSpPr/>
          <p:nvPr/>
        </p:nvCxnSpPr>
        <p:spPr>
          <a:xfrm>
            <a:off x="354330" y="715010"/>
            <a:ext cx="1148334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73075" y="4940300"/>
            <a:ext cx="114503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811635" y="705485"/>
            <a:ext cx="1270" cy="580199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2337</Words>
  <Application>WPS 演示</Application>
  <PresentationFormat>宽屏</PresentationFormat>
  <Paragraphs>178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华文隶书</vt:lpstr>
      <vt:lpstr>华文中宋</vt:lpstr>
      <vt:lpstr>方正清刻本悦宋简体</vt:lpstr>
      <vt:lpstr>方正大黑简体</vt:lpstr>
      <vt:lpstr>Calibri</vt:lpstr>
      <vt:lpstr>Arial Unicode MS</vt:lpstr>
      <vt:lpstr>Office 主题​​</vt:lpstr>
      <vt:lpstr>历史与社会复习题</vt:lpstr>
      <vt:lpstr>PowerPoint 演示文稿</vt:lpstr>
      <vt:lpstr>九上+九下世界史·历史框架</vt:lpstr>
      <vt:lpstr> 中华民国史·国民党发展</vt:lpstr>
      <vt:lpstr> 中华民国史·国民党发展</vt:lpstr>
      <vt:lpstr> 中华民国史·共产党发展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Olivia</cp:lastModifiedBy>
  <cp:revision>154</cp:revision>
  <dcterms:created xsi:type="dcterms:W3CDTF">2019-06-19T02:08:00Z</dcterms:created>
  <dcterms:modified xsi:type="dcterms:W3CDTF">2021-11-05T05:30:53Z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D4BC6EB1E2A447979E2454F3BCEEA33A</vt:lpwstr>
  </property>
</Properties>
</file>