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3" r:id="rId4"/>
    <p:sldId id="262" r:id="rId5"/>
    <p:sldId id="258" r:id="rId6"/>
    <p:sldId id="261" r:id="rId7"/>
    <p:sldId id="260" r:id="rId8"/>
    <p:sldId id="259" r:id="rId9"/>
    <p:sldId id="270" r:id="rId10"/>
    <p:sldId id="271" r:id="rId11"/>
    <p:sldId id="269" r:id="rId12"/>
    <p:sldId id="277" r:id="rId14"/>
    <p:sldId id="279" r:id="rId15"/>
    <p:sldId id="278" r:id="rId16"/>
    <p:sldId id="274" r:id="rId17"/>
    <p:sldId id="284" r:id="rId18"/>
    <p:sldId id="283" r:id="rId19"/>
    <p:sldId id="273" r:id="rId20"/>
    <p:sldId id="286" r:id="rId21"/>
    <p:sldId id="285" r:id="rId22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9" y="99"/>
      </p:cViewPr>
      <p:guideLst>
        <p:guide orient="horz" pos="2176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2021</a:t>
            </a:r>
            <a:r>
              <a:rPr lang="zh-CN" altLang="en-US" sz="2400" b="1">
                <a:solidFill>
                  <a:srgbClr val="C00000"/>
                </a:solidFill>
              </a:rPr>
              <a:t>年</a:t>
            </a:r>
            <a:r>
              <a:rPr lang="en-US" altLang="zh-CN" sz="2400" b="1">
                <a:solidFill>
                  <a:srgbClr val="C00000"/>
                </a:solidFill>
              </a:rPr>
              <a:t>10</a:t>
            </a:r>
            <a:r>
              <a:rPr lang="zh-CN" altLang="en-US" sz="2400" b="1">
                <a:solidFill>
                  <a:srgbClr val="C00000"/>
                </a:solidFill>
              </a:rPr>
              <a:t>月</a:t>
            </a:r>
            <a:r>
              <a:rPr lang="en-US" altLang="zh-CN" sz="2400" b="1">
                <a:solidFill>
                  <a:srgbClr val="C00000"/>
                </a:solidFill>
              </a:rPr>
              <a:t>11</a:t>
            </a:r>
            <a:r>
              <a:rPr lang="zh-CN" altLang="en-US" sz="2400" b="1">
                <a:solidFill>
                  <a:srgbClr val="C00000"/>
                </a:solidFill>
              </a:rPr>
              <a:t>日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听写内容：第一二次世界大战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875" y="704850"/>
            <a:ext cx="45046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一、第一次世界大战：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、时间：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、根本原因：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、目的：</a:t>
            </a:r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、导火索：</a:t>
            </a:r>
            <a:endParaRPr lang="zh-CN" altLang="en-US" sz="2000"/>
          </a:p>
          <a:p>
            <a:r>
              <a:rPr lang="en-US" altLang="zh-CN" sz="2000"/>
              <a:t>5</a:t>
            </a:r>
            <a:r>
              <a:rPr lang="zh-CN" altLang="en-US" sz="2000"/>
              <a:t>、战</a:t>
            </a:r>
            <a:r>
              <a:rPr lang="en-US" altLang="zh-CN" sz="2000"/>
              <a:t>    </a:t>
            </a:r>
            <a:r>
              <a:rPr lang="zh-CN" altLang="en-US" sz="2000"/>
              <a:t>线：（一共几条战线）</a:t>
            </a:r>
            <a:endParaRPr lang="zh-CN" altLang="en-US" sz="2000"/>
          </a:p>
          <a:p>
            <a:r>
              <a:rPr lang="en-US" altLang="zh-CN" sz="2000"/>
              <a:t>6</a:t>
            </a:r>
            <a:r>
              <a:rPr lang="zh-CN" altLang="en-US" sz="2000"/>
              <a:t>、主要战役：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二、凡尔赛</a:t>
            </a:r>
            <a:r>
              <a:rPr lang="en-US" altLang="zh-CN" sz="2000" b="1"/>
              <a:t>-</a:t>
            </a:r>
            <a:r>
              <a:rPr lang="zh-CN" altLang="en-US" sz="2000" b="1"/>
              <a:t>华盛顿体系：</a:t>
            </a:r>
            <a:endParaRPr lang="zh-CN" altLang="en-US" sz="2000" b="1"/>
          </a:p>
          <a:p>
            <a:r>
              <a:rPr lang="zh-CN" altLang="en-US" sz="2000" b="1"/>
              <a:t>（一）《凡尔赛条约》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、时间：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、性质：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、中国情况：（仅描述事件即可）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（二）《九国公约》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、时间：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、中国情况：</a:t>
            </a:r>
            <a:r>
              <a:rPr lang="zh-CN" altLang="en-US" sz="2000">
                <a:sym typeface="+mn-ea"/>
              </a:rPr>
              <a:t>（仅描述事件即可）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（三）意义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2620" y="721995"/>
            <a:ext cx="625221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三、第二次世界大战：</a:t>
            </a:r>
            <a:endParaRPr lang="zh-CN" altLang="en-US" sz="2000" b="1"/>
          </a:p>
          <a:p>
            <a:r>
              <a:rPr lang="zh-CN" altLang="en-US" sz="2000" b="1"/>
              <a:t>（一）概况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、时间：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、根本原因：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、第二次世界大战全面爆发的标志：</a:t>
            </a:r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、轴心国军事同盟正式形成：</a:t>
            </a:r>
            <a:endParaRPr lang="zh-CN" altLang="en-US" sz="2000"/>
          </a:p>
          <a:p>
            <a:r>
              <a:rPr lang="en-US" altLang="zh-CN" sz="2000"/>
              <a:t>5</a:t>
            </a:r>
            <a:r>
              <a:rPr lang="zh-CN" altLang="en-US" sz="2000"/>
              <a:t>、欧洲西线战场、北非战场、太平洋战场、苏德战场的转折点（最好加上时间）：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（一）反法西斯同盟建立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、奠定基础：（写条约、时间）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、正式建立：（写条约、时间）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（二）四次会议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4</a:t>
            </a:r>
            <a:r>
              <a:rPr lang="zh-CN" altLang="en-US" sz="2000"/>
              <a:t>次会议时间：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4</a:t>
            </a:r>
            <a:r>
              <a:rPr lang="zh-CN" altLang="en-US" sz="2000"/>
              <a:t>次会议的基本内容：（总结在</a:t>
            </a:r>
            <a:r>
              <a:rPr lang="en-US" altLang="zh-CN" sz="2000"/>
              <a:t>20</a:t>
            </a:r>
            <a:r>
              <a:rPr lang="zh-CN" altLang="en-US" sz="2000"/>
              <a:t>字以内）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（三）战争胜利意义</a:t>
            </a:r>
            <a:endParaRPr lang="zh-CN" altLang="en-US" sz="2000" b="1"/>
          </a:p>
          <a:p>
            <a:r>
              <a:rPr lang="zh-CN" altLang="en-US" sz="2000"/>
              <a:t>（自己背一遍，不要求默写，明天课堂找人背诵）</a:t>
            </a:r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215265" y="173355"/>
            <a:ext cx="11800205" cy="6562090"/>
          </a:xfrm>
          <a:prstGeom prst="rect">
            <a:avLst/>
          </a:prstGeom>
          <a:noFill/>
          <a:ln w="666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2021</a:t>
            </a:r>
            <a:r>
              <a:rPr lang="zh-CN" altLang="en-US" sz="2400" b="1">
                <a:solidFill>
                  <a:srgbClr val="C00000"/>
                </a:solidFill>
              </a:rPr>
              <a:t>年</a:t>
            </a:r>
            <a:r>
              <a:rPr lang="en-US" altLang="zh-CN" sz="2400" b="1">
                <a:solidFill>
                  <a:srgbClr val="C00000"/>
                </a:solidFill>
              </a:rPr>
              <a:t>10</a:t>
            </a:r>
            <a:r>
              <a:rPr lang="zh-CN" altLang="en-US" sz="2400" b="1">
                <a:solidFill>
                  <a:srgbClr val="C00000"/>
                </a:solidFill>
              </a:rPr>
              <a:t>月</a:t>
            </a:r>
            <a:r>
              <a:rPr lang="en-US" altLang="zh-CN" sz="2400" b="1">
                <a:solidFill>
                  <a:srgbClr val="C00000"/>
                </a:solidFill>
              </a:rPr>
              <a:t>14</a:t>
            </a:r>
            <a:r>
              <a:rPr lang="zh-CN" altLang="en-US" sz="2400" b="1">
                <a:solidFill>
                  <a:srgbClr val="C00000"/>
                </a:solidFill>
              </a:rPr>
              <a:t>日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听写内容：第二单元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开辟人类新纪元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160" y="802640"/>
            <a:ext cx="54140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一、新民主主义开始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（一）思想上的准备：新文化运动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、开始的标志：（时间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事件）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、口号：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、活动阵地转移：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、内容：（仅写出四个主要内容即可）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、性质：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、意义：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（二）阶级上的准备：五四运动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、时间：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、两个阶段：（请写出主力及地点）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、达成结果：（共三点）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、性质：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、意义：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（三）组织上的准备：中国共产党诞生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、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成立条件：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、第一个共产党早期组织：（时间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人物）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、中共一大：（时间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内容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意义</a:t>
            </a:r>
            <a:r>
              <a:rPr lang="zh-CN" altLang="en-US" sz="20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方正清刻本悦宋简体" panose="02000000000000000000" charset="-122"/>
              </a:rPr>
              <a:t>★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5435" y="758190"/>
            <a:ext cx="676021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二、第一次国共合作</a:t>
            </a:r>
            <a:r>
              <a:rPr lang="en-US" altLang="zh-CN" sz="2000" b="1">
                <a:solidFill>
                  <a:srgbClr val="C00000"/>
                </a:solidFill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</a:rPr>
              <a:t>第一次国内革命战争</a:t>
            </a:r>
            <a:r>
              <a:rPr lang="zh-CN" altLang="en-US" sz="2000" b="1">
                <a:solidFill>
                  <a:srgbClr val="C00000"/>
                </a:solidFill>
              </a:rPr>
              <a:t>（写出时间）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、开始的标志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结束的标志：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、合作的成果：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、四个阶段国民政府名称：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、新三民主义与旧三民主义的不同点：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、孙中山去世时间：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、北伐战争：（时间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过程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结果）：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三、土地革命战争</a:t>
            </a:r>
            <a:r>
              <a:rPr lang="en-US" altLang="zh-CN" sz="2000" b="1">
                <a:solidFill>
                  <a:srgbClr val="C00000"/>
                </a:solidFill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</a:rPr>
              <a:t>第二次国内革命战争</a:t>
            </a:r>
            <a:r>
              <a:rPr lang="zh-CN" altLang="en-US" sz="2000" b="1">
                <a:solidFill>
                  <a:srgbClr val="C00000"/>
                </a:solidFill>
              </a:rPr>
              <a:t>（写出时间）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、时间轴排序：（秋收起义、南昌起义、武昌起义、井冈山会师、井冈山革命根据地、八七会议、长征）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、工农武装割据思想理论★：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、南昌起义：（时间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意义）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、八七会议：（时间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内容）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、土地革命：（开始时间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内容）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、长征：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）时间：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）长征的路线：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）遵义会议的意义：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）两次会师（写出时间，以及几方面军会师）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265" y="173355"/>
            <a:ext cx="11800205" cy="6562090"/>
          </a:xfrm>
          <a:prstGeom prst="rect">
            <a:avLst/>
          </a:prstGeom>
          <a:noFill/>
          <a:ln w="666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14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听写内容：第二单元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开辟人类新纪元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</a:t>
            </a:r>
            <a:endParaRPr lang="en-US" altLang="zh-CN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802640"/>
            <a:ext cx="1219200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rgbClr val="C00000"/>
                </a:solidFill>
              </a:rPr>
              <a:t>一、新民主主义开始</a:t>
            </a:r>
            <a:endParaRPr lang="zh-CN" altLang="en-US" sz="2000" b="1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（一）思想上的准备：新文化运动</a:t>
            </a:r>
            <a:endParaRPr lang="zh-CN" altLang="en-US" sz="2000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1、开始的标志：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1915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年《新青年》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2、口号：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民主（德先生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democracy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）、科学（赛先生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science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3、活动阵地转移：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上海（陈独秀办《青年杂志》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r>
              <a:rPr lang="zh-CN" altLang="en-US" sz="2000">
                <a:latin typeface="Arial" panose="020B0604020202020204" pitchFamily="34" charset="0"/>
                <a:ea typeface="方正清刻本悦宋简体" panose="02000000000000000000" charset="-122"/>
                <a:cs typeface="Arial" panose="020B0604020202020204" pitchFamily="34" charset="0"/>
              </a:rPr>
              <a:t>→</a:t>
            </a:r>
            <a:r>
              <a:rPr lang="en-US" altLang="zh-CN" sz="2000">
                <a:latin typeface="Arial" panose="020B0604020202020204" pitchFamily="34" charset="0"/>
                <a:ea typeface="方正清刻本悦宋简体" panose="02000000000000000000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latin typeface="Arial" panose="020B0604020202020204" pitchFamily="34" charset="0"/>
                <a:ea typeface="方正清刻本悦宋简体" panose="02000000000000000000" charset="-122"/>
                <a:cs typeface="Arial" panose="020B0604020202020204" pitchFamily="34" charset="0"/>
              </a:rPr>
              <a:t>北京（北京大学）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4、内容：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①提倡民主和科学，反对专制和迷信；②提倡个性解放，反对封建礼教</a:t>
            </a:r>
            <a:endParaRPr lang="zh-CN" altLang="en-US" sz="2000">
              <a:latin typeface="Calibri" panose="020F0502020204030204" charset="0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                 - 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③提倡新文学，反对旧文学；</a:t>
            </a:r>
            <a:r>
              <a:rPr lang="en-US" alt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④提倡新道德，反对旧道德</a:t>
            </a:r>
            <a:endParaRPr lang="zh-CN" altLang="en-US" sz="2000">
              <a:latin typeface="Calibri" panose="020F0502020204030204" charset="0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5、性质：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一场思想文化解放运动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6、意义：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①响起了思想启蒙声音；②思想获得极大解放；③为马克思主义在中国的广泛传播创造了条件。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（二）阶级上的准备：五四运动</a:t>
            </a:r>
            <a:endParaRPr lang="zh-CN" altLang="en-US" sz="2000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1、时间：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1919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月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2、两个阶段：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【第一阶段】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青年学生</a:t>
            </a:r>
            <a:r>
              <a:rPr lang="zh-CN" altLang="en-US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（先锋）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北京；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【第二阶段】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工人阶级</a:t>
            </a:r>
            <a:r>
              <a:rPr lang="zh-CN" altLang="en-US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（主力）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上海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3、达成结果：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①释放被捕学生；②罢免曹汝霖、章宗祥、陆宗舆德职务；③拒绝在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和约上签字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4、性质：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一切彻底地反对帝国主义和封建主义的爱国革命运动。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5、意义：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①【性质】</a:t>
            </a:r>
            <a:r>
              <a:rPr lang="en-US" alt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-----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；②新民主主义革命的开端；③思想获得极大解放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14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听写内容：第二单元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开辟人类新纪元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</a:t>
            </a:r>
            <a:endParaRPr lang="en-US" altLang="zh-CN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642620"/>
            <a:ext cx="1211135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（三）组织上的准备：中国共产党诞生（</a:t>
            </a:r>
            <a:r>
              <a:rPr lang="en-US" altLang="zh-CN" sz="2000" b="1">
                <a:solidFill>
                  <a:srgbClr val="C00000"/>
                </a:solidFill>
              </a:rPr>
              <a:t>1921</a:t>
            </a:r>
            <a:r>
              <a:rPr lang="zh-CN" altLang="en-US" sz="2000" b="1">
                <a:solidFill>
                  <a:srgbClr val="C00000"/>
                </a:solidFill>
              </a:rPr>
              <a:t>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  <a:sym typeface="+mn-ea"/>
              </a:rPr>
              <a:t>1、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成立条件：</a:t>
            </a:r>
            <a:r>
              <a:rPr lang="zh-CN" altLang="en-US" sz="2000" b="1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【国际】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十月革命胜利和共产国际帮助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</a:t>
            </a:r>
            <a:r>
              <a:rPr lang="zh-CN" altLang="en-US" sz="2000" b="1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【国内】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①【阶级基础】中国工人队伍不断壮大；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         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②【思想基础】马克思主义在中国广泛传播；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         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③【组织基础】各地共产小组的建立。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2、第一个共产党早期组织：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1920年陈独秀在上海建立中国共产党早期组织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3、中共一大：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【时间】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1921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7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日；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  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【地点】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上海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·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法租界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浙江嘉兴南湖；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  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【内容】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①确定党纲；②确定党的名称；</a:t>
            </a:r>
            <a:endParaRPr lang="zh-CN" altLang="en-US" sz="2000">
              <a:latin typeface="Calibri" panose="020F0502020204030204" charset="0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                      </a:t>
            </a:r>
            <a:r>
              <a:rPr lang="zh-CN" altLang="en-US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③确定党的奋斗目标：</a:t>
            </a:r>
            <a:r>
              <a:rPr lang="zh-CN" altLang="en-US" sz="2000" u="sng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推翻资产阶级，建立无产阶级政权，实现共产主义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  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【意义】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是中国历史上</a:t>
            </a:r>
            <a:r>
              <a:rPr lang="zh-CN" altLang="en-US" sz="20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开天辟地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的大事，中国革命的面貌从此</a:t>
            </a:r>
            <a:r>
              <a:rPr lang="zh-CN" altLang="en-US" sz="20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焕然一新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4039235"/>
            <a:ext cx="120859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二、第一次国共合作</a:t>
            </a:r>
            <a:r>
              <a:rPr lang="en-US" altLang="zh-CN" sz="2000" b="1">
                <a:solidFill>
                  <a:srgbClr val="C00000"/>
                </a:solidFill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</a:rPr>
              <a:t>第一次国内革命战争</a:t>
            </a:r>
            <a:r>
              <a:rPr lang="zh-CN" altLang="en-US" sz="2000" b="1">
                <a:solidFill>
                  <a:srgbClr val="C00000"/>
                </a:solidFill>
              </a:rPr>
              <a:t>（</a:t>
            </a:r>
            <a:r>
              <a:rPr lang="en-US" altLang="zh-CN" sz="2000" b="1">
                <a:solidFill>
                  <a:srgbClr val="C00000"/>
                </a:solidFill>
              </a:rPr>
              <a:t>1924-1927</a:t>
            </a:r>
            <a:r>
              <a:rPr lang="zh-CN" altLang="en-US" sz="2000" b="1">
                <a:solidFill>
                  <a:srgbClr val="C00000"/>
                </a:solidFill>
              </a:rPr>
              <a:t>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1、开始的标志/结束的标志：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1924.1.1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国民党一大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~~~ 1927.4.12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四一二反革命政变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2、合作的成果：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黄埔军校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3、四个阶段国民政府名称：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南京临时政府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广州国民政府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武汉国民政府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南京国民政府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4、新三民主义与旧三民主义的不同点：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重新解释了三民主义，确立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联俄、联共、扶助农工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5、孙中山去世时间：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1925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6、北伐战争：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【时间】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1926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年（孙中山去世之后）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-1928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年（张学良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·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东北易帜）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【过程】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两湖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闵浙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江西（先击溃吴佩孚主力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后消灭孙传芳主义）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   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【结果】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1928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年，张学良东北易帜后，南京国民政府完成了</a:t>
            </a:r>
            <a:r>
              <a:rPr lang="zh-CN" altLang="en-US" sz="20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形式上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的统一。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14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听写内容：第二单元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开辟人类新纪元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3</a:t>
            </a:r>
            <a:endParaRPr lang="en-US" altLang="zh-CN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045" y="660400"/>
            <a:ext cx="12085955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三、土地革命战争</a:t>
            </a:r>
            <a:r>
              <a:rPr lang="en-US" altLang="zh-CN" sz="2000" b="1">
                <a:solidFill>
                  <a:srgbClr val="C00000"/>
                </a:solidFill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</a:rPr>
              <a:t>第二次国内革命战争</a:t>
            </a:r>
            <a:r>
              <a:rPr lang="zh-CN" altLang="en-US" sz="2000" b="1">
                <a:solidFill>
                  <a:srgbClr val="C00000"/>
                </a:solidFill>
              </a:rPr>
              <a:t>（</a:t>
            </a:r>
            <a:r>
              <a:rPr lang="en-US" altLang="zh-CN" sz="2000" b="1">
                <a:solidFill>
                  <a:srgbClr val="C00000"/>
                </a:solidFill>
              </a:rPr>
              <a:t>1927-1937</a:t>
            </a:r>
            <a:r>
              <a:rPr lang="zh-CN" altLang="en-US" sz="2000" b="1">
                <a:solidFill>
                  <a:srgbClr val="C00000"/>
                </a:solidFill>
              </a:rPr>
              <a:t>）</a:t>
            </a:r>
            <a:endParaRPr lang="zh-CN" altLang="en-US" sz="2000" b="1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、时间轴排序：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武昌起义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---1927.8.1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南昌起义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---1927.8.7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八七会议（汉口会议）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---1927.9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秋收起义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---1927.10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井冈山革命根据地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---1928.4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井冈山会师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---1934.10~1935.10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长征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rgbClr val="C00000"/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2、工农武装割据思想理论★</a:t>
            </a:r>
            <a:r>
              <a:rPr lang="zh-CN" altLang="en-US" sz="2000" b="1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在中国共产党的领导下，进行土地革命和武装斗争，建立农村革命根据地。</a:t>
            </a:r>
            <a:r>
              <a:rPr lang="en-US" altLang="zh-CN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</a:t>
            </a:r>
            <a:endParaRPr lang="en-US" altLang="zh-CN" sz="2000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                            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走农村包围城市的道路。</a:t>
            </a:r>
            <a:endParaRPr lang="zh-CN" altLang="en-US" sz="2000" b="1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rgbClr val="C00000"/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3、南昌起义：</a:t>
            </a:r>
            <a:r>
              <a:rPr lang="en-US" altLang="zh-CN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华文中宋" panose="02010600040101010101" charset="-122"/>
              </a:rPr>
              <a:t>①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华文中宋" panose="02010600040101010101" charset="-122"/>
              </a:rPr>
              <a:t>打响了国民党反动派第一枪；</a:t>
            </a:r>
            <a:r>
              <a:rPr lang="en-US" altLang="zh-CN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华文中宋" panose="02010600040101010101" charset="-122"/>
              </a:rPr>
              <a:t>②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华文中宋" panose="02010600040101010101" charset="-122"/>
              </a:rPr>
              <a:t>共产党创建了军队、独立领导武装斗争的开始。</a:t>
            </a:r>
            <a:endParaRPr lang="zh-CN" altLang="en-US" sz="200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4、八七会议：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  <a:sym typeface="+mn-ea"/>
              </a:rPr>
              <a:t>①确立总方针：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华文中宋" panose="02010600040101010101" charset="-122"/>
                <a:sym typeface="+mn-ea"/>
              </a:rPr>
              <a:t>土地革命和武装反抗国民党反动派；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华文中宋" panose="02010600040101010101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altLang="zh-CN" sz="2000"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                  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  <a:sym typeface="+mn-ea"/>
              </a:rPr>
              <a:t>②确立重要论断：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政权是由枪杆子中取得★</a:t>
            </a:r>
            <a:r>
              <a:rPr 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5、土地革命：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华文中宋" panose="02010600040101010101" charset="-122"/>
              </a:rPr>
              <a:t>废除封建剥削的土地制度，没收地主的土地分给农民。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华文中宋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6、长征：（1）时间：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华文中宋" panose="02010600040101010101" charset="-122"/>
              </a:rPr>
              <a:t>1934.10~1935.10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华文中宋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（2）长征的路线：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cs typeface="华文中宋" panose="02010600040101010101" charset="-122"/>
              </a:rPr>
              <a:t>血战湘江、四渡赤水、巧渡金沙江、飞夺泸定桥、爬雪山过草地、血战腊子口</a:t>
            </a:r>
            <a:endParaRPr lang="zh-CN" altLang="en-US">
              <a:latin typeface="方正清刻本悦宋简体" panose="02000000000000000000" charset="-122"/>
              <a:ea typeface="方正清刻本悦宋简体" panose="02000000000000000000" charset="-122"/>
              <a:cs typeface="华文中宋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  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C00000"/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C00000"/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（3）遵义会议的意义：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①确立了</a:t>
            </a:r>
            <a:r>
              <a:rPr lang="zh-CN" altLang="en-US" sz="20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毛泽东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在红军和党的领导地位；</a:t>
            </a:r>
            <a:r>
              <a:rPr lang="zh-CN" altLang="en-US" sz="20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马克思为代表的马克思主义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的正确路线在党中央的领导地位；开始形成了以毛泽东为核心的党的</a:t>
            </a:r>
            <a:r>
              <a:rPr lang="zh-CN" altLang="en-US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第一代中央领导集体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。</a:t>
            </a:r>
            <a:endParaRPr lang="zh-CN" altLang="en-US" sz="2000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                                     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②挽救了党，挽救了红军，挽救了革命成为了</a:t>
            </a:r>
            <a:r>
              <a:rPr lang="zh-CN" altLang="en-US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党生死攸关的转折点。</a:t>
            </a:r>
            <a:endParaRPr lang="zh-CN" altLang="en-US" sz="2000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                                     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③这次会议是中国共产党</a:t>
            </a:r>
            <a:r>
              <a:rPr lang="zh-CN" altLang="en-US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从幼年走向成熟的标志</a:t>
            </a:r>
            <a:r>
              <a:rPr lang="zh-CN" altLang="en-US" sz="2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。</a:t>
            </a:r>
            <a:endParaRPr lang="zh-CN" altLang="en-US" sz="2000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    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（4）两次会师：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1935.10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红一方面军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陕北吴起镇会师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②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1936.10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红二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四方面军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甘肃会宁会师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2021</a:t>
            </a:r>
            <a:r>
              <a:rPr lang="zh-CN" altLang="en-US" sz="2400" b="1">
                <a:solidFill>
                  <a:srgbClr val="C00000"/>
                </a:solidFill>
              </a:rPr>
              <a:t>年</a:t>
            </a:r>
            <a:r>
              <a:rPr lang="en-US" altLang="zh-CN" sz="2400" b="1">
                <a:solidFill>
                  <a:srgbClr val="C00000"/>
                </a:solidFill>
              </a:rPr>
              <a:t>10</a:t>
            </a:r>
            <a:r>
              <a:rPr lang="zh-CN" altLang="en-US" sz="2400" b="1">
                <a:solidFill>
                  <a:srgbClr val="C00000"/>
                </a:solidFill>
              </a:rPr>
              <a:t>月</a:t>
            </a:r>
            <a:r>
              <a:rPr lang="en-US" altLang="zh-CN" sz="2400" b="1">
                <a:solidFill>
                  <a:srgbClr val="C00000"/>
                </a:solidFill>
              </a:rPr>
              <a:t>15</a:t>
            </a:r>
            <a:r>
              <a:rPr lang="zh-CN" altLang="en-US" sz="2400" b="1">
                <a:solidFill>
                  <a:srgbClr val="C00000"/>
                </a:solidFill>
              </a:rPr>
              <a:t>日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听写内容：第三单元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抗日战争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320" y="746125"/>
            <a:ext cx="90887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一、局部抗战（时间）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1、日本侵华（路径及时间）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2、人民抗争（抗争群体及具体事件）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3、抗日民族统一战线·初步形成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（时间、标志）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二、全面抗战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、日本侵华（路径及时间）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、日本侵华罪行（请举出历史事件）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、日本对待侵华史实的态度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altLang="en-US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、抗日民族统一战线</a:t>
            </a:r>
            <a:r>
              <a:rPr lang="en-US" altLang="zh-CN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·</a:t>
            </a:r>
            <a:r>
              <a:rPr lang="zh-CN" altLang="en-US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正式形成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（时间）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三、正面战场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战略防御阶段</a:t>
            </a:r>
            <a:endParaRPr 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、淞沪会战（1937.8—1937.11）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意义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、太原会战（1937.9—1937.11）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列举其中重要战役的名称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时间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领导人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意义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、徐州会战（1938.1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—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1938.5）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--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列举其中重要战役的名称/时间/领导人/意义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、武汉会战（1938.6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—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1938.10）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6415" y="762635"/>
            <a:ext cx="65449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四、敌后战场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、共产党</a:t>
            </a:r>
            <a:r>
              <a:rPr lang="en-US" altLang="zh-CN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的努力：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（一场战役及其时间、一个人物）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、根据敌军民的努力：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、海外侨胞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的努力：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、革命圣地：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、全民族团结抗战的中流砥柱：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、毛泽东在这一时期的一本专著：（时间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书名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内容）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五、抗战的胜利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、日本投降时间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、中国抗战胜利的标志：（时间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及事件）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、中国抗日战争胜利的原因：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（共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点，标明根本原因）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、中国抗日战争胜利的意义：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（共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点）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6306820"/>
            <a:ext cx="1219200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注意：这一时期的阶段为：战略防御</a:t>
            </a:r>
            <a:r>
              <a:rPr lang="en-US" altLang="zh-CN" sz="2400"/>
              <a:t>------</a:t>
            </a:r>
            <a:r>
              <a:rPr lang="zh-CN" altLang="en-US" sz="2400"/>
              <a:t>战略相持</a:t>
            </a:r>
            <a:r>
              <a:rPr lang="en-US" altLang="zh-CN" sz="2400"/>
              <a:t>------</a:t>
            </a:r>
            <a:r>
              <a:rPr lang="zh-CN" altLang="en-US" sz="2400"/>
              <a:t>战略反攻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15265" y="173355"/>
            <a:ext cx="11800205" cy="6562090"/>
          </a:xfrm>
          <a:prstGeom prst="rect">
            <a:avLst/>
          </a:prstGeom>
          <a:noFill/>
          <a:ln w="666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15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听写内容：第三单元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抗日战争（答案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" y="639445"/>
            <a:ext cx="1216215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一、局部抗战（时间）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1、日本侵华：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1931.9.18 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沈阳（九一八事变）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---1932.1.28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上海（一二八事变）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---1932.3.1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东北三省（满洲国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建立）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---1935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华北地区（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华北事变）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2、人民抗争:</a:t>
            </a:r>
            <a:r>
              <a:rPr lang="zh-CN" altLang="en-US" sz="2000" b="1" dirty="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【东北人民的抗争】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东北抗日义勇军；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</a:t>
            </a:r>
            <a:r>
              <a:rPr lang="zh-CN" altLang="en-US" sz="2000" b="1" dirty="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【学生】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一二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·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九运动（中国人民抗日救亡民主运动新高潮的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到来）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</a:t>
            </a:r>
            <a:r>
              <a:rPr lang="zh-CN" altLang="en-US" sz="2000" b="1" dirty="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【共产党】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积极宣传抗日民族统一战线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</a:t>
            </a:r>
            <a:r>
              <a:rPr lang="zh-CN" altLang="en-US" sz="2000" b="1" dirty="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【国民党将士】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第十九路军（一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·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二八）事变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lang="zh-CN" altLang="en-US" sz="2000" b="1" dirty="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【爱国将领】</a:t>
            </a:r>
            <a:r>
              <a:rPr lang="en-US" altLang="zh-CN" sz="20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张学良、杨虎城（西安事变）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</a:t>
            </a:r>
            <a:endParaRPr lang="en-US" altLang="zh-CN" sz="2000" dirty="0">
              <a:highlight>
                <a:srgbClr val="FFFF00"/>
              </a:highlight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3、抗日民族统一战线·初步形成</a:t>
            </a:r>
            <a:r>
              <a:rPr lang="zh-CN" altLang="en-US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lang="en-US" altLang="zh-CN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1936.12.13 </a:t>
            </a:r>
            <a:r>
              <a:rPr lang="zh-CN" altLang="en-US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西安事变和平解决</a:t>
            </a:r>
            <a:endParaRPr lang="zh-CN" altLang="en-US" sz="2000" dirty="0">
              <a:highlight>
                <a:srgbClr val="FFFF00"/>
              </a:highlight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二、全面抗战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1、日本侵华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1937.7.7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北平（七七事变）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---1937.7.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底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天津（平津陷落）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---1937.8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上海（淞沪会战）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---1937.12.13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南京（南京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大屠杀）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2、日本侵华罪行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：南京大屠杀、七三一部队、重庆大轰炸、潘家峪惨案、三光政策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.......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3、日本对待侵华史实的态度：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略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4、抗日民族统一战线·正式形成：</a:t>
            </a:r>
            <a:r>
              <a:rPr lang="zh-CN" altLang="en-US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1937.</a:t>
            </a:r>
            <a:r>
              <a:rPr lang="en-US" altLang="zh-CN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9.23</a:t>
            </a:r>
            <a:r>
              <a:rPr lang="zh-CN" altLang="en-US" sz="2000" dirty="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《国共合作抗战宣言》</a:t>
            </a:r>
            <a:endParaRPr lang="zh-CN" altLang="en-US" sz="2000" dirty="0">
              <a:highlight>
                <a:srgbClr val="FFFF00"/>
              </a:highlight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三、正面战场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战略防御阶段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1、淞沪会战（1937.8—1937.11）--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破灭了日军</a:t>
            </a:r>
            <a:r>
              <a:rPr lang="en-US" altLang="zh-CN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三个月灭亡中国</a:t>
            </a:r>
            <a:r>
              <a:rPr lang="en-US" altLang="zh-CN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的计划</a:t>
            </a:r>
            <a:endParaRPr lang="zh-CN" altLang="en-US" sz="2000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2、太原会战（1937.9—1937.11）--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平型关大捷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/ 1937.9 /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共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林彪、聂荣臻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粉碎日军</a:t>
            </a:r>
            <a:r>
              <a:rPr lang="en-US" altLang="zh-CN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不可战胜</a:t>
            </a:r>
            <a:r>
              <a:rPr lang="en-US" altLang="zh-CN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的神话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3、徐州会战（1938.1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  <a:sym typeface="+mn-ea"/>
              </a:rPr>
              <a:t>—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1938.5）  --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台儿庄战役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/1938.3-4/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李宗仁、白崇禧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抗战以来的最大胜利</a:t>
            </a:r>
            <a:endParaRPr lang="en-US" altLang="zh-CN" sz="2000" dirty="0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4、武汉会战（1938.6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  <a:sym typeface="+mn-ea"/>
              </a:rPr>
              <a:t>—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1938.10）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15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听写内容：第三单元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抗日战争（答案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035" y="807085"/>
            <a:ext cx="1203833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四、敌后战场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1、共产党        的努力：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1940.8-1941.1 / 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彭德怀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/ 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百团大战</a:t>
            </a:r>
            <a:endParaRPr lang="zh-CN" altLang="en-US" sz="2000" dirty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2、根据敌军民的努力：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地道战、地雷战、麻雀战、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伏击战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3、海外侨胞    的努力： 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积极捐款、捐物资、支持抗战、数万华侨青年回国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参战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4、革命圣地：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延安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5、全民族团结抗战的中流砥柱：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共产党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6、毛泽东在这一时期的一本专著：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1838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年《论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持久战》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五、抗战的胜利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1、日本投降时间：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1945.8.15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2、中国抗战胜利的标志：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1945.9.2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在美国军舰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密苏里号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上举行日本受降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仪式。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3、中国抗日战争胜利的原因：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①</a:t>
            </a:r>
            <a:r>
              <a:rPr lang="zh-CN" altLang="en-US" sz="2000" b="1" dirty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【根本原因】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抗日民族统一战线的建立；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     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</a:t>
            </a:r>
            <a:r>
              <a:rPr lang="en-US" altLang="zh-CN" sz="2000" dirty="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②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中国共产党中流砥柱作用；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    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</a:t>
            </a:r>
            <a:r>
              <a:rPr lang="zh-CN" altLang="en-US" sz="2000" dirty="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③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世界反法西斯同盟协同作战；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④海外侨胞和港澳同胞的支持；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         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       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⑤国共军民奋勇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拼搏。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、中国抗日战争胜利的意义：</a:t>
            </a:r>
            <a:r>
              <a:rPr lang="zh-CN" sz="2000" b="1" dirty="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【国内】</a:t>
            </a:r>
            <a:r>
              <a:rPr 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近代抗击外敌</a:t>
            </a:r>
            <a:r>
              <a:rPr lang="zh-CN" sz="2000" u="sng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入侵所取得的第一次完全胜利</a:t>
            </a:r>
            <a:r>
              <a:rPr 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，显示了中华民族的觉醒和民族团结的巨大力量。</a:t>
            </a:r>
            <a:r>
              <a:rPr lang="en-US" altLang="zh-CN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</a:t>
            </a:r>
            <a:r>
              <a:rPr lang="zh-CN" altLang="en-US" sz="2000" b="1" dirty="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【国际】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付出了巨大的牺牲，为世界反法西斯战争的胜利做出了重大贡献，</a:t>
            </a:r>
            <a:r>
              <a:rPr lang="zh-CN" altLang="en-US" sz="2000" u="sng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为世界反法西斯战争的东方主战场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，中国人民的抗日战争得到了世界各国人民的支持和</a:t>
            </a:r>
            <a:r>
              <a:rPr lang="zh-CN" altLang="en-US" sz="20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帮助。</a:t>
            </a:r>
            <a:endParaRPr lang="zh-CN" altLang="en-US" sz="2000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2021</a:t>
            </a:r>
            <a:r>
              <a:rPr lang="zh-CN" altLang="en-US" sz="2400" b="1">
                <a:solidFill>
                  <a:srgbClr val="C00000"/>
                </a:solidFill>
              </a:rPr>
              <a:t>年</a:t>
            </a:r>
            <a:r>
              <a:rPr lang="en-US" altLang="zh-CN" sz="2400" b="1">
                <a:solidFill>
                  <a:srgbClr val="C00000"/>
                </a:solidFill>
              </a:rPr>
              <a:t>10</a:t>
            </a:r>
            <a:r>
              <a:rPr lang="zh-CN" altLang="en-US" sz="2400" b="1">
                <a:solidFill>
                  <a:srgbClr val="C00000"/>
                </a:solidFill>
              </a:rPr>
              <a:t>月</a:t>
            </a:r>
            <a:r>
              <a:rPr lang="en-US" altLang="zh-CN" sz="2400" b="1">
                <a:solidFill>
                  <a:srgbClr val="C00000"/>
                </a:solidFill>
              </a:rPr>
              <a:t>16</a:t>
            </a:r>
            <a:r>
              <a:rPr lang="zh-CN" altLang="en-US" sz="2400" b="1">
                <a:solidFill>
                  <a:srgbClr val="C00000"/>
                </a:solidFill>
              </a:rPr>
              <a:t>日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听写内容：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第四单元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解放战争及新中国成立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600" y="717550"/>
            <a:ext cx="639127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sym typeface="+mn-ea"/>
              </a:rPr>
              <a:t>一、解放战争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第二次国内革命战争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（写出时间）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一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战前协商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、重庆谈判：（时间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取得成果）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、政治协商会议：（时间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取得成果）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rgbClr val="C00000"/>
                </a:solidFill>
              </a:rPr>
              <a:t>(</a:t>
            </a:r>
            <a:r>
              <a:rPr lang="zh-CN" altLang="en-US" sz="2000" b="1">
                <a:solidFill>
                  <a:srgbClr val="C00000"/>
                </a:solidFill>
              </a:rPr>
              <a:t>二</a:t>
            </a:r>
            <a:r>
              <a:rPr lang="en-US" altLang="zh-CN" sz="2000" b="1">
                <a:solidFill>
                  <a:srgbClr val="C00000"/>
                </a:solidFill>
              </a:rPr>
              <a:t>)</a:t>
            </a:r>
            <a:r>
              <a:rPr lang="zh-CN" altLang="en-US" sz="2000" b="1">
                <a:solidFill>
                  <a:srgbClr val="C00000"/>
                </a:solidFill>
              </a:rPr>
              <a:t>战略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00"/>
                </a:highlight>
              </a:rPr>
              <a:t>防御阶段</a:t>
            </a:r>
            <a:r>
              <a:rPr lang="zh-CN" altLang="en-US" sz="2000" b="1">
                <a:solidFill>
                  <a:srgbClr val="C00000"/>
                </a:solidFill>
              </a:rPr>
              <a:t>（写出大致年份）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1、内战爆发标志：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、国民党：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、共产党：（作战目标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作战原则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作战方式）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三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战略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00"/>
                </a:highlight>
                <a:sym typeface="+mn-ea"/>
              </a:rPr>
              <a:t>反攻阶段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（写出大致年份）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1、序幕：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、代表人物及事件：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四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战略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00"/>
                </a:highlight>
                <a:sym typeface="+mn-ea"/>
              </a:rPr>
              <a:t>决战阶段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（写出大致年份）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、三大战役（按时间顺序写出</a:t>
            </a:r>
            <a:r>
              <a:rPr lang="zh-CN" altLang="en-US" sz="2000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时间</a:t>
            </a:r>
            <a:r>
              <a:rPr lang="en-US" altLang="zh-CN" sz="2000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解放地区</a:t>
            </a:r>
            <a:r>
              <a:rPr lang="en-US" altLang="zh-CN" sz="2000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影响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和平解放北京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指的哪场战争？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小车推出来的战争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指的哪场战争？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五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取得全国性胜利（写出大致年份）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进京赶考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前的会议：（时间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名称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内容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方正清刻本悦宋简体" panose="02000000000000000000" charset="-122"/>
              </a:rPr>
              <a:t>★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方正清刻本悦宋简体" panose="02000000000000000000" charset="-122"/>
              </a:rPr>
              <a:t>）</a:t>
            </a:r>
            <a:endParaRPr lang="en-US" alt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、抗战后的国共第二次和谈：（时间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名称）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、决定性战役：（时间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名称）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1275" y="697230"/>
            <a:ext cx="56508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六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国统区与解放区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、国统区的状况：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2、解放区状况：（政策及其核心）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3、“解放战争第二条战线”指的是什么？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七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解放战争胜利的原因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二、新中国成立</a:t>
            </a:r>
            <a:endParaRPr lang="zh-CN" altLang="en-US" sz="2000" b="1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、第一届全国政协会议（时间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通过纲领）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、中华人民共和国成立时间：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、中华人民共和国成立意义：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、第一届政协会议代替的是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______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的职能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_________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年（时间）后不再代替。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、《共同纲领》具有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_____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的性质，</a:t>
            </a:r>
            <a:r>
              <a:rPr lang="en-US" altLang="zh-CN" sz="2000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1954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年（时间）后不再代替。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6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、祖国大陆获得统一：（时间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标志性事件）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91275" y="5425440"/>
            <a:ext cx="5562600" cy="110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注意：这一时期的阶段为：战略防御</a:t>
            </a:r>
            <a:r>
              <a:rPr lang="en-US" altLang="zh-CN" sz="2400"/>
              <a:t>------</a:t>
            </a:r>
            <a:r>
              <a:rPr lang="zh-CN" altLang="en-US" sz="2400"/>
              <a:t>战略反攻</a:t>
            </a:r>
            <a:r>
              <a:rPr lang="en-US" altLang="zh-CN" sz="2400"/>
              <a:t>------</a:t>
            </a:r>
            <a:r>
              <a:rPr lang="zh-CN" altLang="en-US" sz="2400"/>
              <a:t>战略决战</a:t>
            </a:r>
            <a:endParaRPr lang="zh-CN" altLang="en-US" sz="2400"/>
          </a:p>
          <a:p>
            <a:pPr algn="ctr"/>
            <a:r>
              <a:rPr lang="zh-CN" altLang="en-US"/>
              <a:t>（特别注意没有战略相持阶段！！！）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5265" y="173355"/>
            <a:ext cx="11800205" cy="6562090"/>
          </a:xfrm>
          <a:prstGeom prst="rect">
            <a:avLst/>
          </a:prstGeom>
          <a:noFill/>
          <a:ln w="666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16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第四单元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解放战争及新中国成立（答案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700405"/>
            <a:ext cx="1225042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sym typeface="+mn-ea"/>
              </a:rPr>
              <a:t>一、解放战争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第二次国内革命战争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1946-1949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一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战前协商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、重庆谈判：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1945.8-1945.10.10/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重庆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双十协定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endParaRPr 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2、政治协商会议：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1946.1.10/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重庆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和平建国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方案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rgbClr val="C00000"/>
                </a:solidFill>
              </a:rPr>
              <a:t>(</a:t>
            </a:r>
            <a:r>
              <a:rPr lang="zh-CN" altLang="en-US" sz="2000" b="1">
                <a:solidFill>
                  <a:srgbClr val="C00000"/>
                </a:solidFill>
              </a:rPr>
              <a:t>二</a:t>
            </a:r>
            <a:r>
              <a:rPr lang="en-US" altLang="zh-CN" sz="2000" b="1">
                <a:solidFill>
                  <a:srgbClr val="C00000"/>
                </a:solidFill>
              </a:rPr>
              <a:t>)</a:t>
            </a:r>
            <a:r>
              <a:rPr lang="zh-CN" altLang="en-US" sz="2000" b="1">
                <a:solidFill>
                  <a:srgbClr val="C00000"/>
                </a:solidFill>
              </a:rPr>
              <a:t>战略</a:t>
            </a:r>
            <a:r>
              <a:rPr lang="en-US" altLang="zh-CN" sz="2000" b="1">
                <a:solidFill>
                  <a:srgbClr val="C00000"/>
                </a:solidFill>
              </a:rPr>
              <a:t> </a:t>
            </a:r>
            <a:r>
              <a:rPr lang="zh-CN" altLang="en-US" sz="2000" b="1">
                <a:solidFill>
                  <a:schemeClr val="bg1"/>
                </a:solidFill>
                <a:highlight>
                  <a:srgbClr val="FF0000"/>
                </a:highlight>
              </a:rPr>
              <a:t>防御阶段</a:t>
            </a:r>
            <a:r>
              <a:rPr lang="zh-CN" altLang="en-US" sz="2000" b="1">
                <a:solidFill>
                  <a:srgbClr val="C00000"/>
                </a:solidFill>
              </a:rPr>
              <a:t>（</a:t>
            </a:r>
            <a:r>
              <a:rPr lang="en-US" altLang="zh-CN" sz="2000" b="1">
                <a:solidFill>
                  <a:srgbClr val="C00000"/>
                </a:solidFill>
              </a:rPr>
              <a:t>1946</a:t>
            </a:r>
            <a:r>
              <a:rPr lang="zh-CN" altLang="en-US" sz="2000" b="1">
                <a:solidFill>
                  <a:srgbClr val="C00000"/>
                </a:solidFill>
              </a:rPr>
              <a:t>年）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1、内战爆发标志：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1946.6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蒋介石以围攻中原解放区为起点，向解放区发动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进攻。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2、国民党：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解放区发动</a:t>
            </a:r>
            <a:r>
              <a:rPr lang="zh-CN" altLang="en-US" sz="2000" u="sng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全面进攻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中原解放区</a:t>
            </a:r>
            <a:r>
              <a:rPr lang="zh-CN" altLang="en-US" sz="2000" u="sng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重点进攻</a:t>
            </a:r>
            <a:endParaRPr lang="zh-CN" altLang="en-US" sz="2000" u="sng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3、共产党：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【作战目标】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歼灭敌人有生力量；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【作战原则】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集中优势兵力，各个歼灭敌人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【作战方式】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运动战</a:t>
            </a:r>
            <a:r>
              <a:rPr lang="zh-CN" altLang="en-US" sz="200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（毛泽东转战陕北）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三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战略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highlight>
                  <a:srgbClr val="FF0000"/>
                </a:highlight>
                <a:sym typeface="+mn-ea"/>
              </a:rPr>
              <a:t>反攻阶段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1947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年）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1、序幕：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1947.6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刘邓大军挺进大别山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---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解开了人民解放军战略反攻的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序幕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2、代表人物及事件：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刘伯承、邓小平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刘邓大军挺进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大别山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四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战略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highlight>
                  <a:srgbClr val="FF0000"/>
                </a:highlight>
                <a:sym typeface="+mn-ea"/>
              </a:rPr>
              <a:t>决战阶段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1948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年）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sz="200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、三大战役：</a:t>
            </a:r>
            <a:endParaRPr lang="zh-CN" altLang="en-US" sz="2000">
              <a:highlight>
                <a:srgbClr val="FFFF00"/>
              </a:highlight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>
              <a:highlight>
                <a:srgbClr val="FFFF00"/>
              </a:highlight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>
              <a:highlight>
                <a:srgbClr val="FFFF00"/>
              </a:highlight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2、“和平解放北京” 指的哪场战争？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平津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战役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3、“小车推出来的战争”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指的哪场战争？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淮海战役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772920" y="4789170"/>
            <a:ext cx="222885" cy="1104900"/>
          </a:xfrm>
          <a:prstGeom prst="leftBrace">
            <a:avLst>
              <a:gd name="adj1" fmla="val 56125"/>
              <a:gd name="adj2" fmla="val 81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95805" y="4702810"/>
            <a:ext cx="9524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1948</a:t>
            </a:r>
            <a:r>
              <a:rPr lang="en-US" altLang="zh-CN"/>
              <a:t>.</a:t>
            </a:r>
            <a:r>
              <a:rPr lang="zh-CN" altLang="en-US"/>
              <a:t>9</a:t>
            </a:r>
            <a:r>
              <a:rPr lang="en-US" altLang="zh-CN"/>
              <a:t>.</a:t>
            </a:r>
            <a:r>
              <a:rPr lang="zh-CN" altLang="en-US"/>
              <a:t>12</a:t>
            </a:r>
            <a:r>
              <a:rPr lang="en-US" altLang="zh-CN"/>
              <a:t>~</a:t>
            </a:r>
            <a:r>
              <a:rPr lang="zh-CN" altLang="en-US"/>
              <a:t>11</a:t>
            </a:r>
            <a:r>
              <a:rPr lang="en-US" altLang="zh-CN"/>
              <a:t>.</a:t>
            </a:r>
            <a:r>
              <a:rPr lang="zh-CN" altLang="en-US"/>
              <a:t>2</a:t>
            </a:r>
            <a:r>
              <a:rPr lang="en-US" altLang="zh-CN"/>
              <a:t>(</a:t>
            </a:r>
            <a:r>
              <a:rPr lang="zh-CN" altLang="en-US"/>
              <a:t>52天</a:t>
            </a:r>
            <a:r>
              <a:rPr lang="en-US" altLang="zh-CN"/>
              <a:t>)  </a:t>
            </a:r>
            <a:r>
              <a:rPr lang="zh-CN" altLang="en-US" b="1">
                <a:solidFill>
                  <a:srgbClr val="FF0000"/>
                </a:solidFill>
              </a:rPr>
              <a:t>辽沈战役</a:t>
            </a:r>
            <a:r>
              <a:rPr lang="en-US" altLang="zh-CN"/>
              <a:t> --- </a:t>
            </a:r>
            <a:r>
              <a:rPr lang="zh-CN" altLang="en-US"/>
              <a:t>东北</a:t>
            </a:r>
            <a:r>
              <a:rPr lang="zh-CN" altLang="en-US"/>
              <a:t>全境</a:t>
            </a:r>
            <a:endParaRPr lang="zh-CN" altLang="en-US"/>
          </a:p>
          <a:p>
            <a:r>
              <a:rPr lang="zh-CN" altLang="en-US"/>
              <a:t>1948</a:t>
            </a:r>
            <a:r>
              <a:rPr lang="en-US" altLang="zh-CN"/>
              <a:t>.</a:t>
            </a:r>
            <a:r>
              <a:rPr lang="zh-CN" altLang="en-US"/>
              <a:t>11</a:t>
            </a:r>
            <a:r>
              <a:rPr lang="en-US" altLang="zh-CN"/>
              <a:t>.</a:t>
            </a:r>
            <a:r>
              <a:rPr lang="zh-CN" altLang="en-US"/>
              <a:t>6</a:t>
            </a:r>
            <a:r>
              <a:rPr lang="en-US" altLang="zh-CN"/>
              <a:t>~</a:t>
            </a:r>
            <a:r>
              <a:rPr lang="zh-CN" altLang="en-US"/>
              <a:t>1949</a:t>
            </a:r>
            <a:r>
              <a:rPr lang="en-US" altLang="zh-CN"/>
              <a:t>.</a:t>
            </a:r>
            <a:r>
              <a:rPr lang="zh-CN" altLang="en-US"/>
              <a:t>1</a:t>
            </a:r>
            <a:r>
              <a:rPr lang="en-US" altLang="zh-CN"/>
              <a:t>.</a:t>
            </a:r>
            <a:r>
              <a:rPr lang="zh-CN" altLang="en-US"/>
              <a:t>10</a:t>
            </a:r>
            <a:r>
              <a:rPr lang="en-US" altLang="zh-CN"/>
              <a:t>   </a:t>
            </a:r>
            <a:r>
              <a:rPr lang="zh-CN" altLang="en-US" b="1">
                <a:solidFill>
                  <a:srgbClr val="FF0000"/>
                </a:solidFill>
              </a:rPr>
              <a:t>淮海战役</a:t>
            </a:r>
            <a:r>
              <a:rPr lang="en-US" altLang="zh-CN"/>
              <a:t> --- </a:t>
            </a:r>
            <a:r>
              <a:rPr lang="zh-CN" altLang="en-US"/>
              <a:t>长江以北的华东和中原地区</a:t>
            </a:r>
            <a:r>
              <a:rPr lang="en-US" altLang="zh-CN"/>
              <a:t> --- </a:t>
            </a:r>
            <a:r>
              <a:rPr lang="zh-CN" altLang="en-US" u="sng">
                <a:solidFill>
                  <a:srgbClr val="FF0000"/>
                </a:solidFill>
              </a:rPr>
              <a:t>注意以徐州为中心</a:t>
            </a:r>
            <a:endParaRPr lang="zh-CN" altLang="en-US"/>
          </a:p>
          <a:p>
            <a:r>
              <a:rPr lang="zh-CN" altLang="en-US"/>
              <a:t>1948</a:t>
            </a:r>
            <a:r>
              <a:rPr lang="en-US" altLang="zh-CN"/>
              <a:t>.</a:t>
            </a:r>
            <a:r>
              <a:rPr lang="zh-CN" altLang="en-US"/>
              <a:t>11</a:t>
            </a:r>
            <a:r>
              <a:rPr lang="en-US" altLang="zh-CN"/>
              <a:t>.</a:t>
            </a:r>
            <a:r>
              <a:rPr lang="zh-CN" altLang="en-US"/>
              <a:t>29</a:t>
            </a:r>
            <a:r>
              <a:rPr lang="en-US" altLang="zh-CN"/>
              <a:t>~</a:t>
            </a:r>
            <a:r>
              <a:rPr lang="zh-CN" altLang="en-US"/>
              <a:t>1949</a:t>
            </a:r>
            <a:r>
              <a:rPr lang="en-US" altLang="zh-CN"/>
              <a:t>.</a:t>
            </a:r>
            <a:r>
              <a:rPr lang="zh-CN" altLang="en-US"/>
              <a:t>1</a:t>
            </a:r>
            <a:r>
              <a:rPr lang="en-US" altLang="zh-CN"/>
              <a:t>.</a:t>
            </a:r>
            <a:r>
              <a:rPr lang="zh-CN" altLang="en-US"/>
              <a:t>31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平津战役</a:t>
            </a:r>
            <a:r>
              <a:rPr lang="en-US" altLang="zh-CN"/>
              <a:t> --- </a:t>
            </a:r>
            <a:r>
              <a:rPr lang="zh-CN" altLang="en-US"/>
              <a:t>华北全境</a:t>
            </a:r>
            <a:r>
              <a:rPr lang="en-US" altLang="zh-CN"/>
              <a:t> --- </a:t>
            </a:r>
            <a:r>
              <a:rPr lang="zh-CN" altLang="en-US" u="sng">
                <a:solidFill>
                  <a:srgbClr val="FF0000"/>
                </a:solidFill>
              </a:rPr>
              <a:t>注意以北平和天津为中心</a:t>
            </a:r>
            <a:endParaRPr lang="en-US" altLang="zh-CN"/>
          </a:p>
          <a:p>
            <a:r>
              <a:rPr lang="zh-CN" altLang="en-US" b="1"/>
              <a:t>影响：</a:t>
            </a:r>
            <a:r>
              <a:rPr lang="zh-CN" altLang="en-US"/>
              <a:t>国民党主力基本上被消灭，三大战役大大加快了解放战争全国胜利的</a:t>
            </a:r>
            <a:r>
              <a:rPr lang="zh-CN" altLang="en-US"/>
              <a:t>到来。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16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第四单元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解放战争及新中国成立（答案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  <a:sym typeface="+mn-ea"/>
              </a:rPr>
              <a:t>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23570"/>
            <a:ext cx="1219263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五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取得全国性胜利（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1949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年）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1、“进京赶考”前的会议：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1949.3.5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-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13  中共七届二中全会/河北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·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西柏坡会议：  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>
              <a:buClrTx/>
              <a:buSzTx/>
              <a:buFontTx/>
            </a:pP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algn="l">
              <a:buClrTx/>
              <a:buSzTx/>
              <a:buFontTx/>
            </a:pP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2、抗战后的国共第二次和谈：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1949.4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北平和谈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3、决定性战役：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1949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.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4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.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20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-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1949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.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6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.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.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渡江战役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六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国统区与解放区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1、国统区的状况：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①通货膨胀，物价飞涨，工厂倒闭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；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②“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反饥饿、反内战、反迫害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”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的民主运动</a:t>
            </a:r>
            <a:endParaRPr lang="en-US" alt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2、解放区状况：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土地改革；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《中国土地法大纲》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耕者有其田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”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3、“解放战争第二条战线”指的是什么？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“反饥饿、反内战、反迫害”的民主运动</a:t>
            </a:r>
            <a:endParaRPr lang="en-US" alt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七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解放战争胜利的原因：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【政治】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民主建设，得民心；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【军事】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战略得当；</a:t>
            </a:r>
            <a:r>
              <a:rPr lang="zh-CN" altLang="en-US" sz="2000">
                <a:highlight>
                  <a:srgbClr val="C0C0C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【经济】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解放区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的土地改革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二、新中国成立</a:t>
            </a:r>
            <a:endParaRPr lang="zh-CN" altLang="en-US" sz="2000" b="1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1、第一届全国政协会议：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1949年9月21日至30日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，《共同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纲领》。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2、中华人民共和国成立时间：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1949.10.1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3、中华人民共和国成立意义：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【国内】开辟新纪元；民族独立；新民主主义胜利；</a:t>
            </a:r>
            <a:endParaRPr 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                          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【国际】世界和平民主力量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4、第一届政协会议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代替的是</a:t>
            </a:r>
            <a:r>
              <a:rPr lang="zh-CN" altLang="en-US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全国人民代表大会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的职能，</a:t>
            </a:r>
            <a:r>
              <a:rPr lang="en-US" altLang="zh-CN" sz="2000" b="1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年（时间）后不再代替。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5、《共同纲领》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具有</a:t>
            </a:r>
            <a:r>
              <a:rPr lang="zh-CN" altLang="en-US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《宪法》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的性质，</a:t>
            </a:r>
            <a:r>
              <a:rPr lang="en-US" altLang="zh-CN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1954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年（时间）后不再代替。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6、祖国大陆获得统一：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1951年10月，西藏和平解放，标志着祖国大陆获得统一，各族人民实现大团结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。</a:t>
            </a:r>
            <a:endParaRPr 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1350" y="1408430"/>
            <a:ext cx="7517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【工作重心】乡村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→城市</a:t>
            </a:r>
            <a:endParaRPr lang="zh-CN" altLang="en-US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【总任务】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①农业国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→工业国</a:t>
            </a:r>
            <a:r>
              <a:rPr lang="zh-CN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；</a:t>
            </a:r>
            <a:r>
              <a:rPr lang="en-US" altLang="zh-CN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 ②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新民主主义→社会主义</a:t>
            </a:r>
            <a:endParaRPr lang="zh-CN" altLang="en-US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【意义】为夺取全国胜利和建设新中国做了政治上、思想上的准备。</a:t>
            </a:r>
            <a:endParaRPr lang="zh-CN" altLang="en-US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听写内容：第一二次世界大战（答案）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" y="802640"/>
            <a:ext cx="121335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一、第一次世界大战：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、时间：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</a:rPr>
              <a:t>1914-1918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、根本原因：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帝国主义之间政治经济发展不平衡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、目的：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重新瓜分殖民地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、导火索：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萨拉热窝事件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、战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线：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东线、西线、南线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、主要战役：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马恩河战役、凡尔登战役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绞肉机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（第一次使用毒气）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二、凡尔赛</a:t>
            </a:r>
            <a:r>
              <a:rPr lang="en-US" altLang="zh-CN" sz="2000" b="1">
                <a:solidFill>
                  <a:srgbClr val="C00000"/>
                </a:solidFill>
              </a:rPr>
              <a:t>-</a:t>
            </a:r>
            <a:r>
              <a:rPr lang="zh-CN" altLang="en-US" sz="2000" b="1">
                <a:solidFill>
                  <a:srgbClr val="C00000"/>
                </a:solidFill>
              </a:rPr>
              <a:t>华盛顿体系：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（一）《凡尔赛条约》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1、时间：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1919.6</a:t>
            </a:r>
            <a:endParaRPr lang="zh-CN" altLang="en-US" sz="2000"/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2、性质：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帝国主义重新瓜分世界的分赃会议</a:t>
            </a:r>
            <a:endParaRPr lang="zh-CN" altLang="en-US" sz="2000"/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3、中国情况：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德国在中国山东权益出让给日本</a:t>
            </a:r>
            <a:endParaRPr lang="zh-CN" altLang="en-US" sz="2000"/>
          </a:p>
          <a:p>
            <a:r>
              <a:rPr lang="zh-CN" altLang="en-US" sz="2000" b="1">
                <a:solidFill>
                  <a:srgbClr val="C00000"/>
                </a:solidFill>
              </a:rPr>
              <a:t>（二）《九国公约》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1、时间：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1921.11</a:t>
            </a:r>
            <a:endParaRPr lang="zh-CN" altLang="en-US" sz="2000"/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2、中国情况：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①列强在华特权未取消；②美国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“门户开放”最终实现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C00000"/>
                </a:solidFill>
              </a:rPr>
              <a:t>（三）意义：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调整了世界大战后的国际秩序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听写内容：第一二次世界大战（答案）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905" y="647065"/>
            <a:ext cx="1247013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三、第二次世界大战：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（一）概况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1931-1945</a:t>
            </a:r>
            <a:endParaRPr lang="zh-CN" altLang="en-US" sz="2000"/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2、根本原因：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帝国主义国家之间政治经济发展的不平衡</a:t>
            </a:r>
            <a:endParaRPr lang="zh-CN" altLang="en-US" sz="2000"/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3、第二次世界大战全面爆发的标志：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1939.9德国闪击波兰</a:t>
            </a:r>
            <a:endParaRPr lang="zh-CN" altLang="en-US" sz="2000"/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4、轴心国军事同盟正式形成：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1940年《德意日三国同盟条约》</a:t>
            </a:r>
            <a:endParaRPr lang="zh-CN" altLang="en-US" sz="2000"/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5、欧洲西线战场-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诺曼底登陆</a:t>
            </a:r>
            <a:r>
              <a:rPr lang="zh-CN" altLang="en-US" sz="2000"/>
              <a:t>、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北非战场</a:t>
            </a:r>
            <a:r>
              <a:rPr lang="en-US" altLang="zh-CN" sz="2000"/>
              <a:t>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阿拉曼战役</a:t>
            </a:r>
            <a:r>
              <a:rPr lang="zh-CN" altLang="en-US" sz="2000"/>
              <a:t>、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太平洋战场-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中途岛海战</a:t>
            </a:r>
            <a:r>
              <a:rPr lang="zh-CN" altLang="en-US" sz="2000"/>
              <a:t>、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苏德战场-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斯大林格勒战役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（一）反法西斯同盟建立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1、奠定基础：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1941.8.14《大西洋宪章》美、英   （特别注意：此时美国还没有对英国宣战）</a:t>
            </a:r>
            <a:endParaRPr lang="zh-CN" altLang="en-US" sz="2000"/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2、正式建立：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19421.1   《联合国家宣言》26国</a:t>
            </a:r>
            <a:endParaRPr lang="zh-CN" altLang="en-US" sz="2000"/>
          </a:p>
          <a:p>
            <a:r>
              <a:rPr lang="zh-CN" altLang="en-US" sz="2000" b="1">
                <a:solidFill>
                  <a:srgbClr val="C00000"/>
                </a:solidFill>
              </a:rPr>
              <a:t>（二）四次会议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1、4次会议时间及基本内容：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（1）开罗会议    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1943.11下 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美、英、中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《开罗宣言》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三国在缅作战、处置日本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（2）德黑兰会议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1943.11底 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美、英、苏       开辟第二战场（诺曼底登陆）以及战后处置德国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（3）雅尔塔会议   1945.2         美、英、苏       共同击败德国、苏联对日作战、建立联合国（影响世界格局）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（4）波茨坦会议   1945.7         美、英、苏      《波茨坦公告》敦促日军投降，重申《开罗宣言》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C00000"/>
                </a:solidFill>
              </a:rPr>
              <a:t>（三）战争胜利意义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l">
              <a:buClrTx/>
              <a:buSzTx/>
              <a:buNone/>
            </a:pP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 人类历史上一次空前的战争浩劫。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②粉碎了法西斯主义和军国主义通过战争称霸世界的野心，彻底结束了列强通过争夺殖民地瓜分世界历史，促进世界殖民体系的瓦解，对维护世界和平，促进共同发展产生了重大而深远的影响。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③ 创立了联合国，是人类反法西斯战争胜利的产物。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2021</a:t>
            </a:r>
            <a:r>
              <a:rPr lang="zh-CN" altLang="en-US" sz="2400" b="1">
                <a:solidFill>
                  <a:srgbClr val="C00000"/>
                </a:solidFill>
              </a:rPr>
              <a:t>年</a:t>
            </a:r>
            <a:r>
              <a:rPr lang="en-US" altLang="zh-CN" sz="2400" b="1">
                <a:solidFill>
                  <a:srgbClr val="C00000"/>
                </a:solidFill>
              </a:rPr>
              <a:t>10</a:t>
            </a:r>
            <a:r>
              <a:rPr lang="zh-CN" altLang="en-US" sz="2400" b="1">
                <a:solidFill>
                  <a:srgbClr val="C00000"/>
                </a:solidFill>
              </a:rPr>
              <a:t>月</a:t>
            </a:r>
            <a:r>
              <a:rPr lang="en-US" altLang="zh-CN" sz="2400" b="1">
                <a:solidFill>
                  <a:srgbClr val="C00000"/>
                </a:solidFill>
              </a:rPr>
              <a:t>12</a:t>
            </a:r>
            <a:r>
              <a:rPr lang="zh-CN" altLang="en-US" sz="2400" b="1">
                <a:solidFill>
                  <a:srgbClr val="C00000"/>
                </a:solidFill>
              </a:rPr>
              <a:t>日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听写内容：俄国</a:t>
            </a:r>
            <a:r>
              <a:rPr lang="en-US" altLang="zh-CN" sz="2400" b="1">
                <a:solidFill>
                  <a:srgbClr val="C00000"/>
                </a:solidFill>
              </a:rPr>
              <a:t>/</a:t>
            </a:r>
            <a:r>
              <a:rPr lang="zh-CN" altLang="en-US" sz="2400" b="1">
                <a:solidFill>
                  <a:srgbClr val="C00000"/>
                </a:solidFill>
              </a:rPr>
              <a:t>美国</a:t>
            </a:r>
            <a:r>
              <a:rPr lang="en-US" altLang="zh-CN" sz="2400" b="1">
                <a:solidFill>
                  <a:srgbClr val="C00000"/>
                </a:solidFill>
              </a:rPr>
              <a:t>/</a:t>
            </a:r>
            <a:r>
              <a:rPr lang="zh-CN" altLang="en-US" sz="2400" b="1">
                <a:solidFill>
                  <a:srgbClr val="C00000"/>
                </a:solidFill>
              </a:rPr>
              <a:t>民族民主运动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875" y="775970"/>
            <a:ext cx="522732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一、社会主义早期探索：</a:t>
            </a:r>
            <a:endParaRPr lang="zh-CN" altLang="en-US" sz="2000" b="1"/>
          </a:p>
          <a:p>
            <a:r>
              <a:rPr lang="zh-CN" altLang="en-US" sz="2000"/>
              <a:t>（一）二月革命</a:t>
            </a:r>
            <a:endParaRPr lang="zh-CN" altLang="en-US" sz="2000"/>
          </a:p>
          <a:p>
            <a:r>
              <a:rPr lang="en-US" altLang="zh-CN" sz="2000"/>
              <a:t>1</a:t>
            </a:r>
            <a:r>
              <a:rPr lang="zh-CN" altLang="en-US" sz="2000"/>
              <a:t>、时间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、性质</a:t>
            </a:r>
            <a:endParaRPr lang="zh-CN" altLang="en-US" sz="2000"/>
          </a:p>
          <a:p>
            <a:r>
              <a:rPr lang="zh-CN" altLang="en-US" sz="2000"/>
              <a:t>（二）十月革命</a:t>
            </a:r>
            <a:endParaRPr lang="zh-CN" altLang="en-US" sz="2000"/>
          </a:p>
          <a:p>
            <a:r>
              <a:rPr lang="en-US" altLang="zh-CN" sz="2000"/>
              <a:t>1</a:t>
            </a:r>
            <a:r>
              <a:rPr lang="zh-CN" altLang="en-US" sz="2000"/>
              <a:t>、时间：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、性质：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、成果：</a:t>
            </a:r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、意义：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 b="1"/>
              <a:t>二、早期社会主义道路的探索</a:t>
            </a:r>
            <a:endParaRPr lang="zh-CN" altLang="en-US" sz="2000" b="1"/>
          </a:p>
          <a:p>
            <a:r>
              <a:rPr lang="zh-CN" altLang="en-US" sz="2000" b="1"/>
              <a:t>（一）列宁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、经济政策的变化：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、苏联成立的时间</a:t>
            </a:r>
            <a:r>
              <a:rPr lang="en-US" altLang="zh-CN" sz="2000"/>
              <a:t>: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、列宁去世的时间：</a:t>
            </a:r>
            <a:endParaRPr lang="zh-CN" altLang="en-US" sz="2000"/>
          </a:p>
          <a:p>
            <a:r>
              <a:rPr lang="zh-CN" altLang="en-US" sz="2000" b="1"/>
              <a:t>（二）斯大林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、经济体制的转变（工业、农业具体政策）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、斯大林模式的特点</a:t>
            </a:r>
            <a:endParaRPr lang="zh-CN" altLang="en-US" sz="2000"/>
          </a:p>
          <a:p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41035" y="694690"/>
            <a:ext cx="625221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二、罗斯福新政</a:t>
            </a:r>
            <a:endParaRPr lang="zh-CN" altLang="en-US" sz="2000" b="1"/>
          </a:p>
          <a:p>
            <a:r>
              <a:rPr lang="zh-CN" altLang="en-US" sz="2000" b="1"/>
              <a:t>（一）经济危机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、根本原因</a:t>
            </a:r>
            <a:r>
              <a:rPr lang="en-US" altLang="zh-CN" sz="2000"/>
              <a:t>/</a:t>
            </a:r>
            <a:r>
              <a:rPr lang="zh-CN" altLang="en-US" sz="2000"/>
              <a:t>其他原因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、爆发时间：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、特点：</a:t>
            </a:r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、影响：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（二）罗斯福新政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、特点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、主要内容（重点写出几个方面）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、综合开发项目的名称</a:t>
            </a:r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、评价（积极、消极）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（三）欧洲、亚洲战争策源地形成</a:t>
            </a:r>
            <a:endParaRPr lang="zh-CN" altLang="en-US" sz="2000" b="1"/>
          </a:p>
          <a:p>
            <a:r>
              <a:rPr lang="en-US" altLang="zh-CN" sz="2000"/>
              <a:t>1</a:t>
            </a:r>
            <a:r>
              <a:rPr lang="zh-CN" altLang="en-US" sz="2000"/>
              <a:t>、欧洲战争策源地建立标志：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、亚洲战争策源地建立标志：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832475" y="5745480"/>
            <a:ext cx="6252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三、民族民主运动</a:t>
            </a:r>
            <a:endParaRPr lang="zh-CN" altLang="en-US" sz="2000" b="1"/>
          </a:p>
          <a:p>
            <a:r>
              <a:rPr lang="zh-CN" altLang="en-US" sz="2000" b="1"/>
              <a:t>印度与埃及：</a:t>
            </a:r>
            <a:r>
              <a:rPr lang="zh-CN" altLang="en-US" sz="2000"/>
              <a:t>代表人物</a:t>
            </a:r>
            <a:r>
              <a:rPr lang="en-US" altLang="zh-CN" sz="2000"/>
              <a:t> / </a:t>
            </a:r>
            <a:r>
              <a:rPr lang="zh-CN" altLang="en-US" sz="2000"/>
              <a:t>政党</a:t>
            </a:r>
            <a:r>
              <a:rPr lang="en-US" altLang="zh-CN" sz="2000"/>
              <a:t> / </a:t>
            </a:r>
            <a:r>
              <a:rPr lang="zh-CN" altLang="en-US" sz="2000"/>
              <a:t>重要事件</a:t>
            </a: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215265" y="173355"/>
            <a:ext cx="11800205" cy="6562090"/>
          </a:xfrm>
          <a:prstGeom prst="rect">
            <a:avLst/>
          </a:prstGeom>
          <a:noFill/>
          <a:ln w="666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12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听写内容：俄国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/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美国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/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民族民主运动（答案）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120" y="700405"/>
            <a:ext cx="1249870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一、社会主义早期探索：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（一）二月革命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1917.3</a:t>
            </a:r>
            <a:endParaRPr lang="zh-CN" altLang="en-US" sz="2000"/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、性质：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资产阶级革命</a:t>
            </a:r>
            <a:endParaRPr lang="zh-CN" altLang="en-US" sz="2000"/>
          </a:p>
          <a:p>
            <a:r>
              <a:rPr lang="zh-CN" altLang="en-US" sz="2000" b="1">
                <a:solidFill>
                  <a:srgbClr val="C00000"/>
                </a:solidFill>
              </a:rPr>
              <a:t>（二）十月革命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1917.11</a:t>
            </a:r>
            <a:endParaRPr lang="zh-CN" altLang="en-US" sz="2000"/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、性质：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无产阶级革命</a:t>
            </a:r>
            <a:endParaRPr lang="zh-CN" altLang="en-US" sz="2000"/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、成果：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①建立代表工人、农民和士兵苏维埃政府；②退出一战；③土地分给人民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     《告工人、农民、士兵书》              《和平法令》   《土地法令》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、意义：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①【国内】改变了俄国的历史发展方向；②世界上第一个社会主义国家诞生；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③马克思主义的第一次成功实践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二、早期社会主义道路的探索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（一）列宁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、经济政策的变化：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1917-1920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三年国内战争时期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·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战时共产主义政策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-----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1921-1924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·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新经济政策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、苏联成立的时间：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1922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</a:t>
            </a:r>
            <a:endParaRPr lang="zh-CN" altLang="en-US" sz="2000"/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、列宁去世的时间：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1924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</a:t>
            </a:r>
            <a:endParaRPr lang="zh-CN" altLang="en-US" sz="2000"/>
          </a:p>
          <a:p>
            <a:r>
              <a:rPr lang="zh-CN" altLang="en-US" sz="2000" b="1">
                <a:solidFill>
                  <a:srgbClr val="C00000"/>
                </a:solidFill>
              </a:rPr>
              <a:t>（二）斯大林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、经济体制的转变：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【工业】社会主义工业化（一五计划、二五计划）、【农业】农业集体化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、斯大林模式的特点：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高度集中，实行单一的公有制，用行政命令的方式管理经济。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endParaRPr lang="zh-CN" altLang="en-US" sz="2000" b="1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12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听写内容：俄国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/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美国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/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民族民主运动（答案）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650" y="700405"/>
            <a:ext cx="120491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三、罗斯福新政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（一）经济危机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、根本原因：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生产社会化与生产资料私人占有之间的矛盾；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其他原因：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分期付款；股票投机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、爆发时间：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1929-1933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、特点：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①持续时间长；②波及范围广；③破坏性大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、影响：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①世界贸易总额减少，各地提高关税，破坏国家关系；②引发了社会危机和政治危机。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（二）罗斯福新政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、特点：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政府干预经济/国家宏观调控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、主要内容（重点写出几个方面）：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略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、综合开发项目的名称：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田纳西河流域整体开发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、评价</a:t>
            </a:r>
            <a:r>
              <a:rPr lang="zh-CN" altLang="en-US" sz="2000"/>
              <a:t>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【积极】经济复苏；政府宏观调控能力上升；人民信心；对资本主义事业深远影响。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            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</a:rPr>
              <a:t>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   【消极】没有改变资本主义的本质，无法解决美国社会根本矛盾。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（三）欧洲、亚洲战争策源地形成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、欧洲战争策源地建立标志：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希特勒撕毁《凡尔赛和约》，开始扩军备战。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、亚洲战争策源地建立标志：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军部控制的广田弘毅上台组阁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565" y="5519420"/>
            <a:ext cx="6252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四、民族民主运动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、印度：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甘地/国大党/非暴力不合作运动</a:t>
            </a:r>
            <a:endParaRPr lang="zh-CN" altLang="en-US" sz="2000"/>
          </a:p>
          <a:p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、埃及：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</a:rPr>
              <a:t>扎格鲁尔/华夫脱党/华夫脱运动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2021</a:t>
            </a:r>
            <a:r>
              <a:rPr lang="zh-CN" altLang="en-US" sz="2400" b="1">
                <a:solidFill>
                  <a:srgbClr val="C00000"/>
                </a:solidFill>
              </a:rPr>
              <a:t>年</a:t>
            </a:r>
            <a:r>
              <a:rPr lang="en-US" altLang="zh-CN" sz="2400" b="1">
                <a:solidFill>
                  <a:srgbClr val="C00000"/>
                </a:solidFill>
              </a:rPr>
              <a:t>10</a:t>
            </a:r>
            <a:r>
              <a:rPr lang="zh-CN" altLang="en-US" sz="2400" b="1">
                <a:solidFill>
                  <a:srgbClr val="C00000"/>
                </a:solidFill>
              </a:rPr>
              <a:t>月</a:t>
            </a:r>
            <a:r>
              <a:rPr lang="en-US" altLang="zh-CN" sz="2400" b="1">
                <a:solidFill>
                  <a:srgbClr val="C00000"/>
                </a:solidFill>
              </a:rPr>
              <a:t>13</a:t>
            </a:r>
            <a:r>
              <a:rPr lang="zh-CN" altLang="en-US" sz="2400" b="1">
                <a:solidFill>
                  <a:srgbClr val="C00000"/>
                </a:solidFill>
              </a:rPr>
              <a:t>日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听写内容：第一单元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中国史部分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875" y="847090"/>
            <a:ext cx="52273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一、</a:t>
            </a:r>
            <a:r>
              <a:rPr lang="en-US" altLang="zh-CN" sz="2000" b="1"/>
              <a:t>20</a:t>
            </a:r>
            <a:r>
              <a:rPr lang="zh-CN" altLang="en-US" sz="2000" b="1"/>
              <a:t>世纪初的中国局势</a:t>
            </a:r>
            <a:endParaRPr lang="zh-CN" altLang="en-US" sz="2000" b="1"/>
          </a:p>
          <a:p>
            <a:r>
              <a:rPr lang="zh-CN" altLang="en-US" sz="2000"/>
              <a:t>（一）辛亥革命前</a:t>
            </a:r>
            <a:endParaRPr lang="zh-CN" altLang="en-US" sz="2000"/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、民族资产阶级的努力（举出人物，事件）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、青年知识分子的努力（举出人物，作品）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/>
              <a:t>（二）辛亥革命前的准备</a:t>
            </a:r>
            <a:endParaRPr lang="zh-CN" altLang="en-US" sz="2000"/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、思想上的准备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——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革命宣传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、组织上的准备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）兴中会：时间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性质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）同盟会：时间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性质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革命纲领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、实践上的准备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）同盟会领导的第一次武装起义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）还有哪几次（按照时间顺序）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/>
          </a:p>
          <a:p>
            <a:r>
              <a:rPr lang="zh-CN" altLang="en-US" sz="2000" b="1"/>
              <a:t>二、武昌起义</a:t>
            </a:r>
            <a:endParaRPr lang="zh-CN" altLang="en-US" sz="2000" b="1"/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、背景：（仅写出一个具体历史事件即可）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、时间：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、结果：①建立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__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政府；②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___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统治崩溃。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2125" y="695960"/>
            <a:ext cx="62522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三、中华民国建立</a:t>
            </a:r>
            <a:endParaRPr lang="zh-CN" altLang="en-US" sz="2000" b="1"/>
          </a:p>
          <a:p>
            <a:r>
              <a:rPr lang="zh-CN" altLang="en-US" sz="2000" b="1"/>
              <a:t>（一）孙中山担任临时大总统时期</a:t>
            </a:r>
            <a:endParaRPr lang="zh-CN" altLang="en-US" sz="2000" b="1"/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、孙中山在任时间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、为限制袁世凯行动的措施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/>
              <a:t>（二）袁世凯担任正式大总统</a:t>
            </a:r>
            <a:endParaRPr lang="zh-CN" altLang="en-US" sz="2000" b="1"/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、袁世凯就任期间的重大事件（用时间轴展示）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、清政府被推翻时间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、中华帝国存在时间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、辛亥革命意义★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/>
              <a:t>（三）军阀割据</a:t>
            </a:r>
            <a:endParaRPr lang="zh-CN" altLang="en-US" sz="2000" b="1"/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、三大军阀的名称及代表人物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4195" y="4172585"/>
            <a:ext cx="6252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四、转变中的社会生活</a:t>
            </a:r>
            <a:endParaRPr lang="zh-CN" altLang="en-US" sz="2000" b="1"/>
          </a:p>
          <a:p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、近代社会</a:t>
            </a:r>
            <a:r>
              <a:rPr lang="zh-CN" altLang="en-US" sz="2000" b="1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生活变化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的特征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、近代社会</a:t>
            </a:r>
            <a:r>
              <a:rPr lang="zh-CN" altLang="en-US" sz="2000" b="1">
                <a:highlight>
                  <a:srgbClr val="FFFF00"/>
                </a:highlight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观念变化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的特点：（已给答案）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①不平衡性②半半社会印记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1345" y="5676265"/>
            <a:ext cx="6252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五、综合探究：从驱逐鞑虏到恢复中华</a:t>
            </a:r>
            <a:endParaRPr lang="zh-CN" altLang="en-US" sz="2000" b="1"/>
          </a:p>
          <a:p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、五族共和体现的是哪几族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、十八星旗指的是什么时期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265" y="173355"/>
            <a:ext cx="11800205" cy="6562090"/>
          </a:xfrm>
          <a:prstGeom prst="rect">
            <a:avLst/>
          </a:prstGeom>
          <a:noFill/>
          <a:ln w="666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13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听写内容：第一单元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中国史部分（答案）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875" y="847090"/>
            <a:ext cx="113899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一、</a:t>
            </a:r>
            <a:r>
              <a:rPr lang="en-US" altLang="zh-CN" sz="2000" b="1">
                <a:solidFill>
                  <a:srgbClr val="C00000"/>
                </a:solidFill>
              </a:rPr>
              <a:t>20</a:t>
            </a:r>
            <a:r>
              <a:rPr lang="zh-CN" altLang="en-US" sz="2000" b="1">
                <a:solidFill>
                  <a:srgbClr val="C00000"/>
                </a:solidFill>
              </a:rPr>
              <a:t>世纪初的中国局势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（一）辛亥革命前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1、民族资产阶级的努力：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张謇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国会请愿运动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/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收回铁路公司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2、青年知识分子的努力：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邹容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《革命军》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（二）辛亥革命前的准备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1、思想上的准备：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革命宣传《民报》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2、组织上的准备：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）兴中会：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1894.11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夏威夷的檀香山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第一个革命团体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）同盟会：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1905  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日本东京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第一个全国规模的，统一的资产阶级革命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三民主义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3、实践上的准备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（1）同盟会领导的第一次武装起义：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萍浏醴起义（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1906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（2）其他起义：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1907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安庆起义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---1907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广西起义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---1911.4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黄花岗起义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C00000"/>
                </a:solidFill>
              </a:rPr>
              <a:t>二、武昌起义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1、背景：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四川保路运动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路存与存，路亡与亡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”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2、时间：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1911.10.10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3、结果：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①建立</a:t>
            </a:r>
            <a:r>
              <a:rPr lang="zh-CN" altLang="en-US" sz="20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湖北军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政府；②</a:t>
            </a:r>
            <a:r>
              <a:rPr lang="zh-CN" altLang="en-US" sz="20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清政府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统治崩溃。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endParaRPr lang="zh-CN" altLang="en-US" sz="2000"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75" y="240030"/>
            <a:ext cx="1092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2021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年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月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13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日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听写内容：第一单元</a:t>
            </a:r>
            <a:r>
              <a:rPr lang="en-US" altLang="zh-CN" sz="2400" b="1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highlight>
                  <a:srgbClr val="C0C0C0"/>
                </a:highlight>
              </a:rPr>
              <a:t>中国史部分（答案）</a:t>
            </a:r>
            <a:endParaRPr lang="zh-CN" altLang="en-US" sz="2400" b="1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040" y="700405"/>
            <a:ext cx="11694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三、中华民国建立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（一）孙中山担任临时大总统时期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1、孙中山在任时间：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.1.1-1912.3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2、为限制袁世凯行动的措施：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《中华民国临时约法》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（二）袁世凯担任正式大总统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1、袁世凯就任期间的重大事件：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方正大黑简体" panose="02000000000000000000" charset="-122"/>
              <a:ea typeface="方正大黑简体" panose="02000000000000000000" charset="-122"/>
              <a:cs typeface="方正大黑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2、清政府被推翻时间：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1912.2.12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3、中华帝国存在时间：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1916.1.1-1916.3.23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4、辛亥革命意义：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①推翻了清朝的反动统治，宣告了延续两千多年的</a:t>
            </a:r>
            <a:r>
              <a:rPr lang="zh-CN" altLang="en-US" sz="2000" u="sng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君主专制制度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的结束。</a:t>
            </a:r>
            <a:endParaRPr lang="zh-CN" altLang="en-US" sz="2000">
              <a:solidFill>
                <a:srgbClr val="FF0000"/>
              </a:solidFill>
              <a:latin typeface="Calibri" panose="020F0502020204030204" charset="0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      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②开创了</a:t>
            </a:r>
            <a:r>
              <a:rPr lang="zh-CN" altLang="en-US" sz="2000" u="sng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近代民族民主运动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，极大</a:t>
            </a:r>
            <a:r>
              <a:rPr lang="zh-CN" altLang="en-US" sz="2000" u="sng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推动了中华民族的思想解放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华文中宋" panose="02010600040101010101" charset="-122"/>
                <a:cs typeface="华文中宋" panose="02010600040101010101" charset="-122"/>
              </a:rPr>
              <a:t>，打开了中国进步潮流的闸门。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（三）军阀割据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1、三大军阀的名称及代表人物：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直系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-冯国璋、曹锟、吴佩孚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孙传芳；皖系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段祺瑞；奉系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-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张作霖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140" y="4485005"/>
            <a:ext cx="11078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四、转变中的社会生活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1、近代社会生活变化的特征：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新旧并呈，多元一体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2、近代社会观念变化的特点：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①不平衡性②半半社会印记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140" y="5590540"/>
            <a:ext cx="5979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五、综合探究：从驱逐鞑虏到恢复中华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1、五族共和体现的是哪几族：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汉蒙满回藏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00000000000000000" charset="-122"/>
                <a:ea typeface="方正大黑简体" panose="02000000000000000000" charset="-122"/>
                <a:cs typeface="方正大黑简体" panose="02000000000000000000" charset="-122"/>
              </a:rPr>
              <a:t>2、十八星旗指的是什么时期：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湖北军政府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时期</a:t>
            </a:r>
            <a:endParaRPr lang="zh-CN" alt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10621</Words>
  <Application>WPS 演示</Application>
  <PresentationFormat>宽屏</PresentationFormat>
  <Paragraphs>529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方正清刻本悦宋简体</vt:lpstr>
      <vt:lpstr>方正大黑简体</vt:lpstr>
      <vt:lpstr>华文中宋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Olivia</cp:lastModifiedBy>
  <cp:revision>204</cp:revision>
  <dcterms:created xsi:type="dcterms:W3CDTF">2019-06-19T02:08:00Z</dcterms:created>
  <dcterms:modified xsi:type="dcterms:W3CDTF">2021-11-05T08:03:26Z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4D8F84FDE7CC43E983EC4B63592BFFCF</vt:lpwstr>
  </property>
</Properties>
</file>