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  <p:sldId id="259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9"/>
        <p:guide pos="387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1340" y="389255"/>
            <a:ext cx="5458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</a:rPr>
              <a:t>5.1 </a:t>
            </a:r>
            <a:r>
              <a:rPr lang="zh-CN" altLang="en-US" sz="2400" b="1">
                <a:solidFill>
                  <a:srgbClr val="C00000"/>
                </a:solidFill>
              </a:rPr>
              <a:t>两极格局的形成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1805" y="907415"/>
            <a:ext cx="568706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、冷战的含义：（请写出时间、双方、</a:t>
            </a:r>
            <a:r>
              <a:rPr lang="zh-CN" altLang="en-US"/>
              <a:t>形式）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、冷战的序幕：（时间、</a:t>
            </a:r>
            <a:r>
              <a:rPr lang="zh-CN" altLang="en-US"/>
              <a:t>事件）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、冷战的开始：（时间、</a:t>
            </a:r>
            <a:r>
              <a:rPr lang="zh-CN" altLang="en-US"/>
              <a:t>事件）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、美苏双方分别在政治、经济、军事对立的</a:t>
            </a:r>
            <a:r>
              <a:rPr lang="zh-CN" altLang="en-US"/>
              <a:t>史实</a:t>
            </a:r>
            <a:endParaRPr lang="zh-CN" altLang="en-US"/>
          </a:p>
          <a:p>
            <a:r>
              <a:rPr lang="en-US" altLang="zh-CN"/>
              <a:t>   </a:t>
            </a:r>
            <a:r>
              <a:rPr lang="zh-CN" altLang="en-US"/>
              <a:t>（请写出时间、</a:t>
            </a:r>
            <a:r>
              <a:rPr lang="zh-CN" altLang="en-US"/>
              <a:t>事件）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 </a:t>
            </a:r>
            <a:r>
              <a:rPr lang="zh-CN" altLang="en-US"/>
              <a:t>冷战格局最终形成的</a:t>
            </a:r>
            <a:r>
              <a:rPr lang="zh-CN" altLang="en-US"/>
              <a:t>标志：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、冷战结束的</a:t>
            </a:r>
            <a:r>
              <a:rPr lang="zh-CN" altLang="en-US"/>
              <a:t>标志：</a:t>
            </a:r>
            <a:endParaRPr lang="zh-CN" altLang="en-US"/>
          </a:p>
          <a:p>
            <a:r>
              <a:rPr lang="en-US" altLang="zh-CN"/>
              <a:t>7</a:t>
            </a:r>
            <a:r>
              <a:rPr lang="zh-CN" altLang="en-US"/>
              <a:t>、冷战的</a:t>
            </a:r>
            <a:r>
              <a:rPr lang="zh-CN" altLang="en-US"/>
              <a:t>影响：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1805" y="3326130"/>
            <a:ext cx="5458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</a:rPr>
              <a:t>5.2 </a:t>
            </a:r>
            <a:r>
              <a:rPr lang="zh-CN" altLang="en-US" sz="2400" b="1">
                <a:solidFill>
                  <a:srgbClr val="C00000"/>
                </a:solidFill>
              </a:rPr>
              <a:t>当代资本主义的</a:t>
            </a:r>
            <a:r>
              <a:rPr lang="zh-CN" altLang="en-US" sz="2400" b="1">
                <a:solidFill>
                  <a:srgbClr val="C00000"/>
                </a:solidFill>
              </a:rPr>
              <a:t>新变化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805" y="3786505"/>
            <a:ext cx="56870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（一）战后初期的美国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en-US" altLang="zh-CN"/>
              <a:t>1</a:t>
            </a:r>
            <a:r>
              <a:rPr lang="zh-CN" altLang="en-US"/>
              <a:t>、美国经济繁荣的</a:t>
            </a:r>
            <a:r>
              <a:rPr lang="zh-CN" altLang="en-US"/>
              <a:t>表现：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、美国经济繁荣的</a:t>
            </a:r>
            <a:r>
              <a:rPr lang="zh-CN" altLang="en-US"/>
              <a:t>原因：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、美国发展存在的</a:t>
            </a:r>
            <a:r>
              <a:rPr lang="zh-CN" altLang="en-US"/>
              <a:t>问题：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、美国</a:t>
            </a:r>
            <a:r>
              <a:rPr lang="en-US" altLang="zh-CN"/>
              <a:t>70</a:t>
            </a:r>
            <a:r>
              <a:rPr lang="zh-CN" altLang="en-US"/>
              <a:t>年代经济危机的</a:t>
            </a:r>
            <a:r>
              <a:rPr lang="zh-CN" altLang="en-US"/>
              <a:t>原因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7040" y="5262880"/>
            <a:ext cx="56870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（二）战后欧洲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en-US" altLang="zh-CN"/>
              <a:t>1</a:t>
            </a:r>
            <a:r>
              <a:rPr lang="zh-CN" altLang="en-US"/>
              <a:t>、欧洲联合的</a:t>
            </a:r>
            <a:r>
              <a:rPr lang="zh-CN" altLang="en-US"/>
              <a:t>背景：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、欧洲走向联合的历程：（请标明时间、</a:t>
            </a:r>
            <a:r>
              <a:rPr lang="zh-CN" altLang="en-US"/>
              <a:t>事件）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、欧盟成立</a:t>
            </a:r>
            <a:r>
              <a:rPr lang="zh-CN" altLang="en-US"/>
              <a:t>时间：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134100" y="24765"/>
            <a:ext cx="56870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（三）战后初期的</a:t>
            </a:r>
            <a:r>
              <a:rPr lang="zh-CN" altLang="en-US" b="1">
                <a:solidFill>
                  <a:srgbClr val="C00000"/>
                </a:solidFill>
              </a:rPr>
              <a:t>日本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en-US" altLang="zh-CN"/>
              <a:t>1</a:t>
            </a:r>
            <a:r>
              <a:rPr lang="zh-CN" altLang="en-US"/>
              <a:t>、画出战后日本经济增长率折线图（根据课本</a:t>
            </a:r>
            <a:r>
              <a:rPr lang="zh-CN" altLang="en-US"/>
              <a:t>内容）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、战后初期日本</a:t>
            </a:r>
            <a:r>
              <a:rPr lang="zh-CN" altLang="en-US">
                <a:solidFill>
                  <a:srgbClr val="C00000"/>
                </a:solidFill>
              </a:rPr>
              <a:t>经济恢复</a:t>
            </a:r>
            <a:r>
              <a:rPr lang="zh-CN" altLang="en-US"/>
              <a:t>原因：（共</a:t>
            </a:r>
            <a:r>
              <a:rPr lang="en-US" altLang="zh-CN"/>
              <a:t>4</a:t>
            </a:r>
            <a:r>
              <a:rPr lang="zh-CN" altLang="en-US"/>
              <a:t>点）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、战后日本经济</a:t>
            </a:r>
            <a:r>
              <a:rPr lang="zh-CN" altLang="en-US">
                <a:solidFill>
                  <a:srgbClr val="C00000"/>
                </a:solidFill>
              </a:rPr>
              <a:t>高速发展</a:t>
            </a:r>
            <a:r>
              <a:rPr lang="zh-CN" altLang="en-US"/>
              <a:t>原因：（共</a:t>
            </a:r>
            <a:r>
              <a:rPr lang="en-US" altLang="zh-CN"/>
              <a:t>3</a:t>
            </a:r>
            <a:r>
              <a:rPr lang="zh-CN" altLang="en-US"/>
              <a:t>点）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、日本发展过程中所产生的</a:t>
            </a:r>
            <a:r>
              <a:rPr lang="zh-CN" altLang="en-US"/>
              <a:t>问题：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34100" y="1501140"/>
            <a:ext cx="56870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（四）主要资本主义国家经济政策的</a:t>
            </a:r>
            <a:r>
              <a:rPr lang="zh-CN" altLang="en-US" b="1">
                <a:solidFill>
                  <a:srgbClr val="C00000"/>
                </a:solidFill>
              </a:rPr>
              <a:t>调整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/>
              <a:t>原因：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、主要措施：（共</a:t>
            </a:r>
            <a:r>
              <a:rPr lang="en-US" altLang="zh-CN"/>
              <a:t>2</a:t>
            </a:r>
            <a:r>
              <a:rPr lang="zh-CN" altLang="en-US"/>
              <a:t>点）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、最早的</a:t>
            </a:r>
            <a:r>
              <a:rPr lang="zh-CN" altLang="en-US"/>
              <a:t>福利国家：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、社会保障制度的</a:t>
            </a:r>
            <a:r>
              <a:rPr lang="zh-CN" altLang="en-US"/>
              <a:t>特点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、社会保障制度的</a:t>
            </a:r>
            <a:r>
              <a:rPr lang="zh-CN" altLang="en-US"/>
              <a:t>影响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158865" y="3254375"/>
            <a:ext cx="5928360" cy="3507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</a:rPr>
              <a:t>5.3 </a:t>
            </a:r>
            <a:r>
              <a:rPr lang="zh-CN" altLang="en-US" sz="2400" b="1">
                <a:solidFill>
                  <a:srgbClr val="C00000"/>
                </a:solidFill>
              </a:rPr>
              <a:t>社会主义的发展与</a:t>
            </a:r>
            <a:r>
              <a:rPr lang="zh-CN" altLang="en-US" sz="2400" b="1">
                <a:solidFill>
                  <a:srgbClr val="C00000"/>
                </a:solidFill>
              </a:rPr>
              <a:t>挫折</a:t>
            </a:r>
            <a:endParaRPr lang="zh-CN" altLang="en-US" sz="2400" b="1">
              <a:solidFill>
                <a:srgbClr val="C00000"/>
              </a:solidFill>
            </a:endParaRPr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、苏联五位重要领导者的改革：时间</a:t>
            </a:r>
            <a:r>
              <a:rPr lang="en-US" altLang="zh-CN">
                <a:sym typeface="+mn-ea"/>
              </a:rPr>
              <a:t> / </a:t>
            </a:r>
            <a:r>
              <a:rPr lang="zh-CN" altLang="en-US">
                <a:sym typeface="+mn-ea"/>
              </a:rPr>
              <a:t>人物</a:t>
            </a:r>
            <a:r>
              <a:rPr lang="en-US" altLang="zh-CN">
                <a:sym typeface="+mn-ea"/>
              </a:rPr>
              <a:t> / </a:t>
            </a:r>
            <a:r>
              <a:rPr lang="zh-CN" altLang="en-US">
                <a:sym typeface="+mn-ea"/>
              </a:rPr>
              <a:t>侧重点</a:t>
            </a:r>
            <a:endParaRPr lang="zh-CN" altLang="en-US"/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、戈尔巴乔夫改革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经济上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政治上</a:t>
            </a:r>
            <a:r>
              <a:rPr lang="zh-CN" altLang="en-US">
                <a:sym typeface="+mn-ea"/>
              </a:rPr>
              <a:t>的内容：</a:t>
            </a:r>
            <a:endParaRPr lang="zh-CN" altLang="en-US"/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、苏联解体时间：</a:t>
            </a:r>
            <a:r>
              <a:rPr lang="en-US" altLang="zh-CN" u="sng">
                <a:sym typeface="+mn-ea"/>
              </a:rPr>
              <a:t>       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东欧剧变时间：</a:t>
            </a:r>
            <a:r>
              <a:rPr lang="en-US" altLang="zh-CN" u="sng">
                <a:sym typeface="+mn-ea"/>
              </a:rPr>
              <a:t>       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、赫鲁晓夫改革，勃列日涅夫改革失败原因：</a:t>
            </a:r>
            <a:endParaRPr lang="zh-CN" altLang="en-US"/>
          </a:p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、苏东剧变原因</a:t>
            </a:r>
            <a:endParaRPr lang="zh-CN" altLang="en-US"/>
          </a:p>
          <a:p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、苏联解体的</a:t>
            </a:r>
            <a:r>
              <a:rPr lang="zh-CN" altLang="en-US">
                <a:sym typeface="+mn-ea"/>
              </a:rPr>
              <a:t>意义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  <a:sym typeface="+mn-ea"/>
              </a:rPr>
              <a:t>5.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4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 亚非拉地区的发展</a:t>
            </a:r>
            <a:endParaRPr lang="zh-CN" altLang="en-US" sz="2400" b="1">
              <a:solidFill>
                <a:srgbClr val="C00000"/>
              </a:solidFill>
              <a:sym typeface="+mn-ea"/>
            </a:endParaRPr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、亚非会议：时间</a:t>
            </a:r>
            <a:r>
              <a:rPr lang="en-US" altLang="zh-CN">
                <a:sym typeface="+mn-ea"/>
              </a:rPr>
              <a:t> / </a:t>
            </a:r>
            <a:r>
              <a:rPr lang="zh-CN" altLang="en-US">
                <a:sym typeface="+mn-ea"/>
              </a:rPr>
              <a:t>地区</a:t>
            </a:r>
            <a:r>
              <a:rPr lang="en-US" altLang="zh-CN">
                <a:sym typeface="+mn-ea"/>
              </a:rPr>
              <a:t> / </a:t>
            </a:r>
            <a:r>
              <a:rPr lang="zh-CN" altLang="en-US">
                <a:sym typeface="+mn-ea"/>
              </a:rPr>
              <a:t>周恩来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、非洲部分：【最早解放】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【最多年份】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【最晚</a:t>
            </a:r>
            <a:r>
              <a:rPr lang="zh-CN" altLang="en-US">
                <a:sym typeface="+mn-ea"/>
              </a:rPr>
              <a:t>解放】</a:t>
            </a:r>
            <a:endParaRPr lang="zh-CN" altLang="en-US"/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、拉丁美洲：提到的两个国家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1340" y="389255"/>
            <a:ext cx="5458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</a:rPr>
              <a:t>5.1 </a:t>
            </a:r>
            <a:r>
              <a:rPr lang="zh-CN" altLang="en-US" sz="2400" b="1">
                <a:solidFill>
                  <a:srgbClr val="C00000"/>
                </a:solidFill>
              </a:rPr>
              <a:t>两极格局的形成（</a:t>
            </a:r>
            <a:r>
              <a:rPr lang="zh-CN" altLang="en-US" sz="2400" b="1">
                <a:solidFill>
                  <a:srgbClr val="C00000"/>
                </a:solidFill>
              </a:rPr>
              <a:t>答案）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1805" y="907415"/>
            <a:ext cx="10993120" cy="56826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en-US" altLang="zh-CN" b="1">
                <a:solidFill>
                  <a:schemeClr val="tx2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b="1">
                <a:solidFill>
                  <a:schemeClr val="tx2">
                    <a:lumMod val="50000"/>
                    <a:lumOff val="50000"/>
                  </a:schemeClr>
                </a:solidFill>
              </a:rPr>
              <a:t>、冷战的含义：</a:t>
            </a:r>
            <a:r>
              <a:rPr lang="en-US" altLang="zh-CN" u="sng"/>
              <a:t>20</a:t>
            </a:r>
            <a:r>
              <a:rPr lang="zh-CN" altLang="en-US" u="sng"/>
              <a:t>世纪</a:t>
            </a:r>
            <a:r>
              <a:rPr lang="en-US" altLang="zh-CN" u="sng"/>
              <a:t>40</a:t>
            </a:r>
            <a:r>
              <a:rPr lang="zh-CN" altLang="en-US" u="sng"/>
              <a:t>年代中后期至</a:t>
            </a:r>
            <a:r>
              <a:rPr lang="en-US" altLang="zh-CN" u="sng"/>
              <a:t>80</a:t>
            </a:r>
            <a:r>
              <a:rPr lang="zh-CN" altLang="en-US" u="sng"/>
              <a:t>年代末</a:t>
            </a:r>
            <a:r>
              <a:rPr lang="en-US" altLang="zh-CN" u="sng"/>
              <a:t>90</a:t>
            </a:r>
            <a:r>
              <a:rPr lang="zh-CN" altLang="en-US" u="sng"/>
              <a:t>年代初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【时间】</a:t>
            </a:r>
            <a:r>
              <a:rPr lang="zh-CN" altLang="en-US"/>
              <a:t>，</a:t>
            </a:r>
            <a:r>
              <a:rPr lang="zh-CN" altLang="en-US" u="sng"/>
              <a:t>以美苏为首的两大集团之间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【双方】</a:t>
            </a:r>
            <a:r>
              <a:rPr lang="zh-CN" altLang="en-US"/>
              <a:t>逐渐形成的</a:t>
            </a:r>
            <a:r>
              <a:rPr lang="zh-CN" altLang="en-US" u="sng"/>
              <a:t>既非战争又非和平的长期对峙与竞争状态</a:t>
            </a:r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【形式】</a:t>
            </a:r>
            <a:r>
              <a:rPr lang="zh-CN" altLang="en-US"/>
              <a:t>。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en-US" altLang="zh-CN" b="1">
                <a:solidFill>
                  <a:schemeClr val="tx2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b="1">
                <a:solidFill>
                  <a:schemeClr val="tx2">
                    <a:lumMod val="50000"/>
                    <a:lumOff val="50000"/>
                  </a:schemeClr>
                </a:solidFill>
              </a:rPr>
              <a:t>、冷战的序幕：</a:t>
            </a:r>
            <a:r>
              <a:rPr lang="en-US" altLang="zh-CN"/>
              <a:t>1946</a:t>
            </a:r>
            <a:r>
              <a:rPr lang="zh-CN" altLang="en-US"/>
              <a:t>年</a:t>
            </a:r>
            <a:r>
              <a:rPr lang="en-US" altLang="zh-CN"/>
              <a:t> </a:t>
            </a:r>
            <a:r>
              <a:rPr lang="zh-CN" altLang="en-US"/>
              <a:t>铁幕</a:t>
            </a:r>
            <a:r>
              <a:rPr lang="zh-CN" altLang="en-US"/>
              <a:t>演说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en-US" altLang="zh-CN" b="1">
                <a:solidFill>
                  <a:schemeClr val="tx2">
                    <a:lumMod val="50000"/>
                    <a:lumOff val="50000"/>
                  </a:schemeClr>
                </a:solidFill>
              </a:rPr>
              <a:t>3</a:t>
            </a:r>
            <a:r>
              <a:rPr lang="zh-CN" altLang="en-US" b="1">
                <a:solidFill>
                  <a:schemeClr val="tx2">
                    <a:lumMod val="50000"/>
                    <a:lumOff val="50000"/>
                  </a:schemeClr>
                </a:solidFill>
              </a:rPr>
              <a:t>、冷战的开始：</a:t>
            </a:r>
            <a:r>
              <a:rPr lang="en-US" altLang="zh-CN"/>
              <a:t>1947</a:t>
            </a:r>
            <a:r>
              <a:rPr lang="zh-CN" altLang="en-US"/>
              <a:t>年</a:t>
            </a:r>
            <a:r>
              <a:rPr lang="en-US" altLang="zh-CN"/>
              <a:t> </a:t>
            </a:r>
            <a:r>
              <a:rPr lang="zh-CN" altLang="en-US"/>
              <a:t>杜鲁门</a:t>
            </a:r>
            <a:r>
              <a:rPr lang="zh-CN" altLang="en-US"/>
              <a:t>主义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en-US" altLang="zh-CN" b="1">
                <a:solidFill>
                  <a:schemeClr val="tx2">
                    <a:lumMod val="50000"/>
                    <a:lumOff val="50000"/>
                  </a:schemeClr>
                </a:solidFill>
              </a:rPr>
              <a:t>4</a:t>
            </a:r>
            <a:r>
              <a:rPr lang="zh-CN" altLang="en-US" b="1">
                <a:solidFill>
                  <a:schemeClr val="tx2">
                    <a:lumMod val="50000"/>
                    <a:lumOff val="50000"/>
                  </a:schemeClr>
                </a:solidFill>
              </a:rPr>
              <a:t>、美苏双方分别在政治、经济、军事对立的史实：</a:t>
            </a:r>
            <a:endParaRPr lang="zh-CN" altLang="en-US" b="1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fontAlgn="auto">
              <a:lnSpc>
                <a:spcPct val="120000"/>
              </a:lnSpc>
            </a:pPr>
            <a:r>
              <a:rPr lang="en-US" altLang="zh-CN"/>
              <a:t> </a:t>
            </a:r>
            <a:endParaRPr lang="en-US" altLang="zh-CN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en-US" altLang="zh-CN" b="1">
                <a:solidFill>
                  <a:schemeClr val="tx2">
                    <a:lumMod val="50000"/>
                    <a:lumOff val="50000"/>
                  </a:schemeClr>
                </a:solidFill>
              </a:rPr>
              <a:t>5</a:t>
            </a:r>
            <a:r>
              <a:rPr lang="zh-CN" altLang="en-US" b="1">
                <a:solidFill>
                  <a:schemeClr val="tx2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b="1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b="1">
                <a:solidFill>
                  <a:schemeClr val="tx2">
                    <a:lumMod val="50000"/>
                    <a:lumOff val="50000"/>
                  </a:schemeClr>
                </a:solidFill>
              </a:rPr>
              <a:t>冷战格局最终形成的标志：</a:t>
            </a:r>
            <a:r>
              <a:rPr lang="en-US" altLang="zh-CN"/>
              <a:t>“</a:t>
            </a:r>
            <a:r>
              <a:rPr lang="zh-CN" altLang="en-US"/>
              <a:t>北约（</a:t>
            </a:r>
            <a:r>
              <a:rPr lang="en-US" altLang="zh-CN"/>
              <a:t>1949</a:t>
            </a:r>
            <a:r>
              <a:rPr lang="zh-CN" altLang="en-US"/>
              <a:t>）</a:t>
            </a:r>
            <a:r>
              <a:rPr lang="en-US" altLang="zh-CN"/>
              <a:t>”</a:t>
            </a:r>
            <a:r>
              <a:rPr lang="zh-CN" altLang="en-US"/>
              <a:t>与</a:t>
            </a:r>
            <a:r>
              <a:rPr lang="en-US" altLang="zh-CN"/>
              <a:t>“</a:t>
            </a:r>
            <a:r>
              <a:rPr lang="zh-CN" altLang="en-US"/>
              <a:t>华约（</a:t>
            </a:r>
            <a:r>
              <a:rPr lang="en-US" altLang="zh-CN"/>
              <a:t>1955</a:t>
            </a:r>
            <a:r>
              <a:rPr lang="zh-CN" altLang="en-US"/>
              <a:t>）</a:t>
            </a:r>
            <a:r>
              <a:rPr lang="en-US" altLang="zh-CN"/>
              <a:t>”</a:t>
            </a:r>
            <a:r>
              <a:rPr lang="zh-CN" altLang="en-US"/>
              <a:t>两大军事集团的</a:t>
            </a:r>
            <a:r>
              <a:rPr lang="zh-CN" altLang="en-US"/>
              <a:t>成立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en-US" altLang="zh-CN" b="1">
                <a:solidFill>
                  <a:schemeClr val="tx2">
                    <a:lumMod val="50000"/>
                    <a:lumOff val="50000"/>
                  </a:schemeClr>
                </a:solidFill>
              </a:rPr>
              <a:t>6</a:t>
            </a:r>
            <a:r>
              <a:rPr lang="zh-CN" altLang="en-US" b="1">
                <a:solidFill>
                  <a:schemeClr val="tx2">
                    <a:lumMod val="50000"/>
                    <a:lumOff val="50000"/>
                  </a:schemeClr>
                </a:solidFill>
              </a:rPr>
              <a:t>、冷战结束的标志：</a:t>
            </a:r>
            <a:r>
              <a:rPr lang="en-US" altLang="zh-CN"/>
              <a:t>1991</a:t>
            </a:r>
            <a:r>
              <a:rPr lang="zh-CN" altLang="en-US"/>
              <a:t>年</a:t>
            </a:r>
            <a:r>
              <a:rPr lang="en-US" altLang="zh-CN"/>
              <a:t> </a:t>
            </a:r>
            <a:r>
              <a:rPr lang="zh-CN" altLang="en-US"/>
              <a:t>苏联</a:t>
            </a:r>
            <a:r>
              <a:rPr lang="zh-CN" altLang="en-US"/>
              <a:t>解体</a:t>
            </a:r>
            <a:endParaRPr lang="zh-CN" altLang="en-US"/>
          </a:p>
          <a:p>
            <a:pPr fontAlgn="auto">
              <a:lnSpc>
                <a:spcPct val="120000"/>
              </a:lnSpc>
            </a:pPr>
            <a:r>
              <a:rPr lang="en-US" altLang="zh-CN" b="1">
                <a:solidFill>
                  <a:schemeClr val="tx2">
                    <a:lumMod val="50000"/>
                    <a:lumOff val="50000"/>
                  </a:schemeClr>
                </a:solidFill>
              </a:rPr>
              <a:t>7</a:t>
            </a:r>
            <a:r>
              <a:rPr lang="zh-CN" altLang="en-US" b="1">
                <a:solidFill>
                  <a:schemeClr val="tx2">
                    <a:lumMod val="50000"/>
                    <a:lumOff val="50000"/>
                  </a:schemeClr>
                </a:solidFill>
              </a:rPr>
              <a:t>、冷战的影响：</a:t>
            </a:r>
            <a:r>
              <a:rPr lang="zh-CN" altLang="en-US">
                <a:latin typeface="Calibri" panose="020F0502020204030204" charset="0"/>
              </a:rPr>
              <a:t>①美苏双方互相敌对，进而发展为两大阵营的全面冷战对峙，两极格局形成。</a:t>
            </a:r>
            <a:endParaRPr lang="zh-CN" altLang="en-US">
              <a:latin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en-US" altLang="zh-CN">
                <a:latin typeface="Calibri" panose="020F0502020204030204" charset="0"/>
              </a:rPr>
              <a:t>                                  </a:t>
            </a:r>
            <a:r>
              <a:rPr lang="zh-CN" altLang="en-US">
                <a:latin typeface="Calibri" panose="020F0502020204030204" charset="0"/>
              </a:rPr>
              <a:t>②冷战形势下虽然没有发生世界性战争，但是仍然有局部热战</a:t>
            </a:r>
            <a:endParaRPr lang="zh-CN" altLang="en-US">
              <a:latin typeface="Calibri" panose="020F0502020204030204" charset="0"/>
            </a:endParaRPr>
          </a:p>
          <a:p>
            <a:pPr fontAlgn="auto">
              <a:lnSpc>
                <a:spcPct val="120000"/>
              </a:lnSpc>
            </a:pPr>
            <a:r>
              <a:rPr lang="en-US" altLang="zh-CN">
                <a:latin typeface="Calibri" panose="020F0502020204030204" charset="0"/>
              </a:rPr>
              <a:t>                                  </a:t>
            </a:r>
            <a:r>
              <a:rPr lang="zh-CN" altLang="en-US">
                <a:latin typeface="Calibri" panose="020F0502020204030204" charset="0"/>
              </a:rPr>
              <a:t>③世界处于美苏两大阵营全面对峙的紧张态势之中。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28800" y="2667000"/>
          <a:ext cx="8532495" cy="1795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8135"/>
                <a:gridCol w="3387090"/>
                <a:gridCol w="3557270"/>
              </a:tblGrid>
              <a:tr h="44894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美国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bg1"/>
                          </a:solidFill>
                        </a:rPr>
                        <a:t>苏联</a:t>
                      </a:r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4489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政治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杜鲁门主义（</a:t>
                      </a:r>
                      <a:r>
                        <a:rPr lang="en-US" altLang="zh-CN"/>
                        <a:t>1947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489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经济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马歇尔计划（</a:t>
                      </a:r>
                      <a:r>
                        <a:rPr lang="en-US" altLang="zh-CN"/>
                        <a:t>1947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经互会（</a:t>
                      </a:r>
                      <a:r>
                        <a:rPr lang="en-US" altLang="zh-CN"/>
                        <a:t>1949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  <a:tr h="4489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>
                          <a:solidFill>
                            <a:schemeClr val="bg1"/>
                          </a:solidFill>
                        </a:rPr>
                        <a:t>军事</a:t>
                      </a:r>
                      <a:endParaRPr lang="zh-CN" alt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北约（</a:t>
                      </a:r>
                      <a:r>
                        <a:rPr lang="en-US" altLang="zh-CN"/>
                        <a:t>1949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华约（</a:t>
                      </a:r>
                      <a:r>
                        <a:rPr lang="en-US" altLang="zh-CN"/>
                        <a:t>1955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7840" y="133985"/>
            <a:ext cx="5458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  <a:sym typeface="+mn-ea"/>
              </a:rPr>
              <a:t>5.2 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当代资本主义的新变化（答案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）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4305" y="509905"/>
            <a:ext cx="109931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rgbClr val="C00000"/>
                </a:solidFill>
                <a:sym typeface="+mn-ea"/>
              </a:rPr>
              <a:t>（一）战后初期的美国</a:t>
            </a:r>
            <a:endParaRPr lang="zh-CN" altLang="en-US" sz="2000" b="1">
              <a:solidFill>
                <a:srgbClr val="C00000"/>
              </a:solidFill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1、美国经济繁荣的表现：</a:t>
            </a:r>
            <a:r>
              <a:rPr lang="zh-CN" altLang="en-US" sz="2000">
                <a:sym typeface="+mn-ea"/>
              </a:rPr>
              <a:t>投资高涨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2、美国经济繁荣的原因：</a:t>
            </a:r>
            <a:endParaRPr lang="zh-CN" altLang="en-US" sz="2000"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zh-CN" altLang="en-US" sz="2000"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3、美国发展存在的问题：</a:t>
            </a:r>
            <a:endParaRPr lang="zh-CN" altLang="en-US" sz="2000" b="1">
              <a:solidFill>
                <a:schemeClr val="tx2">
                  <a:lumMod val="50000"/>
                  <a:lumOff val="50000"/>
                </a:schemeClr>
              </a:solidFill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4、美国70年代经济危机的原因：</a:t>
            </a:r>
            <a:r>
              <a:rPr lang="en-US" altLang="zh-CN" sz="2000">
                <a:latin typeface="Calibri" panose="020F0502020204030204" charset="0"/>
                <a:sym typeface="+mn-ea"/>
              </a:rPr>
              <a:t>20</a:t>
            </a:r>
            <a:r>
              <a:rPr lang="zh-CN" altLang="en-US" sz="2000">
                <a:latin typeface="Calibri" panose="020F0502020204030204" charset="0"/>
                <a:sym typeface="+mn-ea"/>
              </a:rPr>
              <a:t>世纪</a:t>
            </a:r>
            <a:r>
              <a:rPr lang="en-US" altLang="zh-CN" sz="2000">
                <a:latin typeface="Calibri" panose="020F0502020204030204" charset="0"/>
                <a:sym typeface="+mn-ea"/>
              </a:rPr>
              <a:t>70</a:t>
            </a:r>
            <a:r>
              <a:rPr lang="zh-CN" altLang="en-US" sz="2000">
                <a:latin typeface="Calibri" panose="020F0502020204030204" charset="0"/>
                <a:sym typeface="+mn-ea"/>
              </a:rPr>
              <a:t>年代</a:t>
            </a:r>
            <a:r>
              <a:rPr lang="en-US" altLang="zh-CN" sz="2000">
                <a:latin typeface="Calibri" panose="020F0502020204030204" charset="0"/>
                <a:sym typeface="+mn-ea"/>
              </a:rPr>
              <a:t>  </a:t>
            </a:r>
            <a:r>
              <a:rPr lang="zh-CN" altLang="en-US" sz="2000">
                <a:latin typeface="Calibri" panose="020F0502020204030204" charset="0"/>
                <a:sym typeface="+mn-ea"/>
              </a:rPr>
              <a:t>石油危机</a:t>
            </a:r>
            <a:endParaRPr lang="zh-CN" altLang="en-US" sz="2000">
              <a:latin typeface="Calibri" panose="020F0502020204030204" charset="0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97530" y="1280795"/>
            <a:ext cx="60001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受战争损失小；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二战中获利；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政府对国家经济干预；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④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科技做出了贡献。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14675" y="2019300"/>
            <a:ext cx="58578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①贫富差距大；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②种族隔离；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③经济危机；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0820" y="2701925"/>
            <a:ext cx="111702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rgbClr val="C00000"/>
                </a:solidFill>
              </a:rPr>
              <a:t>（二）战后欧洲</a:t>
            </a:r>
            <a:endParaRPr lang="zh-CN" altLang="en-US" sz="2000" b="1">
              <a:solidFill>
                <a:srgbClr val="C00000"/>
              </a:solidFill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</a:rPr>
              <a:t>1、欧洲联合的背景：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①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生产力发展；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②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马歇尔计划；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</a:rPr>
              <a:t>2、欧洲走向联合的历程：</a:t>
            </a:r>
            <a:endParaRPr lang="zh-CN" altLang="en-US" sz="2000" b="1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fontAlgn="auto">
              <a:lnSpc>
                <a:spcPct val="120000"/>
              </a:lnSpc>
            </a:pPr>
            <a:endParaRPr lang="zh-CN" altLang="en-US" sz="2000"/>
          </a:p>
          <a:p>
            <a:pPr fontAlgn="auto">
              <a:lnSpc>
                <a:spcPct val="120000"/>
              </a:lnSpc>
            </a:pP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</a:rPr>
              <a:t>3、欧盟成立时间：</a:t>
            </a:r>
            <a:r>
              <a:rPr lang="en-US" altLang="zh-CN" sz="2000"/>
              <a:t>1993</a:t>
            </a:r>
            <a:r>
              <a:rPr lang="zh-CN" altLang="en-US" sz="2000"/>
              <a:t>年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3241675" y="3501390"/>
            <a:ext cx="86328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① 欧洲煤钢共同体（1951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               </a:t>
            </a:r>
            <a:endParaRPr lang="en-US" altLang="zh-CN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② 欧洲原子能共同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体（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1957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欧洲共同体（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1967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欧盟（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1993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③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欧洲经济共同体（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1957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2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774815" y="3990975"/>
            <a:ext cx="396875" cy="4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9625330" y="3990975"/>
            <a:ext cx="396875" cy="4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10820" y="4927600"/>
            <a:ext cx="119811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</a:rPr>
              <a:t>（三）战后初期的日本</a:t>
            </a:r>
            <a:endParaRPr lang="zh-CN" altLang="en-US" sz="2000" b="1">
              <a:solidFill>
                <a:srgbClr val="C00000"/>
              </a:solidFill>
            </a:endParaRPr>
          </a:p>
          <a:p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</a:rPr>
              <a:t>1、画出战后日本经济增长率折线图：</a:t>
            </a:r>
            <a:r>
              <a:rPr lang="zh-CN" altLang="en-US" sz="2000"/>
              <a:t>略</a:t>
            </a:r>
            <a:endParaRPr lang="zh-CN" altLang="en-US" sz="2000"/>
          </a:p>
          <a:p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</a:rPr>
              <a:t>2、战后初期日本经济恢复原因：</a:t>
            </a:r>
            <a:r>
              <a:rPr sz="2000"/>
              <a:t>①</a:t>
            </a:r>
            <a:r>
              <a:rPr lang="zh-CN" sz="2000"/>
              <a:t>民主革命</a:t>
            </a:r>
            <a:r>
              <a:rPr sz="2000"/>
              <a:t>；②</a:t>
            </a:r>
            <a:r>
              <a:rPr lang="zh-CN" sz="2000"/>
              <a:t>特需收入</a:t>
            </a:r>
            <a:r>
              <a:rPr sz="2000"/>
              <a:t>； ③</a:t>
            </a:r>
            <a:r>
              <a:rPr lang="zh-CN" sz="2000"/>
              <a:t>美国的扶持和援助</a:t>
            </a:r>
            <a:r>
              <a:rPr sz="2000"/>
              <a:t>；</a:t>
            </a:r>
            <a:endParaRPr sz="2000"/>
          </a:p>
          <a:p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</a:rPr>
              <a:t>3、战后日本经济高速发展原因：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①引进科技，创新科技；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②对教育的高度重视；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③奥运会刺激经济发展；</a:t>
            </a:r>
            <a:endParaRPr lang="zh-CN" altLang="en-US" sz="2000"/>
          </a:p>
          <a:p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</a:rPr>
              <a:t>4、日本发展过程中所产生的问题：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①环境问题：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环境污染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                 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②社会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问题：老年人自杀、中年人“蒸发”、青年人犯罪；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3825" y="-64770"/>
            <a:ext cx="5458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  <a:sym typeface="+mn-ea"/>
              </a:rPr>
              <a:t>5.2 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当代资本主义的新变化（答案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2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）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3825" y="395605"/>
            <a:ext cx="12068175" cy="6369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rgbClr val="C00000"/>
                </a:solidFill>
              </a:rPr>
              <a:t>（四）主要资本主义国家经济政策的调整</a:t>
            </a:r>
            <a:endParaRPr lang="zh-CN" altLang="en-US" sz="2000" b="1">
              <a:solidFill>
                <a:srgbClr val="C00000"/>
              </a:solidFill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</a:rPr>
              <a:t>1、原因：</a:t>
            </a:r>
            <a:r>
              <a:rPr lang="zh-CN" altLang="en-US" sz="2000"/>
              <a:t>① 生产力发展； ② 人民群众斗争；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</a:rPr>
              <a:t>2、主要措施：</a:t>
            </a:r>
            <a:r>
              <a:rPr lang="zh-CN" altLang="en-US" sz="2000">
                <a:sym typeface="+mn-ea"/>
              </a:rPr>
              <a:t>①国家干预经济； ② 建立完善的社会保障制度；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</a:rPr>
              <a:t>3、最早的福利国家：</a:t>
            </a:r>
            <a:r>
              <a:rPr lang="zh-CN" altLang="en-US" sz="2000"/>
              <a:t>英国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</a:rPr>
              <a:t>4、社会保障制度的特点：</a:t>
            </a:r>
            <a:r>
              <a:rPr lang="zh-CN" altLang="en-US" sz="2000"/>
              <a:t>普及化、全民化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</a:rPr>
              <a:t>5、社会保障制度的影响：</a:t>
            </a:r>
            <a:r>
              <a:rPr lang="zh-CN" altLang="en-US" sz="2000"/>
              <a:t>【积极影响】能够普遍受益，缓解了社会矛盾，使社会相对稳定。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/>
              <a:t> </a:t>
            </a:r>
            <a:r>
              <a:rPr lang="en-US" altLang="zh-CN" sz="2000"/>
              <a:t>                                         </a:t>
            </a:r>
            <a:r>
              <a:rPr lang="zh-CN" altLang="en-US" sz="2000"/>
              <a:t>【消极影响】换上</a:t>
            </a:r>
            <a:r>
              <a:rPr lang="en-US" altLang="zh-CN" sz="2000"/>
              <a:t>“</a:t>
            </a:r>
            <a:r>
              <a:rPr lang="zh-CN" altLang="en-US" sz="2000"/>
              <a:t>福利病</a:t>
            </a:r>
            <a:r>
              <a:rPr lang="en-US" altLang="zh-CN" sz="2000"/>
              <a:t>”</a:t>
            </a:r>
            <a:r>
              <a:rPr lang="zh-CN" altLang="en-US" sz="2000"/>
              <a:t>；贫富差距</a:t>
            </a:r>
            <a:r>
              <a:rPr lang="zh-CN" altLang="en-US" sz="2000"/>
              <a:t>变大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</a:rPr>
              <a:t>6、欧洲、日本等国经济发展给我们的启示。</a:t>
            </a:r>
            <a:endParaRPr lang="zh-CN" altLang="en-US" sz="2000" b="1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fontAlgn="auto">
              <a:lnSpc>
                <a:spcPct val="120000"/>
              </a:lnSpc>
            </a:pPr>
            <a:r>
              <a:rPr lang="en-US" altLang="zh-CN" sz="2000" b="1">
                <a:solidFill>
                  <a:srgbClr val="C00000"/>
                </a:solidFill>
                <a:sym typeface="+mn-ea"/>
              </a:rPr>
              <a:t>5.3 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社会主义的发展与挫折</a:t>
            </a:r>
            <a:endParaRPr lang="zh-CN" altLang="en-US" sz="2000" b="1">
              <a:solidFill>
                <a:srgbClr val="C00000"/>
              </a:solidFill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1、苏联五位重要领导者的改革：</a:t>
            </a:r>
            <a:endParaRPr lang="zh-CN" altLang="en-US" sz="2000" b="1">
              <a:solidFill>
                <a:schemeClr val="tx2">
                  <a:lumMod val="50000"/>
                  <a:lumOff val="50000"/>
                </a:schemeClr>
              </a:solidFill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 </a:t>
            </a:r>
            <a:endParaRPr lang="en-US" altLang="zh-CN" sz="2000">
              <a:sym typeface="+mn-ea"/>
            </a:endParaRPr>
          </a:p>
          <a:p>
            <a:pPr fontAlgn="auto">
              <a:lnSpc>
                <a:spcPct val="120000"/>
              </a:lnSpc>
            </a:pP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2、戈尔巴乔夫改革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经济上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/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政治上</a:t>
            </a:r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的内容：</a:t>
            </a:r>
            <a:r>
              <a:rPr lang="zh-CN" altLang="en-US" sz="2000">
                <a:sym typeface="+mn-ea"/>
              </a:rPr>
              <a:t>【政治】议会民主制和多党制；【经济】私有化市场经济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3、苏联解体时间</a:t>
            </a:r>
            <a:r>
              <a:rPr lang="zh-CN" altLang="en-US" sz="2000">
                <a:sym typeface="+mn-ea"/>
              </a:rPr>
              <a:t>：</a:t>
            </a:r>
            <a:r>
              <a:rPr lang="en-US" altLang="zh-CN" sz="2000" u="sng">
                <a:sym typeface="+mn-ea"/>
              </a:rPr>
              <a:t>  1991.8  </a:t>
            </a:r>
            <a:r>
              <a:rPr lang="en-US" altLang="zh-CN" sz="2000">
                <a:sym typeface="+mn-ea"/>
              </a:rPr>
              <a:t> </a:t>
            </a:r>
            <a:r>
              <a:rPr lang="zh-CN" altLang="en-US" sz="2000">
                <a:sym typeface="+mn-ea"/>
              </a:rPr>
              <a:t>东欧剧变时间：</a:t>
            </a:r>
            <a:r>
              <a:rPr lang="en-US" altLang="zh-CN" sz="2000" u="sng">
                <a:sym typeface="+mn-ea"/>
              </a:rPr>
              <a:t>  1991.12  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4、赫鲁晓夫改革，勃列日涅夫改革失败原因：</a:t>
            </a:r>
            <a:r>
              <a:rPr lang="zh-CN" altLang="en-US" sz="2000">
                <a:sym typeface="+mn-ea"/>
              </a:rPr>
              <a:t>没有根本上解决苏联模式高度集中的经济体制的弊端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5、苏东剧变原因：</a:t>
            </a:r>
            <a:r>
              <a:rPr lang="zh-CN" altLang="en-US" sz="2000">
                <a:latin typeface="Calibri" panose="020F0502020204030204" charset="0"/>
                <a:sym typeface="+mn-ea"/>
              </a:rPr>
              <a:t>①东欧社会主义</a:t>
            </a:r>
            <a:r>
              <a:rPr lang="zh-CN" altLang="en-US" sz="2000">
                <a:latin typeface="Calibri" panose="020F0502020204030204" charset="0"/>
                <a:sym typeface="+mn-ea"/>
              </a:rPr>
              <a:t>建设曲折发展；②西方</a:t>
            </a:r>
            <a:r>
              <a:rPr lang="en-US" altLang="zh-CN" sz="2000">
                <a:latin typeface="Calibri" panose="020F0502020204030204" charset="0"/>
                <a:sym typeface="+mn-ea"/>
              </a:rPr>
              <a:t>“</a:t>
            </a:r>
            <a:r>
              <a:rPr lang="zh-CN" altLang="en-US" sz="2000">
                <a:latin typeface="Calibri" panose="020F0502020204030204" charset="0"/>
                <a:sym typeface="+mn-ea"/>
              </a:rPr>
              <a:t>和平演变</a:t>
            </a:r>
            <a:r>
              <a:rPr lang="en-US" altLang="zh-CN" sz="2000">
                <a:latin typeface="Calibri" panose="020F0502020204030204" charset="0"/>
                <a:sym typeface="+mn-ea"/>
              </a:rPr>
              <a:t>”</a:t>
            </a:r>
            <a:r>
              <a:rPr lang="zh-CN" altLang="en-US" sz="2000">
                <a:latin typeface="Calibri" panose="020F0502020204030204" charset="0"/>
                <a:sym typeface="+mn-ea"/>
              </a:rPr>
              <a:t>；③戈尔巴乔夫改革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6、苏联解体的意义：</a:t>
            </a:r>
            <a:r>
              <a:rPr lang="zh-CN" altLang="en-US" sz="2000">
                <a:latin typeface="Calibri" panose="020F0502020204030204" charset="0"/>
                <a:sym typeface="+mn-ea"/>
              </a:rPr>
              <a:t>①世界社会主义运动重大挫折；②苏联的失败，只是</a:t>
            </a:r>
            <a:r>
              <a:rPr lang="en-US" altLang="zh-CN" sz="2000">
                <a:latin typeface="Calibri" panose="020F0502020204030204" charset="0"/>
                <a:sym typeface="+mn-ea"/>
              </a:rPr>
              <a:t>“</a:t>
            </a:r>
            <a:r>
              <a:rPr lang="zh-CN" altLang="en-US" sz="2000">
                <a:latin typeface="Calibri" panose="020F0502020204030204" charset="0"/>
                <a:sym typeface="+mn-ea"/>
              </a:rPr>
              <a:t>苏联模式的失败</a:t>
            </a:r>
            <a:r>
              <a:rPr lang="en-US" altLang="zh-CN" sz="2000">
                <a:latin typeface="Calibri" panose="020F0502020204030204" charset="0"/>
                <a:sym typeface="+mn-ea"/>
              </a:rPr>
              <a:t>”</a:t>
            </a:r>
            <a:r>
              <a:rPr lang="zh-CN" altLang="en-US" sz="2000">
                <a:latin typeface="Calibri" panose="020F0502020204030204" charset="0"/>
                <a:sym typeface="+mn-ea"/>
              </a:rPr>
              <a:t>，中国</a:t>
            </a:r>
            <a:r>
              <a:rPr lang="zh-CN" altLang="en-US" sz="2000">
                <a:latin typeface="Calibri" panose="020F0502020204030204" charset="0"/>
                <a:sym typeface="+mn-ea"/>
              </a:rPr>
              <a:t>成功；</a:t>
            </a:r>
            <a:endParaRPr lang="zh-CN" altLang="en-US" sz="2000"/>
          </a:p>
        </p:txBody>
      </p:sp>
      <p:sp>
        <p:nvSpPr>
          <p:cNvPr id="2" name="左大括号 1"/>
          <p:cNvSpPr/>
          <p:nvPr/>
        </p:nvSpPr>
        <p:spPr>
          <a:xfrm>
            <a:off x="3933190" y="3441065"/>
            <a:ext cx="323215" cy="1315085"/>
          </a:xfrm>
          <a:prstGeom prst="leftBrace">
            <a:avLst>
              <a:gd name="adj1" fmla="val 50819"/>
              <a:gd name="adj2" fmla="val 3867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96080" y="3374390"/>
            <a:ext cx="75590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1922-1924</a:t>
            </a:r>
            <a:r>
              <a:rPr lang="zh-CN" altLang="en-US"/>
              <a:t>年</a:t>
            </a:r>
            <a:r>
              <a:rPr lang="en-US" altLang="zh-CN"/>
              <a:t>  </a:t>
            </a:r>
            <a:r>
              <a:rPr lang="zh-CN" altLang="en-US"/>
              <a:t>列</a:t>
            </a:r>
            <a:r>
              <a:rPr lang="en-US" altLang="zh-CN"/>
              <a:t>          </a:t>
            </a:r>
            <a:r>
              <a:rPr lang="zh-CN" altLang="en-US"/>
              <a:t>宁</a:t>
            </a:r>
            <a:r>
              <a:rPr lang="en-US" altLang="zh-CN"/>
              <a:t>  </a:t>
            </a:r>
            <a:r>
              <a:rPr lang="zh-CN" altLang="en-US" sz="1600"/>
              <a:t>（战时共产主义</a:t>
            </a:r>
            <a:r>
              <a:rPr lang="en-US" altLang="zh-CN" sz="1600"/>
              <a:t>- </a:t>
            </a:r>
            <a:r>
              <a:rPr lang="zh-CN" altLang="en-US" sz="1600"/>
              <a:t>新经济政策）</a:t>
            </a:r>
            <a:r>
              <a:rPr lang="en-US" altLang="zh-CN" sz="1600"/>
              <a:t>- </a:t>
            </a:r>
            <a:r>
              <a:rPr lang="zh-CN" altLang="en-US" sz="1600"/>
              <a:t>建立苏联</a:t>
            </a:r>
            <a:r>
              <a:rPr lang="en-US" altLang="zh-CN" sz="1600"/>
              <a:t> </a:t>
            </a:r>
            <a:endParaRPr lang="zh-CN" altLang="en-US" sz="1600"/>
          </a:p>
          <a:p>
            <a:r>
              <a:rPr lang="en-US" altLang="zh-CN"/>
              <a:t>1924-1953</a:t>
            </a:r>
            <a:r>
              <a:rPr lang="zh-CN" altLang="en-US"/>
              <a:t>年</a:t>
            </a:r>
            <a:r>
              <a:rPr lang="en-US" altLang="zh-CN"/>
              <a:t>  </a:t>
            </a:r>
            <a:r>
              <a:rPr lang="zh-CN" altLang="en-US"/>
              <a:t>斯</a:t>
            </a:r>
            <a:r>
              <a:rPr lang="en-US" altLang="zh-CN"/>
              <a:t>   </a:t>
            </a:r>
            <a:r>
              <a:rPr lang="zh-CN" altLang="en-US"/>
              <a:t>大</a:t>
            </a:r>
            <a:r>
              <a:rPr lang="en-US" altLang="zh-CN"/>
              <a:t>    </a:t>
            </a:r>
            <a:r>
              <a:rPr lang="zh-CN" altLang="en-US"/>
              <a:t>林</a:t>
            </a:r>
            <a:r>
              <a:rPr lang="en-US" altLang="zh-CN"/>
              <a:t>  </a:t>
            </a:r>
            <a:r>
              <a:rPr lang="zh-CN" altLang="en-US" sz="1600"/>
              <a:t>【工业】社会主义工业化；【农业】农业集体化</a:t>
            </a:r>
            <a:r>
              <a:rPr lang="en-US" altLang="zh-CN" sz="1600"/>
              <a:t>  </a:t>
            </a:r>
            <a:endParaRPr lang="zh-CN" altLang="en-US" sz="1600"/>
          </a:p>
          <a:p>
            <a:r>
              <a:rPr lang="en-US" altLang="zh-CN"/>
              <a:t>1953-1964</a:t>
            </a:r>
            <a:r>
              <a:rPr lang="zh-CN" altLang="en-US"/>
              <a:t>年</a:t>
            </a:r>
            <a:r>
              <a:rPr lang="en-US" altLang="zh-CN"/>
              <a:t>  </a:t>
            </a:r>
            <a:r>
              <a:rPr lang="zh-CN" altLang="en-US"/>
              <a:t>赫</a:t>
            </a:r>
            <a:r>
              <a:rPr lang="en-US" altLang="zh-CN"/>
              <a:t> </a:t>
            </a:r>
            <a:r>
              <a:rPr lang="zh-CN" altLang="en-US"/>
              <a:t>鲁</a:t>
            </a:r>
            <a:r>
              <a:rPr lang="en-US" altLang="zh-CN"/>
              <a:t> </a:t>
            </a:r>
            <a:r>
              <a:rPr lang="zh-CN" altLang="en-US"/>
              <a:t>晓</a:t>
            </a:r>
            <a:r>
              <a:rPr lang="en-US" altLang="zh-CN"/>
              <a:t> </a:t>
            </a:r>
            <a:r>
              <a:rPr lang="zh-CN" altLang="en-US"/>
              <a:t>夫</a:t>
            </a:r>
            <a:r>
              <a:rPr lang="en-US" altLang="zh-CN"/>
              <a:t>    </a:t>
            </a:r>
            <a:r>
              <a:rPr lang="zh-CN" altLang="en-US"/>
              <a:t>农业</a:t>
            </a:r>
            <a:endParaRPr lang="zh-CN" altLang="en-US"/>
          </a:p>
          <a:p>
            <a:r>
              <a:rPr lang="en-US" altLang="zh-CN"/>
              <a:t>1964-1983</a:t>
            </a:r>
            <a:r>
              <a:rPr lang="zh-CN" altLang="en-US"/>
              <a:t>年</a:t>
            </a:r>
            <a:r>
              <a:rPr lang="en-US" altLang="zh-CN"/>
              <a:t>  </a:t>
            </a:r>
            <a:r>
              <a:rPr lang="zh-CN" altLang="en-US"/>
              <a:t>勃列日涅夫</a:t>
            </a:r>
            <a:r>
              <a:rPr lang="en-US" altLang="zh-CN"/>
              <a:t>   </a:t>
            </a:r>
            <a:r>
              <a:rPr lang="zh-CN" altLang="en-US"/>
              <a:t>重工业（特别是核武器与</a:t>
            </a:r>
            <a:r>
              <a:rPr lang="zh-CN" altLang="en-US"/>
              <a:t>空间技术）</a:t>
            </a:r>
            <a:endParaRPr lang="zh-CN" altLang="en-US"/>
          </a:p>
          <a:p>
            <a:r>
              <a:rPr lang="en-US" altLang="zh-CN"/>
              <a:t>1985-1991</a:t>
            </a:r>
            <a:r>
              <a:rPr lang="zh-CN" altLang="en-US"/>
              <a:t>年</a:t>
            </a:r>
            <a:r>
              <a:rPr lang="en-US" altLang="zh-CN"/>
              <a:t>  </a:t>
            </a:r>
            <a:r>
              <a:rPr lang="zh-CN" altLang="en-US"/>
              <a:t>戈尔巴乔夫</a:t>
            </a:r>
            <a:r>
              <a:rPr lang="en-US" altLang="zh-CN"/>
              <a:t>   </a:t>
            </a:r>
            <a:r>
              <a:rPr lang="zh-CN" altLang="en-US"/>
              <a:t>先经济后</a:t>
            </a:r>
            <a:r>
              <a:rPr lang="zh-CN" altLang="en-US"/>
              <a:t>工业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3825" y="-64770"/>
            <a:ext cx="5458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  <a:sym typeface="+mn-ea"/>
              </a:rPr>
              <a:t>5.2 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当代资本主义的新变化（答案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2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）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3825" y="395605"/>
            <a:ext cx="1206817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>
                <a:solidFill>
                  <a:srgbClr val="C00000"/>
                </a:solidFill>
                <a:sym typeface="+mn-ea"/>
              </a:rPr>
              <a:t>5.</a:t>
            </a:r>
            <a:r>
              <a:rPr lang="en-US" altLang="zh-CN" sz="2000" b="1">
                <a:solidFill>
                  <a:srgbClr val="C00000"/>
                </a:solidFill>
                <a:sym typeface="+mn-ea"/>
              </a:rPr>
              <a:t>4</a:t>
            </a:r>
            <a:r>
              <a:rPr lang="zh-CN" altLang="en-US" sz="2000" b="1">
                <a:solidFill>
                  <a:srgbClr val="C00000"/>
                </a:solidFill>
                <a:sym typeface="+mn-ea"/>
              </a:rPr>
              <a:t> 亚非拉地区的发展</a:t>
            </a:r>
            <a:endParaRPr lang="zh-CN" altLang="en-US" sz="2000" b="1">
              <a:solidFill>
                <a:srgbClr val="C00000"/>
              </a:solidFill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1、亚非会议：</a:t>
            </a:r>
            <a:r>
              <a:rPr lang="en-US" altLang="zh-CN" sz="2000">
                <a:sym typeface="+mn-ea"/>
              </a:rPr>
              <a:t>1955</a:t>
            </a:r>
            <a:r>
              <a:rPr lang="zh-CN" altLang="en-US" sz="2000">
                <a:sym typeface="+mn-ea"/>
              </a:rPr>
              <a:t>年</a:t>
            </a:r>
            <a:r>
              <a:rPr lang="en-US" altLang="zh-CN" sz="2000">
                <a:sym typeface="+mn-ea"/>
              </a:rPr>
              <a:t>/</a:t>
            </a:r>
            <a:r>
              <a:rPr lang="zh-CN" altLang="en-US" sz="2000">
                <a:sym typeface="+mn-ea"/>
              </a:rPr>
              <a:t>印度尼西亚万隆</a:t>
            </a:r>
            <a:r>
              <a:rPr lang="en-US" altLang="zh-CN" sz="2000">
                <a:sym typeface="+mn-ea"/>
              </a:rPr>
              <a:t>/ </a:t>
            </a:r>
            <a:r>
              <a:rPr lang="zh-CN" altLang="en-US" sz="2000">
                <a:sym typeface="+mn-ea"/>
              </a:rPr>
              <a:t>周恩来</a:t>
            </a:r>
            <a:r>
              <a:rPr lang="en-US" altLang="zh-CN" sz="2000">
                <a:sym typeface="+mn-ea"/>
              </a:rPr>
              <a:t>“</a:t>
            </a:r>
            <a:r>
              <a:rPr lang="zh-CN" altLang="en-US" sz="2000">
                <a:sym typeface="+mn-ea"/>
              </a:rPr>
              <a:t>求同存异</a:t>
            </a:r>
            <a:r>
              <a:rPr lang="en-US" altLang="zh-CN" sz="2000">
                <a:sym typeface="+mn-ea"/>
              </a:rPr>
              <a:t>”---</a:t>
            </a:r>
            <a:r>
              <a:rPr lang="zh-CN" altLang="en-US" sz="2000">
                <a:sym typeface="+mn-ea"/>
              </a:rPr>
              <a:t>万隆精神</a:t>
            </a:r>
            <a:endParaRPr lang="zh-CN" altLang="en-US" sz="2000">
              <a:sym typeface="+mn-ea"/>
            </a:endParaRPr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2、非洲部分：</a:t>
            </a:r>
            <a:r>
              <a:rPr lang="zh-CN" altLang="en-US" sz="2000">
                <a:sym typeface="+mn-ea"/>
              </a:rPr>
              <a:t>【最早解放】埃及</a:t>
            </a:r>
            <a:r>
              <a:rPr lang="en-US" altLang="zh-CN" sz="2000">
                <a:sym typeface="+mn-ea"/>
              </a:rPr>
              <a:t>/</a:t>
            </a:r>
            <a:r>
              <a:rPr lang="zh-CN" altLang="en-US" sz="2000">
                <a:sym typeface="+mn-ea"/>
              </a:rPr>
              <a:t>【最多年份】</a:t>
            </a:r>
            <a:r>
              <a:rPr lang="en-US" altLang="zh-CN" sz="2000">
                <a:sym typeface="+mn-ea"/>
              </a:rPr>
              <a:t>1960 </a:t>
            </a:r>
            <a:r>
              <a:rPr lang="zh-CN" altLang="en-US" sz="2000">
                <a:sym typeface="+mn-ea"/>
              </a:rPr>
              <a:t>非洲年</a:t>
            </a:r>
            <a:r>
              <a:rPr lang="en-US" altLang="zh-CN" sz="2000">
                <a:sym typeface="+mn-ea"/>
              </a:rPr>
              <a:t>/</a:t>
            </a:r>
            <a:r>
              <a:rPr lang="zh-CN" altLang="en-US" sz="2000">
                <a:sym typeface="+mn-ea"/>
              </a:rPr>
              <a:t>【最晚解放】纳米比亚</a:t>
            </a:r>
            <a:endParaRPr lang="zh-CN" altLang="en-US" sz="2000"/>
          </a:p>
          <a:p>
            <a:pPr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2">
                    <a:lumMod val="50000"/>
                    <a:lumOff val="50000"/>
                  </a:schemeClr>
                </a:solidFill>
                <a:sym typeface="+mn-ea"/>
              </a:rPr>
              <a:t>3、拉丁美洲：</a:t>
            </a:r>
            <a:r>
              <a:rPr lang="zh-CN" altLang="en-US" sz="2000">
                <a:sym typeface="+mn-ea"/>
              </a:rPr>
              <a:t>古巴、</a:t>
            </a:r>
            <a:r>
              <a:rPr lang="zh-CN" altLang="en-US" sz="2000">
                <a:sym typeface="+mn-ea"/>
              </a:rPr>
              <a:t>巴拿马</a:t>
            </a:r>
            <a:endParaRPr lang="zh-CN" altLang="en-US" sz="20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025" y="389255"/>
            <a:ext cx="5946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</a:rPr>
              <a:t>6.1 </a:t>
            </a:r>
            <a:r>
              <a:rPr lang="zh-CN" altLang="en-US" sz="2400" b="1">
                <a:solidFill>
                  <a:srgbClr val="C00000"/>
                </a:solidFill>
              </a:rPr>
              <a:t>新生政权的巩固与社会主义制度的</a:t>
            </a:r>
            <a:r>
              <a:rPr lang="zh-CN" altLang="en-US" sz="2400" b="1">
                <a:solidFill>
                  <a:srgbClr val="C00000"/>
                </a:solidFill>
              </a:rPr>
              <a:t>建立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2565" y="849630"/>
            <a:ext cx="56870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、巩固新生政权：（内容</a:t>
            </a:r>
            <a:r>
              <a:rPr lang="zh-CN" altLang="en-US"/>
              <a:t>包括什么）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、抗美援朝：（时间</a:t>
            </a:r>
            <a:r>
              <a:rPr lang="en-US" altLang="zh-CN"/>
              <a:t>/</a:t>
            </a:r>
            <a:r>
              <a:rPr lang="zh-CN" altLang="en-US"/>
              <a:t>指挥官</a:t>
            </a:r>
            <a:r>
              <a:rPr lang="en-US" altLang="zh-CN"/>
              <a:t>/</a:t>
            </a:r>
            <a:r>
              <a:rPr lang="zh-CN" altLang="en-US"/>
              <a:t>谁是</a:t>
            </a:r>
            <a:r>
              <a:rPr lang="en-US" altLang="zh-CN"/>
              <a:t>“</a:t>
            </a:r>
            <a:r>
              <a:rPr lang="zh-CN" altLang="en-US"/>
              <a:t>最可爱的人</a:t>
            </a:r>
            <a:r>
              <a:rPr lang="en-US" altLang="zh-CN"/>
              <a:t>”/</a:t>
            </a:r>
            <a:r>
              <a:rPr lang="zh-CN" altLang="en-US"/>
              <a:t>意义）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、土地改革：（时间</a:t>
            </a:r>
            <a:r>
              <a:rPr lang="en-US" altLang="zh-CN"/>
              <a:t>/</a:t>
            </a:r>
            <a:r>
              <a:rPr lang="zh-CN" altLang="en-US"/>
              <a:t>出台文件</a:t>
            </a:r>
            <a:r>
              <a:rPr lang="en-US" altLang="zh-CN"/>
              <a:t>-</a:t>
            </a:r>
            <a:r>
              <a:rPr lang="zh-CN" altLang="en-US"/>
              <a:t>与哪个文件</a:t>
            </a:r>
            <a:r>
              <a:rPr lang="zh-CN" altLang="en-US"/>
              <a:t>相对应）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、社会主义</a:t>
            </a:r>
            <a:r>
              <a:rPr lang="zh-CN" altLang="en-US"/>
              <a:t>建设：</a:t>
            </a:r>
            <a:endParaRPr lang="zh-CN" altLang="en-US"/>
          </a:p>
          <a:p>
            <a:r>
              <a:rPr lang="zh-CN" altLang="en-US"/>
              <a:t>【经济建设】一五计划（时间</a:t>
            </a:r>
            <a:r>
              <a:rPr lang="en-US" altLang="zh-CN"/>
              <a:t>/</a:t>
            </a:r>
            <a:r>
              <a:rPr lang="zh-CN" altLang="en-US"/>
              <a:t>主要</a:t>
            </a:r>
            <a:r>
              <a:rPr lang="zh-CN" altLang="en-US"/>
              <a:t>成就）</a:t>
            </a:r>
            <a:endParaRPr lang="zh-CN" altLang="en-US"/>
          </a:p>
          <a:p>
            <a:r>
              <a:rPr lang="zh-CN" altLang="en-US"/>
              <a:t>【政治建设】第一届人大与《宪法》（</a:t>
            </a:r>
            <a:r>
              <a:rPr lang="zh-CN" altLang="en-US"/>
              <a:t>时间）</a:t>
            </a:r>
            <a:endParaRPr lang="zh-CN" altLang="en-US"/>
          </a:p>
          <a:p>
            <a:r>
              <a:rPr lang="zh-CN" altLang="en-US"/>
              <a:t>【制度建设】三大改造（完成时间</a:t>
            </a:r>
            <a:r>
              <a:rPr lang="en-US" altLang="zh-CN"/>
              <a:t>/</a:t>
            </a:r>
            <a:r>
              <a:rPr lang="zh-CN" altLang="en-US"/>
              <a:t>内容</a:t>
            </a:r>
            <a:r>
              <a:rPr lang="en-US" altLang="zh-CN"/>
              <a:t>/</a:t>
            </a:r>
            <a:r>
              <a:rPr lang="zh-CN" altLang="en-US"/>
              <a:t>意义）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6045" y="3326130"/>
            <a:ext cx="5458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</a:rPr>
              <a:t>6.2 </a:t>
            </a:r>
            <a:r>
              <a:rPr lang="zh-CN" altLang="en-US" sz="2400" b="1">
                <a:solidFill>
                  <a:srgbClr val="C00000"/>
                </a:solidFill>
              </a:rPr>
              <a:t>艰辛探索与建设</a:t>
            </a:r>
            <a:r>
              <a:rPr lang="zh-CN" altLang="en-US" sz="2400" b="1">
                <a:solidFill>
                  <a:srgbClr val="C00000"/>
                </a:solidFill>
              </a:rPr>
              <a:t>成就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71805" y="3786505"/>
            <a:ext cx="56870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C00000"/>
                </a:solidFill>
              </a:rPr>
              <a:t>（一）艰辛探索</a:t>
            </a:r>
            <a:endParaRPr lang="zh-CN" altLang="en-US" b="1">
              <a:solidFill>
                <a:srgbClr val="C00000"/>
              </a:solidFill>
            </a:endParaRPr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1956</a:t>
            </a:r>
            <a:r>
              <a:rPr lang="zh-CN" altLang="en-US"/>
              <a:t>年</a:t>
            </a:r>
            <a:r>
              <a:rPr lang="en-US" altLang="zh-CN"/>
              <a:t> </a:t>
            </a:r>
            <a:r>
              <a:rPr lang="zh-CN" altLang="en-US"/>
              <a:t>中共八大（主要矛盾</a:t>
            </a:r>
            <a:r>
              <a:rPr lang="en-US" altLang="zh-CN"/>
              <a:t>/</a:t>
            </a:r>
            <a:r>
              <a:rPr lang="zh-CN" altLang="en-US"/>
              <a:t>主要任务）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1958</a:t>
            </a:r>
            <a:r>
              <a:rPr lang="zh-CN" altLang="en-US"/>
              <a:t>年</a:t>
            </a:r>
            <a:r>
              <a:rPr lang="en-US" altLang="zh-CN"/>
              <a:t> </a:t>
            </a:r>
            <a:r>
              <a:rPr lang="zh-CN" altLang="en-US"/>
              <a:t>中共八大二次会议：（总路线</a:t>
            </a:r>
            <a:r>
              <a:rPr lang="en-US" altLang="zh-CN"/>
              <a:t>/</a:t>
            </a:r>
            <a:r>
              <a:rPr lang="zh-CN" altLang="en-US"/>
              <a:t>成果）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1961</a:t>
            </a:r>
            <a:r>
              <a:rPr lang="zh-CN" altLang="en-US"/>
              <a:t>年</a:t>
            </a:r>
            <a:r>
              <a:rPr lang="en-US" altLang="zh-CN"/>
              <a:t> </a:t>
            </a:r>
            <a:r>
              <a:rPr lang="zh-CN" altLang="en-US"/>
              <a:t>党的八届九中全会：（八字方</a:t>
            </a:r>
            <a:r>
              <a:rPr lang="zh-CN" altLang="en-US"/>
              <a:t>针）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/>
              <a:t>1962</a:t>
            </a:r>
            <a:r>
              <a:rPr lang="zh-CN" altLang="en-US"/>
              <a:t>年</a:t>
            </a:r>
            <a:r>
              <a:rPr lang="en-US" altLang="zh-CN"/>
              <a:t> </a:t>
            </a:r>
            <a:r>
              <a:rPr lang="zh-CN" altLang="en-US"/>
              <a:t>七千人大会：（性质</a:t>
            </a:r>
            <a:r>
              <a:rPr lang="en-US" altLang="zh-CN"/>
              <a:t>/</a:t>
            </a:r>
            <a:r>
              <a:rPr lang="zh-CN" altLang="en-US"/>
              <a:t>作用了解</a:t>
            </a:r>
            <a:r>
              <a:rPr lang="zh-CN" altLang="en-US"/>
              <a:t>即可）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1966-1967 </a:t>
            </a:r>
            <a:r>
              <a:rPr lang="zh-CN" altLang="en-US"/>
              <a:t>文化大革命：（</a:t>
            </a:r>
            <a:r>
              <a:rPr lang="zh-CN" altLang="en-US"/>
              <a:t>时间）</a:t>
            </a:r>
            <a:endParaRPr lang="zh-CN" altLang="en-US"/>
          </a:p>
          <a:p>
            <a:r>
              <a:rPr lang="zh-CN" altLang="en-US" b="1">
                <a:solidFill>
                  <a:srgbClr val="C00000"/>
                </a:solidFill>
                <a:sym typeface="+mn-ea"/>
              </a:rPr>
              <a:t>（二）建设成就</a:t>
            </a:r>
            <a:endParaRPr lang="zh-CN" altLang="en-US" b="1">
              <a:solidFill>
                <a:srgbClr val="C00000"/>
              </a:solidFill>
              <a:sym typeface="+mn-ea"/>
            </a:endParaRPr>
          </a:p>
          <a:p>
            <a:r>
              <a:rPr lang="zh-CN" altLang="en-US">
                <a:sym typeface="+mn-ea"/>
              </a:rPr>
              <a:t>1、油田；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、新兴工业；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、交通方面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、文革时期的成就？（</a:t>
            </a:r>
            <a:r>
              <a:rPr lang="zh-CN" altLang="en-US">
                <a:sym typeface="+mn-ea"/>
              </a:rPr>
              <a:t>三项）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158865" y="4038600"/>
            <a:ext cx="59283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</a:rPr>
              <a:t>6.4 </a:t>
            </a:r>
            <a:r>
              <a:rPr lang="zh-CN" altLang="en-US" sz="2400" b="1">
                <a:solidFill>
                  <a:srgbClr val="C00000"/>
                </a:solidFill>
              </a:rPr>
              <a:t>民族区域自治地方发展</a:t>
            </a:r>
            <a:endParaRPr lang="zh-CN" altLang="en-US" sz="2400" b="1">
              <a:solidFill>
                <a:srgbClr val="C00000"/>
              </a:solidFill>
            </a:endParaRPr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、民族区域自治制度是一项</a:t>
            </a:r>
            <a:r>
              <a:rPr lang="en-US" altLang="zh-CN">
                <a:sym typeface="+mn-ea"/>
              </a:rPr>
              <a:t>____</a:t>
            </a:r>
            <a:r>
              <a:rPr lang="zh-CN" altLang="en-US">
                <a:sym typeface="+mn-ea"/>
              </a:rPr>
              <a:t>的政治</a:t>
            </a:r>
            <a:r>
              <a:rPr lang="zh-CN" altLang="en-US">
                <a:sym typeface="+mn-ea"/>
              </a:rPr>
              <a:t>制度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zh-CN">
                <a:sym typeface="+mn-ea"/>
              </a:rPr>
              <a:t>【最早的省级自治</a:t>
            </a:r>
            <a:r>
              <a:rPr lang="zh-CN">
                <a:sym typeface="+mn-ea"/>
              </a:rPr>
              <a:t>区】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【最晚的省级</a:t>
            </a:r>
            <a:r>
              <a:rPr lang="zh-CN" altLang="en-US">
                <a:sym typeface="+mn-ea"/>
              </a:rPr>
              <a:t>自治区】</a:t>
            </a:r>
            <a:endParaRPr lang="zh-CN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、【一项发展战略】（时间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名称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交通</a:t>
            </a:r>
            <a:r>
              <a:rPr lang="zh-CN" altLang="en-US">
                <a:sym typeface="+mn-ea"/>
              </a:rPr>
              <a:t>路线）</a:t>
            </a:r>
            <a:endParaRPr lang="zh-CN" altLang="en-US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56020" y="389255"/>
            <a:ext cx="5458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</a:rPr>
              <a:t>6.3 </a:t>
            </a:r>
            <a:r>
              <a:rPr lang="zh-CN" altLang="en-US" sz="2400" b="1">
                <a:solidFill>
                  <a:srgbClr val="C00000"/>
                </a:solidFill>
              </a:rPr>
              <a:t>改革开放的</a:t>
            </a:r>
            <a:r>
              <a:rPr lang="zh-CN" altLang="en-US" sz="2400" b="1">
                <a:solidFill>
                  <a:srgbClr val="C00000"/>
                </a:solidFill>
              </a:rPr>
              <a:t>起步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56020" y="849630"/>
            <a:ext cx="6096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1977</a:t>
            </a:r>
            <a:r>
              <a:rPr lang="zh-CN" altLang="en-US"/>
              <a:t>年的思想争鸣：</a:t>
            </a:r>
            <a:r>
              <a:rPr lang="en-US" altLang="zh-CN" u="sng"/>
              <a:t>                    </a:t>
            </a:r>
            <a:r>
              <a:rPr lang="en-US" altLang="zh-CN"/>
              <a:t>vs </a:t>
            </a:r>
            <a:r>
              <a:rPr lang="en-US" altLang="zh-CN" u="sng"/>
              <a:t>                   .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/>
              <a:t>1978</a:t>
            </a:r>
            <a:r>
              <a:rPr lang="zh-CN" altLang="en-US"/>
              <a:t>年</a:t>
            </a:r>
            <a:r>
              <a:rPr lang="en-US" altLang="zh-CN"/>
              <a:t> </a:t>
            </a:r>
            <a:r>
              <a:rPr lang="zh-CN" altLang="en-US"/>
              <a:t>十一届三中全会：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）国家工作重心：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）意义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、农村体制改革：家庭联产承包责任制（地点</a:t>
            </a:r>
            <a:r>
              <a:rPr lang="en-US" altLang="zh-CN"/>
              <a:t>/</a:t>
            </a:r>
            <a:r>
              <a:rPr lang="zh-CN" altLang="en-US"/>
              <a:t>主要</a:t>
            </a:r>
            <a:r>
              <a:rPr lang="zh-CN" altLang="en-US"/>
              <a:t>形式）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、城市体制改革：公有制基础上有计划的商品经济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                    </a:t>
            </a:r>
            <a:r>
              <a:rPr lang="zh-CN" altLang="en-US"/>
              <a:t>（</a:t>
            </a:r>
            <a:r>
              <a:rPr lang="en-US" altLang="zh-CN"/>
              <a:t>1984 </a:t>
            </a:r>
            <a:r>
              <a:rPr lang="zh-CN" altLang="en-US"/>
              <a:t>十二届</a:t>
            </a:r>
            <a:r>
              <a:rPr lang="zh-CN" altLang="en-US"/>
              <a:t>三中全会）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、对外开放：（</a:t>
            </a:r>
            <a:r>
              <a:rPr lang="zh-CN" altLang="en-US"/>
              <a:t>时间）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【点】指</a:t>
            </a:r>
            <a:r>
              <a:rPr lang="zh-CN" altLang="en-US"/>
              <a:t>哪些地区</a:t>
            </a:r>
            <a:endParaRPr lang="zh-CN" altLang="en-US"/>
          </a:p>
          <a:p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【线】指</a:t>
            </a:r>
            <a:r>
              <a:rPr lang="zh-CN" altLang="en-US">
                <a:sym typeface="+mn-ea"/>
              </a:rPr>
              <a:t>哪些地区</a:t>
            </a:r>
            <a:endParaRPr lang="zh-CN" altLang="en-US"/>
          </a:p>
          <a:p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【面】指哪些地区</a:t>
            </a:r>
            <a:endParaRPr lang="zh-CN" altLang="en-US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5565" y="581660"/>
            <a:ext cx="59467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</a:rPr>
              <a:t>6.1 </a:t>
            </a:r>
            <a:r>
              <a:rPr lang="zh-CN" altLang="en-US" sz="2400" b="1">
                <a:solidFill>
                  <a:srgbClr val="C00000"/>
                </a:solidFill>
              </a:rPr>
              <a:t>新生政权的巩固与社会主义制度的</a:t>
            </a:r>
            <a:r>
              <a:rPr lang="zh-CN" altLang="en-US" sz="2400" b="1">
                <a:solidFill>
                  <a:srgbClr val="C00000"/>
                </a:solidFill>
              </a:rPr>
              <a:t>建立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5105" y="1042035"/>
            <a:ext cx="1178242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、巩固新生政权：抗美援朝</a:t>
            </a:r>
            <a:r>
              <a:rPr lang="en-US" altLang="zh-CN"/>
              <a:t>/</a:t>
            </a:r>
            <a:r>
              <a:rPr lang="zh-CN" altLang="en-US"/>
              <a:t>土地改革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、抗美援朝：</a:t>
            </a:r>
            <a:r>
              <a:rPr lang="en-US" altLang="zh-CN"/>
              <a:t>1950-1953/</a:t>
            </a:r>
            <a:r>
              <a:rPr lang="zh-CN" altLang="en-US"/>
              <a:t>彭德怀</a:t>
            </a:r>
            <a:r>
              <a:rPr lang="en-US" altLang="zh-CN"/>
              <a:t>/</a:t>
            </a:r>
            <a:r>
              <a:rPr lang="zh-CN" altLang="en-US"/>
              <a:t>中国人民志愿</a:t>
            </a:r>
            <a:r>
              <a:rPr lang="zh-CN" altLang="en-US"/>
              <a:t>军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、土地改革：</a:t>
            </a:r>
            <a:r>
              <a:rPr lang="en-US" altLang="zh-CN"/>
              <a:t>1950-1952.</a:t>
            </a:r>
            <a:r>
              <a:rPr lang="zh-CN" altLang="en-US"/>
              <a:t>底</a:t>
            </a:r>
            <a:r>
              <a:rPr lang="en-US" altLang="zh-CN"/>
              <a:t> </a:t>
            </a:r>
            <a:r>
              <a:rPr lang="zh-CN" altLang="en-US"/>
              <a:t>《中华人民共和国土地改革</a:t>
            </a:r>
            <a:r>
              <a:rPr lang="zh-CN" altLang="en-US"/>
              <a:t>法》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4</a:t>
            </a:r>
            <a:r>
              <a:rPr lang="zh-CN" altLang="en-US"/>
              <a:t>、社会主义建设：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b="1"/>
              <a:t>【经济建设】</a:t>
            </a:r>
            <a:r>
              <a:rPr lang="zh-CN" altLang="en-US"/>
              <a:t>一五计划：</a:t>
            </a:r>
            <a:r>
              <a:rPr lang="en-US" altLang="zh-CN"/>
              <a:t>1953-1957  </a:t>
            </a:r>
            <a:r>
              <a:rPr lang="zh-CN" altLang="en-US"/>
              <a:t>【工</a:t>
            </a:r>
            <a:r>
              <a:rPr lang="en-US" altLang="zh-CN"/>
              <a:t>    </a:t>
            </a:r>
            <a:r>
              <a:rPr lang="zh-CN" altLang="en-US"/>
              <a:t>厂】鞍山钢铁厂、沈阳机械制造厂、长春第一汽车制造厂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</a:t>
            </a:r>
            <a:r>
              <a:rPr lang="en-US" altLang="zh-CN"/>
              <a:t>                                                          </a:t>
            </a:r>
            <a:r>
              <a:rPr lang="zh-CN"/>
              <a:t>【交通线】</a:t>
            </a:r>
            <a:r>
              <a:rPr lang="zh-CN" altLang="en-US"/>
              <a:t>武汉长江大桥、川藏</a:t>
            </a:r>
            <a:r>
              <a:rPr lang="en-US" altLang="zh-CN"/>
              <a:t>/</a:t>
            </a:r>
            <a:r>
              <a:rPr lang="zh-CN" altLang="en-US"/>
              <a:t>青藏</a:t>
            </a:r>
            <a:r>
              <a:rPr lang="en-US" altLang="zh-CN"/>
              <a:t>/</a:t>
            </a:r>
            <a:r>
              <a:rPr lang="zh-CN" altLang="en-US"/>
              <a:t>新藏</a:t>
            </a:r>
            <a:r>
              <a:rPr lang="zh-CN" altLang="en-US"/>
              <a:t>公路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【</a:t>
            </a:r>
            <a:r>
              <a:rPr lang="zh-CN" altLang="en-US" b="1"/>
              <a:t>政治建设】</a:t>
            </a:r>
            <a:r>
              <a:rPr lang="zh-CN" altLang="en-US"/>
              <a:t>第一届政治协商会议与《宪法》：</a:t>
            </a:r>
            <a:r>
              <a:rPr lang="en-US" altLang="zh-CN"/>
              <a:t>1954</a:t>
            </a:r>
            <a:r>
              <a:rPr lang="zh-CN" altLang="en-US"/>
              <a:t>年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b="1"/>
              <a:t>【制度建设】</a:t>
            </a:r>
            <a:r>
              <a:rPr lang="zh-CN" altLang="en-US"/>
              <a:t>三大改造：</a:t>
            </a:r>
            <a:r>
              <a:rPr lang="en-US" altLang="zh-CN"/>
              <a:t>1955-1956  </a:t>
            </a:r>
            <a:r>
              <a:rPr lang="zh-CN" altLang="en-US"/>
              <a:t>【农</a:t>
            </a:r>
            <a:r>
              <a:rPr lang="en-US" altLang="zh-CN"/>
              <a:t>    </a:t>
            </a:r>
            <a:r>
              <a:rPr lang="zh-CN" altLang="en-US"/>
              <a:t>业】</a:t>
            </a:r>
            <a:r>
              <a:rPr lang="en-US" altLang="zh-CN"/>
              <a:t>  </a:t>
            </a:r>
            <a:r>
              <a:rPr lang="zh-CN" altLang="en-US"/>
              <a:t>生产合作化（</a:t>
            </a:r>
            <a:r>
              <a:rPr lang="zh-CN" altLang="en-US"/>
              <a:t>形式）</a:t>
            </a:r>
            <a:r>
              <a:rPr lang="en-US" altLang="zh-CN"/>
              <a:t>   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                                                       </a:t>
            </a:r>
            <a:r>
              <a:rPr lang="zh-CN" altLang="en-US">
                <a:sym typeface="+mn-ea"/>
              </a:rPr>
              <a:t>【手工业】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生产合作化（</a:t>
            </a:r>
            <a:r>
              <a:rPr lang="zh-CN" altLang="en-US">
                <a:sym typeface="+mn-ea"/>
              </a:rPr>
              <a:t>形式）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                                                       </a:t>
            </a:r>
            <a:r>
              <a:rPr lang="zh-CN" altLang="en-US">
                <a:sym typeface="+mn-ea"/>
              </a:rPr>
              <a:t>【商</a:t>
            </a:r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业】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赎买政策、公私合营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         </a:t>
            </a:r>
            <a:r>
              <a:rPr lang="zh-CN" altLang="en-US">
                <a:sym typeface="+mn-ea"/>
              </a:rPr>
              <a:t>意义：实现了对农业、手工业、资本主义工商业的社会主义改造，实现了生产资料私有制向社会主义公有制的转变。社会主义基本制度在我国建立起来。这是我国历史上最深刻的社会变革，我国从此进入社会主义</a:t>
            </a:r>
            <a:r>
              <a:rPr lang="zh-CN" altLang="en-US">
                <a:sym typeface="+mn-ea"/>
              </a:rPr>
              <a:t>初级阶段。</a:t>
            </a:r>
            <a:endParaRPr lang="zh-CN" altLang="en-US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677660" y="1582420"/>
            <a:ext cx="4463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FFFF00"/>
                </a:highlight>
              </a:rPr>
              <a:t>1947</a:t>
            </a:r>
            <a:r>
              <a:rPr lang="zh-CN" altLang="en-US">
                <a:highlight>
                  <a:srgbClr val="FFFF00"/>
                </a:highlight>
              </a:rPr>
              <a:t>《中国土地法大纲》（</a:t>
            </a:r>
            <a:r>
              <a:rPr lang="en-US" altLang="zh-CN">
                <a:highlight>
                  <a:srgbClr val="FFFF00"/>
                </a:highlight>
              </a:rPr>
              <a:t>“</a:t>
            </a:r>
            <a:r>
              <a:rPr lang="zh-CN" altLang="en-US">
                <a:highlight>
                  <a:srgbClr val="FFFF00"/>
                </a:highlight>
              </a:rPr>
              <a:t>耕者有其田</a:t>
            </a:r>
            <a:r>
              <a:rPr lang="en-US" altLang="zh-CN">
                <a:highlight>
                  <a:srgbClr val="FFFF00"/>
                </a:highlight>
              </a:rPr>
              <a:t>”</a:t>
            </a:r>
            <a:r>
              <a:rPr lang="zh-CN" altLang="en-US">
                <a:highlight>
                  <a:srgbClr val="FFFF00"/>
                </a:highlight>
              </a:rPr>
              <a:t>）</a:t>
            </a:r>
            <a:endParaRPr lang="zh-CN" altLang="en-US">
              <a:highlight>
                <a:srgbClr val="FFFF00"/>
              </a:highlight>
            </a:endParaRPr>
          </a:p>
        </p:txBody>
      </p:sp>
      <p:sp>
        <p:nvSpPr>
          <p:cNvPr id="10" name="左大括号 9"/>
          <p:cNvSpPr/>
          <p:nvPr/>
        </p:nvSpPr>
        <p:spPr>
          <a:xfrm>
            <a:off x="3959860" y="4205605"/>
            <a:ext cx="118745" cy="786765"/>
          </a:xfrm>
          <a:prstGeom prst="leftBrace">
            <a:avLst>
              <a:gd name="adj1" fmla="val 8333"/>
              <a:gd name="adj2" fmla="val 171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0" y="132715"/>
            <a:ext cx="54584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</a:rPr>
              <a:t>6.2 </a:t>
            </a:r>
            <a:r>
              <a:rPr lang="zh-CN" altLang="en-US" sz="2400" b="1">
                <a:solidFill>
                  <a:srgbClr val="C00000"/>
                </a:solidFill>
              </a:rPr>
              <a:t>艰辛探索与建设</a:t>
            </a:r>
            <a:r>
              <a:rPr lang="zh-CN" altLang="en-US" sz="2400" b="1">
                <a:solidFill>
                  <a:srgbClr val="C00000"/>
                </a:solidFill>
              </a:rPr>
              <a:t>成就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74650" y="593090"/>
            <a:ext cx="11687810" cy="6277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>
                <a:solidFill>
                  <a:srgbClr val="C00000"/>
                </a:solidFill>
              </a:rPr>
              <a:t>（一）艰辛探索</a:t>
            </a:r>
            <a:endParaRPr lang="zh-CN" altLang="en-US" sz="2000" b="1">
              <a:solidFill>
                <a:srgbClr val="C00000"/>
              </a:solidFill>
            </a:endParaRPr>
          </a:p>
          <a:p>
            <a:pPr fontAlgn="auto"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1956</a:t>
            </a:r>
            <a:r>
              <a:rPr lang="zh-CN" altLang="en-US"/>
              <a:t>年</a:t>
            </a:r>
            <a:r>
              <a:rPr lang="en-US" altLang="zh-CN"/>
              <a:t> </a:t>
            </a:r>
            <a:r>
              <a:rPr lang="zh-CN" altLang="en-US"/>
              <a:t>中共八大：【主要</a:t>
            </a:r>
            <a:r>
              <a:rPr lang="zh-CN" altLang="en-US"/>
              <a:t>人物】集中力量尽快地从落后的农业国变成先进</a:t>
            </a:r>
            <a:r>
              <a:rPr lang="zh-CN" altLang="en-US"/>
              <a:t>的工业</a:t>
            </a:r>
            <a:r>
              <a:rPr lang="zh-CN" altLang="en-US"/>
              <a:t>国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                                    </a:t>
            </a:r>
            <a:r>
              <a:rPr lang="zh-CN" altLang="en-US"/>
              <a:t>【主要矛盾】人民对于建立先进的工业国要求统落后的农业国的现实之间的</a:t>
            </a:r>
            <a:r>
              <a:rPr lang="zh-CN" altLang="en-US"/>
              <a:t>矛盾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1958</a:t>
            </a:r>
            <a:r>
              <a:rPr lang="zh-CN" altLang="en-US"/>
              <a:t>年</a:t>
            </a:r>
            <a:r>
              <a:rPr lang="en-US" altLang="zh-CN"/>
              <a:t> </a:t>
            </a:r>
            <a:r>
              <a:rPr lang="zh-CN" altLang="en-US"/>
              <a:t>中共八大二次会议：【总路线】鼓足干劲、力争上游、多快好省地建设社会主义；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 </a:t>
            </a:r>
            <a:r>
              <a:rPr lang="en-US" altLang="zh-CN"/>
              <a:t>                                                  </a:t>
            </a:r>
            <a:r>
              <a:rPr lang="zh-CN" altLang="en-US"/>
              <a:t>【成</a:t>
            </a:r>
            <a:r>
              <a:rPr lang="en-US" altLang="zh-CN"/>
              <a:t>   </a:t>
            </a:r>
            <a:r>
              <a:rPr lang="zh-CN" altLang="en-US"/>
              <a:t>果】大跃进、人民</a:t>
            </a:r>
            <a:r>
              <a:rPr lang="zh-CN" altLang="en-US"/>
              <a:t>公社化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1961</a:t>
            </a:r>
            <a:r>
              <a:rPr lang="zh-CN" altLang="en-US"/>
              <a:t>年</a:t>
            </a:r>
            <a:r>
              <a:rPr lang="en-US" altLang="zh-CN"/>
              <a:t> </a:t>
            </a:r>
            <a:r>
              <a:rPr lang="zh-CN" altLang="en-US"/>
              <a:t>党的八届九中全会：【八字方针】</a:t>
            </a:r>
            <a:r>
              <a:rPr lang="en-US" altLang="zh-CN"/>
              <a:t>“</a:t>
            </a:r>
            <a:r>
              <a:rPr lang="zh-CN" altLang="en-US"/>
              <a:t>调整、巩固、充实、提高</a:t>
            </a:r>
            <a:r>
              <a:rPr lang="en-US" altLang="zh-CN"/>
              <a:t>”</a:t>
            </a:r>
            <a:endParaRPr lang="en-US" altLang="zh-CN"/>
          </a:p>
          <a:p>
            <a:pPr fontAlgn="auto">
              <a:lnSpc>
                <a:spcPct val="150000"/>
              </a:lnSpc>
            </a:pP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/>
              <a:t>1962</a:t>
            </a:r>
            <a:r>
              <a:rPr lang="zh-CN" altLang="en-US"/>
              <a:t>年</a:t>
            </a:r>
            <a:r>
              <a:rPr lang="en-US" altLang="zh-CN"/>
              <a:t> </a:t>
            </a:r>
            <a:r>
              <a:rPr lang="zh-CN" altLang="en-US"/>
              <a:t>七千人大会：</a:t>
            </a:r>
            <a:r>
              <a:rPr lang="zh-CN"/>
              <a:t>【独特点】中国共产党成立以来举行的规模最大的一次工作会议</a:t>
            </a:r>
            <a:endParaRPr lang="zh-CN"/>
          </a:p>
          <a:p>
            <a:pPr fontAlgn="auto">
              <a:lnSpc>
                <a:spcPct val="150000"/>
              </a:lnSpc>
            </a:pPr>
            <a:r>
              <a:rPr lang="zh-CN"/>
              <a:t> </a:t>
            </a:r>
            <a:r>
              <a:rPr lang="en-US" altLang="zh-CN"/>
              <a:t>                                       </a:t>
            </a:r>
            <a:r>
              <a:rPr lang="zh-CN" altLang="en-US"/>
              <a:t>【意</a:t>
            </a:r>
            <a:r>
              <a:rPr lang="en-US" altLang="zh-CN"/>
              <a:t>   </a:t>
            </a:r>
            <a:r>
              <a:rPr lang="zh-CN" altLang="en-US"/>
              <a:t>义】初步总结了经验、给全党以</a:t>
            </a:r>
            <a:r>
              <a:rPr lang="zh-CN" altLang="en-US"/>
              <a:t>鼓舞。。。。。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1966-1967 </a:t>
            </a:r>
            <a:r>
              <a:rPr lang="zh-CN" altLang="en-US"/>
              <a:t>文化大革命：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 sz="2000" b="1">
                <a:solidFill>
                  <a:srgbClr val="C00000"/>
                </a:solidFill>
                <a:sym typeface="+mn-ea"/>
              </a:rPr>
              <a:t>（二）建设成就</a:t>
            </a:r>
            <a:endParaRPr lang="zh-CN" altLang="en-US" sz="2000" b="1">
              <a:solidFill>
                <a:srgbClr val="C00000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1、油田：大庆油田、胜利油田、大港油田；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、新兴工业：电子工业、原子工业、航天</a:t>
            </a:r>
            <a:r>
              <a:rPr lang="zh-CN" altLang="en-US">
                <a:sym typeface="+mn-ea"/>
              </a:rPr>
              <a:t>工业；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、交通方面：兰新、兰青、包兰</a:t>
            </a:r>
            <a:r>
              <a:rPr lang="zh-CN" altLang="en-US">
                <a:sym typeface="+mn-ea"/>
              </a:rPr>
              <a:t>等铁路</a:t>
            </a:r>
            <a:endParaRPr lang="zh-CN" altLang="en-US"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、文革时期的成就？</a:t>
            </a:r>
            <a:r>
              <a:rPr lang="zh-CN" altLang="en-US">
                <a:latin typeface="Calibri" panose="020F0502020204030204" charset="0"/>
                <a:sym typeface="+mn-ea"/>
              </a:rPr>
              <a:t>①</a:t>
            </a:r>
            <a:r>
              <a:rPr lang="en-US" altLang="zh-CN">
                <a:latin typeface="Calibri" panose="020F0502020204030204" charset="0"/>
                <a:sym typeface="+mn-ea"/>
              </a:rPr>
              <a:t>1967</a:t>
            </a:r>
            <a:r>
              <a:rPr lang="zh-CN" altLang="en-US">
                <a:latin typeface="Calibri" panose="020F0502020204030204" charset="0"/>
                <a:sym typeface="+mn-ea"/>
              </a:rPr>
              <a:t>年</a:t>
            </a:r>
            <a:r>
              <a:rPr lang="en-US" altLang="zh-CN">
                <a:latin typeface="Calibri" panose="020F0502020204030204" charset="0"/>
                <a:sym typeface="+mn-ea"/>
              </a:rPr>
              <a:t> </a:t>
            </a:r>
            <a:r>
              <a:rPr lang="zh-CN" altLang="en-US">
                <a:latin typeface="Calibri" panose="020F0502020204030204" charset="0"/>
                <a:sym typeface="+mn-ea"/>
              </a:rPr>
              <a:t>第一颗氢弹；②</a:t>
            </a:r>
            <a:r>
              <a:rPr lang="en-US" altLang="zh-CN">
                <a:latin typeface="Calibri" panose="020F0502020204030204" charset="0"/>
                <a:sym typeface="+mn-ea"/>
              </a:rPr>
              <a:t>1970</a:t>
            </a:r>
            <a:r>
              <a:rPr lang="zh-CN" altLang="en-US">
                <a:latin typeface="Calibri" panose="020F0502020204030204" charset="0"/>
                <a:sym typeface="+mn-ea"/>
              </a:rPr>
              <a:t>年</a:t>
            </a:r>
            <a:r>
              <a:rPr lang="en-US" altLang="zh-CN">
                <a:latin typeface="Calibri" panose="020F0502020204030204" charset="0"/>
                <a:sym typeface="+mn-ea"/>
              </a:rPr>
              <a:t> </a:t>
            </a:r>
            <a:r>
              <a:rPr lang="zh-CN" altLang="en-US">
                <a:latin typeface="Calibri" panose="020F0502020204030204" charset="0"/>
                <a:sym typeface="+mn-ea"/>
              </a:rPr>
              <a:t>第一颗人造卫星；③</a:t>
            </a:r>
            <a:r>
              <a:rPr lang="en-US" altLang="zh-CN">
                <a:latin typeface="Calibri" panose="020F0502020204030204" charset="0"/>
                <a:sym typeface="+mn-ea"/>
              </a:rPr>
              <a:t>1973</a:t>
            </a:r>
            <a:r>
              <a:rPr lang="zh-CN" altLang="en-US">
                <a:latin typeface="Calibri" panose="020F0502020204030204" charset="0"/>
                <a:sym typeface="+mn-ea"/>
              </a:rPr>
              <a:t>年</a:t>
            </a:r>
            <a:r>
              <a:rPr lang="en-US" altLang="zh-CN">
                <a:latin typeface="Calibri" panose="020F0502020204030204" charset="0"/>
                <a:sym typeface="+mn-ea"/>
              </a:rPr>
              <a:t> </a:t>
            </a:r>
            <a:r>
              <a:rPr lang="zh-CN" altLang="en-US">
                <a:latin typeface="Calibri" panose="020F0502020204030204" charset="0"/>
                <a:sym typeface="+mn-ea"/>
              </a:rPr>
              <a:t>灿型杂交水稻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7170" y="110490"/>
            <a:ext cx="10641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</a:rPr>
              <a:t>6.3 </a:t>
            </a:r>
            <a:r>
              <a:rPr lang="zh-CN" altLang="en-US" sz="2400" b="1">
                <a:solidFill>
                  <a:srgbClr val="C00000"/>
                </a:solidFill>
              </a:rPr>
              <a:t>改革开放的</a:t>
            </a:r>
            <a:r>
              <a:rPr lang="zh-CN" altLang="en-US" sz="2400" b="1">
                <a:solidFill>
                  <a:srgbClr val="C00000"/>
                </a:solidFill>
              </a:rPr>
              <a:t>起步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7170" y="570865"/>
            <a:ext cx="118846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1977</a:t>
            </a:r>
            <a:r>
              <a:rPr lang="zh-CN" altLang="en-US"/>
              <a:t>年的思想争鸣：关于真理问题的大讨论：</a:t>
            </a:r>
            <a:r>
              <a:rPr lang="en-US" altLang="zh-CN" u="sng"/>
              <a:t>   </a:t>
            </a:r>
            <a:r>
              <a:rPr lang="zh-CN" altLang="en-US" u="sng"/>
              <a:t>华国锋</a:t>
            </a:r>
            <a:r>
              <a:rPr lang="en-US" altLang="zh-CN" u="sng"/>
              <a:t>“</a:t>
            </a:r>
            <a:r>
              <a:rPr lang="zh-CN" altLang="en-US" u="sng"/>
              <a:t>两个凡是</a:t>
            </a:r>
            <a:r>
              <a:rPr lang="en-US" altLang="zh-CN" u="sng"/>
              <a:t>”     </a:t>
            </a:r>
            <a:r>
              <a:rPr lang="en-US" altLang="zh-CN"/>
              <a:t>vs </a:t>
            </a:r>
            <a:r>
              <a:rPr lang="en-US" altLang="zh-CN" u="sng"/>
              <a:t>    1987</a:t>
            </a:r>
            <a:r>
              <a:rPr lang="zh-CN" altLang="en-US" u="sng"/>
              <a:t>《实践是检验真理的唯一</a:t>
            </a:r>
            <a:r>
              <a:rPr lang="zh-CN" altLang="en-US" u="sng"/>
              <a:t>标准》</a:t>
            </a:r>
            <a:r>
              <a:rPr lang="en-US" altLang="zh-CN" u="sng"/>
              <a:t>.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/>
              <a:t>1978</a:t>
            </a:r>
            <a:r>
              <a:rPr lang="zh-CN" altLang="en-US"/>
              <a:t>年</a:t>
            </a:r>
            <a:r>
              <a:rPr lang="en-US" altLang="zh-CN"/>
              <a:t> </a:t>
            </a:r>
            <a:r>
              <a:rPr lang="zh-CN" altLang="en-US"/>
              <a:t>十一届三中全会：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）国家工作重心：把国家工作重心转移到经济建设上来，实行改革开放的战略</a:t>
            </a:r>
            <a:r>
              <a:rPr lang="zh-CN" altLang="en-US"/>
              <a:t>决策。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）意义：</a:t>
            </a:r>
            <a:r>
              <a:rPr lang="zh-CN" altLang="en-US">
                <a:latin typeface="Calibri" panose="020F0502020204030204" charset="0"/>
              </a:rPr>
              <a:t>①是深远意义的伟大转折点；</a:t>
            </a:r>
            <a:endParaRPr lang="zh-CN" altLang="en-US">
              <a:latin typeface="Calibri" panose="020F0502020204030204" charset="0"/>
            </a:endParaRPr>
          </a:p>
          <a:p>
            <a:r>
              <a:rPr lang="en-US" altLang="zh-CN">
                <a:latin typeface="Calibri" panose="020F0502020204030204" charset="0"/>
              </a:rPr>
              <a:t>                                </a:t>
            </a:r>
            <a:r>
              <a:rPr lang="zh-CN" altLang="en-US">
                <a:latin typeface="Calibri" panose="020F0502020204030204" charset="0"/>
              </a:rPr>
              <a:t>②开启了改革开放和社会主义现代化的伟大征程。</a:t>
            </a:r>
            <a:endParaRPr lang="zh-CN" altLang="en-US">
              <a:latin typeface="Calibri" panose="020F0502020204030204" charset="0"/>
            </a:endParaRPr>
          </a:p>
          <a:p>
            <a:r>
              <a:rPr lang="en-US" altLang="zh-CN">
                <a:latin typeface="Calibri" panose="020F0502020204030204" charset="0"/>
              </a:rPr>
              <a:t>                                </a:t>
            </a:r>
            <a:r>
              <a:rPr lang="zh-CN" altLang="en-US">
                <a:latin typeface="Calibri" panose="020F0502020204030204" charset="0"/>
              </a:rPr>
              <a:t>③实际形成了以邓小平为核心的第二代中央领导集体</a:t>
            </a:r>
            <a:endParaRPr lang="zh-CN" altLang="en-US">
              <a:latin typeface="Calibri" panose="020F0502020204030204" charset="0"/>
            </a:endParaRPr>
          </a:p>
          <a:p>
            <a:r>
              <a:rPr lang="en-US" altLang="zh-CN">
                <a:latin typeface="Calibri" panose="020F0502020204030204" charset="0"/>
              </a:rPr>
              <a:t>                                </a:t>
            </a:r>
            <a:r>
              <a:rPr lang="zh-CN" altLang="en-US">
                <a:latin typeface="Calibri" panose="020F0502020204030204" charset="0"/>
              </a:rPr>
              <a:t>④中国共产党在思想、政治、组织等方面全面拨乱反正</a:t>
            </a:r>
            <a:endParaRPr lang="zh-CN" altLang="en-US">
              <a:latin typeface="Calibri" panose="020F0502020204030204" charset="0"/>
            </a:endParaRPr>
          </a:p>
          <a:p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、农村体制改革：家庭联产承包责任制</a:t>
            </a:r>
            <a:r>
              <a:rPr lang="en-US" altLang="zh-CN"/>
              <a:t> </a:t>
            </a:r>
            <a:r>
              <a:rPr lang="en-US"/>
              <a:t>/ </a:t>
            </a:r>
            <a:r>
              <a:rPr lang="zh-CN" altLang="en-US"/>
              <a:t>安徽凤阳县小岗村</a:t>
            </a:r>
            <a:r>
              <a:rPr lang="en-US" altLang="zh-CN"/>
              <a:t> / </a:t>
            </a:r>
            <a:r>
              <a:rPr lang="zh-CN" altLang="en-US"/>
              <a:t>包干到户</a:t>
            </a:r>
            <a:endParaRPr lang="en-US"/>
          </a:p>
          <a:p>
            <a:r>
              <a:rPr lang="en-US" altLang="zh-CN"/>
              <a:t>4</a:t>
            </a:r>
            <a:r>
              <a:rPr lang="zh-CN" altLang="en-US"/>
              <a:t>、城市体制改革：公有制基础上有计划的商品经济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                    </a:t>
            </a:r>
            <a:r>
              <a:rPr lang="zh-CN" altLang="en-US"/>
              <a:t>（</a:t>
            </a:r>
            <a:r>
              <a:rPr lang="en-US" altLang="zh-CN"/>
              <a:t>1984 </a:t>
            </a:r>
            <a:r>
              <a:rPr lang="zh-CN" altLang="en-US"/>
              <a:t>十二届</a:t>
            </a:r>
            <a:r>
              <a:rPr lang="zh-CN" altLang="en-US"/>
              <a:t>三中全会）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、对外开放：</a:t>
            </a:r>
            <a:r>
              <a:rPr lang="en-US" altLang="zh-CN"/>
              <a:t>1980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【点】</a:t>
            </a:r>
            <a:r>
              <a:rPr lang="en-US" altLang="zh-CN"/>
              <a:t>1980 </a:t>
            </a:r>
            <a:r>
              <a:rPr lang="zh-CN" altLang="en-US"/>
              <a:t>珠海、汕头、厦门、深圳</a:t>
            </a:r>
            <a:r>
              <a:rPr lang="en-US" altLang="zh-CN"/>
              <a:t> 1988 </a:t>
            </a:r>
            <a:r>
              <a:rPr lang="zh-CN" altLang="en-US"/>
              <a:t>海南</a:t>
            </a:r>
            <a:endParaRPr lang="zh-CN" altLang="en-US"/>
          </a:p>
          <a:p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【线】</a:t>
            </a:r>
            <a:r>
              <a:rPr lang="en-US" altLang="zh-CN">
                <a:sym typeface="+mn-ea"/>
              </a:rPr>
              <a:t>1984 </a:t>
            </a:r>
            <a:r>
              <a:rPr lang="zh-CN" altLang="en-US">
                <a:sym typeface="+mn-ea"/>
              </a:rPr>
              <a:t>沿海港口城市：大连、天津、上海、青岛、福州、广州</a:t>
            </a:r>
            <a:endParaRPr lang="zh-CN" altLang="en-US"/>
          </a:p>
          <a:p>
            <a:r>
              <a:rPr lang="en-US" altLang="zh-CN">
                <a:sym typeface="+mn-ea"/>
              </a:rPr>
              <a:t>    </a:t>
            </a:r>
            <a:r>
              <a:rPr lang="zh-CN" altLang="en-US">
                <a:sym typeface="+mn-ea"/>
              </a:rPr>
              <a:t>【面】</a:t>
            </a:r>
            <a:r>
              <a:rPr lang="en-US" altLang="zh-CN">
                <a:sym typeface="+mn-ea"/>
              </a:rPr>
              <a:t>1985 </a:t>
            </a:r>
            <a:r>
              <a:rPr lang="zh-CN" altLang="en-US">
                <a:sym typeface="+mn-ea"/>
              </a:rPr>
              <a:t>沿海经济开发区：长江三角洲、珠江三角洲、闽南三角洲</a:t>
            </a:r>
            <a:r>
              <a:rPr lang="en-US" altLang="zh-CN">
                <a:sym typeface="+mn-ea"/>
              </a:rPr>
              <a:t>.....</a:t>
            </a:r>
            <a:endParaRPr lang="en-US" altLang="zh-CN">
              <a:sym typeface="+mn-ea"/>
            </a:endParaRPr>
          </a:p>
          <a:p>
            <a:r>
              <a:rPr lang="en-US" altLang="zh-CN" b="1">
                <a:highlight>
                  <a:srgbClr val="FFFF00"/>
                </a:highlight>
                <a:sym typeface="+mn-ea"/>
              </a:rPr>
              <a:t>     “</a:t>
            </a:r>
            <a:r>
              <a:rPr lang="zh-CN" altLang="en-US" b="1">
                <a:highlight>
                  <a:srgbClr val="FFFF00"/>
                </a:highlight>
                <a:sym typeface="+mn-ea"/>
              </a:rPr>
              <a:t>特点：全方位、多层次、宽领域</a:t>
            </a:r>
            <a:r>
              <a:rPr lang="en-US" altLang="zh-CN" b="1">
                <a:highlight>
                  <a:srgbClr val="FFFF00"/>
                </a:highlight>
                <a:sym typeface="+mn-ea"/>
              </a:rPr>
              <a:t>”</a:t>
            </a:r>
            <a:endParaRPr lang="en-US" altLang="zh-CN" b="1">
              <a:highlight>
                <a:srgbClr val="FFFF00"/>
              </a:highlight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0040" y="5093970"/>
            <a:ext cx="83331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C00000"/>
                </a:solidFill>
              </a:rPr>
              <a:t>6.4 </a:t>
            </a:r>
            <a:r>
              <a:rPr lang="zh-CN" altLang="en-US" sz="2400" b="1">
                <a:solidFill>
                  <a:srgbClr val="C00000"/>
                </a:solidFill>
              </a:rPr>
              <a:t>民族区域自治地方发展</a:t>
            </a:r>
            <a:endParaRPr lang="zh-CN" altLang="en-US" sz="2400" b="1">
              <a:solidFill>
                <a:srgbClr val="C00000"/>
              </a:solidFill>
            </a:endParaRPr>
          </a:p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、民族区域自治制度是一项</a:t>
            </a:r>
            <a:r>
              <a:rPr lang="en-US" altLang="zh-CN">
                <a:sym typeface="+mn-ea"/>
              </a:rPr>
              <a:t>_</a:t>
            </a:r>
            <a:r>
              <a:rPr lang="zh-CN" altLang="en-US" u="sng">
                <a:sym typeface="+mn-ea"/>
              </a:rPr>
              <a:t>基本</a:t>
            </a:r>
            <a:r>
              <a:rPr lang="en-US" altLang="zh-CN">
                <a:sym typeface="+mn-ea"/>
              </a:rPr>
              <a:t>_</a:t>
            </a:r>
            <a:r>
              <a:rPr lang="zh-CN" altLang="en-US">
                <a:sym typeface="+mn-ea"/>
              </a:rPr>
              <a:t>的政治</a:t>
            </a:r>
            <a:r>
              <a:rPr lang="zh-CN" altLang="en-US">
                <a:sym typeface="+mn-ea"/>
              </a:rPr>
              <a:t>制度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zh-CN">
                <a:sym typeface="+mn-ea"/>
              </a:rPr>
              <a:t>【最早的省级自治区】内蒙古</a:t>
            </a:r>
            <a:r>
              <a:rPr lang="zh-CN">
                <a:sym typeface="+mn-ea"/>
              </a:rPr>
              <a:t>自治区</a:t>
            </a:r>
            <a:endParaRPr lang="zh-CN">
              <a:sym typeface="+mn-ea"/>
            </a:endParaRPr>
          </a:p>
          <a:p>
            <a:r>
              <a:rPr 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【最晚的省级自治区】西藏自治区</a:t>
            </a:r>
            <a:endParaRPr lang="zh-CN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、【一项发展战略】</a:t>
            </a:r>
            <a:r>
              <a:rPr lang="en-US">
                <a:sym typeface="+mn-ea"/>
              </a:rPr>
              <a:t>21</a:t>
            </a:r>
            <a:r>
              <a:rPr lang="zh-CN" altLang="en-US">
                <a:sym typeface="+mn-ea"/>
              </a:rPr>
              <a:t>世纪初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西部大开发</a:t>
            </a:r>
            <a:r>
              <a:rPr lang="en-US" altLang="zh-CN">
                <a:sym typeface="+mn-ea"/>
              </a:rPr>
              <a:t>/2006</a:t>
            </a:r>
            <a:r>
              <a:rPr lang="zh-CN" altLang="en-US">
                <a:sym typeface="+mn-ea"/>
              </a:rPr>
              <a:t>年青藏</a:t>
            </a:r>
            <a:r>
              <a:rPr lang="zh-CN" altLang="en-US">
                <a:sym typeface="+mn-ea"/>
              </a:rPr>
              <a:t>铁路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UNIT_TABLE_BEAUTIFY" val="smartTable{55ca0699-d912-4e59-bdd0-a1cda85a0cc5}"/>
  <p:tag name="TABLE_ENDDRAG_ORIGIN_RECT" val="671*141"/>
  <p:tag name="TABLE_ENDDRAG_RECT" val="144*210*671*141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4886</Words>
  <Application>WPS 演示</Application>
  <PresentationFormat>宽屏</PresentationFormat>
  <Paragraphs>258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Wingdings</vt:lpstr>
      <vt:lpstr>Calibri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Olivia</cp:lastModifiedBy>
  <cp:revision>156</cp:revision>
  <dcterms:created xsi:type="dcterms:W3CDTF">2019-06-19T02:08:00Z</dcterms:created>
  <dcterms:modified xsi:type="dcterms:W3CDTF">2021-11-05T07:10:43Z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56C52A56D667489897AE7D145862F612</vt:lpwstr>
  </property>
</Properties>
</file>