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b9dBaQaWXBuMZgtGB/8x8CnG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ad69876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3ad6987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Mentores hablar brevemente sobre la W3C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Mentores explicar el uso del br y su contexto, y donde no utilizarlo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Mentores explicar el uso del br y su contexto, y donde no utilizarlo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7a45b78e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e7a45b78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7943800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794380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Mentores esta sección es para que los alumnos trabajen en equipos.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7a45b78e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e7a45b78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Mentores: esta sección es para que expliquen la teoría de anidamiento. Hasta acá lo venían haciendo sin saber porque.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2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52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jpg"/><Relationship Id="rId4" Type="http://schemas.openxmlformats.org/officeDocument/2006/relationships/image" Target="../media/image45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Relationship Id="rId4" Type="http://schemas.openxmlformats.org/officeDocument/2006/relationships/image" Target="../media/image37.png"/><Relationship Id="rId5" Type="http://schemas.openxmlformats.org/officeDocument/2006/relationships/image" Target="../media/image50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ipt de computador num ecrã" id="58" name="Google Shape;58;g13ad698767b_0_0"/>
          <p:cNvPicPr preferRelativeResize="0"/>
          <p:nvPr/>
        </p:nvPicPr>
        <p:blipFill rotWithShape="1">
          <a:blip r:embed="rId3">
            <a:alphaModFix amt="35000"/>
          </a:blip>
          <a:srcRect b="8712" l="0" r="0" t="7018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3ad698767b_0_0"/>
          <p:cNvSpPr txBox="1"/>
          <p:nvPr/>
        </p:nvSpPr>
        <p:spPr>
          <a:xfrm>
            <a:off x="800099" y="333028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ES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Duglas Oswaldo Moreno Mendoza</a:t>
            </a:r>
            <a:endParaRPr b="1" i="0" sz="16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s-ES" sz="11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academiacurso@gmail.com</a:t>
            </a:r>
            <a:endParaRPr b="0" i="0" sz="11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b="0" i="0" sz="177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13ad698767b_0_0"/>
          <p:cNvSpPr txBox="1"/>
          <p:nvPr/>
        </p:nvSpPr>
        <p:spPr>
          <a:xfrm>
            <a:off x="822946" y="569207"/>
            <a:ext cx="7543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s-ES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Desarrollo Web</a:t>
            </a:r>
            <a:b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2: </a:t>
            </a:r>
            <a:r>
              <a:rPr b="1" i="0" lang="es-E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Etiquetas HTML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13ad698767b_0_0"/>
          <p:cNvCxnSpPr/>
          <p:nvPr/>
        </p:nvCxnSpPr>
        <p:spPr>
          <a:xfrm>
            <a:off x="905730" y="3257547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g13ad698767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077" y="-1"/>
            <a:ext cx="3718850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/>
          <p:nvPr/>
        </p:nvSpPr>
        <p:spPr>
          <a:xfrm>
            <a:off x="2718786" y="638629"/>
            <a:ext cx="46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src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2001174" y="1597837"/>
            <a:ext cx="66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Las imágenes HTML se definen con la  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&lt;img&gt;.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nombre de archivo de la fuente de la imagen se especifica en el src atributo: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237" y="2533835"/>
            <a:ext cx="2847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>
            <a:off x="764959" y="638629"/>
            <a:ext cx="8140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atributos de ancho y alto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1467774" y="1750237"/>
            <a:ext cx="66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Las imágenes HTML también tienen atributos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y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, que especifica el ancho y el alto de la imagen: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006" y="2608555"/>
            <a:ext cx="42481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/>
          <p:nvPr/>
        </p:nvSpPr>
        <p:spPr>
          <a:xfrm>
            <a:off x="1776273" y="562429"/>
            <a:ext cx="751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de estilo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1620174" y="1521637"/>
            <a:ext cx="66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 atributo style se usa para especificar el estilo de un elemento, como color, fuente, tamaño, etc.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8832" y="2291179"/>
            <a:ext cx="4547892" cy="103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2233473" y="562429"/>
            <a:ext cx="751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lang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720774" y="1465487"/>
            <a:ext cx="6649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- El idioma del documento puede declararse en la etiqueta &lt;html&gt;.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- El idioma se declara con el atributo lang.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- Declarar un idioma es importante para las aplicaciones de accesibilidad (lectores de pantalla) y los motores de búsqueda: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2400" y="2816525"/>
            <a:ext cx="3495400" cy="2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1242873" y="562429"/>
            <a:ext cx="75105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Etiqueta HTML &lt;form&gt;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162974" y="1445437"/>
            <a:ext cx="66493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 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se usa para crear un formulario HTML para la entrada del usuario.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&lt;form&gt;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puede contener uno o más de los siguientes elementos de formulario: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026" y="2864100"/>
            <a:ext cx="1684125" cy="1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/>
          <p:nvPr/>
        </p:nvSpPr>
        <p:spPr>
          <a:xfrm>
            <a:off x="1623873" y="410029"/>
            <a:ext cx="751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Etiqueta HTML &lt;form&gt;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800" y="1376525"/>
            <a:ext cx="4596000" cy="3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1471473" y="562429"/>
            <a:ext cx="751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Etiqueta HTML &lt;form&gt;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085" y="1728186"/>
            <a:ext cx="36671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/>
          <p:nvPr/>
        </p:nvSpPr>
        <p:spPr>
          <a:xfrm>
            <a:off x="3221614" y="1919482"/>
            <a:ext cx="489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Buenas Prácticas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8654" y="445019"/>
            <a:ext cx="619283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273825" y="320975"/>
            <a:ext cx="1317300" cy="1250700"/>
          </a:xfrm>
          <a:prstGeom prst="rect">
            <a:avLst/>
          </a:prstGeom>
          <a:solidFill>
            <a:srgbClr val="E63867"/>
          </a:solidFill>
          <a:ln cap="flat" cmpd="sng" w="9525">
            <a:solidFill>
              <a:srgbClr val="E6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2039650" y="1781725"/>
            <a:ext cx="56208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estándar HTML5 no requiere nombres de atributo en minúsculas.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de título se puede escribir con mayúsculas o minúsculas como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W3C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recomienda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minúsculas en HTML y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exige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minúsculas para tipos de documentos más estrictos como XHTML.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215387" y="775492"/>
            <a:ext cx="48926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Buenas Prácticas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/>
          <p:nvPr/>
        </p:nvSpPr>
        <p:spPr>
          <a:xfrm>
            <a:off x="1855525" y="349375"/>
            <a:ext cx="608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Resumen de atributos</a:t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2057400" y="1252000"/>
            <a:ext cx="54840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 - Especifica un texto alternativo para una imagen, cuando la imagen no se puede mostrar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disabled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 Especifica que un elemento de entrada debe estar desactivado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 Especifica la URL (dirección web) para un enlace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 Especifica una identificación única para un elemento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 Especifica la URL (dirección web) para una imagen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 Especifica un estilo CSS en línea para un elemento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-Especifica información adicional sobre un elemento (se muestra como información sobre herramientas)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840" y="1870941"/>
            <a:ext cx="6705599" cy="216174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2639502" y="646023"/>
            <a:ext cx="444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Etiquetas HTML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/>
          <p:nvPr/>
        </p:nvSpPr>
        <p:spPr>
          <a:xfrm>
            <a:off x="1903739" y="331610"/>
            <a:ext cx="55162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Encabezados 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551" y="1495153"/>
            <a:ext cx="2774250" cy="31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5">
            <a:alphaModFix/>
          </a:blip>
          <a:srcRect b="988" l="0" r="0" t="0"/>
          <a:stretch/>
        </p:blipFill>
        <p:spPr>
          <a:xfrm>
            <a:off x="5175425" y="1897700"/>
            <a:ext cx="19876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1171852" y="331610"/>
            <a:ext cx="79729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Reglas horizontales 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2274157" y="1152482"/>
            <a:ext cx="45720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  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&lt;hr&gt;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define un salto temático en una página HTML, y se muestra con mayor frecuencia como una regla horizontal.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&lt;hr&gt;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se usa para separar contenido (o definir un cambio) en una página HTML: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6950" y="2750813"/>
            <a:ext cx="2115300" cy="2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125" y="2848451"/>
            <a:ext cx="1935150" cy="19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/>
          <p:nvPr/>
        </p:nvSpPr>
        <p:spPr>
          <a:xfrm>
            <a:off x="1171852" y="331610"/>
            <a:ext cx="79729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elemento HTML &lt;head&gt;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278384" y="1266694"/>
            <a:ext cx="68180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en HTML es un contenedor para metadatos. Los metadatos HTML son datos sobre el documento HTML. 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metadatos no se muestran.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 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se coloca entre la 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&lt;html&gt;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y la  etiqueta 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739" y="2760216"/>
            <a:ext cx="2838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2524217" y="358243"/>
            <a:ext cx="49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Párrafos 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2563427" y="1266694"/>
            <a:ext cx="57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 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HTML define un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párrafo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672" y="2052950"/>
            <a:ext cx="3017125" cy="20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0075" y="2331225"/>
            <a:ext cx="1686950" cy="1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/>
          <p:nvPr/>
        </p:nvSpPr>
        <p:spPr>
          <a:xfrm>
            <a:off x="1794029" y="358243"/>
            <a:ext cx="592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Saltos de línea 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1659384" y="1342894"/>
            <a:ext cx="681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elemento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HTML define un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salto de línea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Usar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&lt;br&gt;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si desea un salto de línea (una nueva línea) sin comenzar un nuevo párrafo: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212" y="2392533"/>
            <a:ext cx="45720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/>
          <p:nvPr/>
        </p:nvSpPr>
        <p:spPr>
          <a:xfrm>
            <a:off x="559293" y="358243"/>
            <a:ext cx="828286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de estilo HTML</a:t>
            </a:r>
            <a:b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“Style”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2473911" y="19538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 configuración del estilo de un elemento HTML se puede hacer con el  atributo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  atributo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 HTML tiene la siguiente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4810" y="3051699"/>
            <a:ext cx="34480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2527176" y="3797889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 </a:t>
            </a:r>
            <a:r>
              <a:rPr b="1" i="1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propiedad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es una propiedad CSS. El </a:t>
            </a:r>
            <a:r>
              <a:rPr b="1" i="1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es un valor CSS.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/>
          <p:nvPr/>
        </p:nvSpPr>
        <p:spPr>
          <a:xfrm>
            <a:off x="559293" y="358243"/>
            <a:ext cx="82828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Color de fondo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1395450" y="1297475"/>
            <a:ext cx="710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9D61E8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 propiedad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en CSS define el color de fondo para un elemento HTML.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Este ejemplo establece el color de fondo para una página en polvo azul: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675" y="2465376"/>
            <a:ext cx="3954375" cy="18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1500" y="2762225"/>
            <a:ext cx="2198850" cy="10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/>
          <p:nvPr/>
        </p:nvSpPr>
        <p:spPr>
          <a:xfrm>
            <a:off x="559293" y="358243"/>
            <a:ext cx="82828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Color de texto</a:t>
            </a:r>
            <a:endParaRPr b="0" i="0" sz="4400" u="sng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1553592" y="1387152"/>
            <a:ext cx="751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  propiedad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de CSS define el color del texto para un elemento HTML: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075" y="2049250"/>
            <a:ext cx="4728475" cy="1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1000" y="2500688"/>
            <a:ext cx="2518675" cy="9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/>
          <p:nvPr/>
        </p:nvSpPr>
        <p:spPr>
          <a:xfrm>
            <a:off x="559293" y="358243"/>
            <a:ext cx="82828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Formato de texto HTML</a:t>
            </a:r>
            <a:endParaRPr b="0" i="0" sz="4400" u="sng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433" y="1709744"/>
            <a:ext cx="52101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3851" y="2019293"/>
            <a:ext cx="22669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/>
          <p:nvPr/>
        </p:nvSpPr>
        <p:spPr>
          <a:xfrm>
            <a:off x="559293" y="358243"/>
            <a:ext cx="82828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Elementos de formato HTML</a:t>
            </a:r>
            <a:endParaRPr b="0" i="0" sz="4400" u="sng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1225119" y="1198052"/>
            <a:ext cx="68801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HTML utiliza elementos como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y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&lt;i&gt;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 para formatear la salida, como texto en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negrita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b="0" i="1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cursiva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elementos de formato fueron diseñados para mostrar tipos especiales de texto: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022" y="2472801"/>
            <a:ext cx="28765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755073" y="562425"/>
            <a:ext cx="488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Botones HTML</a:t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383673" y="1627750"/>
            <a:ext cx="45897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botones HTML se definen con la 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&lt;button&gt;</a:t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7394" y="2322929"/>
            <a:ext cx="33909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e7a45b78e1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" y="7650"/>
            <a:ext cx="91318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e7a45b78e1_0_4"/>
          <p:cNvSpPr/>
          <p:nvPr/>
        </p:nvSpPr>
        <p:spPr>
          <a:xfrm>
            <a:off x="3122641" y="304975"/>
            <a:ext cx="44487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¿Dudas o preguntas?</a:t>
            </a:r>
            <a:endParaRPr b="0" i="0" sz="2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e7a45b78e1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4100" y="2119125"/>
            <a:ext cx="3605950" cy="2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/>
          <p:nvPr/>
        </p:nvSpPr>
        <p:spPr>
          <a:xfrm>
            <a:off x="3558022" y="1421125"/>
            <a:ext cx="344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8969" y="361473"/>
            <a:ext cx="592613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1800" y="2172925"/>
            <a:ext cx="2622050" cy="1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e7943800a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e7943800ab_0_0"/>
          <p:cNvSpPr/>
          <p:nvPr/>
        </p:nvSpPr>
        <p:spPr>
          <a:xfrm>
            <a:off x="2703468" y="1396930"/>
            <a:ext cx="58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Mi Primer Formulario</a:t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e7943800a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8969" y="361473"/>
            <a:ext cx="592613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/>
          <p:nvPr/>
        </p:nvSpPr>
        <p:spPr>
          <a:xfrm>
            <a:off x="1650721" y="500286"/>
            <a:ext cx="58625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Mi Primer Formulario</a:t>
            </a:r>
            <a:endParaRPr b="1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384916" y="1686324"/>
            <a:ext cx="624987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Crear un formulario web para inscribirse en nuestra carrera.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0A8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Tiene que poseer algunos datos de la persona.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0A8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Nombre, apellido, país, email y Si  Trabaja o no.</a:t>
            </a:r>
            <a:endParaRPr b="0" i="0" sz="18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e7a45b78e1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" y="7650"/>
            <a:ext cx="91318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e7a45b78e1_0_9"/>
          <p:cNvSpPr/>
          <p:nvPr/>
        </p:nvSpPr>
        <p:spPr>
          <a:xfrm>
            <a:off x="2380350" y="1371775"/>
            <a:ext cx="59718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¡Hasta la próxima clase!</a:t>
            </a:r>
            <a:endParaRPr b="0" i="0" sz="2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93" name="Google Shape;3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7" name="Google Shape;4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2907484" y="562429"/>
            <a:ext cx="353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Listas 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383673" y="1322950"/>
            <a:ext cx="476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9D61E8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as listas HTML se definen con la 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&lt;ul&gt; 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(lista no ordenada / con viñetas) 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&lt;ol&gt;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(lista ordenada / numerada), seguidas de etiquetas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&lt;li&gt;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(elementos de la lista):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4325" y="2975100"/>
            <a:ext cx="2113100" cy="20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4" name="Google Shape;4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8" name="Google Shape;4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/>
          <p:nvPr/>
        </p:nvSpPr>
        <p:spPr>
          <a:xfrm>
            <a:off x="2325950" y="562429"/>
            <a:ext cx="51919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Elementos 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9144" y="562433"/>
            <a:ext cx="6616107" cy="297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075" y="-2489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/>
          <p:nvPr/>
        </p:nvSpPr>
        <p:spPr>
          <a:xfrm>
            <a:off x="1151878" y="638629"/>
            <a:ext cx="769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Elementos HTML anidados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313895" y="1445437"/>
            <a:ext cx="6649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elementos HTML pueden estar anidados (pueden contener elementos).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Todos los documentos HTML consisten en elementos HTML anidados.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Este ejemplo contiene cuatro elementos HTML: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50" y="2457050"/>
            <a:ext cx="3274950" cy="2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/>
          <p:nvPr/>
        </p:nvSpPr>
        <p:spPr>
          <a:xfrm>
            <a:off x="1380478" y="638629"/>
            <a:ext cx="769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Elementos HTML vacíos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543974" y="1597837"/>
            <a:ext cx="6649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elementos HTML sin contenido se denominan elementos vacíos.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&lt;br&gt; 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es un elemento vacío sin una etiqueta de cierre (la  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define un salto de línea):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614" y="2730623"/>
            <a:ext cx="5219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2349711" y="525429"/>
            <a:ext cx="46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Atributos HTML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311000" y="1452825"/>
            <a:ext cx="70665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atributos proporcionan información adicional sobre elementos HTML.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Todos los elementos HTML pueden tener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atributos.</a:t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atributos proporcionan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información adicional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 sobre un elemento.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atributos siempre se especifican en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la etiqueta de inicio.</a:t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atributos generalmente vienen en pares nombre / valor como: 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nombre = "valor"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/>
          <p:nvPr/>
        </p:nvSpPr>
        <p:spPr>
          <a:xfrm>
            <a:off x="2490186" y="714829"/>
            <a:ext cx="46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ES" sz="4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El atributo href</a:t>
            </a:r>
            <a:endParaRPr b="0" i="0" sz="4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620174" y="1826437"/>
            <a:ext cx="66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Los enlaces HTML se definen con la  etiqueta </a:t>
            </a:r>
            <a:r>
              <a:rPr b="1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b="0" i="0" lang="es-ES" sz="1400" u="none" cap="none" strike="noStrike">
                <a:solidFill>
                  <a:srgbClr val="5520A8"/>
                </a:solidFill>
                <a:latin typeface="Arial"/>
                <a:ea typeface="Arial"/>
                <a:cs typeface="Arial"/>
                <a:sym typeface="Arial"/>
              </a:rPr>
              <a:t>. La dirección del enlace se especifica en el atributo href </a:t>
            </a:r>
            <a:endParaRPr b="0" i="0" sz="1400" u="none" cap="none" strike="noStrike">
              <a:solidFill>
                <a:srgbClr val="5520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