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9"/>
  </p:notesMasterIdLst>
  <p:sldIdLst>
    <p:sldId id="260" r:id="rId2"/>
    <p:sldId id="26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64" r:id="rId11"/>
    <p:sldId id="290" r:id="rId12"/>
    <p:sldId id="291" r:id="rId13"/>
    <p:sldId id="292" r:id="rId14"/>
    <p:sldId id="293" r:id="rId15"/>
    <p:sldId id="268" r:id="rId16"/>
    <p:sldId id="294" r:id="rId17"/>
    <p:sldId id="295" r:id="rId18"/>
    <p:sldId id="301" r:id="rId19"/>
    <p:sldId id="296" r:id="rId20"/>
    <p:sldId id="297" r:id="rId21"/>
    <p:sldId id="298" r:id="rId22"/>
    <p:sldId id="299" r:id="rId23"/>
    <p:sldId id="300" r:id="rId24"/>
    <p:sldId id="302" r:id="rId25"/>
    <p:sldId id="303" r:id="rId26"/>
    <p:sldId id="304" r:id="rId27"/>
    <p:sldId id="305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14" autoAdjust="0"/>
  </p:normalViewPr>
  <p:slideViewPr>
    <p:cSldViewPr snapToGrid="0">
      <p:cViewPr varScale="1">
        <p:scale>
          <a:sx n="73" d="100"/>
          <a:sy n="73" d="100"/>
        </p:scale>
        <p:origin x="9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AE254-973B-4FC6-B168-1422F0C7C8C3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003A4-3B3B-44A3-9EDD-18D2A413E3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1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9D030-6F73-4756-8E6F-7FF0355C5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570F29-1745-4FD5-B2E8-605D2256D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73CEE9-64DD-4F8F-BE8A-D3AAC9FE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232-CDE3-4FA3-8C12-B43418786027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DCCE02-2B79-4216-A1FF-86C634FF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657C4D-9983-4A68-889A-4A9AADD0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80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9FC3F-8B19-4E9C-836F-A77540AC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E34FD4-4EB7-4F68-9C9D-2360FE841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603D2A-09F8-43B1-93AA-314AB869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7A9F-65D9-48C2-A14E-1F123D98A498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BE9ED0-1EA1-49FB-AA72-15C30EF2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F4CE1C-9731-43F8-94B8-81172AB5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5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61558F-6B49-4B3B-A93F-29043E849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3BBEA3-87A6-489E-8C70-841A73834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226D71-9947-444D-9F36-AC173252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2858-550B-4C7B-B09C-5F04E75CF4C9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291387-4056-4A92-9958-B7742A36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36DAF6-A514-49F7-B01D-EED691CB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9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DFBBE-0779-43C4-B127-A3716F65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B0786C-9BE4-41B3-859F-F706688B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821A2F-4BEA-404C-8BE8-CD9AB088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8FF9-DA69-41D1-B49B-501D8546F4EA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3153A4-81C8-4C2E-9AA5-53BAD1B4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E6A780-6563-4225-96EE-E35FE9C9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26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6F80F-6F29-47CC-A778-55C28D6E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C58CC1-BAB1-419F-A664-69021FCC6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98D5C-299C-4891-880C-A25CC254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8A47-2D0D-46A5-9A0D-A14AF072D253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602340-52AE-4287-9D74-0D2F3485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C07B33-4DFA-4F1B-85F2-84AAB1A2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39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9751E-BB48-466F-97F4-15AA2D17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54B823-9F98-4361-81A3-E5E1D7042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2866B3-271D-4573-B729-3EC77A4E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F6E251-1745-4E4F-B69C-676BA0F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6856-55AF-4FD2-B293-B9FB8F0AF57B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1236BD-0326-42A5-8941-3425B617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81BF3C-6A1C-48F7-99D5-F1E8A00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83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D70BE-796F-479D-A860-034A1B9E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8EEF4D-1AB1-41EF-B814-6864F9B9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35936D-CA7A-43E3-BDC8-47B080656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6176945-94C1-4539-A2A3-12A19EB6A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8F3047-6726-48A9-B1F4-7A058EC87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CA9046-E263-4DFD-93B9-03ED31A0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643B-010C-4D06-A330-3CD49CD88718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21A0586-EA5B-413D-A48A-D07F788E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08462D-8FCE-4D2C-8B66-A24C6EC9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54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EE57A-3BEB-4597-96B0-17AB1668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669464-3FCB-414F-B293-CA7F468A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8B9A-95A6-4ED3-82AB-4A1966CFB5D9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B972BF-0DDB-4BF4-B719-9B4DEAD8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45C0FC-B4EA-4208-9C4B-136F9001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79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D076A2-8814-45ED-B173-98BF082F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A9D-75CB-43BA-AE30-DAD10C5ABFCA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26EDF1-D75D-400B-9DE6-8F0ED5E7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B1DB5683-1424-4557-A37F-9F44403A5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5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630D4-98D1-4111-89F3-6F7DBFD1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2C3694-2811-45A7-9363-C5DDE230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E338F0-A8F4-402B-9556-9F45A4D8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7FFAF0-85CD-438F-8C3A-070E7350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6F3D-A8E3-4435-AD5D-97519FF2D921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93D51F-3DAB-4A6A-BD6D-931F36F7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220C55-9016-4457-9C19-8E23C95B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33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6FE29-089E-48B9-89C3-7D74E89C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5D2C52-0425-4EB6-AAEC-44EBCDBBB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16F194-3EF3-4D6B-92A6-8D157BB1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7614F7-ACA9-4199-974A-A705121A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9FDB-DD3E-4D86-AD54-D1C1CB5E952B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772B91-C488-4AA1-87AF-CBB3657F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A11C66-6193-4243-9084-DF23F049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0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B74D3A-FB5E-4148-8A9A-B1218038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F58A3B-D52B-41D6-A875-43F9EC63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2AB8E3-DFE4-4E9D-A913-B825ABAD0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7914-E276-44C2-BB48-05BAB38BA0A7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FCB635-BF84-4E53-AAB2-BFE52E331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298FCC-61C0-458A-8FD7-A3DF1D9F2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71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84CBA1A-53B5-43BC-9947-BFA6651BEB2A}"/>
              </a:ext>
            </a:extLst>
          </p:cNvPr>
          <p:cNvSpPr/>
          <p:nvPr/>
        </p:nvSpPr>
        <p:spPr>
          <a:xfrm>
            <a:off x="0" y="1783080"/>
            <a:ext cx="12192000" cy="34190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604C07-D259-4D56-AFAD-221BC6F17B15}"/>
              </a:ext>
            </a:extLst>
          </p:cNvPr>
          <p:cNvSpPr txBox="1">
            <a:spLocks/>
          </p:cNvSpPr>
          <p:nvPr/>
        </p:nvSpPr>
        <p:spPr>
          <a:xfrm>
            <a:off x="315427" y="2922211"/>
            <a:ext cx="11580240" cy="1140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</a:p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HW2-FLASH</a:t>
            </a:r>
          </a:p>
        </p:txBody>
      </p:sp>
      <p:sp>
        <p:nvSpPr>
          <p:cNvPr id="5" name="內容版面配置區 6">
            <a:extLst>
              <a:ext uri="{FF2B5EF4-FFF2-40B4-BE49-F238E27FC236}">
                <a16:creationId xmlns:a16="http://schemas.microsoft.com/office/drawing/2014/main" id="{36C12894-AC56-4B2D-8B93-7EDE5B6DC447}"/>
              </a:ext>
            </a:extLst>
          </p:cNvPr>
          <p:cNvSpPr txBox="1">
            <a:spLocks/>
          </p:cNvSpPr>
          <p:nvPr/>
        </p:nvSpPr>
        <p:spPr>
          <a:xfrm>
            <a:off x="315427" y="5241175"/>
            <a:ext cx="3541678" cy="11017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Presenter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M11107309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何柏昇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109CD8-48EA-4B85-965A-D9F8519FC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8" r="12292" b="16409"/>
          <a:stretch/>
        </p:blipFill>
        <p:spPr>
          <a:xfrm>
            <a:off x="315427" y="0"/>
            <a:ext cx="2826328" cy="681644"/>
          </a:xfrm>
          <a:prstGeom prst="rect">
            <a:avLst/>
          </a:prstGeom>
        </p:spPr>
      </p:pic>
      <p:sp>
        <p:nvSpPr>
          <p:cNvPr id="12" name="標題 2">
            <a:extLst>
              <a:ext uri="{FF2B5EF4-FFF2-40B4-BE49-F238E27FC236}">
                <a16:creationId xmlns:a16="http://schemas.microsoft.com/office/drawing/2014/main" id="{1DFFC7F8-0F74-4332-8EF4-BA15FF36BE55}"/>
              </a:ext>
            </a:extLst>
          </p:cNvPr>
          <p:cNvSpPr txBox="1">
            <a:spLocks/>
          </p:cNvSpPr>
          <p:nvPr/>
        </p:nvSpPr>
        <p:spPr>
          <a:xfrm>
            <a:off x="305880" y="3743475"/>
            <a:ext cx="11580240" cy="550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390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1668379"/>
            <a:ext cx="9848275" cy="43794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EX2.1 Simulate The Timing of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xy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</a:t>
            </a:r>
            <a:endParaRPr lang="zh-TW" altLang="en-US" sz="2400" baseline="-25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EX2.2  The Maximum MRI Image Brightness</a:t>
            </a:r>
            <a:endParaRPr lang="zh-TW" altLang="en-US" sz="24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EX2.3 Subcortical Structures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44C0113-7FC1-49E4-84D0-5F496E22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11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7EFC6B3-10CD-4874-8937-4035DD07C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2" t="11021" r="9666"/>
          <a:stretch/>
        </p:blipFill>
        <p:spPr>
          <a:xfrm>
            <a:off x="3026870" y="1880716"/>
            <a:ext cx="6138260" cy="4105566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6AC878-D2DE-46BB-9BEF-957F162F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32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BDD1D97-2711-4D74-9D50-00A5CEA2FE92}"/>
              </a:ext>
            </a:extLst>
          </p:cNvPr>
          <p:cNvGrpSpPr/>
          <p:nvPr/>
        </p:nvGrpSpPr>
        <p:grpSpPr>
          <a:xfrm>
            <a:off x="838199" y="2407743"/>
            <a:ext cx="10880837" cy="2585323"/>
            <a:chOff x="228599" y="1735080"/>
            <a:chExt cx="10880837" cy="258532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B68450-7DCE-40DA-9B4E-E1F04D50A255}"/>
                </a:ext>
              </a:extLst>
            </p:cNvPr>
            <p:cNvSpPr/>
            <p:nvPr/>
          </p:nvSpPr>
          <p:spPr>
            <a:xfrm>
              <a:off x="228599" y="1735080"/>
              <a:ext cx="377630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Initialize values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clear;clc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TR = 100;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T2_dephasing = 50;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n=901;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Alpha =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linspace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(0,pi/2,n);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A4E6D2-D172-42F9-8BEA-3630E7BFFF9B}"/>
                </a:ext>
              </a:extLst>
            </p:cNvPr>
            <p:cNvSpPr/>
            <p:nvPr/>
          </p:nvSpPr>
          <p:spPr>
            <a:xfrm>
              <a:off x="4130568" y="1735080"/>
              <a:ext cx="6978868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Calculate </a:t>
              </a:r>
              <a:r>
                <a:rPr lang="en-US" altLang="zh-TW" dirty="0" err="1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Mz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T1 = [1000 1100]</a:t>
              </a:r>
            </a:p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for T1_1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(1,:) = ((1-exp(-TR/T1(1))).*sin(Alpha))./(1-exp(-TR/T1(1)).*cos(Alpha)); </a:t>
              </a:r>
            </a:p>
            <a:p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for T1_2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(2,:) = ((1-exp(-TR/T1(2))).*sin(Alpha))./(1-exp(-TR/T1(2)).*cos(Alpha)); 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407029"/>
            <a:ext cx="3002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Initialize &amp; Calculate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D004C1-2BEB-47D1-A25D-31BEC8AD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52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8" y="1401726"/>
            <a:ext cx="5385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 the Different between two number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D7C997F-FC93-42CB-9BE2-129300EE4DB5}"/>
              </a:ext>
            </a:extLst>
          </p:cNvPr>
          <p:cNvGrpSpPr/>
          <p:nvPr/>
        </p:nvGrpSpPr>
        <p:grpSpPr>
          <a:xfrm>
            <a:off x="838198" y="2228123"/>
            <a:ext cx="10996450" cy="3970318"/>
            <a:chOff x="838198" y="2228123"/>
            <a:chExt cx="10996450" cy="397031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DE499C4-EE4A-465B-9563-7F1DD6F19DA3}"/>
                </a:ext>
              </a:extLst>
            </p:cNvPr>
            <p:cNvSpPr/>
            <p:nvPr/>
          </p:nvSpPr>
          <p:spPr>
            <a:xfrm>
              <a:off x="838198" y="2228123"/>
              <a:ext cx="497402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</a:rPr>
                <a:t>% Find maximum MRI image brightness difference between the two tissues(T1s)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different = abs(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(2,:)-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(1,:));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index = find(different == max(different));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maxAngle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Alpha(index)*180/pi</a:t>
              </a:r>
              <a:endPara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7D6DE47-FCD7-41AB-ACC8-77B0074B5062}"/>
                </a:ext>
              </a:extLst>
            </p:cNvPr>
            <p:cNvSpPr/>
            <p:nvPr/>
          </p:nvSpPr>
          <p:spPr>
            <a:xfrm>
              <a:off x="6068842" y="2228123"/>
              <a:ext cx="5765806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</a:rPr>
                <a:t>% Show the result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figure();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hold 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on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plot(Alpha*180/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pi,Mz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(1,:))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plot(Alpha*180/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pi,Mz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(2,:))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plot([index/10 index/10],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(:,index))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txt = [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'Maximum difference on ‘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num2str(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maxAngle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'\circ'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xlabel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"</a:t>
              </a:r>
              <a:r>
                <a:rPr lang="el-GR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θ"</a:t>
              </a:r>
              <a:r>
                <a:rPr lang="el-GR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ylabel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title(txt)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legend([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strcat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"T1: "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,num2str(T1(1)));</a:t>
              </a:r>
              <a:b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strcat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"T1: "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,num2str(T1(2)))])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axis([0 90 min(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(:)) max(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(:))])</a:t>
              </a:r>
              <a:endPara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DB07439-DF55-429B-92E8-5EF763F0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77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Experimental Results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3C59831-6086-4C1F-8AA3-FABAD2685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541289"/>
            <a:ext cx="6000000" cy="4500000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BAA9567-84A0-4C1C-8524-EF3FC705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29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1668379"/>
            <a:ext cx="9848275" cy="43794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EX2.1 Simulate The Timing of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xy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</a:t>
            </a:r>
            <a:endParaRPr lang="zh-TW" altLang="en-US" sz="2400" baseline="-25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EX2.2  The Maximum MRI Image Brightness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EX2.3 Subcortical Structures</a:t>
            </a:r>
            <a:endParaRPr lang="zh-TW" altLang="en-US" sz="24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4960E4B-065E-4120-A479-D96AF736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194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6DE53C-9FB2-4904-9F95-FEBFB1D3C429}"/>
              </a:ext>
            </a:extLst>
          </p:cNvPr>
          <p:cNvSpPr/>
          <p:nvPr/>
        </p:nvSpPr>
        <p:spPr>
          <a:xfrm>
            <a:off x="838199" y="6302326"/>
            <a:ext cx="43909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https://ggseg.github.io/ggsegExtra/articles/createaseg.html</a:t>
            </a:r>
            <a:endParaRPr lang="zh-TW" altLang="en-US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511565-B699-4EBF-97B2-E5BB8BDF481A}"/>
              </a:ext>
            </a:extLst>
          </p:cNvPr>
          <p:cNvSpPr/>
          <p:nvPr/>
        </p:nvSpPr>
        <p:spPr>
          <a:xfrm>
            <a:off x="838199" y="1199433"/>
            <a:ext cx="2303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subcortical</a:t>
            </a:r>
            <a:endParaRPr lang="en-US" altLang="zh-TW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4D55A36-5FF6-4CE6-81FC-3166F0008828}"/>
              </a:ext>
            </a:extLst>
          </p:cNvPr>
          <p:cNvGrpSpPr/>
          <p:nvPr/>
        </p:nvGrpSpPr>
        <p:grpSpPr>
          <a:xfrm>
            <a:off x="839149" y="1988255"/>
            <a:ext cx="11094669" cy="3209927"/>
            <a:chOff x="839149" y="1988255"/>
            <a:chExt cx="11094669" cy="3209927"/>
          </a:xfrm>
        </p:grpSpPr>
        <p:pic>
          <p:nvPicPr>
            <p:cNvPr id="13" name="Picture 7" descr="https://ggseg.github.io/ggsegExtra/articles/figures/aseg2_second.png">
              <a:extLst>
                <a:ext uri="{FF2B5EF4-FFF2-40B4-BE49-F238E27FC236}">
                  <a16:creationId xmlns:a16="http://schemas.microsoft.com/office/drawing/2014/main" id="{6552C99F-19BB-4636-8084-13D054C3E9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54" b="1302"/>
            <a:stretch/>
          </p:blipFill>
          <p:spPr bwMode="auto">
            <a:xfrm>
              <a:off x="5453818" y="1988255"/>
              <a:ext cx="6480000" cy="3209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FA58BA-63B6-4134-9099-C652208E7E3F}"/>
                </a:ext>
              </a:extLst>
            </p:cNvPr>
            <p:cNvSpPr/>
            <p:nvPr/>
          </p:nvSpPr>
          <p:spPr>
            <a:xfrm>
              <a:off x="839149" y="2623723"/>
              <a:ext cx="433089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TW" dirty="0">
                  <a:solidFill>
                    <a:srgbClr val="679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Read the </a:t>
              </a:r>
              <a:r>
                <a:rPr lang="en-US" altLang="zh-TW" dirty="0">
                  <a:solidFill>
                    <a:srgbClr val="CE917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nil.gz</a:t>
              </a:r>
              <a:r>
                <a:rPr lang="en-US" altLang="zh-TW" dirty="0">
                  <a:solidFill>
                    <a:srgbClr val="D4D4D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MRI files.</a:t>
              </a:r>
            </a:p>
            <a:p>
              <a:pPr>
                <a:spcAft>
                  <a:spcPts val="1200"/>
                </a:spcAft>
              </a:pPr>
              <a:r>
                <a:rPr lang="en-US" altLang="zh-TW" dirty="0">
                  <a:solidFill>
                    <a:srgbClr val="679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  <a:r>
                <a:rPr lang="en-US" altLang="zh-TW" dirty="0">
                  <a:solidFill>
                    <a:srgbClr val="D4D4D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volumes of each subcortical area.</a:t>
              </a:r>
            </a:p>
            <a:p>
              <a:pPr>
                <a:spcAft>
                  <a:spcPts val="1200"/>
                </a:spcAft>
              </a:pPr>
              <a:r>
                <a:rPr lang="en-US" altLang="zh-TW" dirty="0">
                  <a:solidFill>
                    <a:srgbClr val="679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</a:t>
              </a:r>
              <a:r>
                <a:rPr lang="en-US" altLang="zh-TW" dirty="0">
                  <a:solidFill>
                    <a:srgbClr val="D4D4D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the </a:t>
              </a:r>
              <a:r>
                <a:rPr lang="en-US" altLang="zh-TW" dirty="0">
                  <a:solidFill>
                    <a:srgbClr val="CE917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IXI.xls</a:t>
              </a:r>
              <a:r>
                <a:rPr lang="en-US" altLang="zh-TW" dirty="0">
                  <a:solidFill>
                    <a:srgbClr val="D4D4D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 pandas </a:t>
              </a:r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dataform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273050" indent="-273050">
                <a:spcAft>
                  <a:spcPts val="1200"/>
                </a:spcAft>
              </a:pPr>
              <a:r>
                <a:rPr lang="en-US" altLang="zh-TW" dirty="0">
                  <a:solidFill>
                    <a:srgbClr val="679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</a:t>
              </a:r>
              <a:r>
                <a:rPr lang="en-US" altLang="zh-TW" dirty="0">
                  <a:solidFill>
                    <a:srgbClr val="D4D4D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 analysis between volume and personal </a:t>
              </a:r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informations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CAA930F-4D40-4ECC-8419-00356386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47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77120"/>
            <a:ext cx="1202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D6A0191-1754-42C5-A2DA-B4A7989DE993}"/>
              </a:ext>
            </a:extLst>
          </p:cNvPr>
          <p:cNvGrpSpPr/>
          <p:nvPr/>
        </p:nvGrpSpPr>
        <p:grpSpPr>
          <a:xfrm>
            <a:off x="838199" y="2157701"/>
            <a:ext cx="10534434" cy="2031325"/>
            <a:chOff x="838199" y="2157701"/>
            <a:chExt cx="10534434" cy="203132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75AAD9-D9A0-424F-9A0D-77E44D295EC3}"/>
                </a:ext>
              </a:extLst>
            </p:cNvPr>
            <p:cNvSpPr/>
            <p:nvPr/>
          </p:nvSpPr>
          <p:spPr>
            <a:xfrm>
              <a:off x="838199" y="2157701"/>
              <a:ext cx="6096000" cy="20313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nibabel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as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nib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pandas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as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pd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numpy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as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np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os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glob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seaborn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as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sns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matplotlib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pyplot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as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plt</a:t>
              </a:r>
              <a:endPara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09000CD-2111-4934-AD44-03C08CCDAB2F}"/>
                </a:ext>
              </a:extLst>
            </p:cNvPr>
            <p:cNvSpPr/>
            <p:nvPr/>
          </p:nvSpPr>
          <p:spPr>
            <a:xfrm>
              <a:off x="6934199" y="2157701"/>
              <a:ext cx="443843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nibabel</a:t>
              </a: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to read </a:t>
              </a:r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nii</a:t>
              </a: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file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pandas: to data analysis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numpy</a:t>
              </a: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for calculate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os</a:t>
              </a: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write and read the file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glob: read the path of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matplotlib and seaborn: plot the result</a:t>
              </a:r>
            </a:p>
          </p:txBody>
        </p:sp>
      </p:grp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F61D5464-8424-4ED4-83D7-F33BE556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855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7712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Initialize 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FB0877-984D-489A-846B-28D5CE0E68F5}"/>
              </a:ext>
            </a:extLst>
          </p:cNvPr>
          <p:cNvSpPr/>
          <p:nvPr/>
        </p:nvSpPr>
        <p:spPr>
          <a:xfrm>
            <a:off x="838199" y="21577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setting the path of files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glob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glob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IXI_aseg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/*.nii.gz’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create list to save labels of each area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17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47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49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77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79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251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252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253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254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6445A6-B2AF-46D1-80B0-32FCDDD3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213" y="1154963"/>
            <a:ext cx="4291085" cy="5040000"/>
          </a:xfrm>
          <a:prstGeom prst="rect">
            <a:avLst/>
          </a:prstGeom>
        </p:spPr>
      </p:pic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8A833E32-E5E4-44AE-B216-22EDDEC9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82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77120"/>
            <a:ext cx="1431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Calculate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AA9070-EDB5-4350-AEC5-7CE5EB4CF612}"/>
              </a:ext>
            </a:extLst>
          </p:cNvPr>
          <p:cNvSpPr/>
          <p:nvPr/>
        </p:nvSpPr>
        <p:spPr>
          <a:xfrm>
            <a:off x="838199" y="1974256"/>
            <a:ext cx="78699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calculate volumes of each area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vol_all.npy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vol_all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vol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nib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load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img_array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.get_fdata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factor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prod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.header.get_zooms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vol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img_array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factor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vol_all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vol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save result to `*.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npy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`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'vol_all'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vol_all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if done, load the `*.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npy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`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vol_all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load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vol_all.npy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2C989BE9-8147-4590-8E99-69EE222F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37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1668379"/>
            <a:ext cx="9848275" cy="43794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EX2.1 Simulate The Timing of 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 err="1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xy</a:t>
            </a: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 err="1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</a:t>
            </a:r>
            <a:endParaRPr lang="zh-TW" altLang="en-US" sz="2400" baseline="-250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EX2.2  The Maximum MRI Image Brightness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EX2.3 Subcortical Structures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FE917F97-9EA5-46E0-B66B-46F42A80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569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77120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Dataform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086E36F-E661-418D-8DFF-7777B183F422}"/>
              </a:ext>
            </a:extLst>
          </p:cNvPr>
          <p:cNvGrpSpPr/>
          <p:nvPr/>
        </p:nvGrpSpPr>
        <p:grpSpPr>
          <a:xfrm>
            <a:off x="838199" y="2104816"/>
            <a:ext cx="9125607" cy="4197510"/>
            <a:chOff x="487679" y="778547"/>
            <a:chExt cx="9125607" cy="419751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1EA8C68-3B95-41EC-9227-A97FB0B91392}"/>
                </a:ext>
              </a:extLst>
            </p:cNvPr>
            <p:cNvSpPr/>
            <p:nvPr/>
          </p:nvSpPr>
          <p:spPr>
            <a:xfrm>
              <a:off x="487679" y="778547"/>
              <a:ext cx="9125607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create list to save the ID of each </a:t>
              </a:r>
              <a:r>
                <a:rPr lang="en-US" altLang="zh-TW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nii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 file. 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id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[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os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path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basename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file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split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'-'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)[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][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3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6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])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file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files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read </a:t>
              </a:r>
              <a:r>
                <a:rPr lang="en-US" altLang="zh-TW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xls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 file by pandas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df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pd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read_excel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'IXI.xls'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change index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index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df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'IXI_ID'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5DE60B-E06D-4CF2-A103-8FDE8AAD0469}"/>
                </a:ext>
              </a:extLst>
            </p:cNvPr>
            <p:cNvSpPr/>
            <p:nvPr/>
          </p:nvSpPr>
          <p:spPr>
            <a:xfrm>
              <a:off x="487679" y="2944732"/>
              <a:ext cx="8526519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match ID between </a:t>
              </a:r>
              <a:r>
                <a:rPr lang="en-US" altLang="zh-TW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nii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 file and </a:t>
              </a:r>
              <a:r>
                <a:rPr lang="en-US" altLang="zh-TW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xls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id_new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[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id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df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'IXI_ID'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]]</a:t>
              </a:r>
            </a:p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create new df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loc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id_new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df_new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drop_duplicates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subset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'IXI_ID'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keep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'first'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inplace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True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save new df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df_new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to_excel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'df_new.xlsx'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065086-4425-4518-9F3F-FC9A4E9C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96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16D48BD-9527-48C5-BCF3-3B90B5C2F300}"/>
              </a:ext>
            </a:extLst>
          </p:cNvPr>
          <p:cNvGrpSpPr/>
          <p:nvPr/>
        </p:nvGrpSpPr>
        <p:grpSpPr>
          <a:xfrm>
            <a:off x="838199" y="2200610"/>
            <a:ext cx="8999484" cy="2818606"/>
            <a:chOff x="471055" y="1188549"/>
            <a:chExt cx="8999484" cy="281860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41F3C10-9214-40B0-B986-F912E088E2C2}"/>
                </a:ext>
              </a:extLst>
            </p:cNvPr>
            <p:cNvSpPr/>
            <p:nvPr/>
          </p:nvSpPr>
          <p:spPr>
            <a:xfrm>
              <a:off x="471055" y="1188549"/>
              <a:ext cx="6096000" cy="14773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create df of volumes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vol_all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np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vol_all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pd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DataFrame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vol_all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columns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labels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loc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column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"IXI_ID"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id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index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'IXI_ID'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D29C791-94DB-4473-979B-C291D23E3669}"/>
                </a:ext>
              </a:extLst>
            </p:cNvPr>
            <p:cNvSpPr/>
            <p:nvPr/>
          </p:nvSpPr>
          <p:spPr>
            <a:xfrm>
              <a:off x="471055" y="2806826"/>
              <a:ext cx="899948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match ID between </a:t>
              </a:r>
              <a:r>
                <a:rPr lang="en-US" altLang="zh-TW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nii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 file and </a:t>
              </a:r>
              <a:r>
                <a:rPr lang="en-US" altLang="zh-TW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xls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df_vol_new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loc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id_new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df_vol_new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drop_duplicates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subset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'IXI_ID'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keep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'first'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inplace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True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df_vol_new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to_excel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'df_vol_new.xlsx'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12D984C4-8DB7-4EA3-8819-AF875D6782EE}"/>
              </a:ext>
            </a:extLst>
          </p:cNvPr>
          <p:cNvSpPr/>
          <p:nvPr/>
        </p:nvSpPr>
        <p:spPr>
          <a:xfrm>
            <a:off x="838199" y="1377120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Dataform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B367F3-BD86-4B75-BB1D-410A732B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93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F23A59-9329-45A1-B4AC-F207B3515557}"/>
              </a:ext>
            </a:extLst>
          </p:cNvPr>
          <p:cNvSpPr/>
          <p:nvPr/>
        </p:nvSpPr>
        <p:spPr>
          <a:xfrm>
            <a:off x="838199" y="1911011"/>
            <a:ext cx="1060703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concat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 df and 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df_vol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df_new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df_vol_new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drop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'IXI_ID'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)],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to_excel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'df_concat.xlsx'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drop some information we don't use: 'IXI_ID','DOB','DATE_AVAILABLE','STUDY_DATE'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drop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'IXI_ID'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'DOB'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'DATE_AVAILABLE'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'STUDY_DATE'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Fill 0 to Nan value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fillna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change 0 to mean value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'HEIGHT'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'HEIGHT'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'HEIGHT'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'WEIGHT'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'WEIGHT'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'WEIGHT'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drop some missing data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'ETHNIC_ID'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!=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'MARITAL_ID'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!=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'OCCUPATION_ID'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!=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'QUALIFICATION_ID'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!=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4CD0FD-D4DC-457F-8F3E-5F7FCC6D3913}"/>
              </a:ext>
            </a:extLst>
          </p:cNvPr>
          <p:cNvSpPr/>
          <p:nvPr/>
        </p:nvSpPr>
        <p:spPr>
          <a:xfrm>
            <a:off x="838199" y="1377120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Dataform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AB27FF-2B17-4B05-93F4-BCCA8FE5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464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CC5D2E-4A09-4CE8-8A61-C48BC7DB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318919"/>
            <a:ext cx="10800000" cy="314346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9523899-2B13-4EA4-B567-E8D483C6CF55}"/>
              </a:ext>
            </a:extLst>
          </p:cNvPr>
          <p:cNvSpPr/>
          <p:nvPr/>
        </p:nvSpPr>
        <p:spPr>
          <a:xfrm>
            <a:off x="838199" y="1377120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Dataform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C41DE7D-18EF-4BFF-BA06-C3D0FDE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192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77120"/>
            <a:ext cx="2888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Correlation Analysis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8CB16D-62CF-4F47-8021-44E63A0AAF29}"/>
              </a:ext>
            </a:extLst>
          </p:cNvPr>
          <p:cNvSpPr/>
          <p:nvPr/>
        </p:nvSpPr>
        <p:spPr>
          <a:xfrm>
            <a:off x="838199" y="2136338"/>
            <a:ext cx="73650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correlation analysis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df_corr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iloc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[:,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corr_label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df_corr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compute pairwise correlation of columns by 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df.corr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corr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df_corr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corr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corr_result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corr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E26396B1-A17A-4C99-91C0-227A69EE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295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40ACA2-F5AF-48A0-B489-043FB9D8F6D9}"/>
              </a:ext>
            </a:extLst>
          </p:cNvPr>
          <p:cNvSpPr/>
          <p:nvPr/>
        </p:nvSpPr>
        <p:spPr>
          <a:xfrm>
            <a:off x="371970" y="1911008"/>
            <a:ext cx="114480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plot the result bar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figure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corr_result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sort_values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plot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'bar'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get_figure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save the result of bar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'images/result/'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mkdir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'images/result'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savefig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'images/result/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IXI_Volume_'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)+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'.jpg'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clear fig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cla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clf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plot the result by heatmap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sns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heatmap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corr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vmin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vmax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annot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linecolor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"white"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save the result of heatmap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savefig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'images/result/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IXI_Volume_heatmap_'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)+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'.jpg'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close fig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D66565-9FF5-4A58-BE6E-C798B88546AE}"/>
              </a:ext>
            </a:extLst>
          </p:cNvPr>
          <p:cNvSpPr/>
          <p:nvPr/>
        </p:nvSpPr>
        <p:spPr>
          <a:xfrm>
            <a:off x="838199" y="1377120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Plot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34BB3A-0716-4826-B557-BA3A214C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993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Experimental Results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6CF504A-A503-4C37-BCE0-77C0A7F8EB08}"/>
              </a:ext>
            </a:extLst>
          </p:cNvPr>
          <p:cNvGrpSpPr/>
          <p:nvPr/>
        </p:nvGrpSpPr>
        <p:grpSpPr>
          <a:xfrm>
            <a:off x="536028" y="1530684"/>
            <a:ext cx="11119946" cy="4665771"/>
            <a:chOff x="536028" y="1530684"/>
            <a:chExt cx="11119946" cy="466577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2F090CF7-B718-41CC-ACD8-21131BF8949B}"/>
                </a:ext>
              </a:extLst>
            </p:cNvPr>
            <p:cNvGrpSpPr/>
            <p:nvPr/>
          </p:nvGrpSpPr>
          <p:grpSpPr>
            <a:xfrm>
              <a:off x="536028" y="1530684"/>
              <a:ext cx="5040000" cy="4665768"/>
              <a:chOff x="536028" y="1530684"/>
              <a:chExt cx="5040000" cy="4665768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1FBE564E-A3A9-4238-B5A0-04D5449DDB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87" t="11534" r="9075"/>
              <a:stretch/>
            </p:blipFill>
            <p:spPr>
              <a:xfrm>
                <a:off x="536028" y="2069928"/>
                <a:ext cx="5040000" cy="4126524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AF00249-F45B-4201-9F99-08956BC95B2C}"/>
                  </a:ext>
                </a:extLst>
              </p:cNvPr>
              <p:cNvSpPr/>
              <p:nvPr/>
            </p:nvSpPr>
            <p:spPr>
              <a:xfrm>
                <a:off x="2091661" y="1530684"/>
                <a:ext cx="1928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Left-Hippocampus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B03BB42-3B48-4F41-A3E2-D05789769358}"/>
                </a:ext>
              </a:extLst>
            </p:cNvPr>
            <p:cNvGrpSpPr/>
            <p:nvPr/>
          </p:nvGrpSpPr>
          <p:grpSpPr>
            <a:xfrm>
              <a:off x="6615974" y="1530684"/>
              <a:ext cx="5040000" cy="4665771"/>
              <a:chOff x="6615974" y="1530684"/>
              <a:chExt cx="5040000" cy="4665771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5E6BCAE8-87E8-45CD-A4AF-4AE3079542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76" t="11534" r="9887"/>
              <a:stretch/>
            </p:blipFill>
            <p:spPr>
              <a:xfrm>
                <a:off x="6615974" y="2069928"/>
                <a:ext cx="5040000" cy="4126527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07D282E-02D9-4CB0-B55F-E883F6C651BA}"/>
                  </a:ext>
                </a:extLst>
              </p:cNvPr>
              <p:cNvSpPr/>
              <p:nvPr/>
            </p:nvSpPr>
            <p:spPr>
              <a:xfrm>
                <a:off x="8171608" y="1530684"/>
                <a:ext cx="2056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Right-Hippocampus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6B0184BD-1096-4C8B-9887-91E2F8AC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646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Experimental Results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F00249-F45B-4201-9F99-08956BC95B2C}"/>
              </a:ext>
            </a:extLst>
          </p:cNvPr>
          <p:cNvSpPr/>
          <p:nvPr/>
        </p:nvSpPr>
        <p:spPr>
          <a:xfrm>
            <a:off x="2091661" y="1530684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Left-Hippocampus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7D282E-02D9-4CB0-B55F-E883F6C651BA}"/>
              </a:ext>
            </a:extLst>
          </p:cNvPr>
          <p:cNvSpPr/>
          <p:nvPr/>
        </p:nvSpPr>
        <p:spPr>
          <a:xfrm>
            <a:off x="8171608" y="153068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Right-Hippocampus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03F5CD2-3224-4E54-A050-964775CFC9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7" t="11526" r="19114" b="8322"/>
          <a:stretch/>
        </p:blipFill>
        <p:spPr>
          <a:xfrm>
            <a:off x="536027" y="1973465"/>
            <a:ext cx="5040000" cy="432886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0806442-2FC1-4479-A368-AF0E337102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2" t="11526" r="19060" b="8322"/>
          <a:stretch/>
        </p:blipFill>
        <p:spPr>
          <a:xfrm>
            <a:off x="6615975" y="1973465"/>
            <a:ext cx="5040000" cy="4335773"/>
          </a:xfrm>
          <a:prstGeom prst="rect">
            <a:avLst/>
          </a:prstGeom>
        </p:spPr>
      </p:pic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66AC4BDC-CF33-4DB0-92C9-FC283D19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0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BCB5D85C-C569-4D02-BA2F-B40F5382B096}"/>
              </a:ext>
            </a:extLst>
          </p:cNvPr>
          <p:cNvGrpSpPr/>
          <p:nvPr/>
        </p:nvGrpSpPr>
        <p:grpSpPr>
          <a:xfrm>
            <a:off x="2233850" y="2240559"/>
            <a:ext cx="7724301" cy="3273758"/>
            <a:chOff x="2233850" y="2240559"/>
            <a:chExt cx="7724301" cy="3273758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85754DB-9B4E-40D6-BFBD-BE7CCC2BB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3850" y="2746493"/>
              <a:ext cx="7724301" cy="2767824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F65E704-0A9F-4C90-AD1D-B2311C7C139A}"/>
                </a:ext>
              </a:extLst>
            </p:cNvPr>
            <p:cNvSpPr/>
            <p:nvPr/>
          </p:nvSpPr>
          <p:spPr>
            <a:xfrm>
              <a:off x="3331780" y="2240559"/>
              <a:ext cx="2170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altLang="zh-TW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 </a:t>
              </a:r>
              <a:r>
                <a:rPr lang="de-DE" altLang="zh-TW" b="0" i="1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z</a:t>
              </a:r>
              <a:r>
                <a:rPr lang="de-DE" altLang="zh-TW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 = </a:t>
              </a:r>
              <a:r>
                <a:rPr lang="de-DE" altLang="zh-TW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 </a:t>
              </a:r>
              <a:r>
                <a:rPr lang="de-DE" altLang="zh-TW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* (1 - e </a:t>
              </a:r>
              <a:r>
                <a:rPr lang="de-DE" altLang="zh-TW" b="0" i="0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- </a:t>
              </a:r>
              <a:r>
                <a:rPr lang="de-DE" altLang="zh-TW" b="0" i="1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</a:t>
              </a:r>
              <a:r>
                <a:rPr lang="de-DE" altLang="zh-TW" b="0" i="0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 /T1</a:t>
              </a:r>
              <a:r>
                <a:rPr lang="de-DE" altLang="zh-TW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)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3ED95AE-411E-4198-B33F-8F711EFBFCDB}"/>
                </a:ext>
              </a:extLst>
            </p:cNvPr>
            <p:cNvSpPr/>
            <p:nvPr/>
          </p:nvSpPr>
          <p:spPr>
            <a:xfrm>
              <a:off x="7315200" y="2240559"/>
              <a:ext cx="19223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altLang="zh-TW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 </a:t>
              </a:r>
              <a:r>
                <a:rPr lang="de-DE" altLang="zh-TW" b="0" i="1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xy</a:t>
              </a:r>
              <a:r>
                <a:rPr lang="de-DE" altLang="zh-TW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 = </a:t>
              </a:r>
              <a:r>
                <a:rPr lang="de-DE" altLang="zh-TW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 </a:t>
              </a:r>
              <a:r>
                <a:rPr lang="de-DE" altLang="zh-TW" b="0" i="1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r>
                <a:rPr lang="de-DE" altLang="zh-TW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 * e </a:t>
              </a:r>
              <a:r>
                <a:rPr lang="de-DE" altLang="zh-TW" b="0" i="0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- </a:t>
              </a:r>
              <a:r>
                <a:rPr lang="de-DE" altLang="zh-TW" b="0" i="1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</a:t>
              </a:r>
              <a:r>
                <a:rPr lang="de-DE" altLang="zh-TW" b="0" i="0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 /T2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AC5EE82-5793-42B5-A8ED-71A648065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3" y="2749280"/>
            <a:ext cx="7724775" cy="27622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6DE53C-9FB2-4904-9F95-FEBFB1D3C429}"/>
              </a:ext>
            </a:extLst>
          </p:cNvPr>
          <p:cNvSpPr/>
          <p:nvPr/>
        </p:nvSpPr>
        <p:spPr>
          <a:xfrm>
            <a:off x="838199" y="6302326"/>
            <a:ext cx="2980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http://xrayphysics.com/sequences.html</a:t>
            </a:r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417E3B54-45D9-4C86-A9A6-2E91C971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63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6DE53C-9FB2-4904-9F95-FEBFB1D3C429}"/>
              </a:ext>
            </a:extLst>
          </p:cNvPr>
          <p:cNvSpPr/>
          <p:nvPr/>
        </p:nvSpPr>
        <p:spPr>
          <a:xfrm>
            <a:off x="838199" y="6302326"/>
            <a:ext cx="2980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http://xrayphysics.com/sequences.html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965E99-9BB4-437A-B54A-8884D5C0FCE7}"/>
              </a:ext>
            </a:extLst>
          </p:cNvPr>
          <p:cNvSpPr/>
          <p:nvPr/>
        </p:nvSpPr>
        <p:spPr>
          <a:xfrm>
            <a:off x="822228" y="1407029"/>
            <a:ext cx="2124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Gradient Echo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1BD0F0-3DC6-47DE-8319-C63B0B693F5E}"/>
              </a:ext>
            </a:extLst>
          </p:cNvPr>
          <p:cNvSpPr/>
          <p:nvPr/>
        </p:nvSpPr>
        <p:spPr>
          <a:xfrm>
            <a:off x="838199" y="2941601"/>
            <a:ext cx="5364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由於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T2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效應未被抵消，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GRE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序列的信號損失更快，因此通常使用更短的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更短的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允許使用更短的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，這增加 了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T1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權重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9EC841A-0EF2-4287-A637-FB53F75FC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250" y="2075592"/>
            <a:ext cx="5364945" cy="392464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63B2E4-E402-467C-A803-4C6DC875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85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78F6CB0-8551-41BE-8913-A6744D07B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32" y="1763111"/>
            <a:ext cx="5050970" cy="22098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38FFD1C-4BB6-449B-A967-6A4B742DB4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62" r="9666"/>
          <a:stretch/>
        </p:blipFill>
        <p:spPr>
          <a:xfrm>
            <a:off x="6610509" y="1763111"/>
            <a:ext cx="5087008" cy="38238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A9D0BC1-0FAD-45BB-B656-8630AC393813}"/>
                  </a:ext>
                </a:extLst>
              </p:cNvPr>
              <p:cNvSpPr txBox="1"/>
              <p:nvPr/>
            </p:nvSpPr>
            <p:spPr>
              <a:xfrm>
                <a:off x="824532" y="4275809"/>
                <a:ext cx="2698367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終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初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終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A9D0BC1-0FAD-45BB-B656-8630AC393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2" y="4275809"/>
                <a:ext cx="2698367" cy="287323"/>
              </a:xfrm>
              <a:prstGeom prst="rect">
                <a:avLst/>
              </a:prstGeom>
              <a:blipFill>
                <a:blip r:embed="rId5"/>
                <a:stretch>
                  <a:fillRect l="-1580" t="-6250" r="-451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A3C1CA-6C9F-4D50-B2AD-B0306F481831}"/>
                  </a:ext>
                </a:extLst>
              </p:cNvPr>
              <p:cNvSpPr txBox="1"/>
              <p:nvPr/>
            </p:nvSpPr>
            <p:spPr>
              <a:xfrm>
                <a:off x="824532" y="4759392"/>
                <a:ext cx="3086871" cy="718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初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𝑇𝑅</m:t>
                                        </m:r>
                                      </m:num>
                                      <m:den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𝑇𝑅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sup>
                            </m:sSup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A3C1CA-6C9F-4D50-B2AD-B0306F48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2" y="4759392"/>
                <a:ext cx="3086871" cy="718082"/>
              </a:xfrm>
              <a:prstGeom prst="rect">
                <a:avLst/>
              </a:prstGeom>
              <a:blipFill>
                <a:blip r:embed="rId6"/>
                <a:stretch>
                  <a:fillRect l="-45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33B2A67-DD60-49CC-86A6-8DC7576614D5}"/>
              </a:ext>
            </a:extLst>
          </p:cNvPr>
          <p:cNvCxnSpPr/>
          <p:nvPr/>
        </p:nvCxnSpPr>
        <p:spPr>
          <a:xfrm>
            <a:off x="6127531" y="1313793"/>
            <a:ext cx="0" cy="48557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6D9AC2-08D0-48F7-A1AA-95F91076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34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BDD1D97-2711-4D74-9D50-00A5CEA2FE92}"/>
              </a:ext>
            </a:extLst>
          </p:cNvPr>
          <p:cNvGrpSpPr/>
          <p:nvPr/>
        </p:nvGrpSpPr>
        <p:grpSpPr>
          <a:xfrm>
            <a:off x="838199" y="2407743"/>
            <a:ext cx="10007594" cy="2862322"/>
            <a:chOff x="228599" y="1735080"/>
            <a:chExt cx="10007594" cy="286232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B68450-7DCE-40DA-9B4E-E1F04D50A255}"/>
                </a:ext>
              </a:extLst>
            </p:cNvPr>
            <p:cNvSpPr/>
            <p:nvPr/>
          </p:nvSpPr>
          <p:spPr>
            <a:xfrm>
              <a:off x="228599" y="1735080"/>
              <a:ext cx="3776305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Initialize values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clear;clc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TR = 50;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T1 = 1000;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T2_dephasing = 50;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n=6;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Alpha =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linspace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(pi/12,pi/2,n);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A4E6D2-D172-42F9-8BEA-3630E7BFFF9B}"/>
                </a:ext>
              </a:extLst>
            </p:cNvPr>
            <p:cNvSpPr/>
            <p:nvPr/>
          </p:nvSpPr>
          <p:spPr>
            <a:xfrm>
              <a:off x="6778290" y="1735080"/>
              <a:ext cx="3457903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Iteration: N times of RF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 = 10;</a:t>
              </a:r>
            </a:p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</a:t>
              </a:r>
              <a:r>
                <a:rPr lang="en-US" altLang="zh-TW" dirty="0" err="1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Mz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ones(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N,n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);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=[];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=ones(1,n);</a:t>
              </a:r>
            </a:p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</a:t>
              </a:r>
              <a:r>
                <a:rPr lang="en-US" altLang="zh-TW" dirty="0" err="1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Mxy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Mxy_decade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[];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Mxy_recovery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=zeros(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N,n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);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Mxy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=zeros(1,n);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200" y="1310456"/>
            <a:ext cx="1345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Initialize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A1D912A-E76B-4FC2-BF3F-EA33A020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7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10456"/>
            <a:ext cx="1345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Iteration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243ACB7-4E16-4BA2-95B4-3DA9F3528030}"/>
              </a:ext>
            </a:extLst>
          </p:cNvPr>
          <p:cNvGrpSpPr/>
          <p:nvPr/>
        </p:nvGrpSpPr>
        <p:grpSpPr>
          <a:xfrm>
            <a:off x="838199" y="2251254"/>
            <a:ext cx="11237192" cy="4247317"/>
            <a:chOff x="544763" y="1772121"/>
            <a:chExt cx="11237192" cy="424731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8558A1B-7E53-49DA-B9AA-9BDA7FECA063}"/>
                </a:ext>
              </a:extLst>
            </p:cNvPr>
            <p:cNvSpPr/>
            <p:nvPr/>
          </p:nvSpPr>
          <p:spPr>
            <a:xfrm>
              <a:off x="6581180" y="1772121"/>
              <a:ext cx="5200775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% Relaxation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lvl="1"/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for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j=2:TR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 = [M_recovery;1+(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,:)-1).*exp(-(j)/T1)];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 = [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(end,:)];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 = [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,:).*exp(-(j)/T2_dephasing)];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 = [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(end,:)];</a:t>
              </a:r>
            </a:p>
            <a:p>
              <a:pPr lvl="1"/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end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end</a:t>
              </a:r>
              <a:endPara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63CE0C0-105D-4303-85E1-1A5F5DCB2F74}"/>
                </a:ext>
              </a:extLst>
            </p:cNvPr>
            <p:cNvSpPr/>
            <p:nvPr/>
          </p:nvSpPr>
          <p:spPr>
            <a:xfrm>
              <a:off x="544763" y="1772121"/>
              <a:ext cx="5404945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for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=1:N</a:t>
              </a:r>
            </a:p>
            <a:p>
              <a:pPr lvl="1"/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% Excitation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lvl="1"/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if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&gt;1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 =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(end,:).*cos(Alpha); 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 =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(end,:).*sin(Alpha);</a:t>
              </a:r>
            </a:p>
            <a:p>
              <a:pPr lvl="1"/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else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 = ones(1,n).*cos(Alpha);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 = ones(1,n).*sin(Alpha);</a:t>
              </a:r>
            </a:p>
            <a:p>
              <a:pPr lvl="1"/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end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lvl="1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 = [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,:)];</a:t>
              </a:r>
            </a:p>
            <a:p>
              <a:pPr lvl="1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 = [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,:)];</a:t>
              </a: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0320D0-5DA4-48AE-94C6-E70044C3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24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10456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Plot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66CE97A-AE4F-4A01-B60A-1A4B56C493DA}"/>
              </a:ext>
            </a:extLst>
          </p:cNvPr>
          <p:cNvGrpSpPr/>
          <p:nvPr/>
        </p:nvGrpSpPr>
        <p:grpSpPr>
          <a:xfrm>
            <a:off x="838199" y="2131224"/>
            <a:ext cx="10484071" cy="3693319"/>
            <a:chOff x="205047" y="1720840"/>
            <a:chExt cx="10484071" cy="369331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4BB1F7-67CE-4DC0-AB45-8707D7ACD6E2}"/>
                </a:ext>
              </a:extLst>
            </p:cNvPr>
            <p:cNvSpPr/>
            <p:nvPr/>
          </p:nvSpPr>
          <p:spPr>
            <a:xfrm>
              <a:off x="205047" y="1720840"/>
              <a:ext cx="5187048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</a:rPr>
                <a:t>% Plot </a:t>
              </a:r>
              <a:r>
                <a:rPr lang="en-US" altLang="zh-TW" dirty="0" err="1">
                  <a:solidFill>
                    <a:srgbClr val="028009"/>
                  </a:solidFill>
                  <a:latin typeface="Consolas" panose="020B0609020204030204" pitchFamily="49" charset="0"/>
                </a:rPr>
                <a:t>Mz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T = 0:TR*N;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figure();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hold 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on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</a:rPr>
                <a:t>for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=1:n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plot(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T,Mz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(:,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</a:rPr>
                <a:t>end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LineName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b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[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(15)'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(30)'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(45)'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b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(60)’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(75)'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(90)'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legend(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LineName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axis([min(T(:)) max(T(:)) 0 1]);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ylabel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xlabel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't (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ms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E69B6E8-E0DC-4402-845E-46A03FABE328}"/>
                </a:ext>
              </a:extLst>
            </p:cNvPr>
            <p:cNvSpPr/>
            <p:nvPr/>
          </p:nvSpPr>
          <p:spPr>
            <a:xfrm>
              <a:off x="5799179" y="1720840"/>
              <a:ext cx="4889939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</a:rPr>
                <a:t>% Plot </a:t>
              </a:r>
              <a:r>
                <a:rPr lang="en-US" altLang="zh-TW" dirty="0" err="1">
                  <a:solidFill>
                    <a:srgbClr val="028009"/>
                  </a:solidFill>
                  <a:latin typeface="Consolas" panose="020B0609020204030204" pitchFamily="49" charset="0"/>
                </a:rPr>
                <a:t>Mxy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T = 0:TR*N;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figure();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hold 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on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</a:rPr>
                <a:t>for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=1:n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plot(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T,Mxy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(:,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</a:rPr>
                <a:t>end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LineName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b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[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(15)'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(30)'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(45)'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b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(60)'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(75)'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(90)'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legend(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LineName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axis([min(T(:)) max(T(:)) 0 1]);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ylabel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xlabel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't (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ms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EF0444C9-0078-45E8-A6A5-66C75378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6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Experimental Results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33627AC-89CF-4542-BB6E-A6F390A9226E}"/>
              </a:ext>
            </a:extLst>
          </p:cNvPr>
          <p:cNvGrpSpPr/>
          <p:nvPr/>
        </p:nvGrpSpPr>
        <p:grpSpPr>
          <a:xfrm>
            <a:off x="535579" y="2124432"/>
            <a:ext cx="11120842" cy="4050000"/>
            <a:chOff x="696000" y="1851163"/>
            <a:chExt cx="11120842" cy="405000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0614DFEE-4C81-4A54-8935-2F9B85F80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6842" y="1851163"/>
              <a:ext cx="5400000" cy="405000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B331A11-D9AF-4713-941D-3EFC691A3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000" y="1851163"/>
              <a:ext cx="5400000" cy="4050000"/>
            </a:xfrm>
            <a:prstGeom prst="rect">
              <a:avLst/>
            </a:prstGeom>
          </p:spPr>
        </p:pic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28A5816-16B0-454B-9857-AA889767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60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2319</Words>
  <Application>Microsoft Office PowerPoint</Application>
  <PresentationFormat>寬螢幕</PresentationFormat>
  <Paragraphs>312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M11107309</dc:creator>
  <cp:lastModifiedBy>M11107309</cp:lastModifiedBy>
  <cp:revision>15</cp:revision>
  <dcterms:created xsi:type="dcterms:W3CDTF">2022-11-13T01:35:58Z</dcterms:created>
  <dcterms:modified xsi:type="dcterms:W3CDTF">2022-11-13T04:15:34Z</dcterms:modified>
</cp:coreProperties>
</file>