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114" autoAdjust="0"/>
  </p:normalViewPr>
  <p:slideViewPr>
    <p:cSldViewPr snapToGrid="0">
      <p:cViewPr varScale="1">
        <p:scale>
          <a:sx n="73" d="100"/>
          <a:sy n="73" d="100"/>
        </p:scale>
        <p:origin x="9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59D030-6F73-4756-8E6F-7FF0355C50F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B3570F29-1745-4FD5-B2E8-605D2256D1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D73CEE9-64DD-4F8F-BE8A-D3AAC9FE7F30}"/>
              </a:ext>
            </a:extLst>
          </p:cNvPr>
          <p:cNvSpPr>
            <a:spLocks noGrp="1"/>
          </p:cNvSpPr>
          <p:nvPr>
            <p:ph type="dt" sz="half" idx="10"/>
          </p:nvPr>
        </p:nvSpPr>
        <p:spPr/>
        <p:txBody>
          <a:bodyPr/>
          <a:lstStyle/>
          <a:p>
            <a:fld id="{409B2261-78E7-4C63-9932-0E670CC6A1F9}"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02DCCE02-2B79-4216-A1FF-86C634FF10B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A657C4D-9983-4A68-889A-4A9AADD05C12}"/>
              </a:ext>
            </a:extLst>
          </p:cNvPr>
          <p:cNvSpPr>
            <a:spLocks noGrp="1"/>
          </p:cNvSpPr>
          <p:nvPr>
            <p:ph type="sldNum" sz="quarter" idx="12"/>
          </p:nvPr>
        </p:nvSpPr>
        <p:spPr/>
        <p:txBody>
          <a:bodyPr/>
          <a:lstStyle/>
          <a:p>
            <a:fld id="{B1DB5683-1424-4557-A37F-9F44403A500C}" type="slidenum">
              <a:rPr lang="zh-TW" altLang="en-US" smtClean="0"/>
              <a:t>‹#›</a:t>
            </a:fld>
            <a:endParaRPr lang="zh-TW" altLang="en-US"/>
          </a:p>
        </p:txBody>
      </p:sp>
    </p:spTree>
    <p:extLst>
      <p:ext uri="{BB962C8B-B14F-4D97-AF65-F5344CB8AC3E}">
        <p14:creationId xmlns:p14="http://schemas.microsoft.com/office/powerpoint/2010/main" val="267580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99FC3F-8B19-4E9C-836F-A77540AC93F8}"/>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C6E34FD4-4EB7-4F68-9C9D-2360FE8416CE}"/>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4603D2A-09F8-43B1-93AA-314AB86940BD}"/>
              </a:ext>
            </a:extLst>
          </p:cNvPr>
          <p:cNvSpPr>
            <a:spLocks noGrp="1"/>
          </p:cNvSpPr>
          <p:nvPr>
            <p:ph type="dt" sz="half" idx="10"/>
          </p:nvPr>
        </p:nvSpPr>
        <p:spPr/>
        <p:txBody>
          <a:bodyPr/>
          <a:lstStyle/>
          <a:p>
            <a:fld id="{409B2261-78E7-4C63-9932-0E670CC6A1F9}"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33BE9ED0-1EA1-49FB-AA72-15C30EF200C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8F4CE1C-9731-43F8-94B8-81172AB59350}"/>
              </a:ext>
            </a:extLst>
          </p:cNvPr>
          <p:cNvSpPr>
            <a:spLocks noGrp="1"/>
          </p:cNvSpPr>
          <p:nvPr>
            <p:ph type="sldNum" sz="quarter" idx="12"/>
          </p:nvPr>
        </p:nvSpPr>
        <p:spPr/>
        <p:txBody>
          <a:bodyPr/>
          <a:lstStyle/>
          <a:p>
            <a:fld id="{B1DB5683-1424-4557-A37F-9F44403A500C}" type="slidenum">
              <a:rPr lang="zh-TW" altLang="en-US" smtClean="0"/>
              <a:t>‹#›</a:t>
            </a:fld>
            <a:endParaRPr lang="zh-TW" altLang="en-US"/>
          </a:p>
        </p:txBody>
      </p:sp>
    </p:spTree>
    <p:extLst>
      <p:ext uri="{BB962C8B-B14F-4D97-AF65-F5344CB8AC3E}">
        <p14:creationId xmlns:p14="http://schemas.microsoft.com/office/powerpoint/2010/main" val="365775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461558F-6B49-4B3B-A93F-29043E84991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273BBEA3-87A6-489E-8C70-841A73834A98}"/>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5226D71-9947-444D-9F36-AC173252510E}"/>
              </a:ext>
            </a:extLst>
          </p:cNvPr>
          <p:cNvSpPr>
            <a:spLocks noGrp="1"/>
          </p:cNvSpPr>
          <p:nvPr>
            <p:ph type="dt" sz="half" idx="10"/>
          </p:nvPr>
        </p:nvSpPr>
        <p:spPr/>
        <p:txBody>
          <a:bodyPr/>
          <a:lstStyle/>
          <a:p>
            <a:fld id="{409B2261-78E7-4C63-9932-0E670CC6A1F9}"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DD291387-4056-4A92-9958-B7742A36F0D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036DAF6-A514-49F7-B01D-EED691CB6984}"/>
              </a:ext>
            </a:extLst>
          </p:cNvPr>
          <p:cNvSpPr>
            <a:spLocks noGrp="1"/>
          </p:cNvSpPr>
          <p:nvPr>
            <p:ph type="sldNum" sz="quarter" idx="12"/>
          </p:nvPr>
        </p:nvSpPr>
        <p:spPr/>
        <p:txBody>
          <a:bodyPr/>
          <a:lstStyle/>
          <a:p>
            <a:fld id="{B1DB5683-1424-4557-A37F-9F44403A500C}" type="slidenum">
              <a:rPr lang="zh-TW" altLang="en-US" smtClean="0"/>
              <a:t>‹#›</a:t>
            </a:fld>
            <a:endParaRPr lang="zh-TW" altLang="en-US"/>
          </a:p>
        </p:txBody>
      </p:sp>
    </p:spTree>
    <p:extLst>
      <p:ext uri="{BB962C8B-B14F-4D97-AF65-F5344CB8AC3E}">
        <p14:creationId xmlns:p14="http://schemas.microsoft.com/office/powerpoint/2010/main" val="3802995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5DFBBE-0779-43C4-B127-A3716F65047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0B0786C-9BE4-41B3-859F-F706688BC964}"/>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1821A2F-4BEA-404C-8BE8-CD9AB088E83E}"/>
              </a:ext>
            </a:extLst>
          </p:cNvPr>
          <p:cNvSpPr>
            <a:spLocks noGrp="1"/>
          </p:cNvSpPr>
          <p:nvPr>
            <p:ph type="dt" sz="half" idx="10"/>
          </p:nvPr>
        </p:nvSpPr>
        <p:spPr/>
        <p:txBody>
          <a:bodyPr/>
          <a:lstStyle/>
          <a:p>
            <a:fld id="{409B2261-78E7-4C63-9932-0E670CC6A1F9}"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383153A4-81C8-4C2E-9AA5-53BAD1B44D8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0E6A780-6563-4225-96EE-E35FE9C9D5B0}"/>
              </a:ext>
            </a:extLst>
          </p:cNvPr>
          <p:cNvSpPr>
            <a:spLocks noGrp="1"/>
          </p:cNvSpPr>
          <p:nvPr>
            <p:ph type="sldNum" sz="quarter" idx="12"/>
          </p:nvPr>
        </p:nvSpPr>
        <p:spPr/>
        <p:txBody>
          <a:bodyPr/>
          <a:lstStyle/>
          <a:p>
            <a:fld id="{B1DB5683-1424-4557-A37F-9F44403A500C}" type="slidenum">
              <a:rPr lang="zh-TW" altLang="en-US" smtClean="0"/>
              <a:t>‹#›</a:t>
            </a:fld>
            <a:endParaRPr lang="zh-TW" altLang="en-US"/>
          </a:p>
        </p:txBody>
      </p:sp>
    </p:spTree>
    <p:extLst>
      <p:ext uri="{BB962C8B-B14F-4D97-AF65-F5344CB8AC3E}">
        <p14:creationId xmlns:p14="http://schemas.microsoft.com/office/powerpoint/2010/main" val="159126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06F80F-6F29-47CC-A778-55C28D6E615D}"/>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CC58CC1-BAB1-419F-A664-69021FCC64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08398D5C-299C-4891-880C-A25CC25463C6}"/>
              </a:ext>
            </a:extLst>
          </p:cNvPr>
          <p:cNvSpPr>
            <a:spLocks noGrp="1"/>
          </p:cNvSpPr>
          <p:nvPr>
            <p:ph type="dt" sz="half" idx="10"/>
          </p:nvPr>
        </p:nvSpPr>
        <p:spPr/>
        <p:txBody>
          <a:bodyPr/>
          <a:lstStyle/>
          <a:p>
            <a:fld id="{409B2261-78E7-4C63-9932-0E670CC6A1F9}"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7A602340-52AE-4287-9D74-0D2F348590E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CC07B33-4DFA-4F1B-85F2-84AAB1A285A3}"/>
              </a:ext>
            </a:extLst>
          </p:cNvPr>
          <p:cNvSpPr>
            <a:spLocks noGrp="1"/>
          </p:cNvSpPr>
          <p:nvPr>
            <p:ph type="sldNum" sz="quarter" idx="12"/>
          </p:nvPr>
        </p:nvSpPr>
        <p:spPr/>
        <p:txBody>
          <a:bodyPr/>
          <a:lstStyle/>
          <a:p>
            <a:fld id="{B1DB5683-1424-4557-A37F-9F44403A500C}" type="slidenum">
              <a:rPr lang="zh-TW" altLang="en-US" smtClean="0"/>
              <a:t>‹#›</a:t>
            </a:fld>
            <a:endParaRPr lang="zh-TW" altLang="en-US"/>
          </a:p>
        </p:txBody>
      </p:sp>
    </p:spTree>
    <p:extLst>
      <p:ext uri="{BB962C8B-B14F-4D97-AF65-F5344CB8AC3E}">
        <p14:creationId xmlns:p14="http://schemas.microsoft.com/office/powerpoint/2010/main" val="3795392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49751E-BB48-466F-97F4-15AA2D17E38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F54B823-9F98-4361-81A3-E5E1D7042DAA}"/>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42866B3-271D-4573-B729-3EC77A4E11B1}"/>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5F6E251-1745-4E4F-B69C-676BA0F037E8}"/>
              </a:ext>
            </a:extLst>
          </p:cNvPr>
          <p:cNvSpPr>
            <a:spLocks noGrp="1"/>
          </p:cNvSpPr>
          <p:nvPr>
            <p:ph type="dt" sz="half" idx="10"/>
          </p:nvPr>
        </p:nvSpPr>
        <p:spPr/>
        <p:txBody>
          <a:bodyPr/>
          <a:lstStyle/>
          <a:p>
            <a:fld id="{409B2261-78E7-4C63-9932-0E670CC6A1F9}" type="datetimeFigureOut">
              <a:rPr lang="zh-TW" altLang="en-US" smtClean="0"/>
              <a:t>2022/11/9</a:t>
            </a:fld>
            <a:endParaRPr lang="zh-TW" altLang="en-US"/>
          </a:p>
        </p:txBody>
      </p:sp>
      <p:sp>
        <p:nvSpPr>
          <p:cNvPr id="6" name="頁尾版面配置區 5">
            <a:extLst>
              <a:ext uri="{FF2B5EF4-FFF2-40B4-BE49-F238E27FC236}">
                <a16:creationId xmlns:a16="http://schemas.microsoft.com/office/drawing/2014/main" id="{C71236BD-0326-42A5-8941-3425B61710A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D81BF3C-6A1C-48F7-99D5-F1E8A00DC751}"/>
              </a:ext>
            </a:extLst>
          </p:cNvPr>
          <p:cNvSpPr>
            <a:spLocks noGrp="1"/>
          </p:cNvSpPr>
          <p:nvPr>
            <p:ph type="sldNum" sz="quarter" idx="12"/>
          </p:nvPr>
        </p:nvSpPr>
        <p:spPr/>
        <p:txBody>
          <a:bodyPr/>
          <a:lstStyle/>
          <a:p>
            <a:fld id="{B1DB5683-1424-4557-A37F-9F44403A500C}" type="slidenum">
              <a:rPr lang="zh-TW" altLang="en-US" smtClean="0"/>
              <a:t>‹#›</a:t>
            </a:fld>
            <a:endParaRPr lang="zh-TW" altLang="en-US"/>
          </a:p>
        </p:txBody>
      </p:sp>
    </p:spTree>
    <p:extLst>
      <p:ext uri="{BB962C8B-B14F-4D97-AF65-F5344CB8AC3E}">
        <p14:creationId xmlns:p14="http://schemas.microsoft.com/office/powerpoint/2010/main" val="2205835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4D70BE-796F-479D-A860-034A1B9E44A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08EEF4D-1AB1-41EF-B814-6864F9B934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8135936D-CA7A-43E3-BDC8-47B080656834}"/>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6176945-94C1-4539-A2A3-12A19EB6A0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3C8F3047-6726-48A9-B1F4-7A058EC878AD}"/>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08CA9046-E263-4DFD-93B9-03ED31A07E1C}"/>
              </a:ext>
            </a:extLst>
          </p:cNvPr>
          <p:cNvSpPr>
            <a:spLocks noGrp="1"/>
          </p:cNvSpPr>
          <p:nvPr>
            <p:ph type="dt" sz="half" idx="10"/>
          </p:nvPr>
        </p:nvSpPr>
        <p:spPr/>
        <p:txBody>
          <a:bodyPr/>
          <a:lstStyle/>
          <a:p>
            <a:fld id="{409B2261-78E7-4C63-9932-0E670CC6A1F9}" type="datetimeFigureOut">
              <a:rPr lang="zh-TW" altLang="en-US" smtClean="0"/>
              <a:t>2022/11/9</a:t>
            </a:fld>
            <a:endParaRPr lang="zh-TW" altLang="en-US"/>
          </a:p>
        </p:txBody>
      </p:sp>
      <p:sp>
        <p:nvSpPr>
          <p:cNvPr id="8" name="頁尾版面配置區 7">
            <a:extLst>
              <a:ext uri="{FF2B5EF4-FFF2-40B4-BE49-F238E27FC236}">
                <a16:creationId xmlns:a16="http://schemas.microsoft.com/office/drawing/2014/main" id="{E21A0586-EA5B-413D-A48A-D07F788E36E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2A08462D-8FCE-4D2C-8B66-A24C6EC90D3C}"/>
              </a:ext>
            </a:extLst>
          </p:cNvPr>
          <p:cNvSpPr>
            <a:spLocks noGrp="1"/>
          </p:cNvSpPr>
          <p:nvPr>
            <p:ph type="sldNum" sz="quarter" idx="12"/>
          </p:nvPr>
        </p:nvSpPr>
        <p:spPr/>
        <p:txBody>
          <a:bodyPr/>
          <a:lstStyle/>
          <a:p>
            <a:fld id="{B1DB5683-1424-4557-A37F-9F44403A500C}" type="slidenum">
              <a:rPr lang="zh-TW" altLang="en-US" smtClean="0"/>
              <a:t>‹#›</a:t>
            </a:fld>
            <a:endParaRPr lang="zh-TW" altLang="en-US"/>
          </a:p>
        </p:txBody>
      </p:sp>
    </p:spTree>
    <p:extLst>
      <p:ext uri="{BB962C8B-B14F-4D97-AF65-F5344CB8AC3E}">
        <p14:creationId xmlns:p14="http://schemas.microsoft.com/office/powerpoint/2010/main" val="840542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AEE57A-3BEB-4597-96B0-17AB1668C8F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A669464-3FCB-414F-B293-CA7F468A5B74}"/>
              </a:ext>
            </a:extLst>
          </p:cNvPr>
          <p:cNvSpPr>
            <a:spLocks noGrp="1"/>
          </p:cNvSpPr>
          <p:nvPr>
            <p:ph type="dt" sz="half" idx="10"/>
          </p:nvPr>
        </p:nvSpPr>
        <p:spPr/>
        <p:txBody>
          <a:bodyPr/>
          <a:lstStyle/>
          <a:p>
            <a:fld id="{409B2261-78E7-4C63-9932-0E670CC6A1F9}" type="datetimeFigureOut">
              <a:rPr lang="zh-TW" altLang="en-US" smtClean="0"/>
              <a:t>2022/11/9</a:t>
            </a:fld>
            <a:endParaRPr lang="zh-TW" altLang="en-US"/>
          </a:p>
        </p:txBody>
      </p:sp>
      <p:sp>
        <p:nvSpPr>
          <p:cNvPr id="4" name="頁尾版面配置區 3">
            <a:extLst>
              <a:ext uri="{FF2B5EF4-FFF2-40B4-BE49-F238E27FC236}">
                <a16:creationId xmlns:a16="http://schemas.microsoft.com/office/drawing/2014/main" id="{D4B972BF-0DDB-4BF4-B719-9B4DEAD85864}"/>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745C0FC-B4EA-4208-9C4B-136F9001F872}"/>
              </a:ext>
            </a:extLst>
          </p:cNvPr>
          <p:cNvSpPr>
            <a:spLocks noGrp="1"/>
          </p:cNvSpPr>
          <p:nvPr>
            <p:ph type="sldNum" sz="quarter" idx="12"/>
          </p:nvPr>
        </p:nvSpPr>
        <p:spPr/>
        <p:txBody>
          <a:bodyPr/>
          <a:lstStyle/>
          <a:p>
            <a:fld id="{B1DB5683-1424-4557-A37F-9F44403A500C}" type="slidenum">
              <a:rPr lang="zh-TW" altLang="en-US" smtClean="0"/>
              <a:t>‹#›</a:t>
            </a:fld>
            <a:endParaRPr lang="zh-TW" altLang="en-US"/>
          </a:p>
        </p:txBody>
      </p:sp>
    </p:spTree>
    <p:extLst>
      <p:ext uri="{BB962C8B-B14F-4D97-AF65-F5344CB8AC3E}">
        <p14:creationId xmlns:p14="http://schemas.microsoft.com/office/powerpoint/2010/main" val="1375798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4D076A2-8814-45ED-B173-98BF082F40E9}"/>
              </a:ext>
            </a:extLst>
          </p:cNvPr>
          <p:cNvSpPr>
            <a:spLocks noGrp="1"/>
          </p:cNvSpPr>
          <p:nvPr>
            <p:ph type="dt" sz="half" idx="10"/>
          </p:nvPr>
        </p:nvSpPr>
        <p:spPr/>
        <p:txBody>
          <a:bodyPr/>
          <a:lstStyle/>
          <a:p>
            <a:fld id="{409B2261-78E7-4C63-9932-0E670CC6A1F9}" type="datetimeFigureOut">
              <a:rPr lang="zh-TW" altLang="en-US" smtClean="0"/>
              <a:t>2022/11/9</a:t>
            </a:fld>
            <a:endParaRPr lang="zh-TW" altLang="en-US"/>
          </a:p>
        </p:txBody>
      </p:sp>
      <p:sp>
        <p:nvSpPr>
          <p:cNvPr id="3" name="頁尾版面配置區 2">
            <a:extLst>
              <a:ext uri="{FF2B5EF4-FFF2-40B4-BE49-F238E27FC236}">
                <a16:creationId xmlns:a16="http://schemas.microsoft.com/office/drawing/2014/main" id="{44B72D3D-1933-4DD6-A2F8-7BBE9F0FC68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226EDF1-D75D-400B-9DE6-8F0ED5E7B0B0}"/>
              </a:ext>
            </a:extLst>
          </p:cNvPr>
          <p:cNvSpPr>
            <a:spLocks noGrp="1"/>
          </p:cNvSpPr>
          <p:nvPr>
            <p:ph type="sldNum" sz="quarter" idx="12"/>
          </p:nvPr>
        </p:nvSpPr>
        <p:spPr/>
        <p:txBody>
          <a:bodyPr/>
          <a:lstStyle/>
          <a:p>
            <a:fld id="{B1DB5683-1424-4557-A37F-9F44403A500C}" type="slidenum">
              <a:rPr lang="zh-TW" altLang="en-US" smtClean="0"/>
              <a:t>‹#›</a:t>
            </a:fld>
            <a:endParaRPr lang="zh-TW" altLang="en-US"/>
          </a:p>
        </p:txBody>
      </p:sp>
    </p:spTree>
    <p:extLst>
      <p:ext uri="{BB962C8B-B14F-4D97-AF65-F5344CB8AC3E}">
        <p14:creationId xmlns:p14="http://schemas.microsoft.com/office/powerpoint/2010/main" val="177657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2630D4-98D1-4111-89F3-6F7DBFD16AD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62C3694-2811-45A7-9363-C5DDE2302B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7E338F0-A8F4-402B-9556-9F45A4D86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CF7FFAF0-85CD-438F-8C3A-070E73500A59}"/>
              </a:ext>
            </a:extLst>
          </p:cNvPr>
          <p:cNvSpPr>
            <a:spLocks noGrp="1"/>
          </p:cNvSpPr>
          <p:nvPr>
            <p:ph type="dt" sz="half" idx="10"/>
          </p:nvPr>
        </p:nvSpPr>
        <p:spPr/>
        <p:txBody>
          <a:bodyPr/>
          <a:lstStyle/>
          <a:p>
            <a:fld id="{409B2261-78E7-4C63-9932-0E670CC6A1F9}" type="datetimeFigureOut">
              <a:rPr lang="zh-TW" altLang="en-US" smtClean="0"/>
              <a:t>2022/11/9</a:t>
            </a:fld>
            <a:endParaRPr lang="zh-TW" altLang="en-US"/>
          </a:p>
        </p:txBody>
      </p:sp>
      <p:sp>
        <p:nvSpPr>
          <p:cNvPr id="6" name="頁尾版面配置區 5">
            <a:extLst>
              <a:ext uri="{FF2B5EF4-FFF2-40B4-BE49-F238E27FC236}">
                <a16:creationId xmlns:a16="http://schemas.microsoft.com/office/drawing/2014/main" id="{6093D51F-3DAB-4A6A-BD6D-931F36F7ECB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9220C55-9016-4457-9C19-8E23C95BEB43}"/>
              </a:ext>
            </a:extLst>
          </p:cNvPr>
          <p:cNvSpPr>
            <a:spLocks noGrp="1"/>
          </p:cNvSpPr>
          <p:nvPr>
            <p:ph type="sldNum" sz="quarter" idx="12"/>
          </p:nvPr>
        </p:nvSpPr>
        <p:spPr/>
        <p:txBody>
          <a:bodyPr/>
          <a:lstStyle/>
          <a:p>
            <a:fld id="{B1DB5683-1424-4557-A37F-9F44403A500C}" type="slidenum">
              <a:rPr lang="zh-TW" altLang="en-US" smtClean="0"/>
              <a:t>‹#›</a:t>
            </a:fld>
            <a:endParaRPr lang="zh-TW" altLang="en-US"/>
          </a:p>
        </p:txBody>
      </p:sp>
    </p:spTree>
    <p:extLst>
      <p:ext uri="{BB962C8B-B14F-4D97-AF65-F5344CB8AC3E}">
        <p14:creationId xmlns:p14="http://schemas.microsoft.com/office/powerpoint/2010/main" val="2954335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86FE29-089E-48B9-89C3-7D74E89C109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55D2C52-0425-4EB6-AAEC-44EBCDBBB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316F194-3EF3-4D6B-92A6-8D157BB17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8A7614F7-ACA9-4199-974A-A705121A7AED}"/>
              </a:ext>
            </a:extLst>
          </p:cNvPr>
          <p:cNvSpPr>
            <a:spLocks noGrp="1"/>
          </p:cNvSpPr>
          <p:nvPr>
            <p:ph type="dt" sz="half" idx="10"/>
          </p:nvPr>
        </p:nvSpPr>
        <p:spPr/>
        <p:txBody>
          <a:bodyPr/>
          <a:lstStyle/>
          <a:p>
            <a:fld id="{409B2261-78E7-4C63-9932-0E670CC6A1F9}" type="datetimeFigureOut">
              <a:rPr lang="zh-TW" altLang="en-US" smtClean="0"/>
              <a:t>2022/11/9</a:t>
            </a:fld>
            <a:endParaRPr lang="zh-TW" altLang="en-US"/>
          </a:p>
        </p:txBody>
      </p:sp>
      <p:sp>
        <p:nvSpPr>
          <p:cNvPr id="6" name="頁尾版面配置區 5">
            <a:extLst>
              <a:ext uri="{FF2B5EF4-FFF2-40B4-BE49-F238E27FC236}">
                <a16:creationId xmlns:a16="http://schemas.microsoft.com/office/drawing/2014/main" id="{CC772B91-C488-4AA1-87AF-CBB3657F864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9A11C66-6193-4243-9084-DF23F0493375}"/>
              </a:ext>
            </a:extLst>
          </p:cNvPr>
          <p:cNvSpPr>
            <a:spLocks noGrp="1"/>
          </p:cNvSpPr>
          <p:nvPr>
            <p:ph type="sldNum" sz="quarter" idx="12"/>
          </p:nvPr>
        </p:nvSpPr>
        <p:spPr/>
        <p:txBody>
          <a:bodyPr/>
          <a:lstStyle/>
          <a:p>
            <a:fld id="{B1DB5683-1424-4557-A37F-9F44403A500C}" type="slidenum">
              <a:rPr lang="zh-TW" altLang="en-US" smtClean="0"/>
              <a:t>‹#›</a:t>
            </a:fld>
            <a:endParaRPr lang="zh-TW" altLang="en-US"/>
          </a:p>
        </p:txBody>
      </p:sp>
    </p:spTree>
    <p:extLst>
      <p:ext uri="{BB962C8B-B14F-4D97-AF65-F5344CB8AC3E}">
        <p14:creationId xmlns:p14="http://schemas.microsoft.com/office/powerpoint/2010/main" val="2759076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BB74D3A-FB5E-4148-8A9A-B121803803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FF58A3B-D52B-41D6-A875-43F9EC632B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62AB8E3-DFE4-4E9D-A913-B825ABAD04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B2261-78E7-4C63-9932-0E670CC6A1F9}"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5EFCB635-BF84-4E53-AAB2-BFE52E331E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41298FCC-61C0-458A-8FD7-A3DF1D9F26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B5683-1424-4557-A37F-9F44403A500C}" type="slidenum">
              <a:rPr lang="zh-TW" altLang="en-US" smtClean="0"/>
              <a:t>‹#›</a:t>
            </a:fld>
            <a:endParaRPr lang="zh-TW" altLang="en-US"/>
          </a:p>
        </p:txBody>
      </p:sp>
    </p:spTree>
    <p:extLst>
      <p:ext uri="{BB962C8B-B14F-4D97-AF65-F5344CB8AC3E}">
        <p14:creationId xmlns:p14="http://schemas.microsoft.com/office/powerpoint/2010/main" val="1506712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38EE87-9493-487D-AC41-CF5D4E657182}"/>
              </a:ext>
            </a:extLst>
          </p:cNvPr>
          <p:cNvSpPr/>
          <p:nvPr/>
        </p:nvSpPr>
        <p:spPr>
          <a:xfrm>
            <a:off x="402322" y="1660419"/>
            <a:ext cx="6096000" cy="2031325"/>
          </a:xfrm>
          <a:prstGeom prst="rect">
            <a:avLst/>
          </a:prstGeom>
        </p:spPr>
        <p:txBody>
          <a:bodyPr>
            <a:spAutoFit/>
          </a:bodyPr>
          <a:lstStyle/>
          <a:p>
            <a:r>
              <a:rPr lang="zh-TW" altLang="en-US" dirty="0"/>
              <a:t>The flip angle is usually at or close to 90 degrees for a spin-echo sequence but is less on gradient-echo sequences, commonly varying over a range of 10 to 80 degrees (usually denoted by α). For the basic GRE sequence FLASH, the larger flip angles give more T1 weighting to the image and the smaller flip angles give more T2, or actually T2* weighting, to the images. </a:t>
            </a:r>
          </a:p>
        </p:txBody>
      </p:sp>
      <p:sp>
        <p:nvSpPr>
          <p:cNvPr id="3" name="矩形 2">
            <a:extLst>
              <a:ext uri="{FF2B5EF4-FFF2-40B4-BE49-F238E27FC236}">
                <a16:creationId xmlns:a16="http://schemas.microsoft.com/office/drawing/2014/main" id="{1AF07C54-727B-4046-848B-9B1FCB3FA64B}"/>
              </a:ext>
            </a:extLst>
          </p:cNvPr>
          <p:cNvSpPr/>
          <p:nvPr/>
        </p:nvSpPr>
        <p:spPr>
          <a:xfrm>
            <a:off x="402322" y="183740"/>
            <a:ext cx="5801203" cy="369332"/>
          </a:xfrm>
          <a:prstGeom prst="rect">
            <a:avLst/>
          </a:prstGeom>
        </p:spPr>
        <p:txBody>
          <a:bodyPr wrap="none">
            <a:spAutoFit/>
          </a:bodyPr>
          <a:lstStyle/>
          <a:p>
            <a:r>
              <a:rPr lang="zh-TW" altLang="en-US" dirty="0"/>
              <a:t>https://radiopaedia.org/articles/gradient-echo-sequences-1</a:t>
            </a:r>
          </a:p>
        </p:txBody>
      </p:sp>
      <p:pic>
        <p:nvPicPr>
          <p:cNvPr id="1026" name="Picture 2" descr="https://prod-images-static.radiopaedia.org/images/37593338/0c547605a41a6cc7ae5ca7dd5e2f33_big_gallery.jpeg">
            <a:extLst>
              <a:ext uri="{FF2B5EF4-FFF2-40B4-BE49-F238E27FC236}">
                <a16:creationId xmlns:a16="http://schemas.microsoft.com/office/drawing/2014/main" id="{997F684F-93AA-46FE-A00A-FB657FB10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924" y="1660419"/>
            <a:ext cx="4849957" cy="4849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34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5436BF-191E-46A7-808F-11A3A64B66D0}"/>
              </a:ext>
            </a:extLst>
          </p:cNvPr>
          <p:cNvSpPr/>
          <p:nvPr/>
        </p:nvSpPr>
        <p:spPr>
          <a:xfrm>
            <a:off x="0" y="1099650"/>
            <a:ext cx="2013693" cy="369332"/>
          </a:xfrm>
          <a:prstGeom prst="rect">
            <a:avLst/>
          </a:prstGeom>
        </p:spPr>
        <p:txBody>
          <a:bodyPr wrap="none">
            <a:spAutoFit/>
          </a:bodyPr>
          <a:lstStyle/>
          <a:p>
            <a:r>
              <a:rPr lang="de-DE" altLang="zh-TW" b="0" i="1" dirty="0">
                <a:solidFill>
                  <a:srgbClr val="000000"/>
                </a:solidFill>
                <a:effectLst/>
                <a:latin typeface="Arial" panose="020B0604020202020204" pitchFamily="34" charset="0"/>
              </a:rPr>
              <a:t>M </a:t>
            </a:r>
            <a:r>
              <a:rPr lang="de-DE" altLang="zh-TW" b="0" i="1" baseline="-25000" dirty="0">
                <a:solidFill>
                  <a:srgbClr val="000000"/>
                </a:solidFill>
                <a:effectLst/>
                <a:latin typeface="Arial" panose="020B0604020202020204" pitchFamily="34" charset="0"/>
              </a:rPr>
              <a:t>xy</a:t>
            </a:r>
            <a:r>
              <a:rPr lang="de-DE" altLang="zh-TW" b="0" i="0" dirty="0">
                <a:solidFill>
                  <a:srgbClr val="000000"/>
                </a:solidFill>
                <a:effectLst/>
                <a:latin typeface="Arial" panose="020B0604020202020204" pitchFamily="34" charset="0"/>
              </a:rPr>
              <a:t> = </a:t>
            </a:r>
            <a:r>
              <a:rPr lang="de-DE" altLang="zh-TW" b="0" i="1" dirty="0">
                <a:solidFill>
                  <a:srgbClr val="000000"/>
                </a:solidFill>
                <a:effectLst/>
                <a:latin typeface="Arial" panose="020B0604020202020204" pitchFamily="34" charset="0"/>
              </a:rPr>
              <a:t>M </a:t>
            </a:r>
            <a:r>
              <a:rPr lang="de-DE" altLang="zh-TW" b="0" i="1" baseline="-25000" dirty="0">
                <a:solidFill>
                  <a:srgbClr val="000000"/>
                </a:solidFill>
                <a:effectLst/>
                <a:latin typeface="Arial" panose="020B0604020202020204" pitchFamily="34" charset="0"/>
              </a:rPr>
              <a:t>0</a:t>
            </a:r>
            <a:r>
              <a:rPr lang="de-DE" altLang="zh-TW" b="0" i="0" dirty="0">
                <a:solidFill>
                  <a:srgbClr val="000000"/>
                </a:solidFill>
                <a:effectLst/>
                <a:latin typeface="Arial" panose="020B0604020202020204" pitchFamily="34" charset="0"/>
              </a:rPr>
              <a:t> * e </a:t>
            </a:r>
            <a:r>
              <a:rPr lang="de-DE" altLang="zh-TW" b="0" i="0" baseline="30000" dirty="0">
                <a:solidFill>
                  <a:srgbClr val="000000"/>
                </a:solidFill>
                <a:effectLst/>
                <a:latin typeface="Arial" panose="020B0604020202020204" pitchFamily="34" charset="0"/>
              </a:rPr>
              <a:t>- </a:t>
            </a:r>
            <a:r>
              <a:rPr lang="de-DE" altLang="zh-TW" b="0" i="1" baseline="30000" dirty="0">
                <a:solidFill>
                  <a:srgbClr val="000000"/>
                </a:solidFill>
                <a:effectLst/>
                <a:latin typeface="Arial" panose="020B0604020202020204" pitchFamily="34" charset="0"/>
              </a:rPr>
              <a:t>t</a:t>
            </a:r>
            <a:r>
              <a:rPr lang="de-DE" altLang="zh-TW" b="0" i="0" baseline="30000" dirty="0">
                <a:solidFill>
                  <a:srgbClr val="000000"/>
                </a:solidFill>
                <a:effectLst/>
                <a:latin typeface="Arial" panose="020B0604020202020204" pitchFamily="34" charset="0"/>
              </a:rPr>
              <a:t> /T2</a:t>
            </a:r>
            <a:endParaRPr lang="zh-TW" altLang="en-US" dirty="0"/>
          </a:p>
        </p:txBody>
      </p:sp>
      <p:sp>
        <p:nvSpPr>
          <p:cNvPr id="3" name="矩形 2">
            <a:extLst>
              <a:ext uri="{FF2B5EF4-FFF2-40B4-BE49-F238E27FC236}">
                <a16:creationId xmlns:a16="http://schemas.microsoft.com/office/drawing/2014/main" id="{98AFB630-4586-4848-9CE9-2A06A6D1FD43}"/>
              </a:ext>
            </a:extLst>
          </p:cNvPr>
          <p:cNvSpPr/>
          <p:nvPr/>
        </p:nvSpPr>
        <p:spPr>
          <a:xfrm>
            <a:off x="0" y="600886"/>
            <a:ext cx="2274982" cy="369332"/>
          </a:xfrm>
          <a:prstGeom prst="rect">
            <a:avLst/>
          </a:prstGeom>
        </p:spPr>
        <p:txBody>
          <a:bodyPr wrap="none">
            <a:spAutoFit/>
          </a:bodyPr>
          <a:lstStyle/>
          <a:p>
            <a:r>
              <a:rPr lang="de-DE" altLang="zh-TW" b="0" i="1" dirty="0">
                <a:solidFill>
                  <a:srgbClr val="000000"/>
                </a:solidFill>
                <a:effectLst/>
                <a:latin typeface="Arial" panose="020B0604020202020204" pitchFamily="34" charset="0"/>
              </a:rPr>
              <a:t>M </a:t>
            </a:r>
            <a:r>
              <a:rPr lang="de-DE" altLang="zh-TW" b="0" i="1" baseline="-25000" dirty="0">
                <a:solidFill>
                  <a:srgbClr val="000000"/>
                </a:solidFill>
                <a:effectLst/>
                <a:latin typeface="Arial" panose="020B0604020202020204" pitchFamily="34" charset="0"/>
              </a:rPr>
              <a:t>z</a:t>
            </a:r>
            <a:r>
              <a:rPr lang="de-DE" altLang="zh-TW" b="0" i="0" dirty="0">
                <a:solidFill>
                  <a:srgbClr val="000000"/>
                </a:solidFill>
                <a:effectLst/>
                <a:latin typeface="Arial" panose="020B0604020202020204" pitchFamily="34" charset="0"/>
              </a:rPr>
              <a:t> = </a:t>
            </a:r>
            <a:r>
              <a:rPr lang="de-DE" altLang="zh-TW" b="0" i="1" dirty="0">
                <a:solidFill>
                  <a:srgbClr val="000000"/>
                </a:solidFill>
                <a:effectLst/>
                <a:latin typeface="Arial" panose="020B0604020202020204" pitchFamily="34" charset="0"/>
              </a:rPr>
              <a:t>M </a:t>
            </a:r>
            <a:r>
              <a:rPr lang="de-DE" altLang="zh-TW" b="0" i="0" dirty="0">
                <a:solidFill>
                  <a:srgbClr val="000000"/>
                </a:solidFill>
                <a:effectLst/>
                <a:latin typeface="Arial" panose="020B0604020202020204" pitchFamily="34" charset="0"/>
              </a:rPr>
              <a:t>* (1 - e </a:t>
            </a:r>
            <a:r>
              <a:rPr lang="de-DE" altLang="zh-TW" b="0" i="0" baseline="30000" dirty="0">
                <a:solidFill>
                  <a:srgbClr val="000000"/>
                </a:solidFill>
                <a:effectLst/>
                <a:latin typeface="Arial" panose="020B0604020202020204" pitchFamily="34" charset="0"/>
              </a:rPr>
              <a:t>- </a:t>
            </a:r>
            <a:r>
              <a:rPr lang="de-DE" altLang="zh-TW" b="0" i="1" baseline="30000" dirty="0">
                <a:solidFill>
                  <a:srgbClr val="000000"/>
                </a:solidFill>
                <a:effectLst/>
                <a:latin typeface="Arial" panose="020B0604020202020204" pitchFamily="34" charset="0"/>
              </a:rPr>
              <a:t>t</a:t>
            </a:r>
            <a:r>
              <a:rPr lang="de-DE" altLang="zh-TW" b="0" i="0" baseline="30000" dirty="0">
                <a:solidFill>
                  <a:srgbClr val="000000"/>
                </a:solidFill>
                <a:effectLst/>
                <a:latin typeface="Arial" panose="020B0604020202020204" pitchFamily="34" charset="0"/>
              </a:rPr>
              <a:t> /T1</a:t>
            </a:r>
            <a:r>
              <a:rPr lang="de-DE" altLang="zh-TW" b="0" i="0" dirty="0">
                <a:solidFill>
                  <a:srgbClr val="000000"/>
                </a:solidFill>
                <a:effectLst/>
                <a:latin typeface="Arial" panose="020B0604020202020204" pitchFamily="34" charset="0"/>
              </a:rPr>
              <a:t>)</a:t>
            </a:r>
            <a:endParaRPr lang="zh-TW" altLang="en-US" dirty="0"/>
          </a:p>
        </p:txBody>
      </p:sp>
      <p:sp>
        <p:nvSpPr>
          <p:cNvPr id="4" name="矩形 3">
            <a:extLst>
              <a:ext uri="{FF2B5EF4-FFF2-40B4-BE49-F238E27FC236}">
                <a16:creationId xmlns:a16="http://schemas.microsoft.com/office/drawing/2014/main" id="{7743BE5D-19FC-4B5D-BE96-977B667441F0}"/>
              </a:ext>
            </a:extLst>
          </p:cNvPr>
          <p:cNvSpPr/>
          <p:nvPr/>
        </p:nvSpPr>
        <p:spPr>
          <a:xfrm>
            <a:off x="0" y="0"/>
            <a:ext cx="3901581" cy="369332"/>
          </a:xfrm>
          <a:prstGeom prst="rect">
            <a:avLst/>
          </a:prstGeom>
        </p:spPr>
        <p:txBody>
          <a:bodyPr wrap="none">
            <a:spAutoFit/>
          </a:bodyPr>
          <a:lstStyle/>
          <a:p>
            <a:r>
              <a:rPr lang="zh-TW" altLang="en-US" dirty="0"/>
              <a:t>http://xrayphysics.com/sequences.html</a:t>
            </a:r>
          </a:p>
        </p:txBody>
      </p:sp>
      <p:sp>
        <p:nvSpPr>
          <p:cNvPr id="5" name="矩形 4">
            <a:extLst>
              <a:ext uri="{FF2B5EF4-FFF2-40B4-BE49-F238E27FC236}">
                <a16:creationId xmlns:a16="http://schemas.microsoft.com/office/drawing/2014/main" id="{A1F88B42-53A4-4745-BE85-4F57E3463282}"/>
              </a:ext>
            </a:extLst>
          </p:cNvPr>
          <p:cNvSpPr/>
          <p:nvPr/>
        </p:nvSpPr>
        <p:spPr>
          <a:xfrm>
            <a:off x="0" y="2014634"/>
            <a:ext cx="1762021" cy="369332"/>
          </a:xfrm>
          <a:prstGeom prst="rect">
            <a:avLst/>
          </a:prstGeom>
        </p:spPr>
        <p:txBody>
          <a:bodyPr wrap="none">
            <a:spAutoFit/>
          </a:bodyPr>
          <a:lstStyle/>
          <a:p>
            <a:pPr algn="ctr"/>
            <a:r>
              <a:rPr lang="en-US" altLang="zh-TW" b="1" i="0" dirty="0">
                <a:solidFill>
                  <a:srgbClr val="000000"/>
                </a:solidFill>
                <a:effectLst/>
                <a:latin typeface="Arial" panose="020B0604020202020204" pitchFamily="34" charset="0"/>
              </a:rPr>
              <a:t>Gradient Echo</a:t>
            </a:r>
          </a:p>
        </p:txBody>
      </p:sp>
      <p:sp>
        <p:nvSpPr>
          <p:cNvPr id="6" name="矩形 5">
            <a:extLst>
              <a:ext uri="{FF2B5EF4-FFF2-40B4-BE49-F238E27FC236}">
                <a16:creationId xmlns:a16="http://schemas.microsoft.com/office/drawing/2014/main" id="{0CC19D94-B8EF-4810-98BD-4BD8E33EBEA6}"/>
              </a:ext>
            </a:extLst>
          </p:cNvPr>
          <p:cNvSpPr/>
          <p:nvPr/>
        </p:nvSpPr>
        <p:spPr>
          <a:xfrm>
            <a:off x="0" y="2606452"/>
            <a:ext cx="6096000" cy="646331"/>
          </a:xfrm>
          <a:prstGeom prst="rect">
            <a:avLst/>
          </a:prstGeom>
        </p:spPr>
        <p:txBody>
          <a:bodyPr>
            <a:spAutoFit/>
          </a:bodyPr>
          <a:lstStyle/>
          <a:p>
            <a:r>
              <a:rPr lang="en-US" altLang="zh-TW" b="0" i="0" dirty="0">
                <a:solidFill>
                  <a:srgbClr val="000000"/>
                </a:solidFill>
                <a:effectLst/>
                <a:latin typeface="Arial" panose="020B0604020202020204" pitchFamily="34" charset="0"/>
              </a:rPr>
              <a:t>This sequence does not use a 180-degree refocusing pulse and thus retains T2* dephasing.</a:t>
            </a:r>
            <a:endParaRPr lang="zh-TW" altLang="en-US" dirty="0"/>
          </a:p>
        </p:txBody>
      </p:sp>
      <p:sp>
        <p:nvSpPr>
          <p:cNvPr id="7" name="矩形 6">
            <a:extLst>
              <a:ext uri="{FF2B5EF4-FFF2-40B4-BE49-F238E27FC236}">
                <a16:creationId xmlns:a16="http://schemas.microsoft.com/office/drawing/2014/main" id="{1A7B9DEC-2B69-4FA3-94C1-D8142B585EB8}"/>
              </a:ext>
            </a:extLst>
          </p:cNvPr>
          <p:cNvSpPr/>
          <p:nvPr/>
        </p:nvSpPr>
        <p:spPr>
          <a:xfrm>
            <a:off x="0" y="3475269"/>
            <a:ext cx="6096000" cy="646331"/>
          </a:xfrm>
          <a:prstGeom prst="rect">
            <a:avLst/>
          </a:prstGeom>
        </p:spPr>
        <p:txBody>
          <a:bodyPr>
            <a:spAutoFit/>
          </a:bodyPr>
          <a:lstStyle/>
          <a:p>
            <a:r>
              <a:rPr lang="zh-TW" altLang="en-US" b="0" i="0" dirty="0">
                <a:solidFill>
                  <a:srgbClr val="000000"/>
                </a:solidFill>
                <a:effectLst/>
                <a:latin typeface="Arial" panose="020B0604020202020204" pitchFamily="34" charset="0"/>
              </a:rPr>
              <a:t>由於 </a:t>
            </a:r>
            <a:r>
              <a:rPr lang="en-US" altLang="zh-TW" b="0" i="0" dirty="0">
                <a:solidFill>
                  <a:srgbClr val="000000"/>
                </a:solidFill>
                <a:effectLst/>
                <a:latin typeface="Arial" panose="020B0604020202020204" pitchFamily="34" charset="0"/>
              </a:rPr>
              <a:t>T2 </a:t>
            </a:r>
            <a:r>
              <a:rPr lang="zh-TW" altLang="en-US" b="0" i="0" dirty="0">
                <a:solidFill>
                  <a:srgbClr val="000000"/>
                </a:solidFill>
                <a:effectLst/>
                <a:latin typeface="Arial" panose="020B0604020202020204" pitchFamily="34" charset="0"/>
              </a:rPr>
              <a:t>效應未被抵消，</a:t>
            </a:r>
            <a:r>
              <a:rPr lang="en-US" altLang="zh-TW" b="0" i="0" dirty="0">
                <a:solidFill>
                  <a:srgbClr val="000000"/>
                </a:solidFill>
                <a:effectLst/>
                <a:latin typeface="Arial" panose="020B0604020202020204" pitchFamily="34" charset="0"/>
              </a:rPr>
              <a:t>GRE </a:t>
            </a:r>
            <a:r>
              <a:rPr lang="zh-TW" altLang="en-US" b="0" i="0" dirty="0">
                <a:solidFill>
                  <a:srgbClr val="000000"/>
                </a:solidFill>
                <a:effectLst/>
                <a:latin typeface="Arial" panose="020B0604020202020204" pitchFamily="34" charset="0"/>
              </a:rPr>
              <a:t>序列的信號損失更快，因此通常使用更短的 </a:t>
            </a:r>
            <a:r>
              <a:rPr lang="en-US" altLang="zh-TW" b="0" i="0" dirty="0">
                <a:solidFill>
                  <a:srgbClr val="000000"/>
                </a:solidFill>
                <a:effectLst/>
                <a:latin typeface="Arial" panose="020B0604020202020204" pitchFamily="34" charset="0"/>
              </a:rPr>
              <a:t>TE</a:t>
            </a:r>
            <a:r>
              <a:rPr lang="zh-TW" altLang="en-US" b="0" i="0" dirty="0">
                <a:solidFill>
                  <a:srgbClr val="000000"/>
                </a:solidFill>
                <a:effectLst/>
                <a:latin typeface="Arial" panose="020B0604020202020204" pitchFamily="34" charset="0"/>
              </a:rPr>
              <a:t>。</a:t>
            </a:r>
            <a:endParaRPr lang="zh-TW" altLang="en-US" dirty="0"/>
          </a:p>
        </p:txBody>
      </p:sp>
      <p:sp>
        <p:nvSpPr>
          <p:cNvPr id="9" name="矩形 8">
            <a:extLst>
              <a:ext uri="{FF2B5EF4-FFF2-40B4-BE49-F238E27FC236}">
                <a16:creationId xmlns:a16="http://schemas.microsoft.com/office/drawing/2014/main" id="{9311DF11-3178-4ADB-B40F-AB36B2A7A652}"/>
              </a:ext>
            </a:extLst>
          </p:cNvPr>
          <p:cNvSpPr/>
          <p:nvPr/>
        </p:nvSpPr>
        <p:spPr>
          <a:xfrm>
            <a:off x="0" y="4342712"/>
            <a:ext cx="5064207" cy="369332"/>
          </a:xfrm>
          <a:prstGeom prst="rect">
            <a:avLst/>
          </a:prstGeom>
        </p:spPr>
        <p:txBody>
          <a:bodyPr wrap="none">
            <a:spAutoFit/>
          </a:bodyPr>
          <a:lstStyle/>
          <a:p>
            <a:r>
              <a:rPr lang="zh-TW" altLang="en-US" dirty="0"/>
              <a:t>更短的 </a:t>
            </a:r>
            <a:r>
              <a:rPr lang="en-US" altLang="zh-TW" dirty="0"/>
              <a:t>TE </a:t>
            </a:r>
            <a:r>
              <a:rPr lang="zh-TW" altLang="en-US" dirty="0"/>
              <a:t>允許使用更短的 </a:t>
            </a:r>
            <a:r>
              <a:rPr lang="en-US" altLang="zh-TW" dirty="0"/>
              <a:t>TR</a:t>
            </a:r>
            <a:r>
              <a:rPr lang="zh-TW" altLang="en-US" dirty="0"/>
              <a:t>，這增加 了</a:t>
            </a:r>
            <a:r>
              <a:rPr lang="en-US" altLang="zh-TW" dirty="0"/>
              <a:t>T1 </a:t>
            </a:r>
            <a:r>
              <a:rPr lang="zh-TW" altLang="en-US" dirty="0"/>
              <a:t>權重</a:t>
            </a:r>
          </a:p>
        </p:txBody>
      </p:sp>
      <p:pic>
        <p:nvPicPr>
          <p:cNvPr id="10" name="圖片 9">
            <a:extLst>
              <a:ext uri="{FF2B5EF4-FFF2-40B4-BE49-F238E27FC236}">
                <a16:creationId xmlns:a16="http://schemas.microsoft.com/office/drawing/2014/main" id="{896CF044-7FE8-4BDB-938A-AF7B9C9CBF28}"/>
              </a:ext>
            </a:extLst>
          </p:cNvPr>
          <p:cNvPicPr>
            <a:picLocks noChangeAspect="1"/>
          </p:cNvPicPr>
          <p:nvPr/>
        </p:nvPicPr>
        <p:blipFill>
          <a:blip r:embed="rId2"/>
          <a:stretch>
            <a:fillRect/>
          </a:stretch>
        </p:blipFill>
        <p:spPr>
          <a:xfrm>
            <a:off x="6827055" y="2380392"/>
            <a:ext cx="5364945" cy="3924640"/>
          </a:xfrm>
          <a:prstGeom prst="rect">
            <a:avLst/>
          </a:prstGeom>
        </p:spPr>
      </p:pic>
      <p:sp>
        <p:nvSpPr>
          <p:cNvPr id="11" name="矩形 10">
            <a:extLst>
              <a:ext uri="{FF2B5EF4-FFF2-40B4-BE49-F238E27FC236}">
                <a16:creationId xmlns:a16="http://schemas.microsoft.com/office/drawing/2014/main" id="{EBA0D385-C163-4214-B9E4-3DE0B06CF908}"/>
              </a:ext>
            </a:extLst>
          </p:cNvPr>
          <p:cNvSpPr/>
          <p:nvPr/>
        </p:nvSpPr>
        <p:spPr>
          <a:xfrm>
            <a:off x="0" y="4933156"/>
            <a:ext cx="6096000" cy="923330"/>
          </a:xfrm>
          <a:prstGeom prst="rect">
            <a:avLst/>
          </a:prstGeom>
        </p:spPr>
        <p:txBody>
          <a:bodyPr>
            <a:spAutoFit/>
          </a:bodyPr>
          <a:lstStyle/>
          <a:p>
            <a:r>
              <a:rPr lang="en-US" altLang="zh-TW" b="0" i="0" dirty="0">
                <a:solidFill>
                  <a:srgbClr val="000000"/>
                </a:solidFill>
                <a:effectLst/>
                <a:latin typeface="Arial" panose="020B0604020202020204" pitchFamily="34" charset="0"/>
              </a:rPr>
              <a:t>the advantage of GRE is that we can use very short TR (since we do not need to wait for the 180 degree pulse and </a:t>
            </a:r>
            <a:r>
              <a:rPr lang="en-US" altLang="zh-TW" b="0" i="0" dirty="0" err="1">
                <a:solidFill>
                  <a:srgbClr val="000000"/>
                </a:solidFill>
                <a:effectLst/>
                <a:latin typeface="Arial" panose="020B0604020202020204" pitchFamily="34" charset="0"/>
              </a:rPr>
              <a:t>rephasing</a:t>
            </a:r>
            <a:r>
              <a:rPr lang="en-US" altLang="zh-TW" b="0" i="0" dirty="0">
                <a:solidFill>
                  <a:srgbClr val="000000"/>
                </a:solidFill>
                <a:effectLst/>
                <a:latin typeface="Arial" panose="020B0604020202020204" pitchFamily="34" charset="0"/>
              </a:rPr>
              <a:t>).</a:t>
            </a:r>
            <a:endParaRPr lang="zh-TW" altLang="en-US" dirty="0"/>
          </a:p>
        </p:txBody>
      </p:sp>
    </p:spTree>
    <p:extLst>
      <p:ext uri="{BB962C8B-B14F-4D97-AF65-F5344CB8AC3E}">
        <p14:creationId xmlns:p14="http://schemas.microsoft.com/office/powerpoint/2010/main" val="313079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2">
            <a:extLst>
              <a:ext uri="{FF2B5EF4-FFF2-40B4-BE49-F238E27FC236}">
                <a16:creationId xmlns:a16="http://schemas.microsoft.com/office/drawing/2014/main" id="{3F1F388E-9E90-406A-849B-806B7255EE1F}"/>
              </a:ext>
            </a:extLst>
          </p:cNvPr>
          <p:cNvPicPr>
            <a:picLocks noChangeAspect="1"/>
          </p:cNvPicPr>
          <p:nvPr/>
        </p:nvPicPr>
        <p:blipFill>
          <a:blip r:embed="rId2"/>
          <a:stretch>
            <a:fillRect/>
          </a:stretch>
        </p:blipFill>
        <p:spPr>
          <a:xfrm>
            <a:off x="631127" y="1143000"/>
            <a:ext cx="5294716" cy="2316439"/>
          </a:xfrm>
          <a:prstGeom prst="rect">
            <a:avLst/>
          </a:prstGeom>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2" name="圖片 1">
            <a:extLst>
              <a:ext uri="{FF2B5EF4-FFF2-40B4-BE49-F238E27FC236}">
                <a16:creationId xmlns:a16="http://schemas.microsoft.com/office/drawing/2014/main" id="{87A6AC57-B498-45C9-BE5E-7BE1FF53B254}"/>
              </a:ext>
            </a:extLst>
          </p:cNvPr>
          <p:cNvPicPr>
            <a:picLocks noChangeAspect="1"/>
          </p:cNvPicPr>
          <p:nvPr/>
        </p:nvPicPr>
        <p:blipFill>
          <a:blip r:embed="rId3"/>
          <a:stretch>
            <a:fillRect/>
          </a:stretch>
        </p:blipFill>
        <p:spPr>
          <a:xfrm>
            <a:off x="6253817" y="1845534"/>
            <a:ext cx="5294715" cy="3166931"/>
          </a:xfrm>
          <a:prstGeom prst="rect">
            <a:avLst/>
          </a:prstGeom>
        </p:spPr>
      </p:pic>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129E0186-E4C6-4BB2-8DF9-C75936D78239}"/>
                  </a:ext>
                </a:extLst>
              </p:cNvPr>
              <p:cNvSpPr txBox="1"/>
              <p:nvPr/>
            </p:nvSpPr>
            <p:spPr>
              <a:xfrm>
                <a:off x="631127" y="3655699"/>
                <a:ext cx="2698367" cy="2873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𝑧</m:t>
                          </m:r>
                        </m:sub>
                      </m:sSub>
                      <m:r>
                        <a:rPr lang="en-US" altLang="zh-TW" i="1" smtClean="0">
                          <a:latin typeface="Cambria Math" panose="02040503050406030204" pitchFamily="18" charset="0"/>
                        </a:rPr>
                        <m:t>=</m:t>
                      </m:r>
                      <m:sSup>
                        <m:sSupPr>
                          <m:ctrlPr>
                            <a:rPr lang="en-US" altLang="zh-TW" i="1" smtClean="0">
                              <a:latin typeface="Cambria Math" panose="02040503050406030204" pitchFamily="18" charset="0"/>
                            </a:rPr>
                          </m:ctrlPr>
                        </m:sSupPr>
                        <m:e>
                          <m:r>
                            <a:rPr lang="zh-TW" altLang="en-US" i="1">
                              <a:latin typeface="Cambria Math" panose="02040503050406030204" pitchFamily="18" charset="0"/>
                            </a:rPr>
                            <m:t>終</m:t>
                          </m:r>
                          <m:r>
                            <a:rPr lang="en-US" altLang="zh-TW" b="0" i="1" smtClean="0">
                              <a:latin typeface="Cambria Math" panose="02040503050406030204" pitchFamily="18" charset="0"/>
                            </a:rPr>
                            <m:t>+(</m:t>
                          </m:r>
                          <m:r>
                            <a:rPr lang="zh-TW" altLang="en-US" i="1">
                              <a:latin typeface="Cambria Math" panose="02040503050406030204" pitchFamily="18" charset="0"/>
                            </a:rPr>
                            <m:t>初</m:t>
                          </m:r>
                          <m:r>
                            <a:rPr lang="en-US" altLang="zh-TW" b="0" i="1" smtClean="0">
                              <a:latin typeface="Cambria Math" panose="02040503050406030204" pitchFamily="18" charset="0"/>
                            </a:rPr>
                            <m:t>−</m:t>
                          </m:r>
                          <m:r>
                            <a:rPr lang="zh-TW" altLang="en-US" i="1">
                              <a:latin typeface="Cambria Math" panose="02040503050406030204" pitchFamily="18" charset="0"/>
                            </a:rPr>
                            <m:t>終</m:t>
                          </m:r>
                          <m:r>
                            <a:rPr lang="en-US" altLang="zh-TW" b="0" i="1" smtClean="0">
                              <a:latin typeface="Cambria Math" panose="02040503050406030204" pitchFamily="18" charset="0"/>
                            </a:rPr>
                            <m:t>)</m:t>
                          </m:r>
                          <m:r>
                            <a:rPr lang="en-US" altLang="zh-TW" i="1" smtClean="0">
                              <a:latin typeface="Cambria Math" panose="02040503050406030204" pitchFamily="18" charset="0"/>
                            </a:rPr>
                            <m:t>𝑒</m:t>
                          </m:r>
                        </m:e>
                        <m:sup>
                          <m:r>
                            <a:rPr lang="en-US" altLang="zh-TW"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r>
                            <a:rPr lang="en-US" altLang="zh-TW" b="0" i="1" smtClean="0">
                              <a:latin typeface="Cambria Math" panose="02040503050406030204" pitchFamily="18" charset="0"/>
                            </a:rPr>
                            <m:t>𝑇</m:t>
                          </m:r>
                          <m:r>
                            <a:rPr lang="en-US" altLang="zh-TW" b="0" i="1" smtClean="0">
                              <a:latin typeface="Cambria Math" panose="02040503050406030204" pitchFamily="18" charset="0"/>
                            </a:rPr>
                            <m:t>1</m:t>
                          </m:r>
                        </m:sup>
                      </m:sSup>
                    </m:oMath>
                  </m:oMathPara>
                </a14:m>
                <a:endParaRPr lang="zh-TW" altLang="en-US" dirty="0"/>
              </a:p>
            </p:txBody>
          </p:sp>
        </mc:Choice>
        <mc:Fallback xmlns="">
          <p:sp>
            <p:nvSpPr>
              <p:cNvPr id="4" name="文字方塊 3">
                <a:extLst>
                  <a:ext uri="{FF2B5EF4-FFF2-40B4-BE49-F238E27FC236}">
                    <a16:creationId xmlns:a16="http://schemas.microsoft.com/office/drawing/2014/main" id="{129E0186-E4C6-4BB2-8DF9-C75936D78239}"/>
                  </a:ext>
                </a:extLst>
              </p:cNvPr>
              <p:cNvSpPr txBox="1">
                <a:spLocks noRot="1" noChangeAspect="1" noMove="1" noResize="1" noEditPoints="1" noAdjustHandles="1" noChangeArrowheads="1" noChangeShapeType="1" noTextEdit="1"/>
              </p:cNvSpPr>
              <p:nvPr/>
            </p:nvSpPr>
            <p:spPr>
              <a:xfrm>
                <a:off x="631127" y="3655699"/>
                <a:ext cx="2698367" cy="287323"/>
              </a:xfrm>
              <a:prstGeom prst="rect">
                <a:avLst/>
              </a:prstGeom>
              <a:blipFill>
                <a:blip r:embed="rId4"/>
                <a:stretch>
                  <a:fillRect l="-1810" t="-8511" r="-452" b="-3404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324FA90E-DDC0-4CF2-840C-A87E6651A8E3}"/>
                  </a:ext>
                </a:extLst>
              </p:cNvPr>
              <p:cNvSpPr txBox="1"/>
              <p:nvPr/>
            </p:nvSpPr>
            <p:spPr>
              <a:xfrm>
                <a:off x="631127" y="4139282"/>
                <a:ext cx="3029163" cy="718082"/>
              </a:xfrm>
              <a:prstGeom prst="rect">
                <a:avLst/>
              </a:prstGeom>
              <a:noFill/>
            </p:spPr>
            <p:txBody>
              <a:bodyPr wrap="none" lIns="0" tIns="0" rIns="0" bIns="0" rtlCol="0">
                <a:spAutoFit/>
              </a:bodyPr>
              <a:lstStyle/>
              <a:p>
                <a:r>
                  <a:rPr lang="zh-TW" altLang="en-US" dirty="0"/>
                  <a:t>初</a:t>
                </a:r>
                <a14:m>
                  <m:oMath xmlns:m="http://schemas.openxmlformats.org/officeDocument/2006/math">
                    <m:r>
                      <a:rPr lang="en-US" altLang="zh-TW" i="1" smtClean="0">
                        <a:latin typeface="Cambria Math" panose="02040503050406030204" pitchFamily="18" charset="0"/>
                      </a:rPr>
                      <m:t>=</m:t>
                    </m:r>
                    <m:d>
                      <m:dPr>
                        <m:ctrlPr>
                          <a:rPr lang="en-US" altLang="zh-TW" b="0" i="1" smtClean="0">
                            <a:latin typeface="Cambria Math" panose="02040503050406030204" pitchFamily="18" charset="0"/>
                          </a:rPr>
                        </m:ctrlPr>
                      </m:dPr>
                      <m:e>
                        <m:f>
                          <m:fPr>
                            <m:ctrlPr>
                              <a:rPr lang="en-US" altLang="zh-TW" b="0" i="1" smtClean="0">
                                <a:latin typeface="Cambria Math" panose="02040503050406030204" pitchFamily="18" charset="0"/>
                              </a:rPr>
                            </m:ctrlPr>
                          </m:fPr>
                          <m:num>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1−</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𝑒</m:t>
                                    </m:r>
                                  </m:e>
                                  <m:sup>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𝑇𝑅</m:t>
                                        </m:r>
                                      </m:num>
                                      <m:den>
                                        <m:r>
                                          <a:rPr lang="en-US" altLang="zh-TW" b="0" i="1" smtClean="0">
                                            <a:latin typeface="Cambria Math" panose="02040503050406030204" pitchFamily="18" charset="0"/>
                                          </a:rPr>
                                          <m:t>𝑇</m:t>
                                        </m:r>
                                        <m:r>
                                          <a:rPr lang="en-US" altLang="zh-TW" b="0" i="1" smtClean="0">
                                            <a:latin typeface="Cambria Math" panose="02040503050406030204" pitchFamily="18" charset="0"/>
                                          </a:rPr>
                                          <m:t>1</m:t>
                                        </m:r>
                                      </m:den>
                                    </m:f>
                                  </m:sup>
                                </m:sSup>
                              </m:e>
                            </m:d>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sin</m:t>
                                </m:r>
                              </m:fName>
                              <m:e>
                                <m:r>
                                  <a:rPr lang="zh-TW" altLang="en-US" b="0" i="1" smtClean="0">
                                    <a:latin typeface="Cambria Math" panose="02040503050406030204" pitchFamily="18" charset="0"/>
                                  </a:rPr>
                                  <m:t>𝛼</m:t>
                                </m:r>
                              </m:e>
                            </m:func>
                          </m:num>
                          <m:den>
                            <m:r>
                              <a:rPr lang="en-US" altLang="zh-TW" b="0" i="1" smtClean="0">
                                <a:latin typeface="Cambria Math" panose="02040503050406030204" pitchFamily="18" charset="0"/>
                              </a:rPr>
                              <m:t>1−</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𝑒</m:t>
                                </m:r>
                              </m:e>
                              <m:sup>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𝑇𝑅</m:t>
                                    </m:r>
                                  </m:num>
                                  <m:den>
                                    <m:r>
                                      <a:rPr lang="en-US" altLang="zh-TW" b="0" i="1" smtClean="0">
                                        <a:latin typeface="Cambria Math" panose="02040503050406030204" pitchFamily="18" charset="0"/>
                                      </a:rPr>
                                      <m:t>𝑇</m:t>
                                    </m:r>
                                    <m:r>
                                      <a:rPr lang="en-US" altLang="zh-TW" b="0" i="1" smtClean="0">
                                        <a:latin typeface="Cambria Math" panose="02040503050406030204" pitchFamily="18" charset="0"/>
                                      </a:rPr>
                                      <m:t>1</m:t>
                                    </m:r>
                                  </m:den>
                                </m:f>
                              </m:sup>
                            </m:sSup>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cos</m:t>
                                </m:r>
                              </m:fName>
                              <m:e>
                                <m:r>
                                  <a:rPr lang="zh-TW" altLang="en-US" b="0" i="1" smtClean="0">
                                    <a:latin typeface="Cambria Math" panose="02040503050406030204" pitchFamily="18" charset="0"/>
                                  </a:rPr>
                                  <m:t>𝛼</m:t>
                                </m:r>
                              </m:e>
                            </m:func>
                          </m:den>
                        </m:f>
                      </m:e>
                    </m:d>
                    <m:r>
                      <a:rPr lang="en-US" altLang="zh-TW" b="0" i="1" smtClean="0">
                        <a:latin typeface="Cambria Math" panose="02040503050406030204" pitchFamily="18" charset="0"/>
                      </a:rPr>
                      <m:t>∗</m:t>
                    </m:r>
                    <m:sSup>
                      <m:sSupPr>
                        <m:ctrlPr>
                          <a:rPr lang="en-US" altLang="zh-TW" i="1" smtClean="0">
                            <a:latin typeface="Cambria Math" panose="02040503050406030204" pitchFamily="18" charset="0"/>
                          </a:rPr>
                        </m:ctrlPr>
                      </m:sSupPr>
                      <m:e>
                        <m:r>
                          <a:rPr lang="en-US" altLang="zh-TW" i="1" smtClean="0">
                            <a:latin typeface="Cambria Math" panose="02040503050406030204" pitchFamily="18" charset="0"/>
                          </a:rPr>
                          <m:t>𝑒</m:t>
                        </m:r>
                      </m:e>
                      <m:sup>
                        <m:r>
                          <a:rPr lang="en-US" altLang="zh-TW" i="1" smtClean="0">
                            <a:latin typeface="Cambria Math" panose="02040503050406030204" pitchFamily="18" charset="0"/>
                          </a:rPr>
                          <m:t>−</m:t>
                        </m:r>
                        <m:r>
                          <a:rPr lang="en-US" altLang="zh-TW" b="0" i="1" smtClean="0">
                            <a:latin typeface="Cambria Math" panose="02040503050406030204" pitchFamily="18" charset="0"/>
                          </a:rPr>
                          <m:t>𝑇𝐸</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𝑇</m:t>
                            </m:r>
                            <m:r>
                              <a:rPr lang="en-US" altLang="zh-TW" b="0" i="1" smtClean="0">
                                <a:latin typeface="Cambria Math" panose="02040503050406030204" pitchFamily="18" charset="0"/>
                              </a:rPr>
                              <m:t>2</m:t>
                            </m:r>
                          </m:e>
                          <m:sup>
                            <m:r>
                              <a:rPr lang="en-US" altLang="zh-TW" b="0" i="1" smtClean="0">
                                <a:latin typeface="Cambria Math" panose="02040503050406030204" pitchFamily="18" charset="0"/>
                              </a:rPr>
                              <m:t>∗</m:t>
                            </m:r>
                          </m:sup>
                        </m:sSup>
                      </m:sup>
                    </m:sSup>
                  </m:oMath>
                </a14:m>
                <a:endParaRPr lang="zh-TW" altLang="en-US" dirty="0"/>
              </a:p>
            </p:txBody>
          </p:sp>
        </mc:Choice>
        <mc:Fallback xmlns="">
          <p:sp>
            <p:nvSpPr>
              <p:cNvPr id="9" name="文字方塊 8">
                <a:extLst>
                  <a:ext uri="{FF2B5EF4-FFF2-40B4-BE49-F238E27FC236}">
                    <a16:creationId xmlns:a16="http://schemas.microsoft.com/office/drawing/2014/main" id="{324FA90E-DDC0-4CF2-840C-A87E6651A8E3}"/>
                  </a:ext>
                </a:extLst>
              </p:cNvPr>
              <p:cNvSpPr txBox="1">
                <a:spLocks noRot="1" noChangeAspect="1" noMove="1" noResize="1" noEditPoints="1" noAdjustHandles="1" noChangeArrowheads="1" noChangeShapeType="1" noTextEdit="1"/>
              </p:cNvSpPr>
              <p:nvPr/>
            </p:nvSpPr>
            <p:spPr>
              <a:xfrm>
                <a:off x="631127" y="4139282"/>
                <a:ext cx="3029163" cy="718082"/>
              </a:xfrm>
              <a:prstGeom prst="rect">
                <a:avLst/>
              </a:prstGeom>
              <a:blipFill>
                <a:blip r:embed="rId5"/>
                <a:stretch>
                  <a:fillRect l="-4839"/>
                </a:stretch>
              </a:blipFill>
            </p:spPr>
            <p:txBody>
              <a:bodyPr/>
              <a:lstStyle/>
              <a:p>
                <a:r>
                  <a:rPr lang="zh-TW" altLang="en-US">
                    <a:noFill/>
                  </a:rPr>
                  <a:t> </a:t>
                </a:r>
              </a:p>
            </p:txBody>
          </p:sp>
        </mc:Fallback>
      </mc:AlternateContent>
      <p:sp>
        <p:nvSpPr>
          <p:cNvPr id="5" name="矩形 4">
            <a:extLst>
              <a:ext uri="{FF2B5EF4-FFF2-40B4-BE49-F238E27FC236}">
                <a16:creationId xmlns:a16="http://schemas.microsoft.com/office/drawing/2014/main" id="{FFEB3A72-F463-46FD-A45E-ECFDE194DF36}"/>
              </a:ext>
            </a:extLst>
          </p:cNvPr>
          <p:cNvSpPr/>
          <p:nvPr/>
        </p:nvSpPr>
        <p:spPr>
          <a:xfrm>
            <a:off x="631127" y="5002274"/>
            <a:ext cx="3744936" cy="369332"/>
          </a:xfrm>
          <a:prstGeom prst="rect">
            <a:avLst/>
          </a:prstGeom>
        </p:spPr>
        <p:txBody>
          <a:bodyPr wrap="none">
            <a:spAutoFit/>
          </a:bodyPr>
          <a:lstStyle/>
          <a:p>
            <a:r>
              <a:rPr lang="en-US" altLang="zh-TW" dirty="0"/>
              <a:t>TR = 50 </a:t>
            </a:r>
            <a:r>
              <a:rPr lang="en-US" altLang="zh-TW" dirty="0" err="1"/>
              <a:t>ms</a:t>
            </a:r>
            <a:r>
              <a:rPr lang="en-US" altLang="zh-TW" dirty="0"/>
              <a:t>, T1 = 1000 </a:t>
            </a:r>
            <a:r>
              <a:rPr lang="en-US" altLang="zh-TW" dirty="0" err="1"/>
              <a:t>ms</a:t>
            </a:r>
            <a:r>
              <a:rPr lang="en-US" altLang="zh-TW" dirty="0"/>
              <a:t>, T2*= 50ms </a:t>
            </a:r>
            <a:endParaRPr lang="zh-TW" altLang="en-US" dirty="0"/>
          </a:p>
        </p:txBody>
      </p:sp>
    </p:spTree>
    <p:extLst>
      <p:ext uri="{BB962C8B-B14F-4D97-AF65-F5344CB8AC3E}">
        <p14:creationId xmlns:p14="http://schemas.microsoft.com/office/powerpoint/2010/main" val="3711482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367C54-39CB-49F9-8267-817935114240}"/>
              </a:ext>
            </a:extLst>
          </p:cNvPr>
          <p:cNvSpPr/>
          <p:nvPr/>
        </p:nvSpPr>
        <p:spPr>
          <a:xfrm>
            <a:off x="115613" y="194470"/>
            <a:ext cx="8418786" cy="369332"/>
          </a:xfrm>
          <a:prstGeom prst="rect">
            <a:avLst/>
          </a:prstGeom>
        </p:spPr>
        <p:txBody>
          <a:bodyPr wrap="square">
            <a:spAutoFit/>
          </a:bodyPr>
          <a:lstStyle/>
          <a:p>
            <a:r>
              <a:rPr lang="zh-TW" altLang="en-US" dirty="0"/>
              <a:t>https://carpentries-incubator.github.io/SDC-BIDS-sMRI/aio/index.html</a:t>
            </a:r>
          </a:p>
        </p:txBody>
      </p:sp>
      <p:sp>
        <p:nvSpPr>
          <p:cNvPr id="4" name="Rectangle 2">
            <a:extLst>
              <a:ext uri="{FF2B5EF4-FFF2-40B4-BE49-F238E27FC236}">
                <a16:creationId xmlns:a16="http://schemas.microsoft.com/office/drawing/2014/main" id="{785A83E9-90E7-41D6-A8E8-8CDFC7BD3690}"/>
              </a:ext>
            </a:extLst>
          </p:cNvPr>
          <p:cNvSpPr>
            <a:spLocks noChangeArrowheads="1"/>
          </p:cNvSpPr>
          <p:nvPr/>
        </p:nvSpPr>
        <p:spPr bwMode="auto">
          <a:xfrm>
            <a:off x="189187" y="1103876"/>
            <a:ext cx="1724831" cy="6247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TW" altLang="zh-TW" sz="1000" b="1" i="0" u="none" strike="noStrike" cap="none" normalizeH="0" baseline="0" dirty="0">
                <a:ln>
                  <a:noFill/>
                </a:ln>
                <a:solidFill>
                  <a:srgbClr val="008000"/>
                </a:solidFill>
                <a:effectLst/>
                <a:latin typeface="Arial Unicode MS"/>
                <a:ea typeface="Menlo"/>
              </a:rPr>
              <a:t>import</a:t>
            </a:r>
            <a:r>
              <a:rPr kumimoji="0" lang="zh-TW" altLang="zh-TW" sz="1000" b="0" i="0" u="none" strike="noStrike" cap="none" normalizeH="0" baseline="0" dirty="0">
                <a:ln>
                  <a:noFill/>
                </a:ln>
                <a:solidFill>
                  <a:srgbClr val="333333"/>
                </a:solidFill>
                <a:effectLst/>
                <a:latin typeface="Arial Unicode MS"/>
                <a:ea typeface="Menlo"/>
              </a:rPr>
              <a:t> </a:t>
            </a:r>
            <a:r>
              <a:rPr kumimoji="0" lang="zh-TW" altLang="zh-TW" sz="1000" b="1" i="0" u="none" strike="noStrike" cap="none" normalizeH="0" baseline="0" dirty="0">
                <a:ln>
                  <a:noFill/>
                </a:ln>
                <a:solidFill>
                  <a:srgbClr val="0000FF"/>
                </a:solidFill>
                <a:effectLst/>
                <a:latin typeface="Arial Unicode MS"/>
                <a:ea typeface="Menlo"/>
              </a:rPr>
              <a:t>nibabel</a:t>
            </a:r>
            <a:r>
              <a:rPr kumimoji="0" lang="zh-TW" altLang="zh-TW" sz="1000" b="0" i="0" u="none" strike="noStrike" cap="none" normalizeH="0" baseline="0" dirty="0">
                <a:ln>
                  <a:noFill/>
                </a:ln>
                <a:solidFill>
                  <a:srgbClr val="333333"/>
                </a:solidFill>
                <a:effectLst/>
                <a:latin typeface="Arial Unicode MS"/>
                <a:ea typeface="Menlo"/>
              </a:rPr>
              <a:t> </a:t>
            </a:r>
            <a:r>
              <a:rPr kumimoji="0" lang="zh-TW" altLang="zh-TW" sz="1000" b="1" i="0" u="none" strike="noStrike" cap="none" normalizeH="0" baseline="0" dirty="0">
                <a:ln>
                  <a:noFill/>
                </a:ln>
                <a:solidFill>
                  <a:srgbClr val="008000"/>
                </a:solidFill>
                <a:effectLst/>
                <a:latin typeface="Arial Unicode MS"/>
                <a:ea typeface="Menlo"/>
              </a:rPr>
              <a:t>as</a:t>
            </a:r>
            <a:r>
              <a:rPr kumimoji="0" lang="zh-TW" altLang="zh-TW" sz="1000" b="0" i="0" u="none" strike="noStrike" cap="none" normalizeH="0" baseline="0" dirty="0">
                <a:ln>
                  <a:noFill/>
                </a:ln>
                <a:solidFill>
                  <a:srgbClr val="333333"/>
                </a:solidFill>
                <a:effectLst/>
                <a:latin typeface="Arial Unicode MS"/>
                <a:ea typeface="Menlo"/>
              </a:rPr>
              <a:t> </a:t>
            </a:r>
            <a:r>
              <a:rPr kumimoji="0" lang="zh-TW" altLang="zh-TW" sz="1200" b="0" i="0" u="none" strike="noStrike" cap="none" normalizeH="0" baseline="0" dirty="0">
                <a:ln>
                  <a:noFill/>
                </a:ln>
                <a:solidFill>
                  <a:schemeClr val="tx1"/>
                </a:solidFill>
                <a:effectLst/>
                <a:latin typeface="Arial" panose="020B0604020202020204" pitchFamily="34" charset="0"/>
              </a:rPr>
              <a:t>nib</a:t>
            </a:r>
            <a:r>
              <a:rPr kumimoji="0" lang="zh-TW" altLang="zh-TW" sz="1000" b="0" i="0" u="none" strike="noStrike" cap="none" normalizeH="0" baseline="0" dirty="0">
                <a:ln>
                  <a:noFill/>
                </a:ln>
                <a:solidFill>
                  <a:srgbClr val="333333"/>
                </a:solidFill>
                <a:effectLst/>
                <a:latin typeface="Arial Unicode MS"/>
                <a:ea typeface="Menlo"/>
              </a:rPr>
              <a:t> </a:t>
            </a:r>
            <a:endParaRPr kumimoji="0" lang="en-US" altLang="zh-TW" sz="1000" b="0" i="0" u="none" strike="noStrike" cap="none" normalizeH="0" baseline="0" dirty="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TW" altLang="zh-TW" sz="1000" b="1" i="0" u="none" strike="noStrike" cap="none" normalizeH="0" baseline="0" dirty="0">
                <a:ln>
                  <a:noFill/>
                </a:ln>
                <a:solidFill>
                  <a:srgbClr val="008000"/>
                </a:solidFill>
                <a:effectLst/>
                <a:latin typeface="Arial Unicode MS"/>
                <a:ea typeface="Menlo"/>
              </a:rPr>
              <a:t>import</a:t>
            </a:r>
            <a:r>
              <a:rPr kumimoji="0" lang="zh-TW" altLang="zh-TW" sz="1000" b="0" i="0" u="none" strike="noStrike" cap="none" normalizeH="0" baseline="0" dirty="0">
                <a:ln>
                  <a:noFill/>
                </a:ln>
                <a:solidFill>
                  <a:srgbClr val="333333"/>
                </a:solidFill>
                <a:effectLst/>
                <a:latin typeface="Arial Unicode MS"/>
                <a:ea typeface="Menlo"/>
              </a:rPr>
              <a:t> </a:t>
            </a:r>
            <a:r>
              <a:rPr kumimoji="0" lang="zh-TW" altLang="zh-TW" sz="1000" b="1" i="0" u="none" strike="noStrike" cap="none" normalizeH="0" baseline="0" dirty="0">
                <a:ln>
                  <a:noFill/>
                </a:ln>
                <a:solidFill>
                  <a:srgbClr val="0000FF"/>
                </a:solidFill>
                <a:effectLst/>
                <a:latin typeface="Arial Unicode MS"/>
                <a:ea typeface="Menlo"/>
              </a:rPr>
              <a:t>nilearn</a:t>
            </a:r>
            <a:r>
              <a:rPr kumimoji="0" lang="zh-TW" altLang="zh-TW" sz="1000" b="0" i="0" u="none" strike="noStrike" cap="none" normalizeH="0" baseline="0" dirty="0">
                <a:ln>
                  <a:noFill/>
                </a:ln>
                <a:solidFill>
                  <a:srgbClr val="333333"/>
                </a:solidFill>
                <a:effectLst/>
                <a:latin typeface="Arial Unicode MS"/>
                <a:ea typeface="Menlo"/>
              </a:rPr>
              <a:t> </a:t>
            </a:r>
            <a:endParaRPr kumimoji="0" lang="en-US" altLang="zh-TW" sz="1000" b="0" i="0" u="none" strike="noStrike" cap="none" normalizeH="0" baseline="0" dirty="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TW" altLang="zh-TW" sz="1000" b="1" i="0" u="none" strike="noStrike" cap="none" normalizeH="0" baseline="0" dirty="0">
                <a:ln>
                  <a:noFill/>
                </a:ln>
                <a:solidFill>
                  <a:srgbClr val="008000"/>
                </a:solidFill>
                <a:effectLst/>
                <a:latin typeface="Arial Unicode MS"/>
                <a:ea typeface="Menlo"/>
              </a:rPr>
              <a:t>from</a:t>
            </a:r>
            <a:r>
              <a:rPr kumimoji="0" lang="zh-TW" altLang="zh-TW" sz="1000" b="0" i="0" u="none" strike="noStrike" cap="none" normalizeH="0" baseline="0" dirty="0">
                <a:ln>
                  <a:noFill/>
                </a:ln>
                <a:solidFill>
                  <a:srgbClr val="333333"/>
                </a:solidFill>
                <a:effectLst/>
                <a:latin typeface="Arial Unicode MS"/>
                <a:ea typeface="Menlo"/>
              </a:rPr>
              <a:t> </a:t>
            </a:r>
            <a:r>
              <a:rPr kumimoji="0" lang="zh-TW" altLang="zh-TW" sz="1000" b="1" i="0" u="none" strike="noStrike" cap="none" normalizeH="0" baseline="0" dirty="0">
                <a:ln>
                  <a:noFill/>
                </a:ln>
                <a:solidFill>
                  <a:srgbClr val="0000FF"/>
                </a:solidFill>
                <a:effectLst/>
                <a:latin typeface="Arial Unicode MS"/>
                <a:ea typeface="Menlo"/>
              </a:rPr>
              <a:t>nilearn</a:t>
            </a:r>
            <a:r>
              <a:rPr kumimoji="0" lang="zh-TW" altLang="zh-TW" sz="1000" b="0" i="0" u="none" strike="noStrike" cap="none" normalizeH="0" baseline="0" dirty="0">
                <a:ln>
                  <a:noFill/>
                </a:ln>
                <a:solidFill>
                  <a:srgbClr val="333333"/>
                </a:solidFill>
                <a:effectLst/>
                <a:latin typeface="Arial Unicode MS"/>
                <a:ea typeface="Menlo"/>
              </a:rPr>
              <a:t> </a:t>
            </a:r>
            <a:r>
              <a:rPr kumimoji="0" lang="zh-TW" altLang="zh-TW" sz="1000" b="1" i="0" u="none" strike="noStrike" cap="none" normalizeH="0" baseline="0" dirty="0">
                <a:ln>
                  <a:noFill/>
                </a:ln>
                <a:solidFill>
                  <a:srgbClr val="008000"/>
                </a:solidFill>
                <a:effectLst/>
                <a:latin typeface="Arial Unicode MS"/>
                <a:ea typeface="Menlo"/>
              </a:rPr>
              <a:t>import</a:t>
            </a:r>
            <a:r>
              <a:rPr kumimoji="0" lang="zh-TW" altLang="zh-TW" sz="1000" b="0" i="0" u="none" strike="noStrike" cap="none" normalizeH="0" baseline="0" dirty="0">
                <a:ln>
                  <a:noFill/>
                </a:ln>
                <a:solidFill>
                  <a:srgbClr val="333333"/>
                </a:solidFill>
                <a:effectLst/>
                <a:latin typeface="Arial Unicode MS"/>
                <a:ea typeface="Menlo"/>
              </a:rPr>
              <a:t> </a:t>
            </a:r>
            <a:r>
              <a:rPr kumimoji="0" lang="zh-TW" altLang="zh-TW" sz="1200" b="0" i="0" u="none" strike="noStrike" cap="none" normalizeH="0" baseline="0" dirty="0">
                <a:ln>
                  <a:noFill/>
                </a:ln>
                <a:solidFill>
                  <a:schemeClr val="tx1"/>
                </a:solidFill>
                <a:effectLst/>
                <a:latin typeface="Arial" panose="020B0604020202020204" pitchFamily="34" charset="0"/>
              </a:rPr>
              <a:t>plotting</a:t>
            </a:r>
            <a:r>
              <a:rPr kumimoji="0" lang="zh-TW" altLang="zh-TW" sz="800" b="0" i="0" u="none" strike="noStrike" cap="none" normalizeH="0" baseline="0" dirty="0">
                <a:ln>
                  <a:noFill/>
                </a:ln>
                <a:solidFill>
                  <a:schemeClr val="tx1"/>
                </a:solidFill>
                <a:effectLst/>
              </a:rPr>
              <a:t> </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FAEE7A00-2BD2-45C8-A608-E61776106D1C}"/>
              </a:ext>
            </a:extLst>
          </p:cNvPr>
          <p:cNvSpPr/>
          <p:nvPr/>
        </p:nvSpPr>
        <p:spPr>
          <a:xfrm>
            <a:off x="2791759" y="1046937"/>
            <a:ext cx="2545312" cy="646331"/>
          </a:xfrm>
          <a:prstGeom prst="rect">
            <a:avLst/>
          </a:prstGeom>
        </p:spPr>
        <p:txBody>
          <a:bodyPr wrap="none">
            <a:spAutoFit/>
          </a:bodyPr>
          <a:lstStyle/>
          <a:p>
            <a:r>
              <a:rPr lang="en-US" altLang="zh-TW" dirty="0"/>
              <a:t>pip install </a:t>
            </a:r>
            <a:r>
              <a:rPr lang="en-US" altLang="zh-TW" dirty="0" err="1"/>
              <a:t>nibabel</a:t>
            </a:r>
            <a:r>
              <a:rPr lang="zh-TW" altLang="en-US" dirty="0"/>
              <a:t> </a:t>
            </a:r>
            <a:r>
              <a:rPr lang="en-US" altLang="zh-TW" dirty="0" err="1"/>
              <a:t>nilearn</a:t>
            </a:r>
            <a:endParaRPr lang="en-US" altLang="zh-TW" dirty="0"/>
          </a:p>
          <a:p>
            <a:endParaRPr lang="zh-TW" altLang="en-US" dirty="0"/>
          </a:p>
        </p:txBody>
      </p:sp>
      <p:pic>
        <p:nvPicPr>
          <p:cNvPr id="1031" name="Picture 7" descr="https://ggseg.github.io/ggsegExtra/articles/figures/aseg2_second.png">
            <a:extLst>
              <a:ext uri="{FF2B5EF4-FFF2-40B4-BE49-F238E27FC236}">
                <a16:creationId xmlns:a16="http://schemas.microsoft.com/office/drawing/2014/main" id="{373BF125-DB7B-40A0-B4B7-0ED3061243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4389" y="3074176"/>
            <a:ext cx="7260020" cy="3783824"/>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E2AFB88F-3A5B-43B5-9FF6-CDAA4A66D53A}"/>
              </a:ext>
            </a:extLst>
          </p:cNvPr>
          <p:cNvSpPr/>
          <p:nvPr/>
        </p:nvSpPr>
        <p:spPr>
          <a:xfrm>
            <a:off x="115613" y="583817"/>
            <a:ext cx="8050924" cy="369332"/>
          </a:xfrm>
          <a:prstGeom prst="rect">
            <a:avLst/>
          </a:prstGeom>
        </p:spPr>
        <p:txBody>
          <a:bodyPr wrap="square">
            <a:spAutoFit/>
          </a:bodyPr>
          <a:lstStyle/>
          <a:p>
            <a:r>
              <a:rPr lang="zh-TW" altLang="en-US" dirty="0"/>
              <a:t>https://github.com/ggseg/python-ggseg/blob/main/doc/ggseg.ipynb</a:t>
            </a:r>
          </a:p>
        </p:txBody>
      </p:sp>
    </p:spTree>
    <p:extLst>
      <p:ext uri="{BB962C8B-B14F-4D97-AF65-F5344CB8AC3E}">
        <p14:creationId xmlns:p14="http://schemas.microsoft.com/office/powerpoint/2010/main" val="160119222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437</Words>
  <Application>Microsoft Office PowerPoint</Application>
  <PresentationFormat>寬螢幕</PresentationFormat>
  <Paragraphs>19</Paragraphs>
  <Slides>4</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vt:i4>
      </vt:variant>
    </vt:vector>
  </HeadingPairs>
  <TitlesOfParts>
    <vt:vector size="12" baseType="lpstr">
      <vt:lpstr>Arial Unicode MS</vt:lpstr>
      <vt:lpstr>Menlo</vt:lpstr>
      <vt:lpstr>新細明體</vt:lpstr>
      <vt:lpstr>Arial</vt:lpstr>
      <vt:lpstr>Calibri</vt:lpstr>
      <vt:lpstr>Calibri Light</vt:lpstr>
      <vt:lpstr>Cambria Math</vt:lpstr>
      <vt:lpstr>Office 佈景主題</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M11107309</dc:creator>
  <cp:lastModifiedBy>M11107309</cp:lastModifiedBy>
  <cp:revision>8</cp:revision>
  <dcterms:created xsi:type="dcterms:W3CDTF">2022-11-06T15:56:08Z</dcterms:created>
  <dcterms:modified xsi:type="dcterms:W3CDTF">2022-11-08T19:11:34Z</dcterms:modified>
</cp:coreProperties>
</file>