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8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14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9D030-6F73-4756-8E6F-7FF0355C5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570F29-1745-4FD5-B2E8-605D2256D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73CEE9-64DD-4F8F-BE8A-D3AAC9FE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2261-78E7-4C63-9932-0E670CC6A1F9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DCCE02-2B79-4216-A1FF-86C634FF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657C4D-9983-4A68-889A-4A9AADD0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80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9FC3F-8B19-4E9C-836F-A77540AC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E34FD4-4EB7-4F68-9C9D-2360FE841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603D2A-09F8-43B1-93AA-314AB869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2261-78E7-4C63-9932-0E670CC6A1F9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BE9ED0-1EA1-49FB-AA72-15C30EF2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F4CE1C-9731-43F8-94B8-81172AB5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5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61558F-6B49-4B3B-A93F-29043E849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3BBEA3-87A6-489E-8C70-841A73834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226D71-9947-444D-9F36-AC173252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2261-78E7-4C63-9932-0E670CC6A1F9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291387-4056-4A92-9958-B7742A36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36DAF6-A514-49F7-B01D-EED691CB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9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DFBBE-0779-43C4-B127-A3716F65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B0786C-9BE4-41B3-859F-F706688B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821A2F-4BEA-404C-8BE8-CD9AB088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2261-78E7-4C63-9932-0E670CC6A1F9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3153A4-81C8-4C2E-9AA5-53BAD1B4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E6A780-6563-4225-96EE-E35FE9C9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26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6F80F-6F29-47CC-A778-55C28D6E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C58CC1-BAB1-419F-A664-69021FCC6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98D5C-299C-4891-880C-A25CC254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2261-78E7-4C63-9932-0E670CC6A1F9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602340-52AE-4287-9D74-0D2F3485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C07B33-4DFA-4F1B-85F2-84AAB1A2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39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9751E-BB48-466F-97F4-15AA2D17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54B823-9F98-4361-81A3-E5E1D7042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2866B3-271D-4573-B729-3EC77A4E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F6E251-1745-4E4F-B69C-676BA0F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2261-78E7-4C63-9932-0E670CC6A1F9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1236BD-0326-42A5-8941-3425B617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81BF3C-6A1C-48F7-99D5-F1E8A00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83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4D70BE-796F-479D-A860-034A1B9E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8EEF4D-1AB1-41EF-B814-6864F9B93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35936D-CA7A-43E3-BDC8-47B080656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6176945-94C1-4539-A2A3-12A19EB6A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8F3047-6726-48A9-B1F4-7A058EC87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CA9046-E263-4DFD-93B9-03ED31A0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2261-78E7-4C63-9932-0E670CC6A1F9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21A0586-EA5B-413D-A48A-D07F788E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08462D-8FCE-4D2C-8B66-A24C6EC9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54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EE57A-3BEB-4597-96B0-17AB1668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669464-3FCB-414F-B293-CA7F468A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2261-78E7-4C63-9932-0E670CC6A1F9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B972BF-0DDB-4BF4-B719-9B4DEAD8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45C0FC-B4EA-4208-9C4B-136F9001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79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D076A2-8814-45ED-B173-98BF082F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2261-78E7-4C63-9932-0E670CC6A1F9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4B72D3D-1933-4DD6-A2F8-7BBE9F0F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26EDF1-D75D-400B-9DE6-8F0ED5E7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57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630D4-98D1-4111-89F3-6F7DBFD1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2C3694-2811-45A7-9363-C5DDE230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E338F0-A8F4-402B-9556-9F45A4D8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7FFAF0-85CD-438F-8C3A-070E7350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2261-78E7-4C63-9932-0E670CC6A1F9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93D51F-3DAB-4A6A-BD6D-931F36F7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220C55-9016-4457-9C19-8E23C95B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33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86FE29-089E-48B9-89C3-7D74E89C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5D2C52-0425-4EB6-AAEC-44EBCDBBB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16F194-3EF3-4D6B-92A6-8D157BB1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7614F7-ACA9-4199-974A-A705121A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2261-78E7-4C63-9932-0E670CC6A1F9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772B91-C488-4AA1-87AF-CBB3657F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A11C66-6193-4243-9084-DF23F049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07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B74D3A-FB5E-4148-8A9A-B1218038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F58A3B-D52B-41D6-A875-43F9EC63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2AB8E3-DFE4-4E9D-A913-B825ABAD0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B2261-78E7-4C63-9932-0E670CC6A1F9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FCB635-BF84-4E53-AAB2-BFE52E331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298FCC-61C0-458A-8FD7-A3DF1D9F2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71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367C54-39CB-49F9-8267-817935114240}"/>
              </a:ext>
            </a:extLst>
          </p:cNvPr>
          <p:cNvSpPr/>
          <p:nvPr/>
        </p:nvSpPr>
        <p:spPr>
          <a:xfrm>
            <a:off x="115613" y="194470"/>
            <a:ext cx="8418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https://carpentries-incubator.github.io/SDC-BIDS-sMRI/aio/index.html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85A83E9-90E7-41D6-A8E8-8CDFC7BD3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7" y="1103876"/>
            <a:ext cx="1724831" cy="62478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Menlo"/>
              </a:rPr>
              <a:t>import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nibabel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Menlo"/>
              </a:rPr>
              <a:t>as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nib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Menlo"/>
              </a:rPr>
              <a:t>import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nilearn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Menlo"/>
              </a:rPr>
              <a:t>from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nilearn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Menlo"/>
              </a:rPr>
              <a:t>import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plotting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EE7A00-2BD2-45C8-A608-E61776106D1C}"/>
              </a:ext>
            </a:extLst>
          </p:cNvPr>
          <p:cNvSpPr/>
          <p:nvPr/>
        </p:nvSpPr>
        <p:spPr>
          <a:xfrm>
            <a:off x="2791759" y="1046937"/>
            <a:ext cx="2545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pip install </a:t>
            </a:r>
            <a:r>
              <a:rPr lang="en-US" altLang="zh-TW" dirty="0" err="1"/>
              <a:t>nibabel</a:t>
            </a:r>
            <a:r>
              <a:rPr lang="zh-TW" altLang="en-US" dirty="0"/>
              <a:t> </a:t>
            </a:r>
            <a:r>
              <a:rPr lang="en-US" altLang="zh-TW" dirty="0" err="1"/>
              <a:t>nilearn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31" name="Picture 7" descr="https://ggseg.github.io/ggsegExtra/articles/figures/aseg2_second.png">
            <a:extLst>
              <a:ext uri="{FF2B5EF4-FFF2-40B4-BE49-F238E27FC236}">
                <a16:creationId xmlns:a16="http://schemas.microsoft.com/office/drawing/2014/main" id="{373BF125-DB7B-40A0-B4B7-0ED306124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389" y="3074176"/>
            <a:ext cx="7260020" cy="378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2AFB88F-3A5B-43B5-9FF6-CDAA4A66D53A}"/>
              </a:ext>
            </a:extLst>
          </p:cNvPr>
          <p:cNvSpPr/>
          <p:nvPr/>
        </p:nvSpPr>
        <p:spPr>
          <a:xfrm>
            <a:off x="115613" y="583817"/>
            <a:ext cx="805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https://github.com/ggseg/python-ggseg/blob/main/doc/ggseg.ipynb</a:t>
            </a:r>
          </a:p>
        </p:txBody>
      </p:sp>
    </p:spTree>
    <p:extLst>
      <p:ext uri="{BB962C8B-B14F-4D97-AF65-F5344CB8AC3E}">
        <p14:creationId xmlns:p14="http://schemas.microsoft.com/office/powerpoint/2010/main" val="160119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C764490-066C-4E28-AB74-4D267CBB7B20}"/>
              </a:ext>
            </a:extLst>
          </p:cNvPr>
          <p:cNvSpPr txBox="1"/>
          <p:nvPr/>
        </p:nvSpPr>
        <p:spPr>
          <a:xfrm>
            <a:off x="341722" y="418649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Differences and Approximate Derivatives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C3B6890-902C-4B60-B446-109AABC7CCEE}"/>
              </a:ext>
            </a:extLst>
          </p:cNvPr>
          <p:cNvSpPr txBox="1"/>
          <p:nvPr/>
        </p:nvSpPr>
        <p:spPr>
          <a:xfrm>
            <a:off x="341722" y="1265624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u="none" strike="noStrike" dirty="0">
                <a:solidFill>
                  <a:srgbClr val="008013"/>
                </a:solidFill>
                <a:effectLst/>
                <a:latin typeface="Menlo"/>
              </a:rPr>
              <a:t>% Setting initial values</a:t>
            </a:r>
            <a:endParaRPr lang="en-US" altLang="zh-TW" b="0" i="0" dirty="0">
              <a:solidFill>
                <a:srgbClr val="212121"/>
              </a:solidFill>
              <a:effectLst/>
              <a:latin typeface="Menlo"/>
            </a:endParaRP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clear;clc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;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TR = 100;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T2_dephasing = 50;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n=91;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TE = 5;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Alpha = </a:t>
            </a:r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linspace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(0,pi/2,n);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FB326F-6C70-4530-9963-5E33B9C7FE7A}"/>
              </a:ext>
            </a:extLst>
          </p:cNvPr>
          <p:cNvSpPr txBox="1"/>
          <p:nvPr/>
        </p:nvSpPr>
        <p:spPr>
          <a:xfrm>
            <a:off x="341722" y="3429000"/>
            <a:ext cx="60944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u="none" strike="noStrike" dirty="0">
                <a:solidFill>
                  <a:srgbClr val="008013"/>
                </a:solidFill>
                <a:effectLst/>
                <a:latin typeface="Menlo"/>
              </a:rPr>
              <a:t>% Find the curve local maximum or minimum</a:t>
            </a:r>
            <a:endParaRPr lang="en-US" altLang="zh-TW" b="0" i="0" dirty="0">
              <a:solidFill>
                <a:srgbClr val="212121"/>
              </a:solidFill>
              <a:effectLst/>
              <a:latin typeface="Menlo"/>
            </a:endParaRPr>
          </a:p>
          <a:p>
            <a:r>
              <a:rPr lang="en-US" altLang="zh-TW" b="0" i="0" u="none" strike="noStrike" dirty="0">
                <a:solidFill>
                  <a:srgbClr val="008013"/>
                </a:solidFill>
                <a:effectLst/>
                <a:latin typeface="Menlo"/>
              </a:rPr>
              <a:t>% By differences and approximate derivatives</a:t>
            </a:r>
            <a:endParaRPr lang="en-US" altLang="zh-TW" b="0" i="0" dirty="0">
              <a:solidFill>
                <a:srgbClr val="212121"/>
              </a:solidFill>
              <a:effectLst/>
              <a:latin typeface="Menlo"/>
            </a:endParaRP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T1 = 1000;</a:t>
            </a:r>
          </a:p>
          <a:p>
            <a:b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</a:br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syms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 </a:t>
            </a:r>
            <a:r>
              <a:rPr lang="en-US" altLang="zh-TW" b="0" i="0" u="none" strike="noStrike" dirty="0">
                <a:solidFill>
                  <a:srgbClr val="A709F5"/>
                </a:solidFill>
                <a:effectLst/>
                <a:latin typeface="Menlo"/>
              </a:rPr>
              <a:t>a</a:t>
            </a:r>
            <a:endParaRPr lang="en-US" altLang="zh-TW" b="0" i="0" dirty="0">
              <a:solidFill>
                <a:srgbClr val="212121"/>
              </a:solidFill>
              <a:effectLst/>
              <a:latin typeface="Menlo"/>
            </a:endParaRP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f = ((1-exp(-TR/T1))*sin(a))/(1-exp(-TR/T1)*cos(a))*exp(-TE/T2_dephasing);</a:t>
            </a:r>
          </a:p>
          <a:p>
            <a:r>
              <a:rPr lang="en-US" altLang="zh-TW" b="0" i="0" u="none" strike="noStrike" dirty="0">
                <a:solidFill>
                  <a:srgbClr val="008013"/>
                </a:solidFill>
                <a:effectLst/>
                <a:latin typeface="Menlo"/>
              </a:rPr>
              <a:t>% Solve (find the maximum)</a:t>
            </a:r>
            <a:endParaRPr lang="en-US" altLang="zh-TW" b="0" i="0" dirty="0">
              <a:solidFill>
                <a:srgbClr val="212121"/>
              </a:solidFill>
              <a:effectLst/>
              <a:latin typeface="Menlo"/>
            </a:endParaRP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g = diff(f);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s = solve(g);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angle = s(2)/pi*180;</a:t>
            </a: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fprintf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lang="en-US" altLang="zh-TW" b="0" i="0" u="none" strike="noStrike" dirty="0">
                <a:solidFill>
                  <a:srgbClr val="A709F5"/>
                </a:solidFill>
                <a:effectLst/>
                <a:latin typeface="Menlo"/>
              </a:rPr>
              <a:t>'Angle of max(</a:t>
            </a:r>
            <a:r>
              <a:rPr lang="en-US" altLang="zh-TW" b="0" i="0" u="none" strike="noStrike" dirty="0" err="1">
                <a:solidFill>
                  <a:srgbClr val="A709F5"/>
                </a:solidFill>
                <a:effectLst/>
                <a:latin typeface="Menlo"/>
              </a:rPr>
              <a:t>Mz</a:t>
            </a:r>
            <a:r>
              <a:rPr lang="en-US" altLang="zh-TW" b="0" i="0" u="none" strike="noStrike" dirty="0">
                <a:solidFill>
                  <a:srgbClr val="A709F5"/>
                </a:solidFill>
                <a:effectLst/>
                <a:latin typeface="Menlo"/>
              </a:rPr>
              <a:t>): %f\n\</a:t>
            </a:r>
            <a:r>
              <a:rPr lang="en-US" altLang="zh-TW" b="0" i="0" u="none" strike="noStrike" dirty="0" err="1">
                <a:solidFill>
                  <a:srgbClr val="A709F5"/>
                </a:solidFill>
                <a:effectLst/>
                <a:latin typeface="Menlo"/>
              </a:rPr>
              <a:t>n'</a:t>
            </a:r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,angle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99D709E-D416-4E67-916A-5453CD34AB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t="1737" b="-1"/>
          <a:stretch/>
        </p:blipFill>
        <p:spPr>
          <a:xfrm>
            <a:off x="6843860" y="1265624"/>
            <a:ext cx="5348140" cy="440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9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77540E6-DAA3-401F-8B39-B0A40219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217"/>
            <a:ext cx="5400000" cy="405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DAE6D84-CE28-4756-BAB0-B80A5946E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00" y="1150217"/>
            <a:ext cx="540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84CBA1A-53B5-43BC-9947-BFA6651BEB2A}"/>
              </a:ext>
            </a:extLst>
          </p:cNvPr>
          <p:cNvSpPr/>
          <p:nvPr/>
        </p:nvSpPr>
        <p:spPr>
          <a:xfrm>
            <a:off x="0" y="1783080"/>
            <a:ext cx="12192000" cy="34190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604C07-D259-4D56-AFAD-221BC6F17B15}"/>
              </a:ext>
            </a:extLst>
          </p:cNvPr>
          <p:cNvSpPr txBox="1">
            <a:spLocks/>
          </p:cNvSpPr>
          <p:nvPr/>
        </p:nvSpPr>
        <p:spPr>
          <a:xfrm>
            <a:off x="315427" y="2922211"/>
            <a:ext cx="11580240" cy="1140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</a:p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HW2-FLASH</a:t>
            </a:r>
          </a:p>
        </p:txBody>
      </p:sp>
      <p:sp>
        <p:nvSpPr>
          <p:cNvPr id="5" name="內容版面配置區 6">
            <a:extLst>
              <a:ext uri="{FF2B5EF4-FFF2-40B4-BE49-F238E27FC236}">
                <a16:creationId xmlns:a16="http://schemas.microsoft.com/office/drawing/2014/main" id="{36C12894-AC56-4B2D-8B93-7EDE5B6DC447}"/>
              </a:ext>
            </a:extLst>
          </p:cNvPr>
          <p:cNvSpPr txBox="1">
            <a:spLocks/>
          </p:cNvSpPr>
          <p:nvPr/>
        </p:nvSpPr>
        <p:spPr>
          <a:xfrm>
            <a:off x="315427" y="5241175"/>
            <a:ext cx="3541678" cy="11017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Presenter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M11107309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何柏昇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109CD8-48EA-4B85-965A-D9F8519FC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8" r="12292" b="16409"/>
          <a:stretch/>
        </p:blipFill>
        <p:spPr>
          <a:xfrm>
            <a:off x="315427" y="0"/>
            <a:ext cx="2826328" cy="681644"/>
          </a:xfrm>
          <a:prstGeom prst="rect">
            <a:avLst/>
          </a:prstGeom>
        </p:spPr>
      </p:pic>
      <p:sp>
        <p:nvSpPr>
          <p:cNvPr id="12" name="標題 2">
            <a:extLst>
              <a:ext uri="{FF2B5EF4-FFF2-40B4-BE49-F238E27FC236}">
                <a16:creationId xmlns:a16="http://schemas.microsoft.com/office/drawing/2014/main" id="{1DFFC7F8-0F74-4332-8EF4-BA15FF36BE55}"/>
              </a:ext>
            </a:extLst>
          </p:cNvPr>
          <p:cNvSpPr txBox="1">
            <a:spLocks/>
          </p:cNvSpPr>
          <p:nvPr/>
        </p:nvSpPr>
        <p:spPr>
          <a:xfrm>
            <a:off x="305880" y="3743475"/>
            <a:ext cx="11580240" cy="550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390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A156B-E7CD-4DD0-B16D-02AE6C6FAE09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5">
            <a:extLst>
              <a:ext uri="{FF2B5EF4-FFF2-40B4-BE49-F238E27FC236}">
                <a16:creationId xmlns:a16="http://schemas.microsoft.com/office/drawing/2014/main" id="{4DE574F6-3DA5-4669-A252-299633975C91}"/>
              </a:ext>
            </a:extLst>
          </p:cNvPr>
          <p:cNvSpPr txBox="1">
            <a:spLocks/>
          </p:cNvSpPr>
          <p:nvPr/>
        </p:nvSpPr>
        <p:spPr>
          <a:xfrm>
            <a:off x="838203" y="486419"/>
            <a:ext cx="8152623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7DA8147-2308-469C-ADCA-6ABA4ED3A0FE}"/>
              </a:ext>
            </a:extLst>
          </p:cNvPr>
          <p:cNvSpPr txBox="1">
            <a:spLocks/>
          </p:cNvSpPr>
          <p:nvPr/>
        </p:nvSpPr>
        <p:spPr>
          <a:xfrm>
            <a:off x="838203" y="1668379"/>
            <a:ext cx="9848275" cy="43794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EX2.1 Simulate The Timing of </a:t>
            </a:r>
            <a:r>
              <a:rPr lang="en-US" altLang="zh-TW" sz="2400" dirty="0" err="1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Mxy</a:t>
            </a: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Mz</a:t>
            </a:r>
            <a:endParaRPr lang="zh-TW" altLang="en-US" sz="2400" dirty="0">
              <a:solidFill>
                <a:schemeClr val="bg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EX2.2  The Maximum MRI Image Brightness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EX2.3 Subcortical Structures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8EE2E-497C-41F3-A690-F6BB9CC2CF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6" name="投影片編號版面配置區 15">
            <a:extLst>
              <a:ext uri="{FF2B5EF4-FFF2-40B4-BE49-F238E27FC236}">
                <a16:creationId xmlns:a16="http://schemas.microsoft.com/office/drawing/2014/main" id="{2C49D74E-99F8-4333-AA0B-7B4A6BA3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87B71CD7-7F58-4993-8193-E254A51C09D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56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5436BF-191E-46A7-808F-11A3A64B66D0}"/>
              </a:ext>
            </a:extLst>
          </p:cNvPr>
          <p:cNvSpPr/>
          <p:nvPr/>
        </p:nvSpPr>
        <p:spPr>
          <a:xfrm>
            <a:off x="0" y="1099650"/>
            <a:ext cx="20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TW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 </a:t>
            </a:r>
            <a:r>
              <a:rPr lang="de-DE" altLang="zh-TW" b="0" i="1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xy</a:t>
            </a:r>
            <a:r>
              <a:rPr lang="de-DE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de-DE" altLang="zh-TW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 </a:t>
            </a:r>
            <a:r>
              <a:rPr lang="de-DE" altLang="zh-TW" b="0" i="1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de-DE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* e </a:t>
            </a:r>
            <a:r>
              <a:rPr lang="de-DE" altLang="zh-TW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 </a:t>
            </a:r>
            <a:r>
              <a:rPr lang="de-DE" altLang="zh-TW" b="0" i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de-DE" altLang="zh-TW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/T2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AFB630-4586-4848-9CE9-2A06A6D1FD43}"/>
              </a:ext>
            </a:extLst>
          </p:cNvPr>
          <p:cNvSpPr/>
          <p:nvPr/>
        </p:nvSpPr>
        <p:spPr>
          <a:xfrm>
            <a:off x="0" y="600886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TW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 </a:t>
            </a:r>
            <a:r>
              <a:rPr lang="de-DE" altLang="zh-TW" b="0" i="1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</a:t>
            </a:r>
            <a:r>
              <a:rPr lang="de-DE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= </a:t>
            </a:r>
            <a:r>
              <a:rPr lang="de-DE" altLang="zh-TW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 </a:t>
            </a:r>
            <a:r>
              <a:rPr lang="de-DE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(1 - e </a:t>
            </a:r>
            <a:r>
              <a:rPr lang="de-DE" altLang="zh-TW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 </a:t>
            </a:r>
            <a:r>
              <a:rPr lang="de-DE" altLang="zh-TW" b="0" i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de-DE" altLang="zh-TW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/T1</a:t>
            </a:r>
            <a:r>
              <a:rPr lang="de-DE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43BE5D-19FC-4B5D-BE96-977B667441F0}"/>
              </a:ext>
            </a:extLst>
          </p:cNvPr>
          <p:cNvSpPr/>
          <p:nvPr/>
        </p:nvSpPr>
        <p:spPr>
          <a:xfrm>
            <a:off x="0" y="0"/>
            <a:ext cx="3901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http://xrayphysics.com/sequences.html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F88B42-53A4-4745-BE85-4F57E3463282}"/>
              </a:ext>
            </a:extLst>
          </p:cNvPr>
          <p:cNvSpPr/>
          <p:nvPr/>
        </p:nvSpPr>
        <p:spPr>
          <a:xfrm>
            <a:off x="0" y="2014634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Gradient Echo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C19D94-B8EF-4810-98BD-4BD8E33EBEA6}"/>
              </a:ext>
            </a:extLst>
          </p:cNvPr>
          <p:cNvSpPr/>
          <p:nvPr/>
        </p:nvSpPr>
        <p:spPr>
          <a:xfrm>
            <a:off x="0" y="26064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sequence does not use a 180-degree refocusing pulse and thus retains T2* dephasing.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7B9DEC-2B69-4FA3-94C1-D8142B585EB8}"/>
              </a:ext>
            </a:extLst>
          </p:cNvPr>
          <p:cNvSpPr/>
          <p:nvPr/>
        </p:nvSpPr>
        <p:spPr>
          <a:xfrm>
            <a:off x="0" y="34752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由於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T2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效應未被抵消，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GRE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序列的信號損失更快，因此通常使用更短的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。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11DF11-3178-4ADB-B40F-AB36B2A7A652}"/>
              </a:ext>
            </a:extLst>
          </p:cNvPr>
          <p:cNvSpPr/>
          <p:nvPr/>
        </p:nvSpPr>
        <p:spPr>
          <a:xfrm>
            <a:off x="0" y="4342712"/>
            <a:ext cx="5064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更短的 </a:t>
            </a:r>
            <a:r>
              <a:rPr lang="en-US" altLang="zh-TW" dirty="0"/>
              <a:t>TE </a:t>
            </a:r>
            <a:r>
              <a:rPr lang="zh-TW" altLang="en-US" dirty="0"/>
              <a:t>允許使用更短的 </a:t>
            </a:r>
            <a:r>
              <a:rPr lang="en-US" altLang="zh-TW" dirty="0"/>
              <a:t>TR</a:t>
            </a:r>
            <a:r>
              <a:rPr lang="zh-TW" altLang="en-US" dirty="0"/>
              <a:t>，這增加 了</a:t>
            </a:r>
            <a:r>
              <a:rPr lang="en-US" altLang="zh-TW" dirty="0"/>
              <a:t>T1 </a:t>
            </a:r>
            <a:r>
              <a:rPr lang="zh-TW" altLang="en-US" dirty="0"/>
              <a:t>權重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96CF044-7FE8-4BDB-938A-AF7B9C9CB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055" y="2380392"/>
            <a:ext cx="5364945" cy="392464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BA0D385-C163-4214-B9E4-3DE0B06CF908}"/>
              </a:ext>
            </a:extLst>
          </p:cNvPr>
          <p:cNvSpPr/>
          <p:nvPr/>
        </p:nvSpPr>
        <p:spPr>
          <a:xfrm>
            <a:off x="0" y="49331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advantage of GRE is that we can use very short TR (since we do not need to wait for the 180 degree pulse and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rephasing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079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1F388E-9E90-406A-849B-806B7255E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27" y="1143000"/>
            <a:ext cx="5294716" cy="2316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87A6AC57-B498-45C9-BE5E-7BE1FF53B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845534"/>
            <a:ext cx="5294715" cy="31669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29E0186-E4C6-4BB2-8DF9-C75936D78239}"/>
                  </a:ext>
                </a:extLst>
              </p:cNvPr>
              <p:cNvSpPr txBox="1"/>
              <p:nvPr/>
            </p:nvSpPr>
            <p:spPr>
              <a:xfrm>
                <a:off x="631127" y="3655699"/>
                <a:ext cx="2698367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終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初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終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29E0186-E4C6-4BB2-8DF9-C75936D78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7" y="3655699"/>
                <a:ext cx="2698367" cy="287323"/>
              </a:xfrm>
              <a:prstGeom prst="rect">
                <a:avLst/>
              </a:prstGeom>
              <a:blipFill>
                <a:blip r:embed="rId4"/>
                <a:stretch>
                  <a:fillRect l="-1810" t="-8511" r="-452" b="-34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24FA90E-DDC0-4CF2-840C-A87E6651A8E3}"/>
                  </a:ext>
                </a:extLst>
              </p:cNvPr>
              <p:cNvSpPr txBox="1"/>
              <p:nvPr/>
            </p:nvSpPr>
            <p:spPr>
              <a:xfrm>
                <a:off x="631127" y="4139282"/>
                <a:ext cx="3029163" cy="718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TW" altLang="en-US" dirty="0"/>
                  <a:t>初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𝑇𝑅</m:t>
                                        </m:r>
                                      </m:num>
                                      <m:den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𝑇𝑅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sup>
                            </m:sSup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24FA90E-DDC0-4CF2-840C-A87E6651A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7" y="4139282"/>
                <a:ext cx="3029163" cy="718082"/>
              </a:xfrm>
              <a:prstGeom prst="rect">
                <a:avLst/>
              </a:prstGeom>
              <a:blipFill>
                <a:blip r:embed="rId5"/>
                <a:stretch>
                  <a:fillRect l="-4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FFEB3A72-F463-46FD-A45E-ECFDE194DF36}"/>
              </a:ext>
            </a:extLst>
          </p:cNvPr>
          <p:cNvSpPr/>
          <p:nvPr/>
        </p:nvSpPr>
        <p:spPr>
          <a:xfrm>
            <a:off x="631127" y="5002274"/>
            <a:ext cx="374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TR = 50 </a:t>
            </a:r>
            <a:r>
              <a:rPr lang="en-US" altLang="zh-TW" dirty="0" err="1"/>
              <a:t>ms</a:t>
            </a:r>
            <a:r>
              <a:rPr lang="en-US" altLang="zh-TW" dirty="0"/>
              <a:t>, T1 = 1000 </a:t>
            </a:r>
            <a:r>
              <a:rPr lang="en-US" altLang="zh-TW" dirty="0" err="1"/>
              <a:t>ms</a:t>
            </a:r>
            <a:r>
              <a:rPr lang="en-US" altLang="zh-TW" dirty="0"/>
              <a:t>, T2*= 50ms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148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A43E84B-D9E6-410B-BCD9-AC6C95089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00" y="1404000"/>
            <a:ext cx="5400000" cy="4050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D389749-3C66-453C-B8B8-F669B15DF7BD}"/>
              </a:ext>
            </a:extLst>
          </p:cNvPr>
          <p:cNvSpPr txBox="1"/>
          <p:nvPr/>
        </p:nvSpPr>
        <p:spPr>
          <a:xfrm>
            <a:off x="426563" y="0"/>
            <a:ext cx="609442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u="none" strike="noStrike" dirty="0">
                <a:solidFill>
                  <a:srgbClr val="008013"/>
                </a:solidFill>
                <a:effectLst/>
                <a:latin typeface="Menlo"/>
              </a:rPr>
              <a:t>% Setting initial values</a:t>
            </a:r>
            <a:endParaRPr lang="en-US" altLang="zh-TW" b="0" i="0" dirty="0">
              <a:solidFill>
                <a:srgbClr val="212121"/>
              </a:solidFill>
              <a:effectLst/>
              <a:latin typeface="Menlo"/>
            </a:endParaRP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clear;clc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;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TR = 50;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T1 = 1000;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T2_dephasing = 50;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n=6;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TE = </a:t>
            </a:r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linspace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(5,15,n);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Alpha = </a:t>
            </a:r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linspace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(pi/12,pi/2,n);</a:t>
            </a:r>
          </a:p>
          <a:p>
            <a:r>
              <a:rPr lang="en-US" altLang="zh-TW" b="0" i="0" u="none" strike="noStrike" dirty="0">
                <a:solidFill>
                  <a:srgbClr val="008013"/>
                </a:solidFill>
                <a:effectLst/>
                <a:latin typeface="Menlo"/>
              </a:rPr>
              <a:t>% Iteration: N times of RF</a:t>
            </a:r>
            <a:endParaRPr lang="en-US" altLang="zh-TW" b="0" i="0" dirty="0">
              <a:solidFill>
                <a:srgbClr val="212121"/>
              </a:solidFill>
              <a:effectLst/>
              <a:latin typeface="Menlo"/>
            </a:endParaRP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N = 10;</a:t>
            </a: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M_initial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 = ones(</a:t>
            </a:r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N,n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);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M = zeros(</a:t>
            </a:r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N,n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);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result=ones(2*N+1,n);</a:t>
            </a:r>
          </a:p>
          <a:p>
            <a:r>
              <a:rPr lang="en-US" altLang="zh-TW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N=1:N</a:t>
            </a:r>
          </a:p>
          <a:p>
            <a:r>
              <a:rPr lang="en-US" altLang="zh-TW" b="0" i="0" u="none" strike="noStrike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N&gt;1</a:t>
            </a: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M_initial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(N,:) = M(N-1,:).*((1-exp(-TR/T1)).*sin(Alpha))./(1-exp(-TR/T1).*cos(Alpha)).*exp(-TE/T2_dephasing); </a:t>
            </a:r>
          </a:p>
          <a:p>
            <a:r>
              <a:rPr lang="en-US" altLang="zh-TW" b="0" i="0" u="none" strike="noStrike" dirty="0">
                <a:solidFill>
                  <a:srgbClr val="0E00FF"/>
                </a:solidFill>
                <a:effectLst/>
                <a:latin typeface="Menlo"/>
              </a:rPr>
              <a:t>else</a:t>
            </a:r>
            <a:endParaRPr lang="en-US" altLang="zh-TW" b="0" i="0" dirty="0">
              <a:solidFill>
                <a:srgbClr val="212121"/>
              </a:solidFill>
              <a:effectLst/>
              <a:latin typeface="Menlo"/>
            </a:endParaRP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M_initial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(N,:) = ones(1,n).*((1-exp(-TR/T1)).*sin(Alpha))./(1-exp(-TR/T1).*cos(Alpha)).*exp(-TE/T2_dephasing);</a:t>
            </a:r>
          </a:p>
          <a:p>
            <a:r>
              <a:rPr lang="en-US" altLang="zh-TW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zh-TW" b="0" i="0" dirty="0">
              <a:solidFill>
                <a:srgbClr val="212121"/>
              </a:solidFill>
              <a:effectLst/>
              <a:latin typeface="Menlo"/>
            </a:endParaRP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M(N,:) = 1+(</a:t>
            </a:r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M_initial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(N,:)-1).*exp(-(TR-TE)/T1); 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result(2*N,:) = </a:t>
            </a:r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M_initial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(N,:);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result(2*N+1,:) = M(N,:);</a:t>
            </a:r>
          </a:p>
          <a:p>
            <a:r>
              <a:rPr lang="en-US" altLang="zh-TW" b="0" i="0" u="none" strike="noStrike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zh-TW" b="0" i="0" dirty="0">
              <a:solidFill>
                <a:srgbClr val="212121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9409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F456E89-907E-4015-9183-2BFBFE769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748" y="1546363"/>
            <a:ext cx="5400000" cy="405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25B17DB-1877-4740-8BFB-CEC934E6C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363"/>
            <a:ext cx="540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9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A156B-E7CD-4DD0-B16D-02AE6C6FAE09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5">
            <a:extLst>
              <a:ext uri="{FF2B5EF4-FFF2-40B4-BE49-F238E27FC236}">
                <a16:creationId xmlns:a16="http://schemas.microsoft.com/office/drawing/2014/main" id="{4DE574F6-3DA5-4669-A252-299633975C91}"/>
              </a:ext>
            </a:extLst>
          </p:cNvPr>
          <p:cNvSpPr txBox="1">
            <a:spLocks/>
          </p:cNvSpPr>
          <p:nvPr/>
        </p:nvSpPr>
        <p:spPr>
          <a:xfrm>
            <a:off x="838203" y="486419"/>
            <a:ext cx="8152623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7DA8147-2308-469C-ADCA-6ABA4ED3A0FE}"/>
              </a:ext>
            </a:extLst>
          </p:cNvPr>
          <p:cNvSpPr txBox="1">
            <a:spLocks/>
          </p:cNvSpPr>
          <p:nvPr/>
        </p:nvSpPr>
        <p:spPr>
          <a:xfrm>
            <a:off x="838203" y="1668379"/>
            <a:ext cx="9848275" cy="43794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EX2.1 Simulate The Timing of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Mxy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Mz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EX2.2  The Maximum MRI Image Brightness</a:t>
            </a:r>
            <a:endParaRPr lang="zh-TW" altLang="en-US" sz="2400" dirty="0">
              <a:solidFill>
                <a:schemeClr val="bg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EX2.3 Subcortical Structures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8EE2E-497C-41F3-A690-F6BB9CC2CF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6" name="投影片編號版面配置區 15">
            <a:extLst>
              <a:ext uri="{FF2B5EF4-FFF2-40B4-BE49-F238E27FC236}">
                <a16:creationId xmlns:a16="http://schemas.microsoft.com/office/drawing/2014/main" id="{2C49D74E-99F8-4333-AA0B-7B4A6BA3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87B71CD7-7F58-4993-8193-E254A51C09D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11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C764490-066C-4E28-AB74-4D267CBB7B20}"/>
              </a:ext>
            </a:extLst>
          </p:cNvPr>
          <p:cNvSpPr txBox="1"/>
          <p:nvPr/>
        </p:nvSpPr>
        <p:spPr>
          <a:xfrm>
            <a:off x="341722" y="418649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Exhaustive method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C3B6890-902C-4B60-B446-109AABC7CCEE}"/>
              </a:ext>
            </a:extLst>
          </p:cNvPr>
          <p:cNvSpPr txBox="1"/>
          <p:nvPr/>
        </p:nvSpPr>
        <p:spPr>
          <a:xfrm>
            <a:off x="341722" y="1265624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u="none" strike="noStrike" dirty="0">
                <a:solidFill>
                  <a:srgbClr val="008013"/>
                </a:solidFill>
                <a:effectLst/>
                <a:latin typeface="Menlo"/>
              </a:rPr>
              <a:t>% Setting initial values</a:t>
            </a:r>
            <a:endParaRPr lang="en-US" altLang="zh-TW" b="0" i="0" dirty="0">
              <a:solidFill>
                <a:srgbClr val="212121"/>
              </a:solidFill>
              <a:effectLst/>
              <a:latin typeface="Menlo"/>
            </a:endParaRP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clear;clc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;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TR = 100;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T2_dephasing = 50;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n=91;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TE = 5;</a:t>
            </a: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Alpha = </a:t>
            </a:r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linspace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(0,pi/2,n);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FB326F-6C70-4530-9963-5E33B9C7FE7A}"/>
              </a:ext>
            </a:extLst>
          </p:cNvPr>
          <p:cNvSpPr txBox="1"/>
          <p:nvPr/>
        </p:nvSpPr>
        <p:spPr>
          <a:xfrm>
            <a:off x="341722" y="3620704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u="none" strike="noStrike" dirty="0">
                <a:solidFill>
                  <a:srgbClr val="008013"/>
                </a:solidFill>
                <a:effectLst/>
                <a:latin typeface="Menlo"/>
              </a:rPr>
              <a:t>% Find maximum MRI image brightness</a:t>
            </a:r>
            <a:endParaRPr lang="en-US" altLang="zh-TW" b="0" i="0" dirty="0">
              <a:solidFill>
                <a:srgbClr val="212121"/>
              </a:solidFill>
              <a:effectLst/>
              <a:latin typeface="Menlo"/>
            </a:endParaRPr>
          </a:p>
          <a:p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T1 = 1000;</a:t>
            </a: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M_initial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 = ((1-exp(-TR/T1)).*sin(Alpha))./(1-exp(-TR/T1).*cos(Alpha))*exp(-TE/T2_dephasing); </a:t>
            </a: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Mz_angle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 = Alpha(find(</a:t>
            </a:r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M_initial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==max(</a:t>
            </a:r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M_initial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(:))))/pi*180;</a:t>
            </a: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fprintf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lang="en-US" altLang="zh-TW" b="0" i="0" u="none" strike="noStrike" dirty="0">
                <a:solidFill>
                  <a:srgbClr val="A709F5"/>
                </a:solidFill>
                <a:effectLst/>
                <a:latin typeface="Menlo"/>
              </a:rPr>
              <a:t>'T1: %d'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, T1)</a:t>
            </a:r>
          </a:p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fprintf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lang="en-US" altLang="zh-TW" b="0" i="0" u="none" strike="noStrike" dirty="0">
                <a:solidFill>
                  <a:srgbClr val="A709F5"/>
                </a:solidFill>
                <a:effectLst/>
                <a:latin typeface="Menlo"/>
              </a:rPr>
              <a:t>'Angle of max(</a:t>
            </a:r>
            <a:r>
              <a:rPr lang="en-US" altLang="zh-TW" b="0" i="0" u="none" strike="noStrike" dirty="0" err="1">
                <a:solidFill>
                  <a:srgbClr val="A709F5"/>
                </a:solidFill>
                <a:effectLst/>
                <a:latin typeface="Menlo"/>
              </a:rPr>
              <a:t>Mz</a:t>
            </a:r>
            <a:r>
              <a:rPr lang="en-US" altLang="zh-TW" b="0" i="0" u="none" strike="noStrike" dirty="0">
                <a:solidFill>
                  <a:srgbClr val="A709F5"/>
                </a:solidFill>
                <a:effectLst/>
                <a:latin typeface="Menlo"/>
              </a:rPr>
              <a:t>): %d\n'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, </a:t>
            </a:r>
            <a:r>
              <a:rPr lang="en-US" altLang="zh-TW" b="0" i="0" dirty="0" err="1">
                <a:solidFill>
                  <a:srgbClr val="212121"/>
                </a:solidFill>
                <a:effectLst/>
                <a:latin typeface="Menlo"/>
              </a:rPr>
              <a:t>Mz_angle</a:t>
            </a:r>
            <a:r>
              <a:rPr lang="en-US" altLang="zh-TW" b="0" i="0" dirty="0">
                <a:solidFill>
                  <a:srgbClr val="212121"/>
                </a:solidFill>
                <a:effectLst/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626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852</Words>
  <Application>Microsoft Office PowerPoint</Application>
  <PresentationFormat>寬螢幕</PresentationFormat>
  <Paragraphs>104</Paragraphs>
  <Slides>11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Arial Unicode MS</vt:lpstr>
      <vt:lpstr>Menlo</vt:lpstr>
      <vt:lpstr>微軟正黑體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M11107309</dc:creator>
  <cp:lastModifiedBy>柏昇 何</cp:lastModifiedBy>
  <cp:revision>12</cp:revision>
  <dcterms:created xsi:type="dcterms:W3CDTF">2022-11-06T15:56:08Z</dcterms:created>
  <dcterms:modified xsi:type="dcterms:W3CDTF">2022-11-09T01:13:21Z</dcterms:modified>
</cp:coreProperties>
</file>