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sldIdLst>
    <p:sldId id="286" r:id="rId2"/>
    <p:sldId id="301" r:id="rId3"/>
    <p:sldId id="287" r:id="rId4"/>
    <p:sldId id="295" r:id="rId5"/>
    <p:sldId id="303" r:id="rId6"/>
    <p:sldId id="297" r:id="rId7"/>
    <p:sldId id="298" r:id="rId8"/>
    <p:sldId id="302" r:id="rId9"/>
    <p:sldId id="289" r:id="rId10"/>
    <p:sldId id="290" r:id="rId11"/>
    <p:sldId id="291" r:id="rId12"/>
    <p:sldId id="292" r:id="rId13"/>
    <p:sldId id="283" r:id="rId14"/>
    <p:sldId id="296" r:id="rId15"/>
    <p:sldId id="293" r:id="rId16"/>
    <p:sldId id="304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微軟正黑體" panose="020B0604030504040204" pitchFamily="34" charset="-120"/>
      <p:regular r:id="rId25"/>
      <p:bold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F3C"/>
    <a:srgbClr val="B6C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4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E117D-256E-4A22-B2BE-52B22B66F328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FF10D-8163-4DE9-8734-C7695C75F7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481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EF0D-142C-4E19-A58F-8A7B57D77E7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7AA0-8964-49E6-A2CD-404DB903E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77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EF0D-142C-4E19-A58F-8A7B57D77E7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7AA0-8964-49E6-A2CD-404DB903E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59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EF0D-142C-4E19-A58F-8A7B57D77E7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7AA0-8964-49E6-A2CD-404DB903E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12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EF0D-142C-4E19-A58F-8A7B57D77E7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7AA0-8964-49E6-A2CD-404DB903E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41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EF0D-142C-4E19-A58F-8A7B57D77E7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7AA0-8964-49E6-A2CD-404DB903E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24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EF0D-142C-4E19-A58F-8A7B57D77E7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7AA0-8964-49E6-A2CD-404DB903E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33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EF0D-142C-4E19-A58F-8A7B57D77E7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7AA0-8964-49E6-A2CD-404DB903E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20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EF0D-142C-4E19-A58F-8A7B57D77E7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7AA0-8964-49E6-A2CD-404DB903E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23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EF0D-142C-4E19-A58F-8A7B57D77E7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7AA0-8964-49E6-A2CD-404DB903E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7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EF0D-142C-4E19-A58F-8A7B57D77E7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7AA0-8964-49E6-A2CD-404DB903E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38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EF0D-142C-4E19-A58F-8A7B57D77E7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7AA0-8964-49E6-A2CD-404DB903E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53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8EF0D-142C-4E19-A58F-8A7B57D77E7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7AA0-8964-49E6-A2CD-404DB903E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89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951DAC7-03B7-4EC4-BC46-C467C20F6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1"/>
            <a:ext cx="4304146" cy="2532058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1B45CD09-F5C8-4BE4-925E-931C54E6F449}"/>
              </a:ext>
            </a:extLst>
          </p:cNvPr>
          <p:cNvGrpSpPr/>
          <p:nvPr/>
        </p:nvGrpSpPr>
        <p:grpSpPr>
          <a:xfrm>
            <a:off x="2494280" y="1109345"/>
            <a:ext cx="7203439" cy="1733030"/>
            <a:chOff x="2494280" y="1600390"/>
            <a:chExt cx="7203439" cy="1733030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A99AA9A-222C-4D5A-9E17-C45D512EBF52}"/>
                </a:ext>
              </a:extLst>
            </p:cNvPr>
            <p:cNvSpPr/>
            <p:nvPr/>
          </p:nvSpPr>
          <p:spPr>
            <a:xfrm>
              <a:off x="2494280" y="1600390"/>
              <a:ext cx="7203439" cy="1733030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758F17C-CA5C-485F-9339-D81E183AEC1E}"/>
                </a:ext>
              </a:extLst>
            </p:cNvPr>
            <p:cNvSpPr/>
            <p:nvPr/>
          </p:nvSpPr>
          <p:spPr>
            <a:xfrm>
              <a:off x="2900218" y="1805186"/>
              <a:ext cx="63915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利用機器學習演算法</a:t>
              </a:r>
            </a:p>
            <a:p>
              <a:pPr algn="ctr"/>
              <a:r>
                <a: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提升小鼠疼痛辨識的準確率</a:t>
              </a: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5193A-E12C-4E62-85CB-7C662FF894B7}"/>
              </a:ext>
            </a:extLst>
          </p:cNvPr>
          <p:cNvSpPr/>
          <p:nvPr/>
        </p:nvSpPr>
        <p:spPr>
          <a:xfrm>
            <a:off x="1791854" y="3913713"/>
            <a:ext cx="3694546" cy="637309"/>
          </a:xfrm>
          <a:prstGeom prst="roundRect">
            <a:avLst/>
          </a:prstGeom>
          <a:solidFill>
            <a:srgbClr val="4C4F3C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專題生：電機四乙 何柏昇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487B9BF-BF74-43CD-A595-FB436BE55CA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5488" cy="1478775"/>
          </a:xfrm>
          <a:prstGeom prst="rect">
            <a:avLst/>
          </a:prstGeo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09FD268C-3E55-4A62-B2CE-467C7842A970}"/>
              </a:ext>
            </a:extLst>
          </p:cNvPr>
          <p:cNvSpPr/>
          <p:nvPr/>
        </p:nvSpPr>
        <p:spPr>
          <a:xfrm>
            <a:off x="1791854" y="4618731"/>
            <a:ext cx="3694546" cy="637309"/>
          </a:xfrm>
          <a:prstGeom prst="roundRect">
            <a:avLst/>
          </a:prstGeom>
          <a:solidFill>
            <a:srgbClr val="4C4F3C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指導教授：吳昭正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C4670181-566E-4887-B6B1-BEB98B2B2ABE}"/>
              </a:ext>
            </a:extLst>
          </p:cNvPr>
          <p:cNvSpPr/>
          <p:nvPr/>
        </p:nvSpPr>
        <p:spPr>
          <a:xfrm>
            <a:off x="1791854" y="5323749"/>
            <a:ext cx="3694546" cy="637309"/>
          </a:xfrm>
          <a:prstGeom prst="roundRect">
            <a:avLst/>
          </a:prstGeom>
          <a:solidFill>
            <a:srgbClr val="4C4F3C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報告日期：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2021/12/4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9157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AEA76FD-A815-4866-AAF1-F3006F1014F8}"/>
              </a:ext>
            </a:extLst>
          </p:cNvPr>
          <p:cNvSpPr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54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個別小鼠</a:t>
            </a:r>
            <a:endParaRPr lang="en-US" altLang="zh-TW" sz="54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3261B9-4747-4E22-A4DA-0080EEE7B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0" r="9159" b="3892"/>
          <a:stretch/>
        </p:blipFill>
        <p:spPr>
          <a:xfrm>
            <a:off x="1770611" y="1662545"/>
            <a:ext cx="8650777" cy="4904365"/>
          </a:xfrm>
          <a:prstGeom prst="rect">
            <a:avLst/>
          </a:prstGeom>
        </p:spPr>
      </p:pic>
      <p:sp>
        <p:nvSpPr>
          <p:cNvPr id="4" name="箭號: 五邊形 3">
            <a:extLst>
              <a:ext uri="{FF2B5EF4-FFF2-40B4-BE49-F238E27FC236}">
                <a16:creationId xmlns:a16="http://schemas.microsoft.com/office/drawing/2014/main" id="{9190B1AD-B2BC-49C8-9592-0AE16C068801}"/>
              </a:ext>
            </a:extLst>
          </p:cNvPr>
          <p:cNvSpPr/>
          <p:nvPr/>
        </p:nvSpPr>
        <p:spPr>
          <a:xfrm>
            <a:off x="838199" y="291090"/>
            <a:ext cx="3225801" cy="911792"/>
          </a:xfrm>
          <a:prstGeom prst="homePlat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D02164-E255-4B51-B952-5AAD3722F3E3}"/>
              </a:ext>
            </a:extLst>
          </p:cNvPr>
          <p:cNvSpPr/>
          <p:nvPr/>
        </p:nvSpPr>
        <p:spPr>
          <a:xfrm>
            <a:off x="11507841" y="6512937"/>
            <a:ext cx="682241" cy="345063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9/14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E8FAB0E6-AF7B-4CC9-BEE6-715F1845B180}"/>
              </a:ext>
            </a:extLst>
          </p:cNvPr>
          <p:cNvGrpSpPr/>
          <p:nvPr/>
        </p:nvGrpSpPr>
        <p:grpSpPr>
          <a:xfrm>
            <a:off x="2451099" y="1818640"/>
            <a:ext cx="3187701" cy="1280160"/>
            <a:chOff x="2451099" y="1818640"/>
            <a:chExt cx="3187701" cy="128016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54B6113-98A4-4D3D-A16A-A8F3C5FC8A3B}"/>
                </a:ext>
              </a:extLst>
            </p:cNvPr>
            <p:cNvSpPr/>
            <p:nvPr/>
          </p:nvSpPr>
          <p:spPr>
            <a:xfrm>
              <a:off x="3515360" y="1818640"/>
              <a:ext cx="944880" cy="3149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591A3E5-8036-461C-AB10-BA442739A5B9}"/>
                </a:ext>
              </a:extLst>
            </p:cNvPr>
            <p:cNvSpPr/>
            <p:nvPr/>
          </p:nvSpPr>
          <p:spPr>
            <a:xfrm>
              <a:off x="2451099" y="2854960"/>
              <a:ext cx="474981" cy="2438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129C43-B462-49A7-9F73-80A2CB292535}"/>
                </a:ext>
              </a:extLst>
            </p:cNvPr>
            <p:cNvSpPr/>
            <p:nvPr/>
          </p:nvSpPr>
          <p:spPr>
            <a:xfrm>
              <a:off x="3131587" y="2854960"/>
              <a:ext cx="2507213" cy="24384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62D6285-BA9A-4E79-9863-67963517A97E}"/>
                </a:ext>
              </a:extLst>
            </p:cNvPr>
            <p:cNvSpPr/>
            <p:nvPr/>
          </p:nvSpPr>
          <p:spPr>
            <a:xfrm>
              <a:off x="5163819" y="2854960"/>
              <a:ext cx="474981" cy="2438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0669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7DE185E-1D58-4C8E-8D41-7789AE461310}"/>
              </a:ext>
            </a:extLst>
          </p:cNvPr>
          <p:cNvSpPr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5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全體小鼠</a:t>
            </a:r>
            <a:endParaRPr lang="en-US" altLang="zh-TW" sz="5400" kern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4AA39AB-6299-43CB-A0A3-0129224EA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43" r="8811"/>
          <a:stretch/>
        </p:blipFill>
        <p:spPr>
          <a:xfrm>
            <a:off x="1798320" y="1616364"/>
            <a:ext cx="8595360" cy="4688183"/>
          </a:xfrm>
          <a:prstGeom prst="rect">
            <a:avLst/>
          </a:prstGeom>
        </p:spPr>
      </p:pic>
      <p:sp>
        <p:nvSpPr>
          <p:cNvPr id="4" name="箭號: 五邊形 3">
            <a:extLst>
              <a:ext uri="{FF2B5EF4-FFF2-40B4-BE49-F238E27FC236}">
                <a16:creationId xmlns:a16="http://schemas.microsoft.com/office/drawing/2014/main" id="{A07B773C-5C79-4200-A167-93BCD748F183}"/>
              </a:ext>
            </a:extLst>
          </p:cNvPr>
          <p:cNvSpPr/>
          <p:nvPr/>
        </p:nvSpPr>
        <p:spPr>
          <a:xfrm>
            <a:off x="838199" y="291090"/>
            <a:ext cx="3225801" cy="911792"/>
          </a:xfrm>
          <a:prstGeom prst="homePlat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7B1045-90C7-4087-B184-9A48B9AC5405}"/>
              </a:ext>
            </a:extLst>
          </p:cNvPr>
          <p:cNvSpPr/>
          <p:nvPr/>
        </p:nvSpPr>
        <p:spPr>
          <a:xfrm>
            <a:off x="11353799" y="6512937"/>
            <a:ext cx="836284" cy="345063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10/14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55095E9A-C95B-44C0-916F-3B8C509780DE}"/>
              </a:ext>
            </a:extLst>
          </p:cNvPr>
          <p:cNvGrpSpPr/>
          <p:nvPr/>
        </p:nvGrpSpPr>
        <p:grpSpPr>
          <a:xfrm>
            <a:off x="8884920" y="4246880"/>
            <a:ext cx="1508760" cy="1727200"/>
            <a:chOff x="8884920" y="4246880"/>
            <a:chExt cx="1508760" cy="17272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E96799F-5CEE-4982-B2EC-15ECBAD9C6A0}"/>
                </a:ext>
              </a:extLst>
            </p:cNvPr>
            <p:cNvSpPr/>
            <p:nvPr/>
          </p:nvSpPr>
          <p:spPr>
            <a:xfrm>
              <a:off x="9438640" y="4246880"/>
              <a:ext cx="955040" cy="12293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09902A9-52FC-46A6-8B9E-21CED775B6B9}"/>
                </a:ext>
              </a:extLst>
            </p:cNvPr>
            <p:cNvSpPr/>
            <p:nvPr/>
          </p:nvSpPr>
          <p:spPr>
            <a:xfrm>
              <a:off x="8884920" y="5679440"/>
              <a:ext cx="955040" cy="294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FF2623-6755-4E4A-B371-C735BA0C84B4}"/>
              </a:ext>
            </a:extLst>
          </p:cNvPr>
          <p:cNvGrpSpPr/>
          <p:nvPr/>
        </p:nvGrpSpPr>
        <p:grpSpPr>
          <a:xfrm>
            <a:off x="2461259" y="3078480"/>
            <a:ext cx="3238501" cy="213360"/>
            <a:chOff x="2461259" y="3078480"/>
            <a:chExt cx="3238501" cy="21336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AC94BD2-54A8-47FE-8933-6C5ECA65F677}"/>
                </a:ext>
              </a:extLst>
            </p:cNvPr>
            <p:cNvSpPr/>
            <p:nvPr/>
          </p:nvSpPr>
          <p:spPr>
            <a:xfrm>
              <a:off x="2461259" y="3078480"/>
              <a:ext cx="546101" cy="2133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5DB4273-EF3B-4216-AC58-6B7D45ACE6D8}"/>
                </a:ext>
              </a:extLst>
            </p:cNvPr>
            <p:cNvSpPr/>
            <p:nvPr/>
          </p:nvSpPr>
          <p:spPr>
            <a:xfrm>
              <a:off x="5153659" y="3078480"/>
              <a:ext cx="546101" cy="2133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5548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DD2B7E8-EA68-4ECF-AC08-3DDE8D228AB6}"/>
              </a:ext>
            </a:extLst>
          </p:cNvPr>
          <p:cNvSpPr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54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未知小鼠</a:t>
            </a:r>
            <a:endParaRPr lang="en-US" altLang="zh-TW" sz="54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4" name="箭號: 五邊形 3">
            <a:extLst>
              <a:ext uri="{FF2B5EF4-FFF2-40B4-BE49-F238E27FC236}">
                <a16:creationId xmlns:a16="http://schemas.microsoft.com/office/drawing/2014/main" id="{6D43AC80-01C3-402D-9894-552CE28D56B4}"/>
              </a:ext>
            </a:extLst>
          </p:cNvPr>
          <p:cNvSpPr/>
          <p:nvPr/>
        </p:nvSpPr>
        <p:spPr>
          <a:xfrm>
            <a:off x="838199" y="291090"/>
            <a:ext cx="3225801" cy="911792"/>
          </a:xfrm>
          <a:prstGeom prst="homePlat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57412D-70D4-48C6-AD76-73AF3CA28097}"/>
              </a:ext>
            </a:extLst>
          </p:cNvPr>
          <p:cNvSpPr/>
          <p:nvPr/>
        </p:nvSpPr>
        <p:spPr>
          <a:xfrm>
            <a:off x="11353799" y="6512937"/>
            <a:ext cx="836284" cy="345063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11/14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5A2A87D-4F57-408E-8661-328CAE10D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56" y="1616364"/>
            <a:ext cx="9254887" cy="441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95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0B24EED-70B5-489D-ACB6-09BB978B55B0}"/>
              </a:ext>
            </a:extLst>
          </p:cNvPr>
          <p:cNvSpPr/>
          <p:nvPr/>
        </p:nvSpPr>
        <p:spPr>
          <a:xfrm>
            <a:off x="2092498" y="1931324"/>
            <a:ext cx="80070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zh-TW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能使支援向量機</a:t>
            </a:r>
            <a:r>
              <a:rPr lang="en-US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 SVM )</a:t>
            </a:r>
            <a:r>
              <a:rPr lang="zh-TW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進行疼痛辨識的準確率由八成</a:t>
            </a:r>
            <a:r>
              <a:rPr lang="zh-TW" altLang="zh-TW" sz="2800" kern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提升至九成五</a:t>
            </a:r>
            <a:r>
              <a:rPr lang="zh-TW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zh-TW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在使用隨機森林</a:t>
            </a:r>
            <a:r>
              <a:rPr lang="en-US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 Random Forest )</a:t>
            </a:r>
            <a:r>
              <a:rPr lang="zh-TW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作為鑑別器時，獲得較高的</a:t>
            </a:r>
            <a:r>
              <a:rPr lang="zh-TW" altLang="zh-TW" sz="2800" kern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準確率以及通用性</a:t>
            </a:r>
            <a:r>
              <a:rPr lang="zh-TW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zh-TW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機器學習相對於神經網路較能</a:t>
            </a:r>
            <a:r>
              <a:rPr lang="zh-TW" altLang="zh-TW" sz="2800" kern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避免過擬和</a:t>
            </a:r>
            <a:r>
              <a:rPr lang="zh-TW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的發生。</a:t>
            </a:r>
          </a:p>
          <a:p>
            <a:pPr marL="342900" lvl="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zh-TW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機器學習相較神經網路所需</a:t>
            </a:r>
            <a:r>
              <a:rPr lang="zh-TW" altLang="zh-TW" sz="2800" kern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較少的時間成本</a:t>
            </a:r>
            <a:r>
              <a:rPr lang="zh-TW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5AE015-C129-4254-A758-4A751EDC2C1C}"/>
              </a:ext>
            </a:extLst>
          </p:cNvPr>
          <p:cNvSpPr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54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貢獻</a:t>
            </a:r>
            <a:endParaRPr lang="en-US" altLang="zh-TW" sz="54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77CE2E-75E4-4444-BEC4-BF7A32D73E39}"/>
              </a:ext>
            </a:extLst>
          </p:cNvPr>
          <p:cNvSpPr/>
          <p:nvPr/>
        </p:nvSpPr>
        <p:spPr>
          <a:xfrm>
            <a:off x="11353799" y="6512937"/>
            <a:ext cx="836284" cy="345063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12/14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箭號: 五邊形 4">
            <a:extLst>
              <a:ext uri="{FF2B5EF4-FFF2-40B4-BE49-F238E27FC236}">
                <a16:creationId xmlns:a16="http://schemas.microsoft.com/office/drawing/2014/main" id="{74B83258-34E6-4A26-B6B0-6FC828AFC130}"/>
              </a:ext>
            </a:extLst>
          </p:cNvPr>
          <p:cNvSpPr/>
          <p:nvPr/>
        </p:nvSpPr>
        <p:spPr>
          <a:xfrm>
            <a:off x="838200" y="291090"/>
            <a:ext cx="1941946" cy="911792"/>
          </a:xfrm>
          <a:prstGeom prst="homePlat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7251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5AE015-C129-4254-A758-4A751EDC2C1C}"/>
              </a:ext>
            </a:extLst>
          </p:cNvPr>
          <p:cNvSpPr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未來</a:t>
            </a:r>
            <a:r>
              <a:rPr lang="zh-TW" altLang="en-US" sz="54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展望</a:t>
            </a:r>
            <a:endParaRPr lang="en-US" altLang="zh-TW" sz="54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5" name="箭號: 五邊形 4">
            <a:extLst>
              <a:ext uri="{FF2B5EF4-FFF2-40B4-BE49-F238E27FC236}">
                <a16:creationId xmlns:a16="http://schemas.microsoft.com/office/drawing/2014/main" id="{74B83258-34E6-4A26-B6B0-6FC828AFC130}"/>
              </a:ext>
            </a:extLst>
          </p:cNvPr>
          <p:cNvSpPr/>
          <p:nvPr/>
        </p:nvSpPr>
        <p:spPr>
          <a:xfrm>
            <a:off x="838199" y="291090"/>
            <a:ext cx="3225600" cy="911792"/>
          </a:xfrm>
          <a:prstGeom prst="homePlat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0B24EED-70B5-489D-ACB6-09BB978B55B0}"/>
              </a:ext>
            </a:extLst>
          </p:cNvPr>
          <p:cNvSpPr/>
          <p:nvPr/>
        </p:nvSpPr>
        <p:spPr>
          <a:xfrm>
            <a:off x="2183937" y="3674068"/>
            <a:ext cx="80070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3000"/>
              </a:spcAft>
              <a:buFont typeface="+mj-lt"/>
              <a:buAutoNum type="arabicPeriod"/>
            </a:pPr>
            <a:r>
              <a:rPr lang="zh-TW" altLang="en-US" sz="2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移除背景特徵，降低誤差。</a:t>
            </a:r>
            <a:endParaRPr lang="en-US" altLang="zh-TW" sz="28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0"/>
              </a:spcAft>
              <a:buFont typeface="+mj-lt"/>
              <a:buAutoNum type="arabicPeriod"/>
            </a:pPr>
            <a:r>
              <a:rPr lang="zh-TW" altLang="en-US" sz="2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加入間隔取樣，降低過度取樣的誤差。</a:t>
            </a:r>
            <a:endParaRPr lang="zh-TW" altLang="zh-TW" sz="28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77CE2E-75E4-4444-BEC4-BF7A32D73E39}"/>
              </a:ext>
            </a:extLst>
          </p:cNvPr>
          <p:cNvSpPr/>
          <p:nvPr/>
        </p:nvSpPr>
        <p:spPr>
          <a:xfrm>
            <a:off x="11353799" y="6512937"/>
            <a:ext cx="836284" cy="345063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13/14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44D89B1A-260C-434F-856D-D2E0936014AD}"/>
              </a:ext>
            </a:extLst>
          </p:cNvPr>
          <p:cNvGrpSpPr/>
          <p:nvPr/>
        </p:nvGrpSpPr>
        <p:grpSpPr>
          <a:xfrm>
            <a:off x="2183937" y="2251245"/>
            <a:ext cx="3371273" cy="932688"/>
            <a:chOff x="2092497" y="2342685"/>
            <a:chExt cx="3371273" cy="932688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031566D3-4852-4931-B676-C474985CACFC}"/>
                </a:ext>
              </a:extLst>
            </p:cNvPr>
            <p:cNvSpPr/>
            <p:nvPr/>
          </p:nvSpPr>
          <p:spPr>
            <a:xfrm>
              <a:off x="2092497" y="2342685"/>
              <a:ext cx="3371273" cy="932688"/>
            </a:xfrm>
            <a:prstGeom prst="roundRect">
              <a:avLst/>
            </a:prstGeom>
            <a:solidFill>
              <a:schemeClr val="dk1">
                <a:alpha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5BCA779-784F-4D2E-BAF8-5282FEBE8556}"/>
                </a:ext>
              </a:extLst>
            </p:cNvPr>
            <p:cNvSpPr/>
            <p:nvPr/>
          </p:nvSpPr>
          <p:spPr>
            <a:xfrm>
              <a:off x="2092497" y="2485863"/>
              <a:ext cx="33712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3600" kern="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減少</a:t>
              </a:r>
              <a:r>
                <a:rPr lang="en-US" altLang="zh-TW" sz="3600" kern="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overfitting</a:t>
              </a:r>
              <a:endParaRPr lang="zh-TW" altLang="en-US" sz="3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7846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5AE015-C129-4254-A758-4A751EDC2C1C}"/>
              </a:ext>
            </a:extLst>
          </p:cNvPr>
          <p:cNvSpPr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54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參考文獻</a:t>
            </a:r>
            <a:endParaRPr lang="en-US" altLang="zh-TW" sz="54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AB14DC-CFB7-43D9-9474-E3B0C47D40FF}"/>
              </a:ext>
            </a:extLst>
          </p:cNvPr>
          <p:cNvSpPr/>
          <p:nvPr/>
        </p:nvSpPr>
        <p:spPr>
          <a:xfrm>
            <a:off x="1048327" y="1555367"/>
            <a:ext cx="10095345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[1]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陳毓峯 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Detection and Quantification of Mice in Pain Utilizing Machine Learning Algorithms”</a:t>
            </a:r>
          </a:p>
          <a:p>
            <a:pPr>
              <a:spcAft>
                <a:spcPts val="600"/>
              </a:spcAft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[2]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Najmeh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Samadiani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Guangyan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Huang,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Borui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Cai, Chi-Hung Chi, Yong Xiang and Jing He. “A Review on Automatic Facial Expression Recognition Systems Assisted by Multimodal Sensor Data”</a:t>
            </a:r>
          </a:p>
          <a:p>
            <a:pPr>
              <a:spcAft>
                <a:spcPts val="600"/>
              </a:spcAft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[3] Liu, L.;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W.; Zhang, L.; Chen, J. “Real-time pose invariant spontaneous smile detection using conditional random regression forests”</a:t>
            </a:r>
          </a:p>
          <a:p>
            <a:pPr>
              <a:spcAft>
                <a:spcPts val="600"/>
              </a:spcAft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[4] Y. Liu, J. Chen, Z.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Z. Luo, N. Luo, L. Liu, K. Zhang. “Robust head pose estimation using Dirichlet-tree distribution enhanced random forests”</a:t>
            </a:r>
          </a:p>
          <a:p>
            <a:pPr>
              <a:spcAft>
                <a:spcPts val="600"/>
              </a:spcAft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[5] AH Tuttle, MJ Molinaro, JF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Jethwa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SG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Sotocinal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JC Prieto, MA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Styner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JS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Mogil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and MJ Zylka1. “A deep neural network to assess spontaneous pain from mouse facial expressions”</a:t>
            </a:r>
          </a:p>
          <a:p>
            <a:pPr>
              <a:spcAft>
                <a:spcPts val="600"/>
              </a:spcAft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[6] Christian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Szegedy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Wei Liu,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Yangqing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Jia, Pierre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Sermanet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Scott Reed, Dragomir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Anguelov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Dumitru Erhan, Vincent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Vanhoucke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Andrew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Rabinovich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“Going Deeper with Convolutions”</a:t>
            </a:r>
          </a:p>
          <a:p>
            <a:pPr>
              <a:spcAft>
                <a:spcPts val="600"/>
              </a:spcAft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[7] Leo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Breiman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“Random Forests”</a:t>
            </a:r>
          </a:p>
          <a:p>
            <a:pPr>
              <a:spcAft>
                <a:spcPts val="600"/>
              </a:spcAft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[8] Joseph Redmon, Santosh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Divvala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Ross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Girshick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Ali Farhadi. “You Only Look Once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Unified, Real-Time Object Detection”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箭號: 五邊形 5">
            <a:extLst>
              <a:ext uri="{FF2B5EF4-FFF2-40B4-BE49-F238E27FC236}">
                <a16:creationId xmlns:a16="http://schemas.microsoft.com/office/drawing/2014/main" id="{7B3E8CAE-7E45-46E9-981B-75F05C1155B9}"/>
              </a:ext>
            </a:extLst>
          </p:cNvPr>
          <p:cNvSpPr/>
          <p:nvPr/>
        </p:nvSpPr>
        <p:spPr>
          <a:xfrm>
            <a:off x="838199" y="291090"/>
            <a:ext cx="3225801" cy="911792"/>
          </a:xfrm>
          <a:prstGeom prst="homePlat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8830AC-E854-4F62-A9C2-D05AAF3E5A95}"/>
              </a:ext>
            </a:extLst>
          </p:cNvPr>
          <p:cNvSpPr/>
          <p:nvPr/>
        </p:nvSpPr>
        <p:spPr>
          <a:xfrm>
            <a:off x="11353799" y="6512937"/>
            <a:ext cx="836284" cy="345063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14/14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0604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4964228E-BD6A-4D1F-B795-2C2964E88A33}"/>
              </a:ext>
            </a:extLst>
          </p:cNvPr>
          <p:cNvSpPr/>
          <p:nvPr/>
        </p:nvSpPr>
        <p:spPr>
          <a:xfrm>
            <a:off x="4483099" y="2715491"/>
            <a:ext cx="3225801" cy="1450109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134D64-E696-4FF2-A62B-37505A91E724}"/>
              </a:ext>
            </a:extLst>
          </p:cNvPr>
          <p:cNvSpPr/>
          <p:nvPr/>
        </p:nvSpPr>
        <p:spPr>
          <a:xfrm>
            <a:off x="2555630" y="1453483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謝謝觀賞</a:t>
            </a:r>
            <a:endParaRPr lang="en-US" altLang="zh-TW" sz="60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326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069A5B-DD19-42C7-BAB5-F8B9B229D77F}"/>
              </a:ext>
            </a:extLst>
          </p:cNvPr>
          <p:cNvSpPr/>
          <p:nvPr/>
        </p:nvSpPr>
        <p:spPr>
          <a:xfrm>
            <a:off x="5542002" y="5565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B864B0-1F51-489F-900D-E58E9E7BB159}"/>
              </a:ext>
            </a:extLst>
          </p:cNvPr>
          <p:cNvSpPr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目錄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F8E3FE-B53B-4398-A1EE-8C41B7CC8F81}"/>
              </a:ext>
            </a:extLst>
          </p:cNvPr>
          <p:cNvSpPr/>
          <p:nvPr/>
        </p:nvSpPr>
        <p:spPr>
          <a:xfrm>
            <a:off x="11507841" y="6512937"/>
            <a:ext cx="682241" cy="345063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1/14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箭號: 五邊形 5">
            <a:extLst>
              <a:ext uri="{FF2B5EF4-FFF2-40B4-BE49-F238E27FC236}">
                <a16:creationId xmlns:a16="http://schemas.microsoft.com/office/drawing/2014/main" id="{C06802AB-DC51-4022-A102-4FE955DE2A5F}"/>
              </a:ext>
            </a:extLst>
          </p:cNvPr>
          <p:cNvSpPr/>
          <p:nvPr/>
        </p:nvSpPr>
        <p:spPr>
          <a:xfrm>
            <a:off x="838199" y="291090"/>
            <a:ext cx="1925321" cy="911792"/>
          </a:xfrm>
          <a:prstGeom prst="homePlat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460F9EA4-9EBD-4777-B04B-1B5A709A4B56}"/>
              </a:ext>
            </a:extLst>
          </p:cNvPr>
          <p:cNvGrpSpPr/>
          <p:nvPr/>
        </p:nvGrpSpPr>
        <p:grpSpPr>
          <a:xfrm>
            <a:off x="590617" y="3290457"/>
            <a:ext cx="11010762" cy="277085"/>
            <a:chOff x="976739" y="3290455"/>
            <a:chExt cx="11010762" cy="277085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5D18F651-AB7E-4C5D-8FEB-A20FC0A9865E}"/>
                </a:ext>
              </a:extLst>
            </p:cNvPr>
            <p:cNvCxnSpPr>
              <a:cxnSpLocks/>
              <a:stCxn id="18" idx="2"/>
              <a:endCxn id="23" idx="6"/>
            </p:cNvCxnSpPr>
            <p:nvPr/>
          </p:nvCxnSpPr>
          <p:spPr>
            <a:xfrm flipV="1">
              <a:off x="976739" y="3428996"/>
              <a:ext cx="11010762" cy="4"/>
            </a:xfrm>
            <a:prstGeom prst="line">
              <a:avLst/>
            </a:prstGeom>
            <a:ln w="762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CA5F3D14-D20A-4AC1-93D4-CC40F3AE1610}"/>
                </a:ext>
              </a:extLst>
            </p:cNvPr>
            <p:cNvSpPr/>
            <p:nvPr/>
          </p:nvSpPr>
          <p:spPr>
            <a:xfrm>
              <a:off x="976739" y="3290459"/>
              <a:ext cx="277081" cy="2770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0893C02E-AA43-4293-A8D3-915ED345E3BD}"/>
                </a:ext>
              </a:extLst>
            </p:cNvPr>
            <p:cNvSpPr/>
            <p:nvPr/>
          </p:nvSpPr>
          <p:spPr>
            <a:xfrm>
              <a:off x="3054921" y="3290455"/>
              <a:ext cx="277081" cy="2770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D00C40EC-568C-44DB-BDC2-D55A5CF9F71C}"/>
                </a:ext>
              </a:extLst>
            </p:cNvPr>
            <p:cNvSpPr/>
            <p:nvPr/>
          </p:nvSpPr>
          <p:spPr>
            <a:xfrm>
              <a:off x="7413298" y="3290455"/>
              <a:ext cx="277081" cy="2770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551D216D-CEA7-4819-8E70-1725B10FD295}"/>
                </a:ext>
              </a:extLst>
            </p:cNvPr>
            <p:cNvSpPr/>
            <p:nvPr/>
          </p:nvSpPr>
          <p:spPr>
            <a:xfrm>
              <a:off x="5241617" y="3290456"/>
              <a:ext cx="277081" cy="2770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0170B951-5A11-4823-B6C9-B3A8946463C1}"/>
                </a:ext>
              </a:extLst>
            </p:cNvPr>
            <p:cNvSpPr/>
            <p:nvPr/>
          </p:nvSpPr>
          <p:spPr>
            <a:xfrm>
              <a:off x="9584929" y="3290455"/>
              <a:ext cx="277081" cy="2770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521A37C0-CF59-4323-85C8-545DD0FDEC39}"/>
                </a:ext>
              </a:extLst>
            </p:cNvPr>
            <p:cNvSpPr/>
            <p:nvPr/>
          </p:nvSpPr>
          <p:spPr>
            <a:xfrm>
              <a:off x="11710420" y="3290455"/>
              <a:ext cx="277081" cy="2770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8A97A274-B2E5-41C1-BB69-1FA441DDBE5C}"/>
              </a:ext>
            </a:extLst>
          </p:cNvPr>
          <p:cNvSpPr/>
          <p:nvPr/>
        </p:nvSpPr>
        <p:spPr>
          <a:xfrm>
            <a:off x="45155" y="1720215"/>
            <a:ext cx="1368000" cy="1450103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FD6975-1873-4EB4-B7FF-6826253ED6C7}"/>
              </a:ext>
            </a:extLst>
          </p:cNvPr>
          <p:cNvSpPr/>
          <p:nvPr/>
        </p:nvSpPr>
        <p:spPr>
          <a:xfrm>
            <a:off x="2117588" y="3706075"/>
            <a:ext cx="1368000" cy="1450103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6D93188-8954-4F28-B01A-956D3058D811}"/>
              </a:ext>
            </a:extLst>
          </p:cNvPr>
          <p:cNvSpPr/>
          <p:nvPr/>
        </p:nvSpPr>
        <p:spPr>
          <a:xfrm>
            <a:off x="4307944" y="1720215"/>
            <a:ext cx="1368000" cy="1450103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F42D8A0-A8A0-4B30-AA5B-9B717B6883FD}"/>
              </a:ext>
            </a:extLst>
          </p:cNvPr>
          <p:cNvSpPr/>
          <p:nvPr/>
        </p:nvSpPr>
        <p:spPr>
          <a:xfrm>
            <a:off x="8178183" y="1720215"/>
            <a:ext cx="2318327" cy="1450103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4E10263-1218-41E8-9E0A-B08ED22775C8}"/>
              </a:ext>
            </a:extLst>
          </p:cNvPr>
          <p:cNvSpPr/>
          <p:nvPr/>
        </p:nvSpPr>
        <p:spPr>
          <a:xfrm>
            <a:off x="6481716" y="3706075"/>
            <a:ext cx="1368000" cy="1450103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B863E86-FBB0-4B04-9F69-6DE6D170D385}"/>
              </a:ext>
            </a:extLst>
          </p:cNvPr>
          <p:cNvSpPr/>
          <p:nvPr/>
        </p:nvSpPr>
        <p:spPr>
          <a:xfrm>
            <a:off x="10778643" y="3706075"/>
            <a:ext cx="1368000" cy="1450103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B6F1C62-ACE5-4383-B6B2-D8018C4171E4}"/>
              </a:ext>
            </a:extLst>
          </p:cNvPr>
          <p:cNvSpPr/>
          <p:nvPr/>
        </p:nvSpPr>
        <p:spPr>
          <a:xfrm>
            <a:off x="324620" y="2690256"/>
            <a:ext cx="8090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摘要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722CF2-5B6E-4814-B6F8-091155A3F04C}"/>
              </a:ext>
            </a:extLst>
          </p:cNvPr>
          <p:cNvSpPr/>
          <p:nvPr/>
        </p:nvSpPr>
        <p:spPr>
          <a:xfrm>
            <a:off x="2362591" y="4694513"/>
            <a:ext cx="801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34E853F-F272-4BA1-8DF8-B5523EFFF929}"/>
              </a:ext>
            </a:extLst>
          </p:cNvPr>
          <p:cNvSpPr/>
          <p:nvPr/>
        </p:nvSpPr>
        <p:spPr>
          <a:xfrm>
            <a:off x="6465068" y="4695130"/>
            <a:ext cx="140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實驗結果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E1DBE40-F95D-472C-81EA-965C9CA714C0}"/>
              </a:ext>
            </a:extLst>
          </p:cNvPr>
          <p:cNvSpPr/>
          <p:nvPr/>
        </p:nvSpPr>
        <p:spPr>
          <a:xfrm>
            <a:off x="4289944" y="2708653"/>
            <a:ext cx="140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專題架構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465B858-9F70-43A9-B2FD-660098D4D3F4}"/>
              </a:ext>
            </a:extLst>
          </p:cNvPr>
          <p:cNvSpPr/>
          <p:nvPr/>
        </p:nvSpPr>
        <p:spPr>
          <a:xfrm>
            <a:off x="10760838" y="4678481"/>
            <a:ext cx="140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參考文獻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CCF88BB-51E5-49EA-9679-814D0090AD8B}"/>
              </a:ext>
            </a:extLst>
          </p:cNvPr>
          <p:cNvSpPr/>
          <p:nvPr/>
        </p:nvSpPr>
        <p:spPr>
          <a:xfrm>
            <a:off x="8178182" y="2717975"/>
            <a:ext cx="2318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貢獻與未來展望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1" name="圖形 40" descr="橫條圖">
            <a:extLst>
              <a:ext uri="{FF2B5EF4-FFF2-40B4-BE49-F238E27FC236}">
                <a16:creationId xmlns:a16="http://schemas.microsoft.com/office/drawing/2014/main" id="{26D5FD41-D49A-4A01-8EBD-7CBEBAAD0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8516" y="3764081"/>
            <a:ext cx="914400" cy="914400"/>
          </a:xfrm>
          <a:prstGeom prst="rect">
            <a:avLst/>
          </a:prstGeom>
        </p:spPr>
      </p:pic>
      <p:pic>
        <p:nvPicPr>
          <p:cNvPr id="43" name="圖形 42" descr="頭顱中有齒輪">
            <a:extLst>
              <a:ext uri="{FF2B5EF4-FFF2-40B4-BE49-F238E27FC236}">
                <a16:creationId xmlns:a16="http://schemas.microsoft.com/office/drawing/2014/main" id="{59F47BA5-8C13-408B-BD8F-F1F41A3BA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6320" y="3764081"/>
            <a:ext cx="914400" cy="914400"/>
          </a:xfrm>
          <a:prstGeom prst="rect">
            <a:avLst/>
          </a:prstGeom>
        </p:spPr>
      </p:pic>
      <p:pic>
        <p:nvPicPr>
          <p:cNvPr id="47" name="圖形 46" descr="文件">
            <a:extLst>
              <a:ext uri="{FF2B5EF4-FFF2-40B4-BE49-F238E27FC236}">
                <a16:creationId xmlns:a16="http://schemas.microsoft.com/office/drawing/2014/main" id="{4F9B15AF-1FCA-4F86-A790-74645720F1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50641" y="3764081"/>
            <a:ext cx="914400" cy="914400"/>
          </a:xfrm>
          <a:prstGeom prst="rect">
            <a:avLst/>
          </a:prstGeom>
        </p:spPr>
      </p:pic>
      <p:pic>
        <p:nvPicPr>
          <p:cNvPr id="49" name="圖形 48" descr="階層圖">
            <a:extLst>
              <a:ext uri="{FF2B5EF4-FFF2-40B4-BE49-F238E27FC236}">
                <a16:creationId xmlns:a16="http://schemas.microsoft.com/office/drawing/2014/main" id="{C804AA08-0323-495C-91E0-C85D83178E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34744" y="1784839"/>
            <a:ext cx="914400" cy="914400"/>
          </a:xfrm>
          <a:prstGeom prst="rect">
            <a:avLst/>
          </a:prstGeom>
        </p:spPr>
      </p:pic>
      <p:pic>
        <p:nvPicPr>
          <p:cNvPr id="51" name="圖形 50" descr="打開的書本">
            <a:extLst>
              <a:ext uri="{FF2B5EF4-FFF2-40B4-BE49-F238E27FC236}">
                <a16:creationId xmlns:a16="http://schemas.microsoft.com/office/drawing/2014/main" id="{1B4A0025-6611-470D-BC87-70BB86ACA2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1955" y="1822018"/>
            <a:ext cx="914400" cy="914400"/>
          </a:xfrm>
          <a:prstGeom prst="rect">
            <a:avLst/>
          </a:prstGeom>
        </p:spPr>
      </p:pic>
      <p:pic>
        <p:nvPicPr>
          <p:cNvPr id="53" name="圖形 52" descr="放大鏡">
            <a:extLst>
              <a:ext uri="{FF2B5EF4-FFF2-40B4-BE49-F238E27FC236}">
                <a16:creationId xmlns:a16="http://schemas.microsoft.com/office/drawing/2014/main" id="{96FFA785-3A29-48C6-A163-574140D5FF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80146" y="17758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66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069A5B-DD19-42C7-BAB5-F8B9B229D77F}"/>
              </a:ext>
            </a:extLst>
          </p:cNvPr>
          <p:cNvSpPr/>
          <p:nvPr/>
        </p:nvSpPr>
        <p:spPr>
          <a:xfrm>
            <a:off x="5542002" y="5565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11B533-B196-4419-9BD2-D3F73F4AA487}"/>
              </a:ext>
            </a:extLst>
          </p:cNvPr>
          <p:cNvSpPr/>
          <p:nvPr/>
        </p:nvSpPr>
        <p:spPr>
          <a:xfrm>
            <a:off x="1766546" y="2013228"/>
            <a:ext cx="8633599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仿照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生成對抗網路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GAN )的架構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隨機森林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Random Forests )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1800"/>
              </a:spcAft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提升之後小鼠疼痛辨識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的準確率。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根據文獻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[5]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，使用卷積神經網路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InceptionV3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作為對照組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B864B0-1F51-489F-900D-E58E9E7BB159}"/>
              </a:ext>
            </a:extLst>
          </p:cNvPr>
          <p:cNvSpPr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摘要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6" name="箭號: 五邊形 5">
            <a:extLst>
              <a:ext uri="{FF2B5EF4-FFF2-40B4-BE49-F238E27FC236}">
                <a16:creationId xmlns:a16="http://schemas.microsoft.com/office/drawing/2014/main" id="{C06802AB-DC51-4022-A102-4FE955DE2A5F}"/>
              </a:ext>
            </a:extLst>
          </p:cNvPr>
          <p:cNvSpPr/>
          <p:nvPr/>
        </p:nvSpPr>
        <p:spPr>
          <a:xfrm>
            <a:off x="838199" y="291090"/>
            <a:ext cx="1925321" cy="911792"/>
          </a:xfrm>
          <a:prstGeom prst="homePlat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F8E3FE-B53B-4398-A1EE-8C41B7CC8F81}"/>
              </a:ext>
            </a:extLst>
          </p:cNvPr>
          <p:cNvSpPr/>
          <p:nvPr/>
        </p:nvSpPr>
        <p:spPr>
          <a:xfrm>
            <a:off x="11507841" y="6512937"/>
            <a:ext cx="682241" cy="345063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2/14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8958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EB864B0-1F51-489F-900D-E58E9E7BB159}"/>
              </a:ext>
            </a:extLst>
          </p:cNvPr>
          <p:cNvSpPr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動機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BDD58310-AB3F-463A-941D-7DCDBB1DADA7}"/>
              </a:ext>
            </a:extLst>
          </p:cNvPr>
          <p:cNvGrpSpPr/>
          <p:nvPr/>
        </p:nvGrpSpPr>
        <p:grpSpPr>
          <a:xfrm>
            <a:off x="0" y="0"/>
            <a:ext cx="12151360" cy="6858000"/>
            <a:chOff x="0" y="0"/>
            <a:chExt cx="12151360" cy="6858000"/>
          </a:xfrm>
        </p:grpSpPr>
        <p:sp>
          <p:nvSpPr>
            <p:cNvPr id="15" name="局部圓 14">
              <a:extLst>
                <a:ext uri="{FF2B5EF4-FFF2-40B4-BE49-F238E27FC236}">
                  <a16:creationId xmlns:a16="http://schemas.microsoft.com/office/drawing/2014/main" id="{32F48BBE-B1AD-4DE5-8880-28E300B0F1E4}"/>
                </a:ext>
              </a:extLst>
            </p:cNvPr>
            <p:cNvSpPr/>
            <p:nvPr/>
          </p:nvSpPr>
          <p:spPr>
            <a:xfrm rot="5400000" flipH="1">
              <a:off x="5374640" y="2712718"/>
              <a:ext cx="1402080" cy="1402080"/>
            </a:xfrm>
            <a:prstGeom prst="pie">
              <a:avLst>
                <a:gd name="adj1" fmla="val 10785823"/>
                <a:gd name="adj2" fmla="val 1620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局部圓 12">
              <a:extLst>
                <a:ext uri="{FF2B5EF4-FFF2-40B4-BE49-F238E27FC236}">
                  <a16:creationId xmlns:a16="http://schemas.microsoft.com/office/drawing/2014/main" id="{A8F67CB8-76D1-46EC-9F88-E4F5BEFB0E62}"/>
                </a:ext>
              </a:extLst>
            </p:cNvPr>
            <p:cNvSpPr/>
            <p:nvPr/>
          </p:nvSpPr>
          <p:spPr>
            <a:xfrm rot="16200000">
              <a:off x="5374640" y="2712720"/>
              <a:ext cx="1402080" cy="1402080"/>
            </a:xfrm>
            <a:prstGeom prst="pie">
              <a:avLst>
                <a:gd name="adj1" fmla="val 10835439"/>
                <a:gd name="adj2" fmla="val 162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局部圓 11">
              <a:extLst>
                <a:ext uri="{FF2B5EF4-FFF2-40B4-BE49-F238E27FC236}">
                  <a16:creationId xmlns:a16="http://schemas.microsoft.com/office/drawing/2014/main" id="{6C27BF69-0F89-4C1A-9767-405191C0F2EC}"/>
                </a:ext>
              </a:extLst>
            </p:cNvPr>
            <p:cNvSpPr/>
            <p:nvPr/>
          </p:nvSpPr>
          <p:spPr>
            <a:xfrm>
              <a:off x="5374640" y="2712720"/>
              <a:ext cx="1402080" cy="1402080"/>
            </a:xfrm>
            <a:prstGeom prst="pie">
              <a:avLst>
                <a:gd name="adj1" fmla="val 10835439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局部圓 13">
              <a:extLst>
                <a:ext uri="{FF2B5EF4-FFF2-40B4-BE49-F238E27FC236}">
                  <a16:creationId xmlns:a16="http://schemas.microsoft.com/office/drawing/2014/main" id="{6BDD4C17-47D8-4143-8094-D4306E562B73}"/>
                </a:ext>
              </a:extLst>
            </p:cNvPr>
            <p:cNvSpPr/>
            <p:nvPr/>
          </p:nvSpPr>
          <p:spPr>
            <a:xfrm rot="5400000">
              <a:off x="5374640" y="2712718"/>
              <a:ext cx="1402080" cy="1402080"/>
            </a:xfrm>
            <a:prstGeom prst="pie">
              <a:avLst>
                <a:gd name="adj1" fmla="val 10825072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C8DC150E-E155-4A6F-8509-12C237B96B39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H="1">
              <a:off x="6075680" y="0"/>
              <a:ext cx="20318" cy="27127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9563E21A-2884-4FEB-A501-0DADA03E20F5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6075680" y="4114798"/>
              <a:ext cx="20318" cy="274320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CE8CEB2-880F-4A16-B970-EF372BB68B1B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0" y="3413760"/>
              <a:ext cx="5374640" cy="1524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D586A8AA-5F64-45CF-96B4-2C94BDF53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6720" y="3421380"/>
              <a:ext cx="5374640" cy="1524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BCDD088-D501-4E68-899B-B017177AA1E2}"/>
                </a:ext>
              </a:extLst>
            </p:cNvPr>
            <p:cNvSpPr txBox="1"/>
            <p:nvPr/>
          </p:nvSpPr>
          <p:spPr>
            <a:xfrm>
              <a:off x="5542002" y="2838212"/>
              <a:ext cx="5336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9AFC201-B3A5-4A5F-84C9-2BCF1AF43B43}"/>
                </a:ext>
              </a:extLst>
            </p:cNvPr>
            <p:cNvSpPr txBox="1"/>
            <p:nvPr/>
          </p:nvSpPr>
          <p:spPr>
            <a:xfrm>
              <a:off x="6071246" y="2838212"/>
              <a:ext cx="5336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B87F4402-559A-42F9-BD59-53BB79785D82}"/>
                </a:ext>
              </a:extLst>
            </p:cNvPr>
            <p:cNvSpPr txBox="1"/>
            <p:nvPr/>
          </p:nvSpPr>
          <p:spPr>
            <a:xfrm>
              <a:off x="5537568" y="3426123"/>
              <a:ext cx="5336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endPara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754AEC94-CD99-4427-BA66-163582E8CDC6}"/>
                </a:ext>
              </a:extLst>
            </p:cNvPr>
            <p:cNvSpPr txBox="1"/>
            <p:nvPr/>
          </p:nvSpPr>
          <p:spPr>
            <a:xfrm>
              <a:off x="6122231" y="3440525"/>
              <a:ext cx="5336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endPara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B823D2F-1D0C-4FF3-A36E-E70BE988E431}"/>
              </a:ext>
            </a:extLst>
          </p:cNvPr>
          <p:cNvSpPr txBox="1"/>
          <p:nvPr/>
        </p:nvSpPr>
        <p:spPr>
          <a:xfrm>
            <a:off x="598400" y="1453872"/>
            <a:ext cx="4485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文獻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80%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文獻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[5]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94%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頭部姿勢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樣本中或許存在偏差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DBACBA3-04E0-493E-940F-CB1DA1A4E791}"/>
              </a:ext>
            </a:extLst>
          </p:cNvPr>
          <p:cNvSpPr txBox="1"/>
          <p:nvPr/>
        </p:nvSpPr>
        <p:spPr>
          <a:xfrm>
            <a:off x="7200253" y="1447714"/>
            <a:ext cx="4527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文獻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[2]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Review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文獻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[3]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[4]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Forest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多個子集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訓練樣本數大幅減少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30EAD04-92CF-4E99-AD40-FAEC51E69898}"/>
              </a:ext>
            </a:extLst>
          </p:cNvPr>
          <p:cNvSpPr txBox="1"/>
          <p:nvPr/>
        </p:nvSpPr>
        <p:spPr>
          <a:xfrm>
            <a:off x="599381" y="4803963"/>
            <a:ext cx="4527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假設資料集中存在真、假樣本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仿照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的架構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鑑別樣本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30C3CED-462F-44BF-B7E3-E59DFD1D4285}"/>
              </a:ext>
            </a:extLst>
          </p:cNvPr>
          <p:cNvSpPr txBox="1"/>
          <p:nvPr/>
        </p:nvSpPr>
        <p:spPr>
          <a:xfrm>
            <a:off x="7254800" y="4563068"/>
            <a:ext cx="442598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仿照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的架構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並結合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Forests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93EBA45-132F-473A-AC6B-84E59CE42468}"/>
              </a:ext>
            </a:extLst>
          </p:cNvPr>
          <p:cNvSpPr/>
          <p:nvPr/>
        </p:nvSpPr>
        <p:spPr>
          <a:xfrm>
            <a:off x="11507841" y="6512937"/>
            <a:ext cx="682241" cy="345063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3/14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箭號: 五邊形 5">
            <a:extLst>
              <a:ext uri="{FF2B5EF4-FFF2-40B4-BE49-F238E27FC236}">
                <a16:creationId xmlns:a16="http://schemas.microsoft.com/office/drawing/2014/main" id="{C06802AB-DC51-4022-A102-4FE955DE2A5F}"/>
              </a:ext>
            </a:extLst>
          </p:cNvPr>
          <p:cNvSpPr/>
          <p:nvPr/>
        </p:nvSpPr>
        <p:spPr>
          <a:xfrm>
            <a:off x="838199" y="291090"/>
            <a:ext cx="1925321" cy="911792"/>
          </a:xfrm>
          <a:prstGeom prst="homePlat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01EB4431-114B-48DC-ABA1-7D80B0A4952B}"/>
              </a:ext>
            </a:extLst>
          </p:cNvPr>
          <p:cNvSpPr/>
          <p:nvPr/>
        </p:nvSpPr>
        <p:spPr>
          <a:xfrm>
            <a:off x="5642249" y="5070899"/>
            <a:ext cx="969044" cy="830997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1AB98901-4145-40A8-BBF4-93DCDBD91A3B}"/>
              </a:ext>
            </a:extLst>
          </p:cNvPr>
          <p:cNvSpPr/>
          <p:nvPr/>
        </p:nvSpPr>
        <p:spPr>
          <a:xfrm rot="5400000">
            <a:off x="8928721" y="3172434"/>
            <a:ext cx="969044" cy="830997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43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A0345DA-8CD7-4ADB-B8E8-DE8EB1EDC68A}"/>
              </a:ext>
            </a:extLst>
          </p:cNvPr>
          <p:cNvSpPr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專題架構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5" name="箭號: 五邊形 4">
            <a:extLst>
              <a:ext uri="{FF2B5EF4-FFF2-40B4-BE49-F238E27FC236}">
                <a16:creationId xmlns:a16="http://schemas.microsoft.com/office/drawing/2014/main" id="{95A0C632-B819-4626-A7EB-52FCA55D1762}"/>
              </a:ext>
            </a:extLst>
          </p:cNvPr>
          <p:cNvSpPr/>
          <p:nvPr/>
        </p:nvSpPr>
        <p:spPr>
          <a:xfrm>
            <a:off x="838199" y="291090"/>
            <a:ext cx="3225801" cy="911792"/>
          </a:xfrm>
          <a:prstGeom prst="homePlat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BC6EF9-49B2-4A33-BFE4-D1268943F16A}"/>
              </a:ext>
            </a:extLst>
          </p:cNvPr>
          <p:cNvSpPr/>
          <p:nvPr/>
        </p:nvSpPr>
        <p:spPr>
          <a:xfrm>
            <a:off x="11507841" y="6512937"/>
            <a:ext cx="682241" cy="345063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4/14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CE87643-16CC-421F-934B-2FF0ACB5D7E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60" y="1736436"/>
            <a:ext cx="10059038" cy="458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47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AEA76FD-A815-4866-AAF1-F3006F1014F8}"/>
              </a:ext>
            </a:extLst>
          </p:cNvPr>
          <p:cNvSpPr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影像前處理</a:t>
            </a:r>
            <a:endParaRPr lang="en-US" altLang="zh-TW" sz="54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4" name="箭號: 五邊形 3">
            <a:extLst>
              <a:ext uri="{FF2B5EF4-FFF2-40B4-BE49-F238E27FC236}">
                <a16:creationId xmlns:a16="http://schemas.microsoft.com/office/drawing/2014/main" id="{9190B1AD-B2BC-49C8-9592-0AE16C068801}"/>
              </a:ext>
            </a:extLst>
          </p:cNvPr>
          <p:cNvSpPr/>
          <p:nvPr/>
        </p:nvSpPr>
        <p:spPr>
          <a:xfrm>
            <a:off x="838199" y="291090"/>
            <a:ext cx="3964710" cy="911792"/>
          </a:xfrm>
          <a:prstGeom prst="homePlat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D02164-E255-4B51-B952-5AAD3722F3E3}"/>
              </a:ext>
            </a:extLst>
          </p:cNvPr>
          <p:cNvSpPr/>
          <p:nvPr/>
        </p:nvSpPr>
        <p:spPr>
          <a:xfrm>
            <a:off x="11507841" y="6512937"/>
            <a:ext cx="682241" cy="345063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5/14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FA87EEC-5328-46EE-8DEC-FEA5D922D80F}"/>
              </a:ext>
            </a:extLst>
          </p:cNvPr>
          <p:cNvSpPr/>
          <p:nvPr/>
        </p:nvSpPr>
        <p:spPr>
          <a:xfrm>
            <a:off x="981363" y="2078181"/>
            <a:ext cx="1487055" cy="720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Video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ED54512-1756-4D2C-A9CE-DF7B269F0AB0}"/>
              </a:ext>
            </a:extLst>
          </p:cNvPr>
          <p:cNvSpPr/>
          <p:nvPr/>
        </p:nvSpPr>
        <p:spPr>
          <a:xfrm>
            <a:off x="3202708" y="2078181"/>
            <a:ext cx="1487055" cy="720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663B191-116D-4BB9-905A-0281E4A563B2}"/>
              </a:ext>
            </a:extLst>
          </p:cNvPr>
          <p:cNvSpPr/>
          <p:nvPr/>
        </p:nvSpPr>
        <p:spPr>
          <a:xfrm>
            <a:off x="5424053" y="2078181"/>
            <a:ext cx="1487055" cy="720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YOLO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0CF444A-8A57-4588-971A-EBA8F46BC970}"/>
              </a:ext>
            </a:extLst>
          </p:cNvPr>
          <p:cNvSpPr/>
          <p:nvPr/>
        </p:nvSpPr>
        <p:spPr>
          <a:xfrm>
            <a:off x="7645398" y="2078181"/>
            <a:ext cx="1487055" cy="720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幾何特徵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3D9FC7C-079A-456F-B788-FEC8CD21111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30" y="3653020"/>
            <a:ext cx="2898033" cy="184590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064D11C-65EE-4C8D-AC54-3CD2CFE7DA6A}"/>
              </a:ext>
            </a:extLst>
          </p:cNvPr>
          <p:cNvPicPr/>
          <p:nvPr/>
        </p:nvPicPr>
        <p:blipFill rotWithShape="1">
          <a:blip r:embed="rId3"/>
          <a:srcRect r="49765"/>
          <a:stretch/>
        </p:blipFill>
        <p:spPr bwMode="auto">
          <a:xfrm>
            <a:off x="7560423" y="3653020"/>
            <a:ext cx="1468581" cy="18459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8B6B3BD-901A-4290-9CEF-BE547613B5BA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2468418" y="2438399"/>
            <a:ext cx="7342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9AA9F0A-30ED-4852-993B-BB492607763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689763" y="2438399"/>
            <a:ext cx="7342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6507152-59A9-41CD-B377-F6169233224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911108" y="2438399"/>
            <a:ext cx="7342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BB8137C-B159-4051-9659-F4647D4972DE}"/>
              </a:ext>
            </a:extLst>
          </p:cNvPr>
          <p:cNvCxnSpPr>
            <a:cxnSpLocks/>
          </p:cNvCxnSpPr>
          <p:nvPr/>
        </p:nvCxnSpPr>
        <p:spPr>
          <a:xfrm flipV="1">
            <a:off x="5390802" y="4803869"/>
            <a:ext cx="146858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6B1B7A6B-EB0E-408A-8761-D4DABBF9F262}"/>
              </a:ext>
            </a:extLst>
          </p:cNvPr>
          <p:cNvSpPr/>
          <p:nvPr/>
        </p:nvSpPr>
        <p:spPr>
          <a:xfrm>
            <a:off x="9866743" y="2078181"/>
            <a:ext cx="1487055" cy="720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標記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疼痛 健康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77414260-9781-4345-B361-60EC287765C7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>
            <a:off x="9132453" y="2438399"/>
            <a:ext cx="7342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696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AEA76FD-A815-4866-AAF1-F3006F1014F8}"/>
              </a:ext>
            </a:extLst>
          </p:cNvPr>
          <p:cNvSpPr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54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訓練疼痛辨識器</a:t>
            </a:r>
            <a:endParaRPr lang="en-US" altLang="zh-TW" sz="5400" b="1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D02164-E255-4B51-B952-5AAD3722F3E3}"/>
              </a:ext>
            </a:extLst>
          </p:cNvPr>
          <p:cNvSpPr/>
          <p:nvPr/>
        </p:nvSpPr>
        <p:spPr>
          <a:xfrm>
            <a:off x="11507841" y="6512937"/>
            <a:ext cx="682241" cy="345063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6/14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箭號: 五邊形 3">
            <a:extLst>
              <a:ext uri="{FF2B5EF4-FFF2-40B4-BE49-F238E27FC236}">
                <a16:creationId xmlns:a16="http://schemas.microsoft.com/office/drawing/2014/main" id="{9190B1AD-B2BC-49C8-9592-0AE16C068801}"/>
              </a:ext>
            </a:extLst>
          </p:cNvPr>
          <p:cNvSpPr/>
          <p:nvPr/>
        </p:nvSpPr>
        <p:spPr>
          <a:xfrm>
            <a:off x="838199" y="291090"/>
            <a:ext cx="5257801" cy="911792"/>
          </a:xfrm>
          <a:prstGeom prst="homePlat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4785CC4-8DFD-4B9D-A24A-47DA36D38D17}"/>
              </a:ext>
            </a:extLst>
          </p:cNvPr>
          <p:cNvSpPr/>
          <p:nvPr/>
        </p:nvSpPr>
        <p:spPr>
          <a:xfrm>
            <a:off x="4044315" y="2348346"/>
            <a:ext cx="1487055" cy="720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幾何距離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D3D5C38-6CF1-4BCF-AB3D-230BB25E494F}"/>
              </a:ext>
            </a:extLst>
          </p:cNvPr>
          <p:cNvSpPr/>
          <p:nvPr/>
        </p:nvSpPr>
        <p:spPr>
          <a:xfrm>
            <a:off x="6265660" y="2348346"/>
            <a:ext cx="1487055" cy="720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555A9A6-F722-46AD-A43C-15600629DE17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531370" y="2708564"/>
            <a:ext cx="7342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02CCCA2-F35F-47A1-A684-636746A82B04}"/>
              </a:ext>
            </a:extLst>
          </p:cNvPr>
          <p:cNvSpPr/>
          <p:nvPr/>
        </p:nvSpPr>
        <p:spPr>
          <a:xfrm>
            <a:off x="4044315" y="3789218"/>
            <a:ext cx="1487055" cy="720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ECB835E-E445-46BC-9DA0-3BC185F4E43A}"/>
              </a:ext>
            </a:extLst>
          </p:cNvPr>
          <p:cNvSpPr/>
          <p:nvPr/>
        </p:nvSpPr>
        <p:spPr>
          <a:xfrm>
            <a:off x="6265660" y="3789218"/>
            <a:ext cx="2037831" cy="720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InceptionV3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2CDF44E-F1DA-46A2-96CE-022FEAD7C8A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531370" y="4149436"/>
            <a:ext cx="7342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圓柱形 17">
            <a:extLst>
              <a:ext uri="{FF2B5EF4-FFF2-40B4-BE49-F238E27FC236}">
                <a16:creationId xmlns:a16="http://schemas.microsoft.com/office/drawing/2014/main" id="{D213C0C3-DA58-4791-82A9-DC8E97F4CCF2}"/>
              </a:ext>
            </a:extLst>
          </p:cNvPr>
          <p:cNvSpPr/>
          <p:nvPr/>
        </p:nvSpPr>
        <p:spPr>
          <a:xfrm>
            <a:off x="2207491" y="3068782"/>
            <a:ext cx="1102534" cy="7204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9A5940B3-A9C9-45A1-B4D2-1DC86B5ECCB5}"/>
              </a:ext>
            </a:extLst>
          </p:cNvPr>
          <p:cNvCxnSpPr>
            <a:cxnSpLocks/>
            <a:stCxn id="18" idx="4"/>
            <a:endCxn id="10" idx="1"/>
          </p:cNvCxnSpPr>
          <p:nvPr/>
        </p:nvCxnSpPr>
        <p:spPr>
          <a:xfrm flipV="1">
            <a:off x="3310025" y="2708564"/>
            <a:ext cx="734290" cy="720436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1B3D9FE0-4856-4210-BADD-08B2C11E3C1B}"/>
              </a:ext>
            </a:extLst>
          </p:cNvPr>
          <p:cNvCxnSpPr>
            <a:cxnSpLocks/>
            <a:stCxn id="18" idx="4"/>
            <a:endCxn id="13" idx="1"/>
          </p:cNvCxnSpPr>
          <p:nvPr/>
        </p:nvCxnSpPr>
        <p:spPr>
          <a:xfrm>
            <a:off x="3310025" y="3429000"/>
            <a:ext cx="734290" cy="720436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99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AEA76FD-A815-4866-AAF1-F3006F1014F8}"/>
              </a:ext>
            </a:extLst>
          </p:cNvPr>
          <p:cNvSpPr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54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訓練鑑別器</a:t>
            </a:r>
            <a:endParaRPr lang="en-US" altLang="zh-TW" sz="5400" b="1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D02164-E255-4B51-B952-5AAD3722F3E3}"/>
              </a:ext>
            </a:extLst>
          </p:cNvPr>
          <p:cNvSpPr/>
          <p:nvPr/>
        </p:nvSpPr>
        <p:spPr>
          <a:xfrm>
            <a:off x="11507841" y="6512937"/>
            <a:ext cx="682241" cy="345063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7/14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箭號: 五邊形 3">
            <a:extLst>
              <a:ext uri="{FF2B5EF4-FFF2-40B4-BE49-F238E27FC236}">
                <a16:creationId xmlns:a16="http://schemas.microsoft.com/office/drawing/2014/main" id="{9190B1AD-B2BC-49C8-9592-0AE16C068801}"/>
              </a:ext>
            </a:extLst>
          </p:cNvPr>
          <p:cNvSpPr/>
          <p:nvPr/>
        </p:nvSpPr>
        <p:spPr>
          <a:xfrm>
            <a:off x="838199" y="291090"/>
            <a:ext cx="3992419" cy="911792"/>
          </a:xfrm>
          <a:prstGeom prst="homePlat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1E19580-6B1F-416E-896D-68BA9153D5E7}"/>
              </a:ext>
            </a:extLst>
          </p:cNvPr>
          <p:cNvSpPr/>
          <p:nvPr/>
        </p:nvSpPr>
        <p:spPr>
          <a:xfrm>
            <a:off x="7946061" y="1737240"/>
            <a:ext cx="2460775" cy="720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SVM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10CBDBC-77F0-4A92-AFAC-93FBD06EFAE7}"/>
              </a:ext>
            </a:extLst>
          </p:cNvPr>
          <p:cNvSpPr/>
          <p:nvPr/>
        </p:nvSpPr>
        <p:spPr>
          <a:xfrm>
            <a:off x="7946061" y="4374925"/>
            <a:ext cx="2460775" cy="720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Forests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998735C-F5F9-43B8-AED7-D465F0EE65E9}"/>
              </a:ext>
            </a:extLst>
          </p:cNvPr>
          <p:cNvSpPr/>
          <p:nvPr/>
        </p:nvSpPr>
        <p:spPr>
          <a:xfrm>
            <a:off x="5770621" y="3056082"/>
            <a:ext cx="1534535" cy="720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幾何角度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2772ECCE-65EF-4ADF-9CEC-BC9690807C0C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7305156" y="2097458"/>
            <a:ext cx="640905" cy="1318842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2431247D-D66E-4015-8A9A-0FAEAB74F338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7305156" y="3416300"/>
            <a:ext cx="640905" cy="12700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7ACAA98-3A49-4474-8186-739279EC37BF}"/>
              </a:ext>
            </a:extLst>
          </p:cNvPr>
          <p:cNvSpPr/>
          <p:nvPr/>
        </p:nvSpPr>
        <p:spPr>
          <a:xfrm>
            <a:off x="7946061" y="3056082"/>
            <a:ext cx="2460776" cy="720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RBF SVM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1DA3F6F9-63B6-4EDA-A2AA-F7D6AE2CFC66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7305156" y="3416300"/>
            <a:ext cx="640905" cy="1318843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5C80D515-0F8B-47DE-A613-53C43F2583A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313470" y="3416300"/>
            <a:ext cx="4571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圓柱形 62">
            <a:extLst>
              <a:ext uri="{FF2B5EF4-FFF2-40B4-BE49-F238E27FC236}">
                <a16:creationId xmlns:a16="http://schemas.microsoft.com/office/drawing/2014/main" id="{C576AD2A-64A3-41EA-9C72-07662AFF295B}"/>
              </a:ext>
            </a:extLst>
          </p:cNvPr>
          <p:cNvSpPr/>
          <p:nvPr/>
        </p:nvSpPr>
        <p:spPr>
          <a:xfrm>
            <a:off x="2208244" y="3068782"/>
            <a:ext cx="1101600" cy="7204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D3656D32-0A2E-4AE6-B4C6-7D5DCDC4E4D1}"/>
              </a:ext>
            </a:extLst>
          </p:cNvPr>
          <p:cNvCxnSpPr>
            <a:cxnSpLocks/>
            <a:stCxn id="63" idx="4"/>
          </p:cNvCxnSpPr>
          <p:nvPr/>
        </p:nvCxnSpPr>
        <p:spPr>
          <a:xfrm>
            <a:off x="3309844" y="3429000"/>
            <a:ext cx="4571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F67F5669-40CD-4445-818A-49881F029D7B}"/>
              </a:ext>
            </a:extLst>
          </p:cNvPr>
          <p:cNvSpPr/>
          <p:nvPr/>
        </p:nvSpPr>
        <p:spPr>
          <a:xfrm>
            <a:off x="3772965" y="3068782"/>
            <a:ext cx="1534535" cy="720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重新標記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F3BD758-1237-4A01-9B4D-4AC65A540083}"/>
              </a:ext>
            </a:extLst>
          </p:cNvPr>
          <p:cNvCxnSpPr>
            <a:cxnSpLocks/>
            <a:stCxn id="32" idx="2"/>
            <a:endCxn id="66" idx="0"/>
          </p:cNvCxnSpPr>
          <p:nvPr/>
        </p:nvCxnSpPr>
        <p:spPr>
          <a:xfrm>
            <a:off x="4540233" y="2455147"/>
            <a:ext cx="0" cy="613635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EC657B29-A705-49ED-AB36-F45602A29EA3}"/>
              </a:ext>
            </a:extLst>
          </p:cNvPr>
          <p:cNvSpPr/>
          <p:nvPr/>
        </p:nvSpPr>
        <p:spPr>
          <a:xfrm>
            <a:off x="3309844" y="1734711"/>
            <a:ext cx="2460777" cy="720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疼痛辨識結果</a:t>
            </a:r>
          </a:p>
        </p:txBody>
      </p:sp>
    </p:spTree>
    <p:extLst>
      <p:ext uri="{BB962C8B-B14F-4D97-AF65-F5344CB8AC3E}">
        <p14:creationId xmlns:p14="http://schemas.microsoft.com/office/powerpoint/2010/main" val="105525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EDF1F6E-1164-471F-BA5C-FFE3A891A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885044"/>
              </p:ext>
            </p:extLst>
          </p:nvPr>
        </p:nvGraphicFramePr>
        <p:xfrm>
          <a:off x="1417778" y="2050473"/>
          <a:ext cx="9356437" cy="3539394"/>
        </p:xfrm>
        <a:graphic>
          <a:graphicData uri="http://schemas.openxmlformats.org/drawingml/2006/table">
            <a:tbl>
              <a:tblPr firstRow="1" firstCol="1" bandRow="1"/>
              <a:tblGrid>
                <a:gridCol w="1999665">
                  <a:extLst>
                    <a:ext uri="{9D8B030D-6E8A-4147-A177-3AD203B41FA5}">
                      <a16:colId xmlns:a16="http://schemas.microsoft.com/office/drawing/2014/main" val="27804445"/>
                    </a:ext>
                  </a:extLst>
                </a:gridCol>
                <a:gridCol w="2618715">
                  <a:extLst>
                    <a:ext uri="{9D8B030D-6E8A-4147-A177-3AD203B41FA5}">
                      <a16:colId xmlns:a16="http://schemas.microsoft.com/office/drawing/2014/main" val="936322428"/>
                    </a:ext>
                  </a:extLst>
                </a:gridCol>
                <a:gridCol w="2619803">
                  <a:extLst>
                    <a:ext uri="{9D8B030D-6E8A-4147-A177-3AD203B41FA5}">
                      <a16:colId xmlns:a16="http://schemas.microsoft.com/office/drawing/2014/main" val="2193965585"/>
                    </a:ext>
                  </a:extLst>
                </a:gridCol>
                <a:gridCol w="2118254">
                  <a:extLst>
                    <a:ext uri="{9D8B030D-6E8A-4147-A177-3AD203B41FA5}">
                      <a16:colId xmlns:a16="http://schemas.microsoft.com/office/drawing/2014/main" val="1946220996"/>
                    </a:ext>
                  </a:extLst>
                </a:gridCol>
              </a:tblGrid>
              <a:tr h="62908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u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資料集</a:t>
                      </a:r>
                      <a:endParaRPr lang="zh-TW" altLang="en-US" sz="3600" u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635643"/>
                  </a:ext>
                </a:extLst>
              </a:tr>
              <a:tr h="6163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訓練集</a:t>
                      </a:r>
                      <a:endParaRPr lang="zh-TW" sz="2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測試集</a:t>
                      </a:r>
                      <a:endParaRPr lang="zh-TW" sz="2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2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590049"/>
                  </a:ext>
                </a:extLst>
              </a:tr>
              <a:tr h="6163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個別小鼠</a:t>
                      </a:r>
                      <a:endParaRPr lang="zh-TW" sz="2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單隻的八成樣本</a:t>
                      </a:r>
                      <a:endParaRPr lang="zh-TW" sz="2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單隻的兩成樣本</a:t>
                      </a:r>
                      <a:endParaRPr lang="zh-TW" sz="2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400" kern="1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獨立訓練</a:t>
                      </a:r>
                      <a:endParaRPr lang="zh-TW" sz="24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152509"/>
                  </a:ext>
                </a:extLst>
              </a:tr>
              <a:tr h="838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全體小鼠</a:t>
                      </a:r>
                      <a:endParaRPr lang="zh-TW" sz="2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全體的八成樣本</a:t>
                      </a:r>
                      <a:endParaRPr lang="zh-TW" sz="2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全體的兩成樣本</a:t>
                      </a:r>
                      <a:endParaRPr lang="zh-TW" sz="2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各取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2000</a:t>
                      </a:r>
                      <a:r>
                        <a:rPr lang="zh-TW" sz="2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樣本</a:t>
                      </a:r>
                      <a:endParaRPr lang="zh-TW" sz="2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018656"/>
                  </a:ext>
                </a:extLst>
              </a:tr>
              <a:tr h="838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未知小鼠</a:t>
                      </a:r>
                      <a:endParaRPr lang="zh-TW" sz="24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五隻小鼠</a:t>
                      </a:r>
                      <a:endParaRPr lang="zh-TW" sz="24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一隻小鼠</a:t>
                      </a:r>
                      <a:endParaRPr lang="zh-TW" sz="2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輪流替換測試集</a:t>
                      </a:r>
                      <a:endParaRPr lang="zh-TW" sz="2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169592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E0459901-C685-42EA-8172-5F05F980DB1B}"/>
              </a:ext>
            </a:extLst>
          </p:cNvPr>
          <p:cNvSpPr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實驗結果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6" name="箭號: 五邊形 5">
            <a:extLst>
              <a:ext uri="{FF2B5EF4-FFF2-40B4-BE49-F238E27FC236}">
                <a16:creationId xmlns:a16="http://schemas.microsoft.com/office/drawing/2014/main" id="{BD599DA8-35B7-4F27-8412-01D9EB065027}"/>
              </a:ext>
            </a:extLst>
          </p:cNvPr>
          <p:cNvSpPr/>
          <p:nvPr/>
        </p:nvSpPr>
        <p:spPr>
          <a:xfrm>
            <a:off x="838199" y="291090"/>
            <a:ext cx="3225801" cy="911792"/>
          </a:xfrm>
          <a:prstGeom prst="homePlat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58BCCE-9244-4170-A7A0-02B93A6FC680}"/>
              </a:ext>
            </a:extLst>
          </p:cNvPr>
          <p:cNvSpPr/>
          <p:nvPr/>
        </p:nvSpPr>
        <p:spPr>
          <a:xfrm>
            <a:off x="11507841" y="6512937"/>
            <a:ext cx="682241" cy="345063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8/14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8289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636</Words>
  <Application>Microsoft Office PowerPoint</Application>
  <PresentationFormat>寬螢幕</PresentationFormat>
  <Paragraphs>119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Calibri Light</vt:lpstr>
      <vt:lpstr>Calibri</vt:lpstr>
      <vt:lpstr>Times New Roman</vt:lpstr>
      <vt:lpstr>Arial</vt:lpstr>
      <vt:lpstr>微軟正黑體</vt:lpstr>
      <vt:lpstr>新細明體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何柏昇</dc:creator>
  <cp:lastModifiedBy>何柏昇</cp:lastModifiedBy>
  <cp:revision>14</cp:revision>
  <dcterms:created xsi:type="dcterms:W3CDTF">2021-12-08T13:46:38Z</dcterms:created>
  <dcterms:modified xsi:type="dcterms:W3CDTF">2021-12-08T16:42:16Z</dcterms:modified>
</cp:coreProperties>
</file>