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5" r:id="rId3"/>
    <p:sldId id="259" r:id="rId4"/>
    <p:sldId id="257" r:id="rId5"/>
    <p:sldId id="261" r:id="rId6"/>
    <p:sldId id="262" r:id="rId7"/>
    <p:sldId id="263" r:id="rId8"/>
    <p:sldId id="264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86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1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4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5BE7-7604-4EE2-9D5E-E193E96D3402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3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0F9-D8A9-3832-A944-963DCBCC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2" y="52185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Project 4</a:t>
            </a:r>
            <a:br>
              <a:rPr lang="en-GB" sz="6600" dirty="0"/>
            </a:br>
            <a:br>
              <a:rPr lang="en-GB" sz="6600" dirty="0"/>
            </a:br>
            <a:r>
              <a:rPr lang="en-GB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25E8-804B-11E1-AF0E-BA29ACAAA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54" y="348894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WHICH ALGORITHM WORKS BEST FOR CLASSIFYING CREDIT CARD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2739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BC1-28D2-2470-A28F-E5B2DE85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013-3DC7-7B3B-3758-46C3813D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Use credit card data to predict the future behaviour of customers.</a:t>
            </a:r>
          </a:p>
          <a:p>
            <a:pPr marL="0" indent="0">
              <a:buNone/>
            </a:pPr>
            <a:r>
              <a:rPr lang="en-GB" sz="2800" dirty="0"/>
              <a:t>Historical data has the following status for each customer:</a:t>
            </a:r>
          </a:p>
          <a:p>
            <a:pPr marL="981075" indent="-711200"/>
            <a:r>
              <a:rPr lang="en-GB" sz="2800" dirty="0"/>
              <a:t>Paid – Balance paid off each month</a:t>
            </a:r>
          </a:p>
          <a:p>
            <a:pPr marL="981075" indent="-711200"/>
            <a:r>
              <a:rPr lang="en-GB" sz="2800" dirty="0"/>
              <a:t>Minor Overdue – Balance owing each month</a:t>
            </a:r>
          </a:p>
          <a:p>
            <a:pPr marL="981075" indent="-711200"/>
            <a:r>
              <a:rPr lang="en-GB" sz="2800" dirty="0"/>
              <a:t>No Loan – Customer did not use credit card that month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542-7A2E-23B4-6AA0-A6CA4F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278-34EB-903A-7B47-191A5FA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0" indent="-711200"/>
            <a:r>
              <a:rPr lang="en-GB" sz="3600" dirty="0"/>
              <a:t>Logistics Regression</a:t>
            </a:r>
          </a:p>
          <a:p>
            <a:pPr marL="1250950" indent="-711200"/>
            <a:r>
              <a:rPr lang="en-GB" sz="3600" dirty="0"/>
              <a:t>SVM</a:t>
            </a:r>
          </a:p>
          <a:p>
            <a:pPr marL="1250950" indent="-711200"/>
            <a:r>
              <a:rPr lang="en-GB" sz="36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F6A-F016-87FA-FD7A-2F3BE86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AE56-C35D-752F-DD97-F99F269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Output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7C718-5EDE-CBEA-0767-83B2C0B9DF07}"/>
              </a:ext>
            </a:extLst>
          </p:cNvPr>
          <p:cNvGrpSpPr/>
          <p:nvPr/>
        </p:nvGrpSpPr>
        <p:grpSpPr>
          <a:xfrm>
            <a:off x="1674796" y="1140943"/>
            <a:ext cx="8672362" cy="5201424"/>
            <a:chOff x="1876926" y="1160193"/>
            <a:chExt cx="8672362" cy="5201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357DA-8D2C-976D-073D-9EF4603BC311}"/>
                </a:ext>
              </a:extLst>
            </p:cNvPr>
            <p:cNvSpPr txBox="1"/>
            <p:nvPr/>
          </p:nvSpPr>
          <p:spPr>
            <a:xfrm>
              <a:off x="1876926" y="1160193"/>
              <a:ext cx="8672362" cy="52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b="0" i="0" u="sng" dirty="0">
                  <a:solidFill>
                    <a:srgbClr val="FFFFFF"/>
                  </a:solidFill>
                  <a:effectLst/>
                  <a:latin typeface="Söhne Mono"/>
                </a:rPr>
                <a:t>Baseline Neural Network – Trained over 10 Epochs</a:t>
              </a:r>
              <a:endParaRPr lang="en-GB" sz="2800" u="sng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endParaRPr lang="en-GB" sz="2000" b="0" i="0" u="sng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Input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48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inputs) </a:t>
              </a:r>
            </a:p>
            <a:p>
              <a:endParaRPr lang="en-GB" dirty="0">
                <a:solidFill>
                  <a:srgbClr val="FFFFFF"/>
                </a:solidFill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1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 </a:t>
              </a: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2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r>
                <a:rPr lang="en-GB" dirty="0">
                  <a:solidFill>
                    <a:srgbClr val="FFFFFF"/>
                  </a:solidFill>
                  <a:latin typeface="Söhne Mono"/>
                </a:rPr>
                <a:t>	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Output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3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Softmax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  <a:endParaRPr lang="en-GB" sz="2800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59BD84A-9286-B752-5B52-B77E24E799D4}"/>
                </a:ext>
              </a:extLst>
            </p:cNvPr>
            <p:cNvSpPr/>
            <p:nvPr/>
          </p:nvSpPr>
          <p:spPr>
            <a:xfrm>
              <a:off x="6213107" y="243519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761917D-5333-9255-5A58-5EFF01427842}"/>
                </a:ext>
              </a:extLst>
            </p:cNvPr>
            <p:cNvSpPr/>
            <p:nvPr/>
          </p:nvSpPr>
          <p:spPr>
            <a:xfrm>
              <a:off x="6213107" y="370321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7C8CFD6-D2DC-4FBC-2EF6-8A85C48E6516}"/>
                </a:ext>
              </a:extLst>
            </p:cNvPr>
            <p:cNvSpPr/>
            <p:nvPr/>
          </p:nvSpPr>
          <p:spPr>
            <a:xfrm>
              <a:off x="6213107" y="4980856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04A0C-A00A-5F2D-3F9F-6A3257C7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0086"/>
              </p:ext>
            </p:extLst>
          </p:nvPr>
        </p:nvGraphicFramePr>
        <p:xfrm>
          <a:off x="1101560" y="1114304"/>
          <a:ext cx="4452218" cy="409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73">
                  <a:extLst>
                    <a:ext uri="{9D8B030D-6E8A-4147-A177-3AD203B41FA5}">
                      <a16:colId xmlns:a16="http://schemas.microsoft.com/office/drawing/2014/main" val="4258500028"/>
                    </a:ext>
                  </a:extLst>
                </a:gridCol>
                <a:gridCol w="1330272">
                  <a:extLst>
                    <a:ext uri="{9D8B030D-6E8A-4147-A177-3AD203B41FA5}">
                      <a16:colId xmlns:a16="http://schemas.microsoft.com/office/drawing/2014/main" val="1287036621"/>
                    </a:ext>
                  </a:extLst>
                </a:gridCol>
                <a:gridCol w="1484073">
                  <a:extLst>
                    <a:ext uri="{9D8B030D-6E8A-4147-A177-3AD203B41FA5}">
                      <a16:colId xmlns:a16="http://schemas.microsoft.com/office/drawing/2014/main" val="3754495895"/>
                    </a:ext>
                  </a:extLst>
                </a:gridCol>
              </a:tblGrid>
              <a:tr h="456225">
                <a:tc rowSpan="2">
                  <a:txBody>
                    <a:bodyPr/>
                    <a:lstStyle/>
                    <a:p>
                      <a:r>
                        <a:rPr lang="en-GB" sz="1800" dirty="0"/>
                        <a:t>Optimisation Technique</a:t>
                      </a:r>
                    </a:p>
                  </a:txBody>
                  <a:tcPr marL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57885"/>
                  </a:ext>
                </a:extLst>
              </a:tr>
              <a:tr h="45622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83044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436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Reduced dimensions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0629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92050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NN layers and Neurons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02497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 sampled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70546"/>
                  </a:ext>
                </a:extLst>
              </a:tr>
              <a:tr h="5188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Activation function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3545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Fully optimised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9256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FA5173-83EB-4FB7-54A8-F6F16F819813}"/>
              </a:ext>
            </a:extLst>
          </p:cNvPr>
          <p:cNvSpPr/>
          <p:nvPr/>
        </p:nvSpPr>
        <p:spPr>
          <a:xfrm>
            <a:off x="4203031" y="3429000"/>
            <a:ext cx="1155031" cy="48126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0D52F-2817-9B50-D3FE-1A51DDF91FC9}"/>
              </a:ext>
            </a:extLst>
          </p:cNvPr>
          <p:cNvSpPr/>
          <p:nvPr/>
        </p:nvSpPr>
        <p:spPr>
          <a:xfrm>
            <a:off x="4203031" y="4332988"/>
            <a:ext cx="1155031" cy="41226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85D22-C8F8-75C1-A72C-C83AAE95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2" y="110294"/>
            <a:ext cx="3410551" cy="2548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D51EE-84A2-31C1-5CB2-F1DFB87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6" y="2934801"/>
            <a:ext cx="4752443" cy="36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833E-C7AF-0009-1759-580F3600211A}"/>
              </a:ext>
            </a:extLst>
          </p:cNvPr>
          <p:cNvSpPr txBox="1"/>
          <p:nvPr/>
        </p:nvSpPr>
        <p:spPr>
          <a:xfrm>
            <a:off x="1674796" y="601929"/>
            <a:ext cx="86723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u="sng" dirty="0">
                <a:solidFill>
                  <a:srgbClr val="FFFFFF"/>
                </a:solidFill>
                <a:latin typeface="Söhne Mono"/>
              </a:rPr>
              <a:t>Optimised</a:t>
            </a:r>
            <a:r>
              <a:rPr lang="en-GB" sz="2800" b="0" i="0" u="sng" dirty="0">
                <a:solidFill>
                  <a:srgbClr val="FFFFFF"/>
                </a:solidFill>
                <a:effectLst/>
                <a:latin typeface="Söhne Mono"/>
              </a:rPr>
              <a:t> Neural Network – Trained over 10 Epochs</a:t>
            </a:r>
            <a:endParaRPr lang="en-GB" sz="2800" u="sng" dirty="0">
              <a:solidFill>
                <a:srgbClr val="FFFFFF"/>
              </a:solidFill>
              <a:latin typeface="Söhne Mono"/>
            </a:endParaRPr>
          </a:p>
          <a:p>
            <a:pPr algn="ctr"/>
            <a:endParaRPr lang="en-GB" sz="2000" b="0" i="0" u="sng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Input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48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inputs)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pPr algn="ctr"/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r>
              <a:rPr lang="en-GB" sz="2400" dirty="0">
                <a:solidFill>
                  <a:srgbClr val="FFFFFF"/>
                </a:solidFill>
                <a:latin typeface="Söhne Mono"/>
              </a:rPr>
              <a:t>	</a:t>
            </a: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Output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</a:t>
            </a:r>
            <a:r>
              <a:rPr lang="en-GB" sz="2400" b="0" i="0" dirty="0" err="1">
                <a:solidFill>
                  <a:srgbClr val="FFFFFF"/>
                </a:solidFill>
                <a:effectLst/>
                <a:latin typeface="Söhne Mono"/>
              </a:rPr>
              <a:t>Softmax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activation)</a:t>
            </a:r>
            <a:endParaRPr lang="en-GB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F478EE-6AC2-1725-81BF-FB77140270D8}"/>
              </a:ext>
            </a:extLst>
          </p:cNvPr>
          <p:cNvSpPr/>
          <p:nvPr/>
        </p:nvSpPr>
        <p:spPr>
          <a:xfrm>
            <a:off x="6010976" y="1832357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6CCBAC-396F-22EE-E19D-9292111373BD}"/>
              </a:ext>
            </a:extLst>
          </p:cNvPr>
          <p:cNvSpPr/>
          <p:nvPr/>
        </p:nvSpPr>
        <p:spPr>
          <a:xfrm>
            <a:off x="6020600" y="283871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849F75A-DE4B-8DCD-CE18-F7C9C3DC6719}"/>
              </a:ext>
            </a:extLst>
          </p:cNvPr>
          <p:cNvSpPr/>
          <p:nvPr/>
        </p:nvSpPr>
        <p:spPr>
          <a:xfrm>
            <a:off x="6010977" y="4047208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44557AA-9E1B-1D26-1078-86A7543C564B}"/>
              </a:ext>
            </a:extLst>
          </p:cNvPr>
          <p:cNvSpPr/>
          <p:nvPr/>
        </p:nvSpPr>
        <p:spPr>
          <a:xfrm>
            <a:off x="6020600" y="512533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5F202-4523-C840-AE64-1A167FDA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5540"/>
              </p:ext>
            </p:extLst>
          </p:nvPr>
        </p:nvGraphicFramePr>
        <p:xfrm>
          <a:off x="1390450" y="2192355"/>
          <a:ext cx="3295851" cy="2331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17">
                  <a:extLst>
                    <a:ext uri="{9D8B030D-6E8A-4147-A177-3AD203B41FA5}">
                      <a16:colId xmlns:a16="http://schemas.microsoft.com/office/drawing/2014/main" val="1832094207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937761155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4357877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57454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396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14631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6818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2348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347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2201F-597A-5B7A-4326-30C6BAAA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6955"/>
              </p:ext>
            </p:extLst>
          </p:nvPr>
        </p:nvGraphicFramePr>
        <p:xfrm>
          <a:off x="5818467" y="823806"/>
          <a:ext cx="2959770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590">
                  <a:extLst>
                    <a:ext uri="{9D8B030D-6E8A-4147-A177-3AD203B41FA5}">
                      <a16:colId xmlns:a16="http://schemas.microsoft.com/office/drawing/2014/main" val="211434378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28789347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1681575790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64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29580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523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22358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341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4BBDC7-F732-3CDA-548B-4050CF75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6521"/>
              </p:ext>
            </p:extLst>
          </p:nvPr>
        </p:nvGraphicFramePr>
        <p:xfrm>
          <a:off x="5818467" y="3559140"/>
          <a:ext cx="3089712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04">
                  <a:extLst>
                    <a:ext uri="{9D8B030D-6E8A-4147-A177-3AD203B41FA5}">
                      <a16:colId xmlns:a16="http://schemas.microsoft.com/office/drawing/2014/main" val="99690288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325051137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1745169147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5058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70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9301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391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822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1DA0CE-7786-7594-4341-74D2427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C3CD1-5062-DE2A-F826-B8C0AB4F2B46}"/>
              </a:ext>
            </a:extLst>
          </p:cNvPr>
          <p:cNvSpPr txBox="1"/>
          <p:nvPr/>
        </p:nvSpPr>
        <p:spPr>
          <a:xfrm>
            <a:off x="8908179" y="1678759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D83C-9AF3-30F6-CC46-0F37CF945C7E}"/>
              </a:ext>
            </a:extLst>
          </p:cNvPr>
          <p:cNvSpPr txBox="1"/>
          <p:nvPr/>
        </p:nvSpPr>
        <p:spPr>
          <a:xfrm>
            <a:off x="8994804" y="43911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Optimised</a:t>
            </a:r>
          </a:p>
        </p:txBody>
      </p:sp>
    </p:spTree>
    <p:extLst>
      <p:ext uri="{BB962C8B-B14F-4D97-AF65-F5344CB8AC3E}">
        <p14:creationId xmlns:p14="http://schemas.microsoft.com/office/powerpoint/2010/main" val="42100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7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262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 Mono</vt:lpstr>
      <vt:lpstr>Tw Cen MT</vt:lpstr>
      <vt:lpstr>Circuit</vt:lpstr>
      <vt:lpstr>Project 4  Group 5</vt:lpstr>
      <vt:lpstr>Task</vt:lpstr>
      <vt:lpstr>Algorithms tested</vt:lpstr>
      <vt:lpstr>dATA</vt:lpstr>
      <vt:lpstr>Neural Networks</vt:lpstr>
      <vt:lpstr>PowerPoint Presentation</vt:lpstr>
      <vt:lpstr>PowerPoint Presentation</vt:lpstr>
      <vt:lpstr>Test</vt:lpstr>
      <vt:lpstr>Logistic Regression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Group 5</dc:title>
  <dc:creator>Mohammed Nawaz</dc:creator>
  <cp:lastModifiedBy>Mohammed Nawaz</cp:lastModifiedBy>
  <cp:revision>5</cp:revision>
  <dcterms:created xsi:type="dcterms:W3CDTF">2024-03-28T18:38:34Z</dcterms:created>
  <dcterms:modified xsi:type="dcterms:W3CDTF">2024-04-02T14:45:40Z</dcterms:modified>
</cp:coreProperties>
</file>