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EF6-1E1B-423A-827C-888D1A3F16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25B9A94-E921-48AE-A8D0-8C77786E28C9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Sprawdzenie natężenia ruchu na odpowiednich pasach ruchu</a:t>
          </a:r>
          <a:endParaRPr lang="pl-PL" dirty="0"/>
        </a:p>
      </dgm:t>
    </dgm:pt>
    <dgm:pt modelId="{A0D603C3-DF50-4345-80B4-5C36C410B1E3}" type="parTrans" cxnId="{58D5FD1A-F5CD-4324-8B85-F2CA31FCDE2B}">
      <dgm:prSet/>
      <dgm:spPr/>
      <dgm:t>
        <a:bodyPr/>
        <a:lstStyle/>
        <a:p>
          <a:endParaRPr lang="pl-PL"/>
        </a:p>
      </dgm:t>
    </dgm:pt>
    <dgm:pt modelId="{20120551-58B8-4FDD-A5A6-754A52EB742F}" type="sibTrans" cxnId="{58D5FD1A-F5CD-4324-8B85-F2CA31FCDE2B}">
      <dgm:prSet/>
      <dgm:spPr/>
      <dgm:t>
        <a:bodyPr/>
        <a:lstStyle/>
        <a:p>
          <a:endParaRPr lang="pl-PL"/>
        </a:p>
      </dgm:t>
    </dgm:pt>
    <dgm:pt modelId="{F89B10D2-A6D2-4FB5-BDFE-D42D30F4AE56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Sprawdzanie stanów przycisków na przejściach dla pieszych</a:t>
          </a:r>
          <a:endParaRPr lang="pl-PL" dirty="0"/>
        </a:p>
      </dgm:t>
    </dgm:pt>
    <dgm:pt modelId="{92722BA7-3992-4E2C-BF70-AC24998EE9CA}" type="parTrans" cxnId="{4BDB25A8-0F4B-4F1A-8F92-A73E2050FC69}">
      <dgm:prSet/>
      <dgm:spPr/>
      <dgm:t>
        <a:bodyPr/>
        <a:lstStyle/>
        <a:p>
          <a:endParaRPr lang="pl-PL"/>
        </a:p>
      </dgm:t>
    </dgm:pt>
    <dgm:pt modelId="{8150E5DC-B8B5-47E5-93C4-A1C0B93D2046}" type="sibTrans" cxnId="{4BDB25A8-0F4B-4F1A-8F92-A73E2050FC69}">
      <dgm:prSet/>
      <dgm:spPr/>
      <dgm:t>
        <a:bodyPr/>
        <a:lstStyle/>
        <a:p>
          <a:endParaRPr lang="pl-PL"/>
        </a:p>
      </dgm:t>
    </dgm:pt>
    <dgm:pt modelId="{16EB2004-5F29-4433-B588-6397A81AAFB7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Ustawienie odpowiedniego czasu trwania kolejnego </a:t>
          </a:r>
          <a:r>
            <a:rPr lang="pl-PL" dirty="0" smtClean="0"/>
            <a:t>cyklu lub nakazanie pominięcia go</a:t>
          </a:r>
          <a:endParaRPr lang="pl-PL" dirty="0"/>
        </a:p>
      </dgm:t>
    </dgm:pt>
    <dgm:pt modelId="{07B99062-C305-4AF2-A374-2C81E853381B}" type="parTrans" cxnId="{3A45A2DD-DA64-46FA-AE9C-0771F8D43673}">
      <dgm:prSet/>
      <dgm:spPr/>
      <dgm:t>
        <a:bodyPr/>
        <a:lstStyle/>
        <a:p>
          <a:endParaRPr lang="pl-PL"/>
        </a:p>
      </dgm:t>
    </dgm:pt>
    <dgm:pt modelId="{5ED7147C-50B9-4BC3-8C87-DA40521B052A}" type="sibTrans" cxnId="{3A45A2DD-DA64-46FA-AE9C-0771F8D43673}">
      <dgm:prSet/>
      <dgm:spPr/>
      <dgm:t>
        <a:bodyPr/>
        <a:lstStyle/>
        <a:p>
          <a:endParaRPr lang="pl-PL"/>
        </a:p>
      </dgm:t>
    </dgm:pt>
    <dgm:pt modelId="{1B697719-F703-4E05-81A1-22B57232958A}" type="pres">
      <dgm:prSet presAssocID="{66180EF6-1E1B-423A-827C-888D1A3F16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1C6022-850B-484F-AEC4-154E3AADD525}" type="pres">
      <dgm:prSet presAssocID="{66180EF6-1E1B-423A-827C-888D1A3F165C}" presName="dummyMaxCanvas" presStyleCnt="0">
        <dgm:presLayoutVars/>
      </dgm:prSet>
      <dgm:spPr/>
    </dgm:pt>
    <dgm:pt modelId="{0CA4EC5B-2E7B-46C1-82E6-059834EDC515}" type="pres">
      <dgm:prSet presAssocID="{66180EF6-1E1B-423A-827C-888D1A3F165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0D46A4-3F3F-47C2-8A90-8B817FB37327}" type="pres">
      <dgm:prSet presAssocID="{66180EF6-1E1B-423A-827C-888D1A3F165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C9C9CD-FBBB-4A39-B4C4-FD7FE54020EE}" type="pres">
      <dgm:prSet presAssocID="{66180EF6-1E1B-423A-827C-888D1A3F165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9BC12-5133-4773-9279-BE238E70E377}" type="pres">
      <dgm:prSet presAssocID="{66180EF6-1E1B-423A-827C-888D1A3F165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2AA7DF-B308-47BB-B6F1-DEB802553F78}" type="pres">
      <dgm:prSet presAssocID="{66180EF6-1E1B-423A-827C-888D1A3F165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A6956CC-D164-403C-8EE3-1EE2239842B6}" type="pres">
      <dgm:prSet presAssocID="{66180EF6-1E1B-423A-827C-888D1A3F165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AD8083A-EE50-453A-9130-9508F71D8A1E}" type="pres">
      <dgm:prSet presAssocID="{66180EF6-1E1B-423A-827C-888D1A3F165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D10C40-E0CD-48B6-8FD3-1B7B79AE6765}" type="pres">
      <dgm:prSet presAssocID="{66180EF6-1E1B-423A-827C-888D1A3F165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D456A9E-39DC-4DB3-A0A3-F05105B85A3B}" type="presOf" srcId="{16EB2004-5F29-4433-B588-6397A81AAFB7}" destId="{24C9C9CD-FBBB-4A39-B4C4-FD7FE54020EE}" srcOrd="0" destOrd="0" presId="urn:microsoft.com/office/officeart/2005/8/layout/vProcess5"/>
    <dgm:cxn modelId="{346FB19E-989F-4B32-A562-77D1405203E4}" type="presOf" srcId="{16EB2004-5F29-4433-B588-6397A81AAFB7}" destId="{F2D10C40-E0CD-48B6-8FD3-1B7B79AE6765}" srcOrd="1" destOrd="0" presId="urn:microsoft.com/office/officeart/2005/8/layout/vProcess5"/>
    <dgm:cxn modelId="{3A45A2DD-DA64-46FA-AE9C-0771F8D43673}" srcId="{66180EF6-1E1B-423A-827C-888D1A3F165C}" destId="{16EB2004-5F29-4433-B588-6397A81AAFB7}" srcOrd="2" destOrd="0" parTransId="{07B99062-C305-4AF2-A374-2C81E853381B}" sibTransId="{5ED7147C-50B9-4BC3-8C87-DA40521B052A}"/>
    <dgm:cxn modelId="{B9D89163-64BB-4EE3-B6CF-012C7CAF001D}" type="presOf" srcId="{C25B9A94-E921-48AE-A8D0-8C77786E28C9}" destId="{0CA4EC5B-2E7B-46C1-82E6-059834EDC515}" srcOrd="0" destOrd="0" presId="urn:microsoft.com/office/officeart/2005/8/layout/vProcess5"/>
    <dgm:cxn modelId="{58D5FD1A-F5CD-4324-8B85-F2CA31FCDE2B}" srcId="{66180EF6-1E1B-423A-827C-888D1A3F165C}" destId="{C25B9A94-E921-48AE-A8D0-8C77786E28C9}" srcOrd="0" destOrd="0" parTransId="{A0D603C3-DF50-4345-80B4-5C36C410B1E3}" sibTransId="{20120551-58B8-4FDD-A5A6-754A52EB742F}"/>
    <dgm:cxn modelId="{C6327E3B-602A-4E91-B4F3-A6B1D72FF260}" type="presOf" srcId="{8150E5DC-B8B5-47E5-93C4-A1C0B93D2046}" destId="{2D2AA7DF-B308-47BB-B6F1-DEB802553F78}" srcOrd="0" destOrd="0" presId="urn:microsoft.com/office/officeart/2005/8/layout/vProcess5"/>
    <dgm:cxn modelId="{C67CECF4-DE9A-4737-A22B-D112C7FB254B}" type="presOf" srcId="{66180EF6-1E1B-423A-827C-888D1A3F165C}" destId="{1B697719-F703-4E05-81A1-22B57232958A}" srcOrd="0" destOrd="0" presId="urn:microsoft.com/office/officeart/2005/8/layout/vProcess5"/>
    <dgm:cxn modelId="{44080F2D-3371-43BA-8FA8-CA9673E1AC35}" type="presOf" srcId="{F89B10D2-A6D2-4FB5-BDFE-D42D30F4AE56}" destId="{8AD8083A-EE50-453A-9130-9508F71D8A1E}" srcOrd="1" destOrd="0" presId="urn:microsoft.com/office/officeart/2005/8/layout/vProcess5"/>
    <dgm:cxn modelId="{15C840CD-33BF-431F-81D9-3690859CF9CD}" type="presOf" srcId="{F89B10D2-A6D2-4FB5-BDFE-D42D30F4AE56}" destId="{650D46A4-3F3F-47C2-8A90-8B817FB37327}" srcOrd="0" destOrd="0" presId="urn:microsoft.com/office/officeart/2005/8/layout/vProcess5"/>
    <dgm:cxn modelId="{4BDB25A8-0F4B-4F1A-8F92-A73E2050FC69}" srcId="{66180EF6-1E1B-423A-827C-888D1A3F165C}" destId="{F89B10D2-A6D2-4FB5-BDFE-D42D30F4AE56}" srcOrd="1" destOrd="0" parTransId="{92722BA7-3992-4E2C-BF70-AC24998EE9CA}" sibTransId="{8150E5DC-B8B5-47E5-93C4-A1C0B93D2046}"/>
    <dgm:cxn modelId="{1BD61F34-6289-4B91-A730-40E0BBE07FC8}" type="presOf" srcId="{20120551-58B8-4FDD-A5A6-754A52EB742F}" destId="{2039BC12-5133-4773-9279-BE238E70E377}" srcOrd="0" destOrd="0" presId="urn:microsoft.com/office/officeart/2005/8/layout/vProcess5"/>
    <dgm:cxn modelId="{A7706588-D366-4962-86AF-2DAB3449A186}" type="presOf" srcId="{C25B9A94-E921-48AE-A8D0-8C77786E28C9}" destId="{CA6956CC-D164-403C-8EE3-1EE2239842B6}" srcOrd="1" destOrd="0" presId="urn:microsoft.com/office/officeart/2005/8/layout/vProcess5"/>
    <dgm:cxn modelId="{73F3DC43-141C-400D-A1CF-20E765D05457}" type="presParOf" srcId="{1B697719-F703-4E05-81A1-22B57232958A}" destId="{A61C6022-850B-484F-AEC4-154E3AADD525}" srcOrd="0" destOrd="0" presId="urn:microsoft.com/office/officeart/2005/8/layout/vProcess5"/>
    <dgm:cxn modelId="{55EBBF37-B80F-461A-AB12-7B3CA38078BF}" type="presParOf" srcId="{1B697719-F703-4E05-81A1-22B57232958A}" destId="{0CA4EC5B-2E7B-46C1-82E6-059834EDC515}" srcOrd="1" destOrd="0" presId="urn:microsoft.com/office/officeart/2005/8/layout/vProcess5"/>
    <dgm:cxn modelId="{1FCDE1A0-36AF-4127-9782-7E694C6973E7}" type="presParOf" srcId="{1B697719-F703-4E05-81A1-22B57232958A}" destId="{650D46A4-3F3F-47C2-8A90-8B817FB37327}" srcOrd="2" destOrd="0" presId="urn:microsoft.com/office/officeart/2005/8/layout/vProcess5"/>
    <dgm:cxn modelId="{FF65BD5A-DC1D-4806-8845-406174601B59}" type="presParOf" srcId="{1B697719-F703-4E05-81A1-22B57232958A}" destId="{24C9C9CD-FBBB-4A39-B4C4-FD7FE54020EE}" srcOrd="3" destOrd="0" presId="urn:microsoft.com/office/officeart/2005/8/layout/vProcess5"/>
    <dgm:cxn modelId="{1E77E46A-C599-41FE-8A22-94E9E41EBD97}" type="presParOf" srcId="{1B697719-F703-4E05-81A1-22B57232958A}" destId="{2039BC12-5133-4773-9279-BE238E70E377}" srcOrd="4" destOrd="0" presId="urn:microsoft.com/office/officeart/2005/8/layout/vProcess5"/>
    <dgm:cxn modelId="{4590AD62-615A-4140-8754-8E03A18A6FF5}" type="presParOf" srcId="{1B697719-F703-4E05-81A1-22B57232958A}" destId="{2D2AA7DF-B308-47BB-B6F1-DEB802553F78}" srcOrd="5" destOrd="0" presId="urn:microsoft.com/office/officeart/2005/8/layout/vProcess5"/>
    <dgm:cxn modelId="{DE5AA720-F064-4ECC-987B-49495FD6C7A8}" type="presParOf" srcId="{1B697719-F703-4E05-81A1-22B57232958A}" destId="{CA6956CC-D164-403C-8EE3-1EE2239842B6}" srcOrd="6" destOrd="0" presId="urn:microsoft.com/office/officeart/2005/8/layout/vProcess5"/>
    <dgm:cxn modelId="{911088B7-61DE-4B7A-B89B-B1535B6F7E1C}" type="presParOf" srcId="{1B697719-F703-4E05-81A1-22B57232958A}" destId="{8AD8083A-EE50-453A-9130-9508F71D8A1E}" srcOrd="7" destOrd="0" presId="urn:microsoft.com/office/officeart/2005/8/layout/vProcess5"/>
    <dgm:cxn modelId="{A24033C9-B332-4F02-9F7C-329BF2A40DFD}" type="presParOf" srcId="{1B697719-F703-4E05-81A1-22B57232958A}" destId="{F2D10C40-E0CD-48B6-8FD3-1B7B79AE67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EC5B-2E7B-46C1-82E6-059834EDC515}">
      <dsp:nvSpPr>
        <dsp:cNvPr id="0" name=""/>
        <dsp:cNvSpPr/>
      </dsp:nvSpPr>
      <dsp:spPr>
        <a:xfrm>
          <a:off x="0" y="0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Sprawdzenie natężenia ruchu na odpowiednich pasach ruchu</a:t>
          </a:r>
          <a:endParaRPr lang="pl-PL" sz="1700" kern="1200" dirty="0"/>
        </a:p>
      </dsp:txBody>
      <dsp:txXfrm>
        <a:off x="23340" y="23340"/>
        <a:ext cx="5455173" cy="750205"/>
      </dsp:txXfrm>
    </dsp:sp>
    <dsp:sp modelId="{650D46A4-3F3F-47C2-8A90-8B817FB37327}">
      <dsp:nvSpPr>
        <dsp:cNvPr id="0" name=""/>
        <dsp:cNvSpPr/>
      </dsp:nvSpPr>
      <dsp:spPr>
        <a:xfrm>
          <a:off x="557212" y="929699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Sprawdzanie stanów przycisków na przejściach dla pieszych</a:t>
          </a:r>
          <a:endParaRPr lang="pl-PL" sz="1700" kern="1200" dirty="0"/>
        </a:p>
      </dsp:txBody>
      <dsp:txXfrm>
        <a:off x="580552" y="953039"/>
        <a:ext cx="5193207" cy="750205"/>
      </dsp:txXfrm>
    </dsp:sp>
    <dsp:sp modelId="{24C9C9CD-FBBB-4A39-B4C4-FD7FE54020EE}">
      <dsp:nvSpPr>
        <dsp:cNvPr id="0" name=""/>
        <dsp:cNvSpPr/>
      </dsp:nvSpPr>
      <dsp:spPr>
        <a:xfrm>
          <a:off x="1114424" y="1859398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Ustawienie odpowiedniego czasu trwania kolejnego </a:t>
          </a:r>
          <a:r>
            <a:rPr lang="pl-PL" sz="1700" kern="1200" dirty="0" smtClean="0"/>
            <a:t>cyklu lub nakazanie pominięcia go</a:t>
          </a:r>
          <a:endParaRPr lang="pl-PL" sz="1700" kern="1200" dirty="0"/>
        </a:p>
      </dsp:txBody>
      <dsp:txXfrm>
        <a:off x="1137764" y="1882738"/>
        <a:ext cx="5193207" cy="750205"/>
      </dsp:txXfrm>
    </dsp:sp>
    <dsp:sp modelId="{2039BC12-5133-4773-9279-BE238E70E377}">
      <dsp:nvSpPr>
        <dsp:cNvPr id="0" name=""/>
        <dsp:cNvSpPr/>
      </dsp:nvSpPr>
      <dsp:spPr>
        <a:xfrm>
          <a:off x="5797099" y="604304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5913643" y="604304"/>
        <a:ext cx="284887" cy="389776"/>
      </dsp:txXfrm>
    </dsp:sp>
    <dsp:sp modelId="{2D2AA7DF-B308-47BB-B6F1-DEB802553F78}">
      <dsp:nvSpPr>
        <dsp:cNvPr id="0" name=""/>
        <dsp:cNvSpPr/>
      </dsp:nvSpPr>
      <dsp:spPr>
        <a:xfrm>
          <a:off x="6354312" y="1528691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6470856" y="1528691"/>
        <a:ext cx="284887" cy="38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0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6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4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561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9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1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56992" y="800146"/>
            <a:ext cx="6593681" cy="2979374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drogowej sygnalizacji świetlnej w programie </a:t>
            </a:r>
            <a:r>
              <a:rPr lang="pl-PL" dirty="0" err="1"/>
              <a:t>CANoe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8954" y="4568972"/>
            <a:ext cx="6858000" cy="20990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dirty="0" smtClean="0"/>
              <a:t>Michał Roman</a:t>
            </a:r>
          </a:p>
          <a:p>
            <a:pPr algn="l"/>
            <a:r>
              <a:rPr lang="pl-PL" dirty="0" smtClean="0"/>
              <a:t>Bartłomiej Styczeń</a:t>
            </a:r>
          </a:p>
          <a:p>
            <a:pPr algn="l"/>
            <a:r>
              <a:rPr lang="pl-PL" dirty="0" smtClean="0"/>
              <a:t>Paweł Węgrzyn</a:t>
            </a:r>
          </a:p>
          <a:p>
            <a:pPr algn="l"/>
            <a:r>
              <a:rPr lang="pl-PL" dirty="0" smtClean="0"/>
              <a:t>Daniel Hyjek</a:t>
            </a:r>
          </a:p>
          <a:p>
            <a:pPr algn="l"/>
            <a:r>
              <a:rPr lang="pl-PL" dirty="0" smtClean="0"/>
              <a:t>Krzysztof Marszałek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Jakaś fotka ramki czy coś aby opowiedzieć jak realizujemy </a:t>
            </a:r>
            <a:r>
              <a:rPr lang="pl-PL" dirty="0" err="1" smtClean="0"/>
              <a:t>przesył</a:t>
            </a:r>
            <a:r>
              <a:rPr lang="pl-PL" dirty="0" smtClean="0"/>
              <a:t> informacji po CAN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06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Przerwa w prezentacji na pokazanie prezentacji z </a:t>
            </a:r>
            <a:r>
              <a:rPr lang="pl-PL" dirty="0" err="1" smtClean="0"/>
              <a:t>CANoe</a:t>
            </a:r>
            <a:r>
              <a:rPr lang="pl-PL" dirty="0" smtClean="0"/>
              <a:t> dla ciekawej sytuacji np. pominiecie cyklu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5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717809" y="1722009"/>
            <a:ext cx="751680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Koniec</a:t>
            </a: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6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Celem naszego ćwiczenia było wykonanie modelu i symulacji świateł na skrzyżowaniu w programie </a:t>
            </a:r>
            <a:r>
              <a:rPr lang="pl-PL" dirty="0" err="1" smtClean="0"/>
              <a:t>CANoe</a:t>
            </a:r>
            <a:r>
              <a:rPr lang="pl-PL" dirty="0" smtClean="0"/>
              <a:t>. Struktura systemu powinna mieć charakter rozproszony w postaci przynajmniej 2 podsystemów. Przesyłanie informacji należy zrealizować za pomocą protokołu komunikacyjnego CAN. Sygnalizacja powinna działać w sposób inteligentny tzn. uwzględniać natężenie ruchu oraz ruch na skrzyżowaniu powinien być bezkolizyjny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1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Wybór rzeczywistego skrzyżowania jako przykład modelowy</a:t>
            </a:r>
          </a:p>
          <a:p>
            <a:r>
              <a:rPr lang="pl-PL" dirty="0" smtClean="0"/>
              <a:t>Analiza ruchu na skrzyżowaniu</a:t>
            </a:r>
          </a:p>
          <a:p>
            <a:r>
              <a:rPr lang="pl-PL" dirty="0" smtClean="0"/>
              <a:t>Zaprojektowanie struktury sieci CAN</a:t>
            </a:r>
          </a:p>
          <a:p>
            <a:r>
              <a:rPr lang="pl-PL" dirty="0" smtClean="0"/>
              <a:t>Implementacja pracy cykliczne sygnalizacji</a:t>
            </a:r>
          </a:p>
          <a:p>
            <a:r>
              <a:rPr lang="pl-PL" dirty="0" smtClean="0"/>
              <a:t>Dodanie „inteligencji” uwzględniającej natężenie ruchu</a:t>
            </a:r>
          </a:p>
          <a:p>
            <a:r>
              <a:rPr lang="pl-PL" dirty="0" smtClean="0"/>
              <a:t>Symulacja i testowanie działania</a:t>
            </a:r>
          </a:p>
          <a:p>
            <a:r>
              <a:rPr lang="pl-PL" dirty="0" smtClean="0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2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zadań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Michał Roman – kierownik zespołu, realizacja ….</a:t>
            </a:r>
          </a:p>
          <a:p>
            <a:r>
              <a:rPr lang="pl-PL" dirty="0" smtClean="0"/>
              <a:t>Paweł Węgrzyn – implementacja …, interfejs graficzny</a:t>
            </a:r>
          </a:p>
          <a:p>
            <a:r>
              <a:rPr lang="pl-PL" dirty="0" smtClean="0"/>
              <a:t>Krzysztof </a:t>
            </a:r>
            <a:r>
              <a:rPr lang="pl-PL" dirty="0"/>
              <a:t>M</a:t>
            </a:r>
            <a:r>
              <a:rPr lang="pl-PL" dirty="0" smtClean="0"/>
              <a:t>arszałek – projekt pracy cyklicznej</a:t>
            </a:r>
          </a:p>
          <a:p>
            <a:r>
              <a:rPr lang="pl-PL" dirty="0" smtClean="0"/>
              <a:t>Daniel Hyjek, Bartłomiej Styczeń – projekt „inteligencji”, testowanie</a:t>
            </a:r>
          </a:p>
          <a:p>
            <a:endParaRPr lang="pl-PL" dirty="0"/>
          </a:p>
          <a:p>
            <a:r>
              <a:rPr lang="pl-PL" dirty="0" smtClean="0"/>
              <a:t>dr hab. inż. Paweł Skruch – prowadzący grupę &lt;-HEHE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1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200507"/>
            <a:ext cx="7429499" cy="1478570"/>
          </a:xfrm>
        </p:spPr>
        <p:txBody>
          <a:bodyPr/>
          <a:lstStyle/>
          <a:p>
            <a:r>
              <a:rPr lang="pl-PL" dirty="0" smtClean="0"/>
              <a:t>Schemat sieci CAN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33" y="1436216"/>
            <a:ext cx="7155826" cy="518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86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5" name="Prostokąt zaokrąglony 14"/>
          <p:cNvSpPr/>
          <p:nvPr/>
        </p:nvSpPr>
        <p:spPr>
          <a:xfrm>
            <a:off x="788126" y="411482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1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940526" y="5573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2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092926" y="7097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3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245326" y="8621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4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1397726" y="10145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5</a:t>
            </a:r>
            <a:endParaRPr lang="pl-PL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50126" y="11669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6</a:t>
            </a:r>
            <a:endParaRPr lang="pl-PL" dirty="0"/>
          </a:p>
        </p:txBody>
      </p:sp>
      <p:sp>
        <p:nvSpPr>
          <p:cNvPr id="34" name="Strzałka w prawo 33"/>
          <p:cNvSpPr/>
          <p:nvPr/>
        </p:nvSpPr>
        <p:spPr>
          <a:xfrm>
            <a:off x="1863634" y="3680774"/>
            <a:ext cx="5251269" cy="183656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1863634" y="27859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 w lewo i prawo 37"/>
          <p:cNvSpPr/>
          <p:nvPr/>
        </p:nvSpPr>
        <p:spPr>
          <a:xfrm rot="10800000">
            <a:off x="3727268" y="126369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 w lewo i prawo 38"/>
          <p:cNvSpPr/>
          <p:nvPr/>
        </p:nvSpPr>
        <p:spPr>
          <a:xfrm rot="10800000">
            <a:off x="3735978" y="531753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Wygięta strzałka 41"/>
          <p:cNvSpPr/>
          <p:nvPr/>
        </p:nvSpPr>
        <p:spPr>
          <a:xfrm rot="5400000">
            <a:off x="2851819" y="4593760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Wygięta strzałka 42"/>
          <p:cNvSpPr/>
          <p:nvPr/>
        </p:nvSpPr>
        <p:spPr>
          <a:xfrm rot="16200000">
            <a:off x="4626191" y="1525686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 w prawo 39"/>
          <p:cNvSpPr/>
          <p:nvPr/>
        </p:nvSpPr>
        <p:spPr>
          <a:xfrm rot="10800000">
            <a:off x="1863633" y="24811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 w prawo 40"/>
          <p:cNvSpPr/>
          <p:nvPr/>
        </p:nvSpPr>
        <p:spPr>
          <a:xfrm>
            <a:off x="1863632" y="4058394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kolista 62"/>
          <p:cNvSpPr/>
          <p:nvPr/>
        </p:nvSpPr>
        <p:spPr>
          <a:xfrm flipV="1">
            <a:off x="1838724" y="1526878"/>
            <a:ext cx="3165996" cy="201264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996" h="2012643">
                <a:moveTo>
                  <a:pt x="5826" y="0"/>
                </a:moveTo>
                <a:cubicBezTo>
                  <a:pt x="260619" y="1711"/>
                  <a:pt x="1246737" y="-8411"/>
                  <a:pt x="1592455" y="38675"/>
                </a:cubicBezTo>
                <a:cubicBezTo>
                  <a:pt x="1938173" y="50926"/>
                  <a:pt x="2161414" y="103989"/>
                  <a:pt x="2367517" y="238972"/>
                </a:cubicBezTo>
                <a:cubicBezTo>
                  <a:pt x="2769840" y="596664"/>
                  <a:pt x="2748243" y="709935"/>
                  <a:pt x="2855197" y="935658"/>
                </a:cubicBezTo>
                <a:cubicBezTo>
                  <a:pt x="2958248" y="1140309"/>
                  <a:pt x="3022563" y="1350016"/>
                  <a:pt x="3064203" y="1458172"/>
                </a:cubicBezTo>
                <a:cubicBezTo>
                  <a:pt x="3105843" y="1566328"/>
                  <a:pt x="3063397" y="1563526"/>
                  <a:pt x="3096328" y="1584597"/>
                </a:cubicBezTo>
                <a:lnTo>
                  <a:pt x="3165996" y="1575889"/>
                </a:lnTo>
                <a:lnTo>
                  <a:pt x="3019707" y="2012643"/>
                </a:lnTo>
                <a:lnTo>
                  <a:pt x="2865542" y="1567180"/>
                </a:lnTo>
                <a:lnTo>
                  <a:pt x="2961337" y="1584597"/>
                </a:lnTo>
                <a:cubicBezTo>
                  <a:pt x="2924779" y="1501115"/>
                  <a:pt x="2868533" y="1305073"/>
                  <a:pt x="2776820" y="1074996"/>
                </a:cubicBezTo>
                <a:cubicBezTo>
                  <a:pt x="2658982" y="844919"/>
                  <a:pt x="2420562" y="398889"/>
                  <a:pt x="1993049" y="238972"/>
                </a:cubicBezTo>
                <a:cubicBezTo>
                  <a:pt x="1565536" y="79056"/>
                  <a:pt x="303461" y="135006"/>
                  <a:pt x="2737" y="141623"/>
                </a:cubicBezTo>
                <a:cubicBezTo>
                  <a:pt x="-7845" y="24747"/>
                  <a:pt x="16408" y="116876"/>
                  <a:pt x="5826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kolista 62"/>
          <p:cNvSpPr/>
          <p:nvPr/>
        </p:nvSpPr>
        <p:spPr>
          <a:xfrm rot="10800000" flipV="1">
            <a:off x="3677447" y="3169843"/>
            <a:ext cx="3491096" cy="201747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308138 w 3468308"/>
              <a:gd name="connsiteY0" fmla="*/ 0 h 2012643"/>
              <a:gd name="connsiteX1" fmla="*/ 1894767 w 3468308"/>
              <a:gd name="connsiteY1" fmla="*/ 38675 h 2012643"/>
              <a:gd name="connsiteX2" fmla="*/ 2669829 w 3468308"/>
              <a:gd name="connsiteY2" fmla="*/ 238972 h 2012643"/>
              <a:gd name="connsiteX3" fmla="*/ 3157509 w 3468308"/>
              <a:gd name="connsiteY3" fmla="*/ 935658 h 2012643"/>
              <a:gd name="connsiteX4" fmla="*/ 3366515 w 3468308"/>
              <a:gd name="connsiteY4" fmla="*/ 1458172 h 2012643"/>
              <a:gd name="connsiteX5" fmla="*/ 3398640 w 3468308"/>
              <a:gd name="connsiteY5" fmla="*/ 1584597 h 2012643"/>
              <a:gd name="connsiteX6" fmla="*/ 3468308 w 3468308"/>
              <a:gd name="connsiteY6" fmla="*/ 1575889 h 2012643"/>
              <a:gd name="connsiteX7" fmla="*/ 3322019 w 3468308"/>
              <a:gd name="connsiteY7" fmla="*/ 2012643 h 2012643"/>
              <a:gd name="connsiteX8" fmla="*/ 3167854 w 3468308"/>
              <a:gd name="connsiteY8" fmla="*/ 1567180 h 2012643"/>
              <a:gd name="connsiteX9" fmla="*/ 3263649 w 3468308"/>
              <a:gd name="connsiteY9" fmla="*/ 1584597 h 2012643"/>
              <a:gd name="connsiteX10" fmla="*/ 3079132 w 3468308"/>
              <a:gd name="connsiteY10" fmla="*/ 1074996 h 2012643"/>
              <a:gd name="connsiteX11" fmla="*/ 2295361 w 3468308"/>
              <a:gd name="connsiteY11" fmla="*/ 238972 h 2012643"/>
              <a:gd name="connsiteX12" fmla="*/ 249 w 3468308"/>
              <a:gd name="connsiteY12" fmla="*/ 124206 h 2012643"/>
              <a:gd name="connsiteX13" fmla="*/ 308138 w 3468308"/>
              <a:gd name="connsiteY13" fmla="*/ 0 h 2012643"/>
              <a:gd name="connsiteX0" fmla="*/ 0 w 3491096"/>
              <a:gd name="connsiteY0" fmla="*/ 0 h 2003934"/>
              <a:gd name="connsiteX1" fmla="*/ 1917555 w 3491096"/>
              <a:gd name="connsiteY1" fmla="*/ 29966 h 2003934"/>
              <a:gd name="connsiteX2" fmla="*/ 2692617 w 3491096"/>
              <a:gd name="connsiteY2" fmla="*/ 230263 h 2003934"/>
              <a:gd name="connsiteX3" fmla="*/ 3180297 w 3491096"/>
              <a:gd name="connsiteY3" fmla="*/ 926949 h 2003934"/>
              <a:gd name="connsiteX4" fmla="*/ 3389303 w 3491096"/>
              <a:gd name="connsiteY4" fmla="*/ 1449463 h 2003934"/>
              <a:gd name="connsiteX5" fmla="*/ 3421428 w 3491096"/>
              <a:gd name="connsiteY5" fmla="*/ 1575888 h 2003934"/>
              <a:gd name="connsiteX6" fmla="*/ 3491096 w 3491096"/>
              <a:gd name="connsiteY6" fmla="*/ 1567180 h 2003934"/>
              <a:gd name="connsiteX7" fmla="*/ 3344807 w 3491096"/>
              <a:gd name="connsiteY7" fmla="*/ 2003934 h 2003934"/>
              <a:gd name="connsiteX8" fmla="*/ 3190642 w 3491096"/>
              <a:gd name="connsiteY8" fmla="*/ 1558471 h 2003934"/>
              <a:gd name="connsiteX9" fmla="*/ 3286437 w 3491096"/>
              <a:gd name="connsiteY9" fmla="*/ 1575888 h 2003934"/>
              <a:gd name="connsiteX10" fmla="*/ 3101920 w 3491096"/>
              <a:gd name="connsiteY10" fmla="*/ 1066287 h 2003934"/>
              <a:gd name="connsiteX11" fmla="*/ 2318149 w 3491096"/>
              <a:gd name="connsiteY11" fmla="*/ 230263 h 2003934"/>
              <a:gd name="connsiteX12" fmla="*/ 23037 w 3491096"/>
              <a:gd name="connsiteY12" fmla="*/ 115497 h 2003934"/>
              <a:gd name="connsiteX13" fmla="*/ 0 w 3491096"/>
              <a:gd name="connsiteY13" fmla="*/ 0 h 2003934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1096" h="2017473">
                <a:moveTo>
                  <a:pt x="0" y="13539"/>
                </a:moveTo>
                <a:cubicBezTo>
                  <a:pt x="305263" y="14857"/>
                  <a:pt x="610526" y="-1242"/>
                  <a:pt x="915789" y="76"/>
                </a:cubicBezTo>
                <a:cubicBezTo>
                  <a:pt x="1249711" y="14552"/>
                  <a:pt x="1644593" y="2903"/>
                  <a:pt x="1917555" y="34796"/>
                </a:cubicBezTo>
                <a:cubicBezTo>
                  <a:pt x="2263273" y="47047"/>
                  <a:pt x="2486514" y="108819"/>
                  <a:pt x="2692617" y="243802"/>
                </a:cubicBezTo>
                <a:cubicBezTo>
                  <a:pt x="3094940" y="601494"/>
                  <a:pt x="3073343" y="714765"/>
                  <a:pt x="3180297" y="940488"/>
                </a:cubicBezTo>
                <a:cubicBezTo>
                  <a:pt x="3283348" y="1145139"/>
                  <a:pt x="3347663" y="1354846"/>
                  <a:pt x="3389303" y="1463002"/>
                </a:cubicBezTo>
                <a:cubicBezTo>
                  <a:pt x="3430943" y="1571158"/>
                  <a:pt x="3388497" y="1568356"/>
                  <a:pt x="3421428" y="1589427"/>
                </a:cubicBezTo>
                <a:lnTo>
                  <a:pt x="3491096" y="1580719"/>
                </a:lnTo>
                <a:lnTo>
                  <a:pt x="3344807" y="2017473"/>
                </a:lnTo>
                <a:lnTo>
                  <a:pt x="3190642" y="1572010"/>
                </a:lnTo>
                <a:lnTo>
                  <a:pt x="3286437" y="1589427"/>
                </a:lnTo>
                <a:cubicBezTo>
                  <a:pt x="3249879" y="1505945"/>
                  <a:pt x="3193633" y="1309903"/>
                  <a:pt x="3101920" y="1079826"/>
                </a:cubicBezTo>
                <a:cubicBezTo>
                  <a:pt x="2984082" y="849749"/>
                  <a:pt x="2745662" y="403719"/>
                  <a:pt x="2318149" y="243802"/>
                </a:cubicBezTo>
                <a:cubicBezTo>
                  <a:pt x="1890636" y="83886"/>
                  <a:pt x="323761" y="122419"/>
                  <a:pt x="23037" y="129036"/>
                </a:cubicBezTo>
                <a:cubicBezTo>
                  <a:pt x="12455" y="12160"/>
                  <a:pt x="10582" y="130415"/>
                  <a:pt x="0" y="13539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 w lewo i prawo 18"/>
          <p:cNvSpPr/>
          <p:nvPr/>
        </p:nvSpPr>
        <p:spPr>
          <a:xfrm rot="5400000">
            <a:off x="5611574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i prawo 19"/>
          <p:cNvSpPr/>
          <p:nvPr/>
        </p:nvSpPr>
        <p:spPr>
          <a:xfrm rot="5400000">
            <a:off x="1748792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Wygięta strzałka 26"/>
          <p:cNvSpPr/>
          <p:nvPr/>
        </p:nvSpPr>
        <p:spPr>
          <a:xfrm rot="10800000" flipH="1">
            <a:off x="4116337" y="3320858"/>
            <a:ext cx="2998564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 w prawo 27"/>
          <p:cNvSpPr/>
          <p:nvPr/>
        </p:nvSpPr>
        <p:spPr>
          <a:xfrm rot="16200000" flipH="1">
            <a:off x="1548518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ygięta strzałka 31"/>
          <p:cNvSpPr/>
          <p:nvPr/>
        </p:nvSpPr>
        <p:spPr>
          <a:xfrm rot="10800000" flipH="1" flipV="1">
            <a:off x="5204093" y="4026942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w prawo 32"/>
          <p:cNvSpPr/>
          <p:nvPr/>
        </p:nvSpPr>
        <p:spPr>
          <a:xfrm rot="5400000" flipH="1" flipV="1">
            <a:off x="2640443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Wygięta strzałka 36"/>
          <p:cNvSpPr/>
          <p:nvPr/>
        </p:nvSpPr>
        <p:spPr>
          <a:xfrm rot="10800000" flipV="1">
            <a:off x="2481943" y="2700545"/>
            <a:ext cx="2404663" cy="595952"/>
          </a:xfrm>
          <a:prstGeom prst="bentArrow">
            <a:avLst>
              <a:gd name="adj1" fmla="val 19337"/>
              <a:gd name="adj2" fmla="val 25708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 w prawo 35"/>
          <p:cNvSpPr/>
          <p:nvPr/>
        </p:nvSpPr>
        <p:spPr>
          <a:xfrm rot="5400000" flipH="1" flipV="1">
            <a:off x="2198987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Wygięta strzałka 43"/>
          <p:cNvSpPr/>
          <p:nvPr/>
        </p:nvSpPr>
        <p:spPr>
          <a:xfrm rot="10800000">
            <a:off x="2285675" y="2125255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 w prawo 25"/>
          <p:cNvSpPr/>
          <p:nvPr/>
        </p:nvSpPr>
        <p:spPr>
          <a:xfrm rot="16200000" flipH="1">
            <a:off x="1211147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736763" y="773559"/>
            <a:ext cx="7653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Cykle pracy sygnalizatorów</a:t>
            </a:r>
            <a:endParaRPr lang="pl-PL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4" grpId="0" animBg="1"/>
      <p:bldP spid="34" grpId="2" animBg="1"/>
      <p:bldP spid="34" grpId="3" animBg="1"/>
      <p:bldP spid="35" grpId="0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3" grpId="0" animBg="1"/>
      <p:bldP spid="43" grpId="1" animBg="1"/>
      <p:bldP spid="40" grpId="0" animBg="1"/>
      <p:bldP spid="40" grpId="1" animBg="1"/>
      <p:bldP spid="41" grpId="0" animBg="1"/>
      <p:bldP spid="41" grpId="1" animBg="1"/>
      <p:bldP spid="63" grpId="0" animBg="1"/>
      <p:bldP spid="6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  <p:bldP spid="37" grpId="0" animBg="1"/>
      <p:bldP spid="36" grpId="0" animBg="1"/>
      <p:bldP spid="44" grpId="0" animBg="1"/>
      <p:bldP spid="44" grpId="1" animBg="1"/>
      <p:bldP spid="26" grpId="0" animBg="1"/>
      <p:bldP spid="26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cykliczna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Coś o pracy cyklicznej, np. fragment tabelki ze stanami wyjściowymi czy coś, można dodać tutaj jeszcze z 1 slajd jak będzie potrzeba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3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„inteligentna”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analizujący natężenie ruchu w zależności od ilości samochodów na danym pasie oraz pieszych może:</a:t>
            </a:r>
          </a:p>
          <a:p>
            <a:r>
              <a:rPr lang="pl-PL" dirty="0" smtClean="0"/>
              <a:t>Zmieniać długość trwania cyklu w przedziale czasu ustalonym dla tego cyklu</a:t>
            </a:r>
          </a:p>
          <a:p>
            <a:r>
              <a:rPr lang="pl-PL" dirty="0" smtClean="0"/>
              <a:t>Pominąć całkowicie cykl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Podejmowanie decyzji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19564"/>
              </p:ext>
            </p:extLst>
          </p:nvPr>
        </p:nvGraphicFramePr>
        <p:xfrm>
          <a:off x="856060" y="254436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227</TotalTime>
  <Words>296</Words>
  <Application>Microsoft Office PowerPoint</Application>
  <PresentationFormat>Pokaz na ekranie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Obwód</vt:lpstr>
      <vt:lpstr>Model drogowej sygnalizacji świetlnej w programie CANoe </vt:lpstr>
      <vt:lpstr>Problem do rozwiązania</vt:lpstr>
      <vt:lpstr>Etapy realizacji</vt:lpstr>
      <vt:lpstr>Podział zadań</vt:lpstr>
      <vt:lpstr>Schemat sieci CAN</vt:lpstr>
      <vt:lpstr>Prezentacja programu PowerPoint</vt:lpstr>
      <vt:lpstr>Praca cykliczna</vt:lpstr>
      <vt:lpstr>Praca „inteligentna”</vt:lpstr>
      <vt:lpstr>Podejmowanie decyzji</vt:lpstr>
      <vt:lpstr>ramki</vt:lpstr>
      <vt:lpstr>Symulacja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drogowej sygnalizacji świetlnej w programie CANoe</dc:title>
  <dc:creator>Daniel Hyjek</dc:creator>
  <cp:lastModifiedBy>Daniel Hyjek</cp:lastModifiedBy>
  <cp:revision>26</cp:revision>
  <dcterms:created xsi:type="dcterms:W3CDTF">2017-03-15T11:07:53Z</dcterms:created>
  <dcterms:modified xsi:type="dcterms:W3CDTF">2017-03-15T16:33:38Z</dcterms:modified>
</cp:coreProperties>
</file>