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61" r:id="rId5"/>
    <p:sldId id="262" r:id="rId6"/>
    <p:sldId id="271" r:id="rId7"/>
    <p:sldId id="269" r:id="rId8"/>
    <p:sldId id="268" r:id="rId9"/>
    <p:sldId id="270" r:id="rId10"/>
    <p:sldId id="267" r:id="rId11"/>
    <p:sldId id="266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ECF4209-4787-434B-BD38-7EB4CBDF1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93A98F6B-E370-4CDF-BDBA-84852D0D3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ADDDC68-E37E-4B87-82D6-CA7126DD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0AD0-D837-4260-A1EA-8E7FFEE4B09F}" type="datetimeFigureOut">
              <a:rPr lang="ro-RO" smtClean="0"/>
              <a:t>24.06.2020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08F57ACB-C736-4A6E-8B4C-17B94670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75E1BBA4-53BC-460F-BFBC-780019F33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7207-4A2F-4C6F-AAF0-F34EBACF144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8950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4D7BB30-E036-4FA8-84C2-7EF40B31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A5C5C21B-5809-4A3E-9545-311DFAF10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8B70B9D-8DA3-4F01-AF68-64E098F1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0AD0-D837-4260-A1EA-8E7FFEE4B09F}" type="datetimeFigureOut">
              <a:rPr lang="ro-RO" smtClean="0"/>
              <a:t>24.06.2020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D676009-0607-44FE-8968-EE1A460F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17E5407-7F9D-457E-A467-81F1D355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7207-4A2F-4C6F-AAF0-F34EBACF144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97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072545FF-17EF-492C-98C1-ED790D92F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C66A3D3E-036B-49F5-BF5F-3BC71C9E2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662A14BD-8391-4333-B490-C9FDB5FB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0AD0-D837-4260-A1EA-8E7FFEE4B09F}" type="datetimeFigureOut">
              <a:rPr lang="ro-RO" smtClean="0"/>
              <a:t>24.06.2020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A97C7BE-7516-45DF-9268-78B6C49E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40849C9-4DEE-4B71-BF63-81575978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7207-4A2F-4C6F-AAF0-F34EBACF144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4299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8CE4050-6010-4A39-9280-102191C1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620ABD4-9FE9-45C5-B34C-BDDD1B062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C8EEBE8-72B0-441B-8F13-A66F96B4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0AD0-D837-4260-A1EA-8E7FFEE4B09F}" type="datetimeFigureOut">
              <a:rPr lang="ro-RO" smtClean="0"/>
              <a:t>24.06.2020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08ACCB0-BA66-4F33-8A3F-85193633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CB39D66-20CA-4FA1-BE19-066CD5C9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7207-4A2F-4C6F-AAF0-F34EBACF144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4005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0E80944-2445-421C-A1B0-E376206C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F93AFD8D-1A0A-479B-92F4-6DEB21808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D20A14EF-0AA0-40AA-9157-C847A9A98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0AD0-D837-4260-A1EA-8E7FFEE4B09F}" type="datetimeFigureOut">
              <a:rPr lang="ro-RO" smtClean="0"/>
              <a:t>24.06.2020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7734E50-04CD-4E12-A7A2-B41CCBBB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1F29DAA0-9A25-445C-BB95-B1DF7466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7207-4A2F-4C6F-AAF0-F34EBACF144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7026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138BCDD-FD41-4090-B753-484BBED0F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9732D1B-86CE-4220-8801-12E488F9A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0EA9DA69-E930-4042-9AEE-A5437BD12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26F90586-CE1B-4C11-B29B-171D5E52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0AD0-D837-4260-A1EA-8E7FFEE4B09F}" type="datetimeFigureOut">
              <a:rPr lang="ro-RO" smtClean="0"/>
              <a:t>24.06.2020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7BDD5EE8-066D-4D0F-8387-CA26F5FC9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1BF56929-A480-45E2-94BF-6A5D2633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7207-4A2F-4C6F-AAF0-F34EBACF144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069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09CB8E4-1055-4C81-8BBD-05ECB0DE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F7522345-4FD5-4A45-B132-8EC001D66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8C5767F-801D-4AA8-823E-9467D2DE7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639A27CE-F7D7-4F8C-AD27-52629590F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8FA90869-1200-4EED-B02C-37516EFAE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97897C6F-AF19-4821-8733-012D9054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0AD0-D837-4260-A1EA-8E7FFEE4B09F}" type="datetimeFigureOut">
              <a:rPr lang="ro-RO" smtClean="0"/>
              <a:t>24.06.2020</a:t>
            </a:fld>
            <a:endParaRPr lang="ro-RO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0DD51565-19E4-40EB-9ED0-4D66CCD6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C8E1E48E-2322-4BD2-BACA-D2967474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7207-4A2F-4C6F-AAF0-F34EBACF144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1717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E655025-C05A-4752-92BC-C8FB8C4E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4A4A1111-53E5-4C12-A53C-2176F072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0AD0-D837-4260-A1EA-8E7FFEE4B09F}" type="datetimeFigureOut">
              <a:rPr lang="ro-RO" smtClean="0"/>
              <a:t>24.06.2020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5ADB5D1C-C823-48E9-A230-3F5BA231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72A6384B-5B07-47DA-8231-DF69824E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7207-4A2F-4C6F-AAF0-F34EBACF144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578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C7BE749A-DCC4-4939-BE1F-A8ED0C0A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0AD0-D837-4260-A1EA-8E7FFEE4B09F}" type="datetimeFigureOut">
              <a:rPr lang="ro-RO" smtClean="0"/>
              <a:t>24.06.2020</a:t>
            </a:fld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B5226A93-A6BF-4C25-B7AF-9D499820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72943EBC-6248-4DF4-971C-50ED365E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7207-4A2F-4C6F-AAF0-F34EBACF144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0742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D04119D-7C34-4FAC-9E23-DE4F30A8F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A92B534-5FE6-4BFD-BEDE-701DE777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5B0C4D36-4E84-43EB-BE2B-EA5107BE9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CD3A0B3B-E239-4647-974C-9D6A6FEE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0AD0-D837-4260-A1EA-8E7FFEE4B09F}" type="datetimeFigureOut">
              <a:rPr lang="ro-RO" smtClean="0"/>
              <a:t>24.06.2020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3731FFE7-D579-401D-B55D-DA077DE6D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13D621AE-78FA-412E-9B81-25440A15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7207-4A2F-4C6F-AAF0-F34EBACF144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8582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10A8E13-40A4-4B42-8FD5-F0BCC110A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64558851-BF4A-4870-BA11-BFF041901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BA69E70D-DCE5-4DE8-A87E-57F8F8E4E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EA3FCD6E-7F19-49D3-9292-9191DC9C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0AD0-D837-4260-A1EA-8E7FFEE4B09F}" type="datetimeFigureOut">
              <a:rPr lang="ro-RO" smtClean="0"/>
              <a:t>24.06.2020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4C017437-75D9-4366-A261-978613F8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BB484699-2B0C-4106-B6F7-7E9D359C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7207-4A2F-4C6F-AAF0-F34EBACF144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0311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86CC4049-121C-40CF-9578-198465BD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127F3A49-CD3A-45FA-8E6C-AC1B583E8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6D1FFDEF-0786-4DC9-BEAA-0924F2F52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B0AD0-D837-4260-A1EA-8E7FFEE4B09F}" type="datetimeFigureOut">
              <a:rPr lang="ro-RO" smtClean="0"/>
              <a:t>24.06.2020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5CA56C41-7842-454A-AC18-7DF1F75F5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F0D4C97-4001-48BD-B1CF-FE4DB5623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B7207-4A2F-4C6F-AAF0-F34EBACF144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5565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9B6BE46-89A0-42D3-AC9B-FF9F5A44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324" y="1958313"/>
            <a:ext cx="7604126" cy="1876841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8800" dirty="0" err="1"/>
              <a:t>tinCAR</a:t>
            </a:r>
            <a:endParaRPr lang="ro-RO" sz="8800" dirty="0"/>
          </a:p>
        </p:txBody>
      </p:sp>
      <p:sp>
        <p:nvSpPr>
          <p:cNvPr id="6" name="Substituent text 5">
            <a:extLst>
              <a:ext uri="{FF2B5EF4-FFF2-40B4-BE49-F238E27FC236}">
                <a16:creationId xmlns:a16="http://schemas.microsoft.com/office/drawing/2014/main" id="{A3026C4B-BEBF-4671-9C0D-591CF299C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7523" y="3835154"/>
            <a:ext cx="8655728" cy="2121332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en-US" dirty="0"/>
              <a:t> de : </a:t>
            </a:r>
            <a:r>
              <a:rPr lang="en-US" dirty="0" err="1"/>
              <a:t>Jichi</a:t>
            </a:r>
            <a:r>
              <a:rPr lang="en-US" dirty="0"/>
              <a:t> Fabian </a:t>
            </a:r>
            <a:r>
              <a:rPr lang="en-US" dirty="0" err="1"/>
              <a:t>Casian</a:t>
            </a:r>
            <a:r>
              <a:rPr lang="en-US" dirty="0"/>
              <a:t>, </a:t>
            </a:r>
            <a:r>
              <a:rPr lang="en-US" dirty="0" err="1"/>
              <a:t>Iurasoc</a:t>
            </a:r>
            <a:r>
              <a:rPr lang="en-US" dirty="0"/>
              <a:t> Daniel</a:t>
            </a:r>
          </a:p>
          <a:p>
            <a:pPr algn="ctr"/>
            <a:r>
              <a:rPr lang="en-US" dirty="0"/>
              <a:t>CTI </a:t>
            </a:r>
            <a:r>
              <a:rPr lang="en-US" dirty="0" err="1"/>
              <a:t>anul</a:t>
            </a:r>
            <a:r>
              <a:rPr lang="en-US" dirty="0"/>
              <a:t> II, </a:t>
            </a:r>
            <a:r>
              <a:rPr lang="en-US" dirty="0" err="1"/>
              <a:t>grupa</a:t>
            </a:r>
            <a:r>
              <a:rPr lang="en-US" dirty="0"/>
              <a:t> 4.1</a:t>
            </a:r>
          </a:p>
          <a:p>
            <a:pPr algn="ctr"/>
            <a:r>
              <a:rPr lang="en-US" dirty="0" err="1"/>
              <a:t>Profesor</a:t>
            </a:r>
            <a:r>
              <a:rPr lang="en-US" dirty="0"/>
              <a:t> </a:t>
            </a:r>
            <a:r>
              <a:rPr lang="en-US" dirty="0" err="1"/>
              <a:t>coordonator</a:t>
            </a:r>
            <a:r>
              <a:rPr lang="en-US" dirty="0"/>
              <a:t>: Cosmin </a:t>
            </a:r>
            <a:r>
              <a:rPr lang="en-US" dirty="0" err="1"/>
              <a:t>Marsavina</a:t>
            </a:r>
            <a:endParaRPr lang="ro-RO" dirty="0"/>
          </a:p>
        </p:txBody>
      </p:sp>
      <p:pic>
        <p:nvPicPr>
          <p:cNvPr id="5" name="Imagine 4" descr="O imagine care conține desen, floare, lumină&#10;&#10;Descriere generată automat">
            <a:extLst>
              <a:ext uri="{FF2B5EF4-FFF2-40B4-BE49-F238E27FC236}">
                <a16:creationId xmlns:a16="http://schemas.microsoft.com/office/drawing/2014/main" id="{6A5D0EAD-260A-4467-A5E0-C4C89F5013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2" r="-2" b="24567"/>
          <a:stretch/>
        </p:blipFill>
        <p:spPr>
          <a:xfrm>
            <a:off x="2" y="10"/>
            <a:ext cx="320992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47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7CB988E1-4C02-48E6-B6DB-B4E0CAD0C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1850" y="443883"/>
            <a:ext cx="8524228" cy="573308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Dificultati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in </a:t>
            </a:r>
            <a:r>
              <a:rPr lang="en-US" dirty="0" err="1"/>
              <a:t>testarea</a:t>
            </a:r>
            <a:r>
              <a:rPr lang="en-US" dirty="0"/>
              <a:t> a controller-</a:t>
            </a:r>
            <a:r>
              <a:rPr lang="en-US" dirty="0" err="1"/>
              <a:t>urilor</a:t>
            </a:r>
            <a:r>
              <a:rPr lang="en-US" dirty="0"/>
              <a:t>. </a:t>
            </a:r>
            <a:r>
              <a:rPr lang="en-US" dirty="0" err="1"/>
              <a:t>Metodele</a:t>
            </a:r>
            <a:r>
              <a:rPr lang="en-US" dirty="0"/>
              <a:t> din </a:t>
            </a:r>
            <a:r>
              <a:rPr lang="en-US" dirty="0" err="1"/>
              <a:t>controllerele</a:t>
            </a:r>
            <a:r>
              <a:rPr lang="en-US" dirty="0"/>
              <a:t> </a:t>
            </a:r>
            <a:r>
              <a:rPr lang="en-US" dirty="0" err="1"/>
              <a:t>noastre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strans</a:t>
            </a:r>
            <a:r>
              <a:rPr lang="en-US" dirty="0"/>
              <a:t> legate de </a:t>
            </a: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interactiva</a:t>
            </a:r>
            <a:r>
              <a:rPr lang="en-US" dirty="0"/>
              <a:t> a </a:t>
            </a:r>
            <a:r>
              <a:rPr lang="en-US" dirty="0" err="1"/>
              <a:t>aplicatiei</a:t>
            </a:r>
            <a:r>
              <a:rPr lang="en-US" dirty="0"/>
              <a:t>, pe care nu le-am </a:t>
            </a:r>
            <a:r>
              <a:rPr lang="en-US" dirty="0" err="1"/>
              <a:t>putut</a:t>
            </a:r>
            <a:r>
              <a:rPr lang="en-US" dirty="0"/>
              <a:t> </a:t>
            </a:r>
            <a:r>
              <a:rPr lang="en-US" dirty="0" err="1"/>
              <a:t>testa</a:t>
            </a:r>
            <a:r>
              <a:rPr lang="en-US" dirty="0"/>
              <a:t> </a:t>
            </a:r>
            <a:r>
              <a:rPr lang="en-US" dirty="0" err="1"/>
              <a:t>fara</a:t>
            </a:r>
            <a:r>
              <a:rPr lang="en-US" dirty="0"/>
              <a:t> teste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pornesc</a:t>
            </a:r>
            <a:r>
              <a:rPr lang="en-US" dirty="0"/>
              <a:t> </a:t>
            </a:r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apasa</a:t>
            </a:r>
            <a:r>
              <a:rPr lang="en-US" dirty="0"/>
              <a:t> </a:t>
            </a:r>
            <a:r>
              <a:rPr lang="en-US" dirty="0" err="1"/>
              <a:t>singure</a:t>
            </a:r>
            <a:r>
              <a:rPr lang="en-US" dirty="0"/>
              <a:t> </a:t>
            </a:r>
            <a:r>
              <a:rPr lang="en-US" dirty="0" err="1"/>
              <a:t>butoane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acestor</a:t>
            </a:r>
            <a:r>
              <a:rPr lang="en-US" dirty="0"/>
              <a:t> </a:t>
            </a:r>
            <a:r>
              <a:rPr lang="en-US" dirty="0" err="1"/>
              <a:t>dificultati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40% coverage in </a:t>
            </a:r>
            <a:r>
              <a:rPr lang="en-US" dirty="0" err="1"/>
              <a:t>sectiunea</a:t>
            </a:r>
            <a:r>
              <a:rPr lang="en-US" dirty="0"/>
              <a:t> de controllers. In general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actiune</a:t>
            </a:r>
            <a:r>
              <a:rPr lang="en-US" dirty="0"/>
              <a:t> a </a:t>
            </a:r>
            <a:r>
              <a:rPr lang="en-US" dirty="0" err="1"/>
              <a:t>utilizatorului</a:t>
            </a:r>
            <a:r>
              <a:rPr lang="en-US" dirty="0"/>
              <a:t> era </a:t>
            </a:r>
            <a:r>
              <a:rPr lang="en-US" dirty="0" err="1"/>
              <a:t>urmata</a:t>
            </a:r>
            <a:r>
              <a:rPr lang="en-US" dirty="0"/>
              <a:t> de </a:t>
            </a:r>
            <a:r>
              <a:rPr lang="en-US" dirty="0" err="1"/>
              <a:t>incarcarea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pagini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alerte</a:t>
            </a:r>
            <a:r>
              <a:rPr lang="en-US" dirty="0"/>
              <a:t> ( notification box ).</a:t>
            </a:r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5" name="Imagine 4" descr="O imagine care conține desen, floare, lumină&#10;&#10;Descriere generată automat">
            <a:extLst>
              <a:ext uri="{FF2B5EF4-FFF2-40B4-BE49-F238E27FC236}">
                <a16:creationId xmlns:a16="http://schemas.microsoft.com/office/drawing/2014/main" id="{6A5D0EAD-260A-4467-A5E0-C4C89F5013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2" r="-2" b="24567"/>
          <a:stretch/>
        </p:blipFill>
        <p:spPr>
          <a:xfrm>
            <a:off x="2" y="10"/>
            <a:ext cx="3209924" cy="6857990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E0281E99-5DB8-4ADA-845C-7B122B75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889" y="4335544"/>
            <a:ext cx="8820150" cy="241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58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05BD9C43-3097-4C26-8883-E11CA9235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74" y="292963"/>
            <a:ext cx="8610600" cy="62792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 </a:t>
            </a:r>
            <a:r>
              <a:rPr lang="en-US" dirty="0" err="1"/>
              <a:t>asemenea</a:t>
            </a:r>
            <a:r>
              <a:rPr lang="en-US" dirty="0"/>
              <a:t> </a:t>
            </a:r>
            <a:r>
              <a:rPr lang="en-US" dirty="0" err="1"/>
              <a:t>exceptiile</a:t>
            </a:r>
            <a:r>
              <a:rPr lang="en-US" dirty="0"/>
              <a:t> nu au </a:t>
            </a:r>
            <a:r>
              <a:rPr lang="en-US" dirty="0" err="1"/>
              <a:t>putut</a:t>
            </a:r>
            <a:r>
              <a:rPr lang="en-US" dirty="0"/>
              <a:t> fi testate in </a:t>
            </a:r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noastra</a:t>
            </a:r>
            <a:r>
              <a:rPr lang="en-US" dirty="0"/>
              <a:t>,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inafara</a:t>
            </a:r>
            <a:r>
              <a:rPr lang="en-US" dirty="0"/>
              <a:t> de </a:t>
            </a:r>
            <a:r>
              <a:rPr lang="en-US" dirty="0" err="1"/>
              <a:t>exceptia</a:t>
            </a:r>
            <a:r>
              <a:rPr lang="en-US" dirty="0"/>
              <a:t> </a:t>
            </a:r>
            <a:r>
              <a:rPr lang="en-US" dirty="0" err="1"/>
              <a:t>UsernameOrPasswordDoesNotExistException</a:t>
            </a:r>
            <a:r>
              <a:rPr lang="en-US" dirty="0"/>
              <a:t>, </a:t>
            </a:r>
            <a:r>
              <a:rPr lang="en-US" dirty="0" err="1"/>
              <a:t>celelalte</a:t>
            </a:r>
            <a:r>
              <a:rPr lang="en-US" dirty="0"/>
              <a:t> </a:t>
            </a:r>
            <a:r>
              <a:rPr lang="en-US" dirty="0" err="1"/>
              <a:t>exceptii</a:t>
            </a:r>
            <a:r>
              <a:rPr lang="en-US" dirty="0"/>
              <a:t> </a:t>
            </a:r>
            <a:r>
              <a:rPr lang="en-US" dirty="0" err="1"/>
              <a:t>genereaza</a:t>
            </a:r>
            <a:r>
              <a:rPr lang="en-US" dirty="0"/>
              <a:t> </a:t>
            </a:r>
            <a:r>
              <a:rPr lang="en-US" dirty="0" err="1"/>
              <a:t>deschiderea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ferestre</a:t>
            </a:r>
            <a:r>
              <a:rPr lang="en-US" dirty="0"/>
              <a:t> </a:t>
            </a:r>
            <a:r>
              <a:rPr lang="en-US" dirty="0" err="1"/>
              <a:t>corespunzatoare</a:t>
            </a:r>
            <a:r>
              <a:rPr lang="en-US" dirty="0"/>
              <a:t>,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avertizeaza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ca o </a:t>
            </a:r>
            <a:r>
              <a:rPr lang="en-US" dirty="0" err="1"/>
              <a:t>situatie</a:t>
            </a:r>
            <a:r>
              <a:rPr lang="en-US" dirty="0"/>
              <a:t> </a:t>
            </a:r>
            <a:r>
              <a:rPr lang="en-US" dirty="0" err="1"/>
              <a:t>exceptionala</a:t>
            </a:r>
            <a:r>
              <a:rPr lang="en-US" dirty="0"/>
              <a:t> a </a:t>
            </a:r>
            <a:r>
              <a:rPr lang="en-US" dirty="0" err="1"/>
              <a:t>aparut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ofera</a:t>
            </a:r>
            <a:r>
              <a:rPr lang="en-US" dirty="0"/>
              <a:t> </a:t>
            </a:r>
            <a:r>
              <a:rPr lang="en-US" dirty="0" err="1"/>
              <a:t>indicatii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corectarea</a:t>
            </a:r>
            <a:r>
              <a:rPr lang="en-US" dirty="0"/>
              <a:t> </a:t>
            </a:r>
            <a:r>
              <a:rPr lang="en-US" dirty="0" err="1"/>
              <a:t>acesteia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5" name="Imagine 4" descr="O imagine care conține desen, floare, lumină&#10;&#10;Descriere generată automat">
            <a:extLst>
              <a:ext uri="{FF2B5EF4-FFF2-40B4-BE49-F238E27FC236}">
                <a16:creationId xmlns:a16="http://schemas.microsoft.com/office/drawing/2014/main" id="{6A5D0EAD-260A-4467-A5E0-C4C89F5013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2" r="-2" b="24567"/>
          <a:stretch/>
        </p:blipFill>
        <p:spPr>
          <a:xfrm>
            <a:off x="2" y="10"/>
            <a:ext cx="3209924" cy="6857990"/>
          </a:xfrm>
          <a:prstGeom prst="rect">
            <a:avLst/>
          </a:prstGeom>
        </p:spPr>
      </p:pic>
      <p:pic>
        <p:nvPicPr>
          <p:cNvPr id="8" name="Imagine 7">
            <a:extLst>
              <a:ext uri="{FF2B5EF4-FFF2-40B4-BE49-F238E27FC236}">
                <a16:creationId xmlns:a16="http://schemas.microsoft.com/office/drawing/2014/main" id="{C85DC6D7-615F-4C8A-B9A2-7D702924C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686" y="3429000"/>
            <a:ext cx="74199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3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9B6BE46-89A0-42D3-AC9B-FF9F5A44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699" y="1709738"/>
            <a:ext cx="8753475" cy="1876841"/>
          </a:xfrm>
          <a:noFill/>
        </p:spPr>
        <p:txBody>
          <a:bodyPr>
            <a:noAutofit/>
          </a:bodyPr>
          <a:lstStyle/>
          <a:p>
            <a:pPr algn="ctr"/>
            <a:r>
              <a:rPr lang="en-US" dirty="0" err="1"/>
              <a:t>Multumim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atentie</a:t>
            </a:r>
            <a:r>
              <a:rPr lang="en-US" dirty="0"/>
              <a:t> !</a:t>
            </a:r>
            <a:endParaRPr lang="ro-RO" dirty="0"/>
          </a:p>
        </p:txBody>
      </p:sp>
      <p:sp>
        <p:nvSpPr>
          <p:cNvPr id="6" name="Substituent text 5">
            <a:extLst>
              <a:ext uri="{FF2B5EF4-FFF2-40B4-BE49-F238E27FC236}">
                <a16:creationId xmlns:a16="http://schemas.microsoft.com/office/drawing/2014/main" id="{A3026C4B-BEBF-4671-9C0D-591CF299C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4699" y="3968319"/>
            <a:ext cx="8753475" cy="2121332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tinCAR</a:t>
            </a:r>
            <a:r>
              <a:rPr lang="en-US" sz="3600" dirty="0"/>
              <a:t> </a:t>
            </a:r>
          </a:p>
          <a:p>
            <a:pPr algn="ctr"/>
            <a:r>
              <a:rPr lang="en-US" sz="3600" dirty="0"/>
              <a:t>The perfect place to find your new car</a:t>
            </a:r>
            <a:endParaRPr lang="ro-RO" sz="3600" dirty="0"/>
          </a:p>
        </p:txBody>
      </p:sp>
      <p:pic>
        <p:nvPicPr>
          <p:cNvPr id="5" name="Imagine 4" descr="O imagine care conține desen, floare, lumină&#10;&#10;Descriere generată automat">
            <a:extLst>
              <a:ext uri="{FF2B5EF4-FFF2-40B4-BE49-F238E27FC236}">
                <a16:creationId xmlns:a16="http://schemas.microsoft.com/office/drawing/2014/main" id="{6A5D0EAD-260A-4467-A5E0-C4C89F5013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2" r="-2" b="24567"/>
          <a:stretch/>
        </p:blipFill>
        <p:spPr>
          <a:xfrm>
            <a:off x="2" y="10"/>
            <a:ext cx="320992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2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9B6BE46-89A0-42D3-AC9B-FF9F5A44F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9949" y="152399"/>
            <a:ext cx="8477251" cy="862013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4800" dirty="0"/>
              <a:t>1.De </a:t>
            </a:r>
            <a:r>
              <a:rPr lang="en-US" sz="4800" dirty="0" err="1"/>
              <a:t>ce</a:t>
            </a:r>
            <a:r>
              <a:rPr lang="en-US" sz="4800" dirty="0"/>
              <a:t> am ales </a:t>
            </a:r>
            <a:r>
              <a:rPr lang="en-US" sz="4800" dirty="0" err="1"/>
              <a:t>acest</a:t>
            </a:r>
            <a:r>
              <a:rPr lang="en-US" sz="4800" dirty="0"/>
              <a:t> </a:t>
            </a:r>
            <a:r>
              <a:rPr lang="en-US" sz="4800" dirty="0" err="1"/>
              <a:t>proiect</a:t>
            </a:r>
            <a:endParaRPr lang="ro-RO" sz="4800" dirty="0"/>
          </a:p>
        </p:txBody>
      </p:sp>
      <p:sp>
        <p:nvSpPr>
          <p:cNvPr id="7" name="Subtitlu 6">
            <a:extLst>
              <a:ext uri="{FF2B5EF4-FFF2-40B4-BE49-F238E27FC236}">
                <a16:creationId xmlns:a16="http://schemas.microsoft.com/office/drawing/2014/main" id="{789FD2AA-9750-4785-A39D-039A58347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9950" y="1300410"/>
            <a:ext cx="8477250" cy="5084762"/>
          </a:xfrm>
        </p:spPr>
        <p:txBody>
          <a:bodyPr/>
          <a:lstStyle/>
          <a:p>
            <a:pPr algn="l"/>
            <a:r>
              <a:rPr lang="en-US" dirty="0"/>
              <a:t>Am ales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amandurora</a:t>
            </a:r>
            <a:r>
              <a:rPr lang="en-US" dirty="0"/>
              <a:t> ne </a:t>
            </a:r>
            <a:r>
              <a:rPr lang="en-US" dirty="0" err="1"/>
              <a:t>plac</a:t>
            </a:r>
            <a:r>
              <a:rPr lang="en-US" dirty="0"/>
              <a:t> </a:t>
            </a:r>
            <a:r>
              <a:rPr lang="en-US" dirty="0" err="1"/>
              <a:t>masinile</a:t>
            </a:r>
            <a:r>
              <a:rPr lang="en-US" dirty="0"/>
              <a:t>. </a:t>
            </a:r>
            <a:r>
              <a:rPr lang="en-US" dirty="0" err="1"/>
              <a:t>Domeniul</a:t>
            </a:r>
            <a:r>
              <a:rPr lang="en-US" dirty="0"/>
              <a:t> automotive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de </a:t>
            </a:r>
            <a:r>
              <a:rPr lang="en-US" dirty="0" err="1"/>
              <a:t>interes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 are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aplicatii</a:t>
            </a:r>
            <a:r>
              <a:rPr lang="en-US" dirty="0"/>
              <a:t> in </a:t>
            </a:r>
            <a:r>
              <a:rPr lang="en-US" dirty="0" err="1"/>
              <a:t>lumea</a:t>
            </a:r>
            <a:r>
              <a:rPr lang="en-US" dirty="0"/>
              <a:t> </a:t>
            </a:r>
            <a:r>
              <a:rPr lang="en-US" dirty="0" err="1"/>
              <a:t>reala</a:t>
            </a:r>
            <a:r>
              <a:rPr lang="en-US" dirty="0"/>
              <a:t>.</a:t>
            </a:r>
          </a:p>
          <a:p>
            <a:pPr algn="l"/>
            <a:r>
              <a:rPr lang="en-US" dirty="0"/>
              <a:t>In plus, Daniel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interesat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achizitioneze</a:t>
            </a:r>
            <a:r>
              <a:rPr lang="en-US" dirty="0"/>
              <a:t> o </a:t>
            </a:r>
            <a:r>
              <a:rPr lang="en-US" dirty="0" err="1"/>
              <a:t>masina</a:t>
            </a:r>
            <a:r>
              <a:rPr lang="en-US" dirty="0"/>
              <a:t> </a:t>
            </a:r>
            <a:r>
              <a:rPr lang="en-US" dirty="0" err="1"/>
              <a:t>iar</a:t>
            </a:r>
            <a:r>
              <a:rPr lang="en-US" dirty="0"/>
              <a:t> Fabian </a:t>
            </a:r>
            <a:r>
              <a:rPr lang="en-US" dirty="0" err="1"/>
              <a:t>doreste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schimbe</a:t>
            </a:r>
            <a:r>
              <a:rPr lang="en-US" dirty="0"/>
              <a:t> </a:t>
            </a:r>
            <a:r>
              <a:rPr lang="en-US" dirty="0" err="1"/>
              <a:t>masina</a:t>
            </a:r>
            <a:r>
              <a:rPr lang="en-US" dirty="0"/>
              <a:t> </a:t>
            </a:r>
            <a:r>
              <a:rPr lang="en-US" dirty="0" err="1"/>
              <a:t>actuala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de </a:t>
            </a:r>
            <a:r>
              <a:rPr lang="en-US" dirty="0" err="1"/>
              <a:t>aici</a:t>
            </a:r>
            <a:r>
              <a:rPr lang="en-US" dirty="0"/>
              <a:t> a </a:t>
            </a:r>
            <a:r>
              <a:rPr lang="en-US" dirty="0" err="1"/>
              <a:t>venit</a:t>
            </a:r>
            <a:r>
              <a:rPr lang="en-US" dirty="0"/>
              <a:t> </a:t>
            </a:r>
            <a:r>
              <a:rPr lang="en-US" dirty="0" err="1"/>
              <a:t>inspiratia</a:t>
            </a:r>
            <a:r>
              <a:rPr lang="en-US" dirty="0"/>
              <a:t>. La </a:t>
            </a:r>
            <a:r>
              <a:rPr lang="en-US" dirty="0" err="1"/>
              <a:t>momentul</a:t>
            </a:r>
            <a:r>
              <a:rPr lang="en-US" dirty="0"/>
              <a:t> </a:t>
            </a:r>
            <a:r>
              <a:rPr lang="en-US" dirty="0" err="1"/>
              <a:t>alegerii</a:t>
            </a:r>
            <a:r>
              <a:rPr lang="en-US" dirty="0"/>
              <a:t> </a:t>
            </a:r>
            <a:r>
              <a:rPr lang="en-US" dirty="0" err="1"/>
              <a:t>temei</a:t>
            </a:r>
            <a:r>
              <a:rPr lang="en-US" dirty="0"/>
              <a:t> </a:t>
            </a:r>
            <a:r>
              <a:rPr lang="en-US" dirty="0" err="1"/>
              <a:t>intram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</a:t>
            </a:r>
            <a:r>
              <a:rPr lang="en-US" dirty="0" err="1"/>
              <a:t>odata</a:t>
            </a:r>
            <a:r>
              <a:rPr lang="en-US" dirty="0"/>
              <a:t> pe </a:t>
            </a:r>
            <a:r>
              <a:rPr lang="en-US" dirty="0" err="1"/>
              <a:t>zi</a:t>
            </a:r>
            <a:r>
              <a:rPr lang="en-US" dirty="0"/>
              <a:t> pe site-</a:t>
            </a:r>
            <a:r>
              <a:rPr lang="en-US" dirty="0" err="1"/>
              <a:t>uri</a:t>
            </a:r>
            <a:r>
              <a:rPr lang="en-US" dirty="0"/>
              <a:t> de </a:t>
            </a:r>
            <a:r>
              <a:rPr lang="en-US" dirty="0" err="1"/>
              <a:t>vanzari</a:t>
            </a:r>
            <a:r>
              <a:rPr lang="en-US" dirty="0"/>
              <a:t> de </a:t>
            </a:r>
            <a:r>
              <a:rPr lang="en-US" dirty="0" err="1"/>
              <a:t>masini</a:t>
            </a:r>
            <a:r>
              <a:rPr lang="en-US" dirty="0"/>
              <a:t> ( OLX, </a:t>
            </a:r>
            <a:r>
              <a:rPr lang="en-US" dirty="0" err="1"/>
              <a:t>Autovit</a:t>
            </a:r>
            <a:r>
              <a:rPr lang="en-US" dirty="0"/>
              <a:t> ).</a:t>
            </a:r>
          </a:p>
          <a:p>
            <a:pPr algn="l"/>
            <a:r>
              <a:rPr lang="en-US" dirty="0"/>
              <a:t>Cele </a:t>
            </a:r>
            <a:r>
              <a:rPr lang="en-US" dirty="0" err="1"/>
              <a:t>doua</a:t>
            </a:r>
            <a:r>
              <a:rPr lang="en-US" dirty="0"/>
              <a:t> site-</a:t>
            </a:r>
            <a:r>
              <a:rPr lang="en-US" dirty="0" err="1"/>
              <a:t>uri</a:t>
            </a:r>
            <a:r>
              <a:rPr lang="en-US" dirty="0"/>
              <a:t> de </a:t>
            </a:r>
            <a:r>
              <a:rPr lang="en-US" dirty="0" err="1"/>
              <a:t>vanzare</a:t>
            </a:r>
            <a:r>
              <a:rPr lang="en-US" dirty="0"/>
              <a:t> au </a:t>
            </a:r>
            <a:r>
              <a:rPr lang="en-US" dirty="0" err="1"/>
              <a:t>reprezentat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modelul</a:t>
            </a:r>
            <a:r>
              <a:rPr lang="en-US" dirty="0"/>
              <a:t> de design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noastra</a:t>
            </a:r>
            <a:r>
              <a:rPr lang="en-US" dirty="0"/>
              <a:t>. </a:t>
            </a:r>
          </a:p>
          <a:p>
            <a:pPr algn="l"/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 l-am ales </a:t>
            </a:r>
            <a:r>
              <a:rPr lang="en-US" dirty="0" err="1"/>
              <a:t>combinand</a:t>
            </a:r>
            <a:r>
              <a:rPr lang="en-US" dirty="0"/>
              <a:t> “tinder” + “car”, </a:t>
            </a:r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locul</a:t>
            </a:r>
            <a:r>
              <a:rPr lang="en-US" dirty="0"/>
              <a:t> de </a:t>
            </a:r>
            <a:r>
              <a:rPr lang="en-US" dirty="0" err="1"/>
              <a:t>gasit</a:t>
            </a:r>
            <a:r>
              <a:rPr lang="en-US" dirty="0"/>
              <a:t> </a:t>
            </a:r>
            <a:r>
              <a:rPr lang="en-US" dirty="0" err="1"/>
              <a:t>masina</a:t>
            </a:r>
            <a:r>
              <a:rPr lang="en-US" dirty="0"/>
              <a:t> </a:t>
            </a:r>
            <a:r>
              <a:rPr lang="en-US" dirty="0" err="1"/>
              <a:t>ideala</a:t>
            </a:r>
            <a:r>
              <a:rPr lang="en-US" dirty="0"/>
              <a:t>.</a:t>
            </a:r>
            <a:endParaRPr lang="ro-RO" dirty="0"/>
          </a:p>
        </p:txBody>
      </p:sp>
      <p:pic>
        <p:nvPicPr>
          <p:cNvPr id="5" name="Imagine 4" descr="O imagine care conține desen, floare, lumină&#10;&#10;Descriere generată automat">
            <a:extLst>
              <a:ext uri="{FF2B5EF4-FFF2-40B4-BE49-F238E27FC236}">
                <a16:creationId xmlns:a16="http://schemas.microsoft.com/office/drawing/2014/main" id="{6A5D0EAD-260A-4467-A5E0-C4C89F5013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2" r="-2" b="24567"/>
          <a:stretch/>
        </p:blipFill>
        <p:spPr>
          <a:xfrm>
            <a:off x="2" y="10"/>
            <a:ext cx="320992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53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9B6BE46-89A0-42D3-AC9B-FF9F5A44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323" y="129514"/>
            <a:ext cx="7604126" cy="873664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800" dirty="0"/>
              <a:t>2. </a:t>
            </a:r>
            <a:r>
              <a:rPr lang="en-US" sz="4800" dirty="0" err="1"/>
              <a:t>Diagrama</a:t>
            </a:r>
            <a:r>
              <a:rPr lang="en-US" sz="4800" dirty="0"/>
              <a:t> de Use Cases</a:t>
            </a:r>
            <a:endParaRPr lang="ro-RO" sz="4800" dirty="0"/>
          </a:p>
        </p:txBody>
      </p:sp>
      <p:pic>
        <p:nvPicPr>
          <p:cNvPr id="5" name="Imagine 4" descr="O imagine care conține desen, floare, lumină&#10;&#10;Descriere generată automat">
            <a:extLst>
              <a:ext uri="{FF2B5EF4-FFF2-40B4-BE49-F238E27FC236}">
                <a16:creationId xmlns:a16="http://schemas.microsoft.com/office/drawing/2014/main" id="{6A5D0EAD-260A-4467-A5E0-C4C89F5013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2" r="-2" b="24567"/>
          <a:stretch/>
        </p:blipFill>
        <p:spPr>
          <a:xfrm>
            <a:off x="2" y="10"/>
            <a:ext cx="3209924" cy="6857990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856B1C7C-A547-4827-A563-78CEF3146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60" y="2077374"/>
            <a:ext cx="8916138" cy="453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57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9B6BE46-89A0-42D3-AC9B-FF9F5A44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174" y="18255"/>
            <a:ext cx="8801101" cy="98187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800" dirty="0"/>
              <a:t>3. Overview al Story-</a:t>
            </a:r>
            <a:r>
              <a:rPr lang="en-US" sz="4800" dirty="0" err="1"/>
              <a:t>urilor</a:t>
            </a:r>
            <a:r>
              <a:rPr lang="en-US" sz="4800" dirty="0"/>
              <a:t> de Jira</a:t>
            </a:r>
            <a:endParaRPr lang="ro-RO" sz="48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42D4380-B19B-47AC-9C19-ECA814A21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5173" y="1085850"/>
            <a:ext cx="8801101" cy="5591175"/>
          </a:xfrm>
        </p:spPr>
        <p:txBody>
          <a:bodyPr>
            <a:normAutofit/>
          </a:bodyPr>
          <a:lstStyle/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acces</a:t>
            </a:r>
            <a:r>
              <a:rPr lang="en-US" dirty="0"/>
              <a:t> la </a:t>
            </a:r>
            <a:r>
              <a:rPr lang="en-US" dirty="0" err="1"/>
              <a:t>platforma</a:t>
            </a:r>
            <a:r>
              <a:rPr lang="en-US" dirty="0"/>
              <a:t>,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introduce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contului</a:t>
            </a:r>
            <a:r>
              <a:rPr lang="en-US" dirty="0"/>
              <a:t>. </a:t>
            </a:r>
            <a:r>
              <a:rPr lang="en-US" dirty="0" err="1"/>
              <a:t>Conturile</a:t>
            </a:r>
            <a:r>
              <a:rPr lang="en-US" dirty="0"/>
              <a:t> sunt de 2 </a:t>
            </a:r>
            <a:r>
              <a:rPr lang="en-US" dirty="0" err="1"/>
              <a:t>tipuri</a:t>
            </a:r>
            <a:r>
              <a:rPr lang="en-US" dirty="0"/>
              <a:t>: user </a:t>
            </a:r>
            <a:r>
              <a:rPr lang="en-US" dirty="0" err="1"/>
              <a:t>si</a:t>
            </a:r>
            <a:r>
              <a:rPr lang="en-US" dirty="0"/>
              <a:t> administrator. </a:t>
            </a:r>
            <a:r>
              <a:rPr lang="en-US" dirty="0" err="1"/>
              <a:t>Conturile</a:t>
            </a:r>
            <a:r>
              <a:rPr lang="en-US" dirty="0"/>
              <a:t> de User au </a:t>
            </a:r>
            <a:r>
              <a:rPr lang="en-US" dirty="0" err="1"/>
              <a:t>atasate</a:t>
            </a:r>
            <a:r>
              <a:rPr lang="en-US" dirty="0"/>
              <a:t> </a:t>
            </a:r>
            <a:r>
              <a:rPr lang="en-US" dirty="0" err="1"/>
              <a:t>informatii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utilizator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intreg</a:t>
            </a:r>
            <a:r>
              <a:rPr lang="en-US" dirty="0"/>
              <a:t>, </a:t>
            </a:r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telefon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orasul</a:t>
            </a:r>
            <a:r>
              <a:rPr lang="en-US" dirty="0"/>
              <a:t> in care </a:t>
            </a:r>
            <a:r>
              <a:rPr lang="en-US" dirty="0" err="1"/>
              <a:t>locuiesti</a:t>
            </a:r>
            <a:r>
              <a:rPr lang="en-US" dirty="0"/>
              <a:t>.</a:t>
            </a:r>
          </a:p>
          <a:p>
            <a:r>
              <a:rPr lang="en-US" dirty="0"/>
              <a:t>Un </a:t>
            </a:r>
            <a:r>
              <a:rPr lang="en-US" dirty="0" err="1"/>
              <a:t>cont</a:t>
            </a:r>
            <a:r>
              <a:rPr lang="en-US" dirty="0"/>
              <a:t> cu </a:t>
            </a:r>
            <a:r>
              <a:rPr lang="en-US" dirty="0" err="1"/>
              <a:t>rol</a:t>
            </a:r>
            <a:r>
              <a:rPr lang="en-US" dirty="0"/>
              <a:t> de User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vedea</a:t>
            </a:r>
            <a:r>
              <a:rPr lang="en-US" dirty="0"/>
              <a:t> </a:t>
            </a:r>
            <a:r>
              <a:rPr lang="en-US" dirty="0" err="1"/>
              <a:t>masinile</a:t>
            </a:r>
            <a:r>
              <a:rPr lang="en-US" dirty="0"/>
              <a:t> de </a:t>
            </a:r>
            <a:r>
              <a:rPr lang="en-US" dirty="0" err="1"/>
              <a:t>vanzare</a:t>
            </a:r>
            <a:r>
              <a:rPr lang="en-US" dirty="0"/>
              <a:t> </a:t>
            </a:r>
            <a:r>
              <a:rPr lang="en-US" dirty="0" err="1"/>
              <a:t>disponibile</a:t>
            </a:r>
            <a:r>
              <a:rPr lang="en-US" dirty="0"/>
              <a:t>,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adauga</a:t>
            </a:r>
            <a:r>
              <a:rPr lang="en-US" dirty="0"/>
              <a:t> un </a:t>
            </a:r>
            <a:r>
              <a:rPr lang="en-US" dirty="0" err="1"/>
              <a:t>anunt</a:t>
            </a:r>
            <a:r>
              <a:rPr lang="en-US" dirty="0"/>
              <a:t> cu o </a:t>
            </a:r>
            <a:r>
              <a:rPr lang="en-US" dirty="0" err="1"/>
              <a:t>masina</a:t>
            </a:r>
            <a:r>
              <a:rPr lang="en-US" dirty="0"/>
              <a:t> de </a:t>
            </a:r>
            <a:r>
              <a:rPr lang="en-US" dirty="0" err="1"/>
              <a:t>vanzare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administreze</a:t>
            </a:r>
            <a:r>
              <a:rPr lang="en-US" dirty="0"/>
              <a:t> </a:t>
            </a:r>
            <a:r>
              <a:rPr lang="en-US" dirty="0" err="1"/>
              <a:t>anunturile</a:t>
            </a:r>
            <a:r>
              <a:rPr lang="en-US" dirty="0"/>
              <a:t> sale din </a:t>
            </a:r>
            <a:r>
              <a:rPr lang="en-US" dirty="0" err="1"/>
              <a:t>pagina</a:t>
            </a:r>
            <a:r>
              <a:rPr lang="en-US" dirty="0"/>
              <a:t> de </a:t>
            </a: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impreuna</a:t>
            </a:r>
            <a:r>
              <a:rPr lang="en-US" dirty="0"/>
              <a:t> cu </a:t>
            </a:r>
            <a:r>
              <a:rPr lang="en-US" dirty="0" err="1"/>
              <a:t>informatiile</a:t>
            </a:r>
            <a:r>
              <a:rPr lang="en-US" dirty="0"/>
              <a:t> legate de el.</a:t>
            </a:r>
          </a:p>
          <a:p>
            <a:r>
              <a:rPr lang="en-US" dirty="0"/>
              <a:t>Un </a:t>
            </a:r>
            <a:r>
              <a:rPr lang="en-US" dirty="0" err="1"/>
              <a:t>cont</a:t>
            </a:r>
            <a:r>
              <a:rPr lang="en-US" dirty="0"/>
              <a:t> cu </a:t>
            </a:r>
            <a:r>
              <a:rPr lang="en-US" dirty="0" err="1"/>
              <a:t>rol</a:t>
            </a:r>
            <a:r>
              <a:rPr lang="en-US" dirty="0"/>
              <a:t> de Administrator are </a:t>
            </a:r>
            <a:r>
              <a:rPr lang="en-US" dirty="0" err="1"/>
              <a:t>rolul</a:t>
            </a:r>
            <a:r>
              <a:rPr lang="en-US" dirty="0"/>
              <a:t> de a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anunturile</a:t>
            </a:r>
            <a:r>
              <a:rPr lang="en-US" dirty="0"/>
              <a:t> </a:t>
            </a:r>
            <a:r>
              <a:rPr lang="en-US" dirty="0" err="1"/>
              <a:t>adaugate</a:t>
            </a:r>
            <a:r>
              <a:rPr lang="en-US" dirty="0"/>
              <a:t> de </a:t>
            </a:r>
            <a:r>
              <a:rPr lang="en-US" dirty="0" err="1"/>
              <a:t>utilizatori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de a le </a:t>
            </a:r>
            <a:r>
              <a:rPr lang="en-US" dirty="0" err="1"/>
              <a:t>accepta</a:t>
            </a:r>
            <a:r>
              <a:rPr lang="en-US" dirty="0"/>
              <a:t> pe </a:t>
            </a:r>
            <a:r>
              <a:rPr lang="en-US" dirty="0" err="1"/>
              <a:t>cele</a:t>
            </a:r>
            <a:r>
              <a:rPr lang="en-US" dirty="0"/>
              <a:t> care </a:t>
            </a:r>
            <a:r>
              <a:rPr lang="en-US" dirty="0" err="1"/>
              <a:t>respecta</a:t>
            </a:r>
            <a:r>
              <a:rPr lang="en-US" dirty="0"/>
              <a:t> </a:t>
            </a:r>
            <a:r>
              <a:rPr lang="en-US" dirty="0" err="1"/>
              <a:t>regulile</a:t>
            </a:r>
            <a:r>
              <a:rPr lang="en-US" dirty="0"/>
              <a:t>. </a:t>
            </a:r>
            <a:r>
              <a:rPr lang="en-US" dirty="0" err="1"/>
              <a:t>Totodata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vizualiza</a:t>
            </a:r>
            <a:r>
              <a:rPr lang="en-US" dirty="0"/>
              <a:t> </a:t>
            </a:r>
            <a:r>
              <a:rPr lang="en-US" dirty="0" err="1"/>
              <a:t>anunturile</a:t>
            </a:r>
            <a:r>
              <a:rPr lang="en-US" dirty="0"/>
              <a:t> </a:t>
            </a:r>
            <a:r>
              <a:rPr lang="en-US" dirty="0" err="1"/>
              <a:t>disponibile</a:t>
            </a:r>
            <a:r>
              <a:rPr lang="en-US" dirty="0"/>
              <a:t>.</a:t>
            </a:r>
          </a:p>
        </p:txBody>
      </p:sp>
      <p:pic>
        <p:nvPicPr>
          <p:cNvPr id="5" name="Imagine 4" descr="O imagine care conține desen, floare, lumină&#10;&#10;Descriere generată automat">
            <a:extLst>
              <a:ext uri="{FF2B5EF4-FFF2-40B4-BE49-F238E27FC236}">
                <a16:creationId xmlns:a16="http://schemas.microsoft.com/office/drawing/2014/main" id="{6A5D0EAD-260A-4467-A5E0-C4C89F5013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2" r="-2" b="24567"/>
          <a:stretch/>
        </p:blipFill>
        <p:spPr>
          <a:xfrm>
            <a:off x="2" y="10"/>
            <a:ext cx="320992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78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9B6BE46-89A0-42D3-AC9B-FF9F5A44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199" y="136525"/>
            <a:ext cx="8448675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800" dirty="0"/>
              <a:t>4. Cum am </a:t>
            </a:r>
            <a:r>
              <a:rPr lang="en-US" sz="4800" dirty="0" err="1"/>
              <a:t>impartit</a:t>
            </a:r>
            <a:r>
              <a:rPr lang="en-US" sz="4800" dirty="0"/>
              <a:t> </a:t>
            </a:r>
            <a:r>
              <a:rPr lang="en-US" sz="4800" dirty="0" err="1"/>
              <a:t>munca</a:t>
            </a:r>
            <a:endParaRPr lang="ro-RO" sz="4800" dirty="0"/>
          </a:p>
        </p:txBody>
      </p:sp>
      <p:sp>
        <p:nvSpPr>
          <p:cNvPr id="10" name="Substituent conținut 9">
            <a:extLst>
              <a:ext uri="{FF2B5EF4-FFF2-40B4-BE49-F238E27FC236}">
                <a16:creationId xmlns:a16="http://schemas.microsoft.com/office/drawing/2014/main" id="{594ED1BE-350B-41EE-A516-616C652B1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900" y="1825625"/>
            <a:ext cx="8705850" cy="4775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Jichi Fabian </a:t>
            </a:r>
            <a:r>
              <a:rPr lang="en-US" b="1" dirty="0" err="1"/>
              <a:t>Casian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- Story TIN 1 ( </a:t>
            </a:r>
            <a:r>
              <a:rPr lang="en-US" dirty="0" err="1"/>
              <a:t>Subtaskurile</a:t>
            </a:r>
            <a:r>
              <a:rPr lang="en-US" dirty="0"/>
              <a:t> TIN 6, TIN 7 )</a:t>
            </a:r>
          </a:p>
          <a:p>
            <a:pPr marL="0" indent="0">
              <a:buNone/>
            </a:pPr>
            <a:r>
              <a:rPr lang="en-US" dirty="0"/>
              <a:t>- Story TIN 2 ( </a:t>
            </a:r>
            <a:r>
              <a:rPr lang="en-US" dirty="0" err="1"/>
              <a:t>Subtaskurile</a:t>
            </a:r>
            <a:r>
              <a:rPr lang="en-US" dirty="0"/>
              <a:t> TIN 21, TIN 22, TIN 23 )</a:t>
            </a:r>
          </a:p>
          <a:p>
            <a:pPr>
              <a:buFontTx/>
              <a:buChar char="-"/>
            </a:pPr>
            <a:r>
              <a:rPr lang="en-US" dirty="0"/>
              <a:t>Story TIN 3 ( </a:t>
            </a:r>
            <a:r>
              <a:rPr lang="en-US" dirty="0" err="1"/>
              <a:t>Subtaskurile</a:t>
            </a:r>
            <a:r>
              <a:rPr lang="en-US" dirty="0"/>
              <a:t> TIN 17, TIN 18, TIN 19, TIN20)</a:t>
            </a:r>
          </a:p>
          <a:p>
            <a:pPr marL="0" indent="0">
              <a:buNone/>
            </a:pPr>
            <a:r>
              <a:rPr lang="en-US" dirty="0"/>
              <a:t>- Project setup tasks: TIN 27, TIN 33</a:t>
            </a:r>
          </a:p>
          <a:p>
            <a:pPr marL="0" indent="0">
              <a:buNone/>
            </a:pPr>
            <a:r>
              <a:rPr lang="en-US" b="1" dirty="0"/>
              <a:t>Daniel </a:t>
            </a:r>
            <a:r>
              <a:rPr lang="en-US" b="1" dirty="0" err="1"/>
              <a:t>Iurasoc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-Story TIN 4 ( Subtask-urile TIN 11, TIN 13, TIN 14, TIN 34)</a:t>
            </a:r>
          </a:p>
          <a:p>
            <a:pPr marL="0" indent="0">
              <a:buNone/>
            </a:pPr>
            <a:r>
              <a:rPr lang="en-US" dirty="0"/>
              <a:t>-Story TIN 5 ( Subtask-urile TIN 8, TIN 10 )</a:t>
            </a:r>
          </a:p>
          <a:p>
            <a:pPr marL="0" indent="0">
              <a:buNone/>
            </a:pPr>
            <a:r>
              <a:rPr lang="en-US" dirty="0"/>
              <a:t>-Project setup tasks : TIN 28, TIN 29, TIN 30, TIN 31, TIN 32</a:t>
            </a:r>
            <a:endParaRPr lang="ro-RO" dirty="0"/>
          </a:p>
        </p:txBody>
      </p:sp>
      <p:pic>
        <p:nvPicPr>
          <p:cNvPr id="5" name="Imagine 4" descr="O imagine care conține desen, floare, lumină&#10;&#10;Descriere generată automat">
            <a:extLst>
              <a:ext uri="{FF2B5EF4-FFF2-40B4-BE49-F238E27FC236}">
                <a16:creationId xmlns:a16="http://schemas.microsoft.com/office/drawing/2014/main" id="{6A5D0EAD-260A-4467-A5E0-C4C89F5013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2" r="-2" b="24567"/>
          <a:stretch/>
        </p:blipFill>
        <p:spPr>
          <a:xfrm>
            <a:off x="2" y="10"/>
            <a:ext cx="320992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7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9B6BE46-89A0-42D3-AC9B-FF9F5A44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174" y="365126"/>
            <a:ext cx="7447625" cy="904382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800" dirty="0"/>
              <a:t>5. Git overview</a:t>
            </a:r>
            <a:endParaRPr lang="ro-RO" sz="4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7D4305-CEC7-410A-88A0-B95886FB7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348" y="2127598"/>
            <a:ext cx="5346363" cy="4054557"/>
          </a:xfrm>
        </p:spPr>
      </p:pic>
      <p:pic>
        <p:nvPicPr>
          <p:cNvPr id="5" name="Imagine 4" descr="O imagine care conține desen, floare, lumină&#10;&#10;Descriere generată automat">
            <a:extLst>
              <a:ext uri="{FF2B5EF4-FFF2-40B4-BE49-F238E27FC236}">
                <a16:creationId xmlns:a16="http://schemas.microsoft.com/office/drawing/2014/main" id="{6A5D0EAD-260A-4467-A5E0-C4C89F5013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2" r="-2" b="24567"/>
          <a:stretch/>
        </p:blipFill>
        <p:spPr>
          <a:xfrm>
            <a:off x="2" y="10"/>
            <a:ext cx="3209924" cy="6857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392C76-DE71-4462-AF8D-101957C109EC}"/>
              </a:ext>
            </a:extLst>
          </p:cNvPr>
          <p:cNvSpPr txBox="1"/>
          <p:nvPr/>
        </p:nvSpPr>
        <p:spPr>
          <a:xfrm>
            <a:off x="3384448" y="1518052"/>
            <a:ext cx="849107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alibri (Body)"/>
              </a:rPr>
              <a:t>Numar</a:t>
            </a:r>
            <a:r>
              <a:rPr lang="en-US" sz="2800" dirty="0">
                <a:latin typeface="Calibri (Body)"/>
              </a:rPr>
              <a:t> total de commit-</a:t>
            </a:r>
            <a:r>
              <a:rPr lang="en-US" sz="2800" dirty="0" err="1">
                <a:latin typeface="Calibri (Body)"/>
              </a:rPr>
              <a:t>uri</a:t>
            </a:r>
            <a:r>
              <a:rPr lang="en-US" sz="2800" dirty="0">
                <a:latin typeface="Calibri (Body)"/>
              </a:rPr>
              <a:t>: 33(Daniel – 9, Fabian – 24)</a:t>
            </a:r>
          </a:p>
          <a:p>
            <a:r>
              <a:rPr lang="en-US" sz="2800" dirty="0">
                <a:latin typeface="Calibri (Body)"/>
              </a:rPr>
              <a:t>						</a:t>
            </a:r>
          </a:p>
          <a:p>
            <a:r>
              <a:rPr lang="en-US" sz="2800" dirty="0">
                <a:latin typeface="Calibri (Body)"/>
              </a:rPr>
              <a:t>						</a:t>
            </a:r>
            <a:r>
              <a:rPr lang="en-US" sz="2800" dirty="0" err="1">
                <a:latin typeface="Calibri (Body)"/>
              </a:rPr>
              <a:t>Dezvoltare</a:t>
            </a:r>
            <a:r>
              <a:rPr lang="en-US" sz="2800" dirty="0">
                <a:latin typeface="Calibri (Body)"/>
              </a:rPr>
              <a:t> 								continua pe 								</a:t>
            </a:r>
            <a:r>
              <a:rPr lang="en-US" sz="2800" dirty="0" err="1">
                <a:latin typeface="Calibri (Body)"/>
              </a:rPr>
              <a:t>perioada</a:t>
            </a:r>
            <a:r>
              <a:rPr lang="en-US" sz="2800" dirty="0">
                <a:latin typeface="Calibri (Body)"/>
              </a:rPr>
              <a:t> 								</a:t>
            </a:r>
            <a:r>
              <a:rPr lang="en-US" sz="2800" dirty="0" err="1">
                <a:latin typeface="Calibri (Body)"/>
              </a:rPr>
              <a:t>proiectului</a:t>
            </a:r>
            <a:r>
              <a:rPr lang="en-US" sz="2800" dirty="0">
                <a:latin typeface="Calibri (Body)"/>
              </a:rPr>
              <a:t>, 								</a:t>
            </a:r>
            <a:r>
              <a:rPr lang="en-US" sz="2800" dirty="0" err="1">
                <a:latin typeface="Calibri (Body)"/>
              </a:rPr>
              <a:t>aplicatia</a:t>
            </a:r>
            <a:r>
              <a:rPr lang="en-US" sz="2800" dirty="0">
                <a:latin typeface="Calibri (Body)"/>
              </a:rPr>
              <a:t> a </a:t>
            </a:r>
            <a:r>
              <a:rPr lang="en-US" sz="2800" dirty="0" err="1">
                <a:latin typeface="Calibri (Body)"/>
              </a:rPr>
              <a:t>fost</a:t>
            </a:r>
            <a:r>
              <a:rPr lang="en-US" sz="2800" dirty="0">
                <a:latin typeface="Calibri (Body)"/>
              </a:rPr>
              <a:t> 							</a:t>
            </a:r>
            <a:r>
              <a:rPr lang="en-US" sz="2800" dirty="0" err="1">
                <a:latin typeface="Calibri (Body)"/>
              </a:rPr>
              <a:t>dezvoltata</a:t>
            </a:r>
            <a:r>
              <a:rPr lang="en-US" sz="2800" dirty="0">
                <a:latin typeface="Calibri (Body)"/>
              </a:rPr>
              <a:t> cu 							</a:t>
            </a:r>
            <a:r>
              <a:rPr lang="en-US" sz="2800" dirty="0" err="1">
                <a:latin typeface="Calibri (Body)"/>
              </a:rPr>
              <a:t>atentie</a:t>
            </a:r>
            <a:r>
              <a:rPr lang="en-US" sz="2800" dirty="0">
                <a:latin typeface="Calibri (Body)"/>
              </a:rPr>
              <a:t> la </a:t>
            </a:r>
            <a:r>
              <a:rPr lang="en-US" sz="2800" dirty="0" err="1">
                <a:latin typeface="Calibri (Body)"/>
              </a:rPr>
              <a:t>detalii</a:t>
            </a:r>
            <a:r>
              <a:rPr lang="en-US" sz="2800" dirty="0">
                <a:latin typeface="Calibri (Body)"/>
              </a:rPr>
              <a:t>.</a:t>
            </a:r>
          </a:p>
          <a:p>
            <a:endParaRPr lang="en-US" sz="2800" dirty="0">
              <a:latin typeface="Calibri (Body)"/>
            </a:endParaRPr>
          </a:p>
          <a:p>
            <a:endParaRPr lang="en-US" sz="2800" dirty="0">
              <a:latin typeface="Calibri (Body)"/>
            </a:endParaRPr>
          </a:p>
          <a:p>
            <a:r>
              <a:rPr lang="en-US" sz="2800" dirty="0" err="1">
                <a:latin typeface="Calibri (Body)"/>
              </a:rPr>
              <a:t>Grafic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desfasurat</a:t>
            </a:r>
            <a:r>
              <a:rPr lang="en-US" sz="2800" dirty="0">
                <a:latin typeface="Calibri (Body)"/>
              </a:rPr>
              <a:t> al </a:t>
            </a:r>
            <a:r>
              <a:rPr lang="en-US" sz="2800" dirty="0" err="1">
                <a:latin typeface="Calibri (Body)"/>
              </a:rPr>
              <a:t>commiturilor</a:t>
            </a:r>
            <a:endParaRPr lang="en-US" sz="2800" dirty="0">
              <a:latin typeface="Calibri (Body)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94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9B6BE46-89A0-42D3-AC9B-FF9F5A44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899" y="127001"/>
            <a:ext cx="8601076" cy="84455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800" dirty="0"/>
              <a:t>Network graph</a:t>
            </a:r>
            <a:endParaRPr lang="ro-RO" sz="4800" dirty="0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49DEA6D4-796E-4825-A058-C4DFEEC59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900" y="1247775"/>
            <a:ext cx="8601075" cy="49291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Timeline al </a:t>
            </a:r>
            <a:r>
              <a:rPr lang="en-US" dirty="0" err="1"/>
              <a:t>commiturilor</a:t>
            </a:r>
            <a:r>
              <a:rPr lang="en-US" dirty="0"/>
              <a:t> din </a:t>
            </a:r>
            <a:r>
              <a:rPr lang="en-US" dirty="0" err="1"/>
              <a:t>acest</a:t>
            </a:r>
            <a:r>
              <a:rPr lang="en-US" dirty="0"/>
              <a:t> repository </a:t>
            </a:r>
            <a:r>
              <a:rPr lang="en-US" dirty="0" err="1"/>
              <a:t>ordonate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 data la care au </a:t>
            </a:r>
            <a:r>
              <a:rPr lang="en-US" dirty="0" err="1"/>
              <a:t>fost</a:t>
            </a:r>
            <a:r>
              <a:rPr lang="en-US" dirty="0"/>
              <a:t> integrate in master :</a:t>
            </a:r>
            <a:endParaRPr lang="ro-RO" dirty="0"/>
          </a:p>
        </p:txBody>
      </p:sp>
      <p:pic>
        <p:nvPicPr>
          <p:cNvPr id="5" name="Imagine 4" descr="O imagine care conține desen, floare, lumină&#10;&#10;Descriere generată automat">
            <a:extLst>
              <a:ext uri="{FF2B5EF4-FFF2-40B4-BE49-F238E27FC236}">
                <a16:creationId xmlns:a16="http://schemas.microsoft.com/office/drawing/2014/main" id="{6A5D0EAD-260A-4467-A5E0-C4C89F5013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2" r="-2" b="24567"/>
          <a:stretch/>
        </p:blipFill>
        <p:spPr>
          <a:xfrm>
            <a:off x="2" y="10"/>
            <a:ext cx="3209924" cy="6857990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A6D8A22A-7C81-4AB1-8823-A85CF3EF1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37" y="2546528"/>
            <a:ext cx="8382000" cy="316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12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 descr="O imagine care conține desen, floare, lumină&#10;&#10;Descriere generată automat">
            <a:extLst>
              <a:ext uri="{FF2B5EF4-FFF2-40B4-BE49-F238E27FC236}">
                <a16:creationId xmlns:a16="http://schemas.microsoft.com/office/drawing/2014/main" id="{6A5D0EAD-260A-4467-A5E0-C4C89F5013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2" r="-2" b="24567"/>
          <a:stretch/>
        </p:blipFill>
        <p:spPr>
          <a:xfrm>
            <a:off x="2" y="10"/>
            <a:ext cx="3209924" cy="6857990"/>
          </a:xfrm>
          <a:prstGeom prst="rect">
            <a:avLst/>
          </a:prstGeom>
        </p:spPr>
      </p:pic>
      <p:sp>
        <p:nvSpPr>
          <p:cNvPr id="9" name="Substituent conținut 8">
            <a:extLst>
              <a:ext uri="{FF2B5EF4-FFF2-40B4-BE49-F238E27FC236}">
                <a16:creationId xmlns:a16="http://schemas.microsoft.com/office/drawing/2014/main" id="{F8315350-5F1F-44BF-9B16-66A9D4FA5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6624" y="180974"/>
            <a:ext cx="8458201" cy="64674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Limbaje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 : - java</a:t>
            </a:r>
          </a:p>
          <a:p>
            <a:pPr marL="0" indent="0">
              <a:buNone/>
            </a:pPr>
            <a:r>
              <a:rPr lang="en-US" dirty="0"/>
              <a:t>		         -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un aspect </a:t>
            </a:r>
            <a:r>
              <a:rPr lang="en-US" dirty="0" err="1"/>
              <a:t>placut</a:t>
            </a:r>
            <a:endParaRPr lang="ro-RO" dirty="0"/>
          </a:p>
        </p:txBody>
      </p:sp>
      <p:pic>
        <p:nvPicPr>
          <p:cNvPr id="10" name="Substituent conținut 6">
            <a:extLst>
              <a:ext uri="{FF2B5EF4-FFF2-40B4-BE49-F238E27FC236}">
                <a16:creationId xmlns:a16="http://schemas.microsoft.com/office/drawing/2014/main" id="{3D54582D-0798-47EA-B37E-176100444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74" y="180974"/>
            <a:ext cx="6515100" cy="3095625"/>
          </a:xfrm>
          <a:prstGeom prst="rect">
            <a:avLst/>
          </a:prstGeom>
        </p:spPr>
      </p:pic>
      <p:pic>
        <p:nvPicPr>
          <p:cNvPr id="11" name="Imagine 10">
            <a:extLst>
              <a:ext uri="{FF2B5EF4-FFF2-40B4-BE49-F238E27FC236}">
                <a16:creationId xmlns:a16="http://schemas.microsoft.com/office/drawing/2014/main" id="{2293EA03-AA78-4047-A721-D11276A8F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724" y="4848225"/>
            <a:ext cx="38671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85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9B6BE46-89A0-42D3-AC9B-FF9F5A44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270" y="365125"/>
            <a:ext cx="7962530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800" dirty="0"/>
              <a:t>6. </a:t>
            </a:r>
            <a:r>
              <a:rPr lang="en-US" sz="4800" dirty="0" err="1"/>
              <a:t>Testare</a:t>
            </a:r>
            <a:r>
              <a:rPr lang="en-US" sz="4800" dirty="0"/>
              <a:t> &amp; </a:t>
            </a:r>
            <a:r>
              <a:rPr lang="en-US" sz="4800" dirty="0" err="1"/>
              <a:t>Dificultati</a:t>
            </a:r>
            <a:endParaRPr lang="ro-RO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E920E-8C71-49B9-913F-5302A4BD6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8822" y="1825625"/>
            <a:ext cx="7784977" cy="4351338"/>
          </a:xfrm>
        </p:spPr>
        <p:txBody>
          <a:bodyPr/>
          <a:lstStyle/>
          <a:p>
            <a:r>
              <a:rPr lang="en-US" dirty="0" err="1"/>
              <a:t>Acoperire</a:t>
            </a:r>
            <a:r>
              <a:rPr lang="en-US" dirty="0"/>
              <a:t> teste: “coverage” 43%</a:t>
            </a:r>
          </a:p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acoperite</a:t>
            </a:r>
            <a:r>
              <a:rPr lang="en-US" dirty="0"/>
              <a:t> : 50 din 108</a:t>
            </a:r>
          </a:p>
          <a:p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acoperite</a:t>
            </a:r>
            <a:r>
              <a:rPr lang="en-US" dirty="0"/>
              <a:t> : 11 din 20</a:t>
            </a:r>
          </a:p>
        </p:txBody>
      </p:sp>
      <p:pic>
        <p:nvPicPr>
          <p:cNvPr id="5" name="Imagine 4" descr="O imagine care conține desen, floare, lumină&#10;&#10;Descriere generată automat">
            <a:extLst>
              <a:ext uri="{FF2B5EF4-FFF2-40B4-BE49-F238E27FC236}">
                <a16:creationId xmlns:a16="http://schemas.microsoft.com/office/drawing/2014/main" id="{6A5D0EAD-260A-4467-A5E0-C4C89F5013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2" r="-2" b="24567"/>
          <a:stretch/>
        </p:blipFill>
        <p:spPr>
          <a:xfrm>
            <a:off x="2" y="10"/>
            <a:ext cx="3209924" cy="6857990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8595A2FC-7B0B-4D89-BF7B-F03EF0AD5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695" y="3900488"/>
            <a:ext cx="8904303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5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667</Words>
  <Application>Microsoft Office PowerPoint</Application>
  <PresentationFormat>Ecran lat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(Body)</vt:lpstr>
      <vt:lpstr>Calibri Light</vt:lpstr>
      <vt:lpstr>Temă Office</vt:lpstr>
      <vt:lpstr>tinCAR</vt:lpstr>
      <vt:lpstr>1.De ce am ales acest proiect</vt:lpstr>
      <vt:lpstr>2. Diagrama de Use Cases</vt:lpstr>
      <vt:lpstr>3. Overview al Story-urilor de Jira</vt:lpstr>
      <vt:lpstr>4. Cum am impartit munca</vt:lpstr>
      <vt:lpstr>5. Git overview</vt:lpstr>
      <vt:lpstr>Network graph</vt:lpstr>
      <vt:lpstr>Prezentare PowerPoint</vt:lpstr>
      <vt:lpstr>6. Testare &amp; Dificultati</vt:lpstr>
      <vt:lpstr>Prezentare PowerPoint</vt:lpstr>
      <vt:lpstr>Prezentare PowerPoint</vt:lpstr>
      <vt:lpstr>Multumim pentru atentie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tinCAR</dc:title>
  <dc:creator> </dc:creator>
  <cp:lastModifiedBy> </cp:lastModifiedBy>
  <cp:revision>22</cp:revision>
  <dcterms:created xsi:type="dcterms:W3CDTF">2020-06-23T10:33:51Z</dcterms:created>
  <dcterms:modified xsi:type="dcterms:W3CDTF">2020-06-24T12:36:56Z</dcterms:modified>
</cp:coreProperties>
</file>