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4"/>
    <p:sldMasterId id="2147483680" r:id="rId5"/>
  </p:sldMasterIdLst>
  <p:sldIdLst>
    <p:sldId id="256" r:id="rId6"/>
    <p:sldId id="257" r:id="rId7"/>
    <p:sldId id="265" r:id="rId8"/>
    <p:sldId id="260" r:id="rId9"/>
    <p:sldId id="261" r:id="rId10"/>
    <p:sldId id="263" r:id="rId11"/>
    <p:sldId id="262" r:id="rId12"/>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7BDD767-A11C-4706-A285-74CD0A5ED7D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DB5028F-39AC-4557-8FEC-70DF3CD88F57}">
      <dgm:prSet/>
      <dgm:spPr/>
      <dgm:t>
        <a:bodyPr/>
        <a:lstStyle/>
        <a:p>
          <a:r>
            <a:rPr lang="es-EC" dirty="0"/>
            <a:t>El cliente creará su perfil con su número de cédula, nombre y apellido, número de celular, correo electrónico, sexo, contraseña y una fotografía para que pueda realizar sus compras.</a:t>
          </a:r>
          <a:endParaRPr lang="en-US" dirty="0"/>
        </a:p>
      </dgm:t>
    </dgm:pt>
    <dgm:pt modelId="{7086BB53-F50E-47F4-A87A-B61FDFF08B06}" type="parTrans" cxnId="{0A811E2A-936E-43D2-9741-997F96FBCA4E}">
      <dgm:prSet/>
      <dgm:spPr/>
      <dgm:t>
        <a:bodyPr/>
        <a:lstStyle/>
        <a:p>
          <a:endParaRPr lang="en-US"/>
        </a:p>
      </dgm:t>
    </dgm:pt>
    <dgm:pt modelId="{10C35141-60ED-45FF-956F-944ED6ABF5BD}" type="sibTrans" cxnId="{0A811E2A-936E-43D2-9741-997F96FBCA4E}">
      <dgm:prSet/>
      <dgm:spPr/>
      <dgm:t>
        <a:bodyPr/>
        <a:lstStyle/>
        <a:p>
          <a:endParaRPr lang="en-US"/>
        </a:p>
      </dgm:t>
    </dgm:pt>
    <dgm:pt modelId="{5625A806-DF79-43EA-AD47-FA4DA8CF2DDF}">
      <dgm:prSet/>
      <dgm:spPr/>
      <dgm:t>
        <a:bodyPr/>
        <a:lstStyle/>
        <a:p>
          <a:r>
            <a:rPr lang="es-EC" dirty="0"/>
            <a:t>Se mostrará una barra de menús con las opciones de Mercado y Recetas donde entrará en una subcategoría que le permitirá seleccionar entre varios productos.</a:t>
          </a:r>
          <a:endParaRPr lang="en-US" dirty="0"/>
        </a:p>
      </dgm:t>
    </dgm:pt>
    <dgm:pt modelId="{78098D2A-A464-476C-8D2E-CDBBF0A38D76}" type="parTrans" cxnId="{C3968504-164E-4EBC-BAB5-1AC1547F17CF}">
      <dgm:prSet/>
      <dgm:spPr/>
      <dgm:t>
        <a:bodyPr/>
        <a:lstStyle/>
        <a:p>
          <a:endParaRPr lang="en-US"/>
        </a:p>
      </dgm:t>
    </dgm:pt>
    <dgm:pt modelId="{3FF6708A-1177-44DC-A510-C68920B17A3A}" type="sibTrans" cxnId="{C3968504-164E-4EBC-BAB5-1AC1547F17CF}">
      <dgm:prSet/>
      <dgm:spPr/>
      <dgm:t>
        <a:bodyPr/>
        <a:lstStyle/>
        <a:p>
          <a:endParaRPr lang="en-US"/>
        </a:p>
      </dgm:t>
    </dgm:pt>
    <dgm:pt modelId="{D0C970F2-91AB-4620-BCED-C1274AACF6F5}" type="pres">
      <dgm:prSet presAssocID="{F7BDD767-A11C-4706-A285-74CD0A5ED7DC}" presName="root" presStyleCnt="0">
        <dgm:presLayoutVars>
          <dgm:dir/>
          <dgm:resizeHandles val="exact"/>
        </dgm:presLayoutVars>
      </dgm:prSet>
      <dgm:spPr/>
    </dgm:pt>
    <dgm:pt modelId="{90211F6D-3E71-4150-B9C9-C672B0DA0057}" type="pres">
      <dgm:prSet presAssocID="{2DB5028F-39AC-4557-8FEC-70DF3CD88F57}" presName="compNode" presStyleCnt="0"/>
      <dgm:spPr/>
    </dgm:pt>
    <dgm:pt modelId="{98CAABDF-730F-426B-B457-19070B7B3915}" type="pres">
      <dgm:prSet presAssocID="{2DB5028F-39AC-4557-8FEC-70DF3CD88F57}" presName="bgRect" presStyleLbl="bgShp" presStyleIdx="0" presStyleCnt="2"/>
      <dgm:spPr/>
    </dgm:pt>
    <dgm:pt modelId="{3DBF78F4-AEC1-4D8A-B2C2-67E6A2A8D3F0}" type="pres">
      <dgm:prSet presAssocID="{2DB5028F-39AC-4557-8FEC-70DF3CD88F5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obre"/>
        </a:ext>
      </dgm:extLst>
    </dgm:pt>
    <dgm:pt modelId="{349259E6-4198-4EC2-9C42-789459E377C9}" type="pres">
      <dgm:prSet presAssocID="{2DB5028F-39AC-4557-8FEC-70DF3CD88F57}" presName="spaceRect" presStyleCnt="0"/>
      <dgm:spPr/>
    </dgm:pt>
    <dgm:pt modelId="{C37A8F67-B88D-4E31-91BF-2BE6A535686E}" type="pres">
      <dgm:prSet presAssocID="{2DB5028F-39AC-4557-8FEC-70DF3CD88F57}" presName="parTx" presStyleLbl="revTx" presStyleIdx="0" presStyleCnt="2">
        <dgm:presLayoutVars>
          <dgm:chMax val="0"/>
          <dgm:chPref val="0"/>
        </dgm:presLayoutVars>
      </dgm:prSet>
      <dgm:spPr/>
    </dgm:pt>
    <dgm:pt modelId="{D199034E-B7F9-441C-9373-E41926245A12}" type="pres">
      <dgm:prSet presAssocID="{10C35141-60ED-45FF-956F-944ED6ABF5BD}" presName="sibTrans" presStyleCnt="0"/>
      <dgm:spPr/>
    </dgm:pt>
    <dgm:pt modelId="{F77B1C73-60FC-4243-BED4-EBA9DA3505D2}" type="pres">
      <dgm:prSet presAssocID="{5625A806-DF79-43EA-AD47-FA4DA8CF2DDF}" presName="compNode" presStyleCnt="0"/>
      <dgm:spPr/>
    </dgm:pt>
    <dgm:pt modelId="{F2503683-2C48-441C-822A-E0A97187725A}" type="pres">
      <dgm:prSet presAssocID="{5625A806-DF79-43EA-AD47-FA4DA8CF2DDF}" presName="bgRect" presStyleLbl="bgShp" presStyleIdx="1" presStyleCnt="2"/>
      <dgm:spPr/>
    </dgm:pt>
    <dgm:pt modelId="{E9D0535F-9253-457D-BD60-F9C7A6A5BDED}" type="pres">
      <dgm:prSet presAssocID="{5625A806-DF79-43EA-AD47-FA4DA8CF2DD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k and knife"/>
        </a:ext>
      </dgm:extLst>
    </dgm:pt>
    <dgm:pt modelId="{708149E1-47BA-4907-AA68-AEF4DE098164}" type="pres">
      <dgm:prSet presAssocID="{5625A806-DF79-43EA-AD47-FA4DA8CF2DDF}" presName="spaceRect" presStyleCnt="0"/>
      <dgm:spPr/>
    </dgm:pt>
    <dgm:pt modelId="{1AD2B574-07EA-43E0-9B07-941879991731}" type="pres">
      <dgm:prSet presAssocID="{5625A806-DF79-43EA-AD47-FA4DA8CF2DDF}" presName="parTx" presStyleLbl="revTx" presStyleIdx="1" presStyleCnt="2">
        <dgm:presLayoutVars>
          <dgm:chMax val="0"/>
          <dgm:chPref val="0"/>
        </dgm:presLayoutVars>
      </dgm:prSet>
      <dgm:spPr/>
    </dgm:pt>
  </dgm:ptLst>
  <dgm:cxnLst>
    <dgm:cxn modelId="{C3968504-164E-4EBC-BAB5-1AC1547F17CF}" srcId="{F7BDD767-A11C-4706-A285-74CD0A5ED7DC}" destId="{5625A806-DF79-43EA-AD47-FA4DA8CF2DDF}" srcOrd="1" destOrd="0" parTransId="{78098D2A-A464-476C-8D2E-CDBBF0A38D76}" sibTransId="{3FF6708A-1177-44DC-A510-C68920B17A3A}"/>
    <dgm:cxn modelId="{0A811E2A-936E-43D2-9741-997F96FBCA4E}" srcId="{F7BDD767-A11C-4706-A285-74CD0A5ED7DC}" destId="{2DB5028F-39AC-4557-8FEC-70DF3CD88F57}" srcOrd="0" destOrd="0" parTransId="{7086BB53-F50E-47F4-A87A-B61FDFF08B06}" sibTransId="{10C35141-60ED-45FF-956F-944ED6ABF5BD}"/>
    <dgm:cxn modelId="{D222BA40-1EA9-46CB-9B5A-B35563B3C970}" type="presOf" srcId="{5625A806-DF79-43EA-AD47-FA4DA8CF2DDF}" destId="{1AD2B574-07EA-43E0-9B07-941879991731}" srcOrd="0" destOrd="0" presId="urn:microsoft.com/office/officeart/2018/2/layout/IconVerticalSolidList"/>
    <dgm:cxn modelId="{AFBC3D85-D3F5-418D-8317-CD05DB729B57}" type="presOf" srcId="{F7BDD767-A11C-4706-A285-74CD0A5ED7DC}" destId="{D0C970F2-91AB-4620-BCED-C1274AACF6F5}" srcOrd="0" destOrd="0" presId="urn:microsoft.com/office/officeart/2018/2/layout/IconVerticalSolidList"/>
    <dgm:cxn modelId="{1B4009B9-DCF5-417A-9F3D-4EA5F66A7EE7}" type="presOf" srcId="{2DB5028F-39AC-4557-8FEC-70DF3CD88F57}" destId="{C37A8F67-B88D-4E31-91BF-2BE6A535686E}" srcOrd="0" destOrd="0" presId="urn:microsoft.com/office/officeart/2018/2/layout/IconVerticalSolidList"/>
    <dgm:cxn modelId="{BF33E966-6D5E-41A6-A8B0-E289CE08DF9F}" type="presParOf" srcId="{D0C970F2-91AB-4620-BCED-C1274AACF6F5}" destId="{90211F6D-3E71-4150-B9C9-C672B0DA0057}" srcOrd="0" destOrd="0" presId="urn:microsoft.com/office/officeart/2018/2/layout/IconVerticalSolidList"/>
    <dgm:cxn modelId="{5F0C228B-8166-4FAC-8846-153769719DA5}" type="presParOf" srcId="{90211F6D-3E71-4150-B9C9-C672B0DA0057}" destId="{98CAABDF-730F-426B-B457-19070B7B3915}" srcOrd="0" destOrd="0" presId="urn:microsoft.com/office/officeart/2018/2/layout/IconVerticalSolidList"/>
    <dgm:cxn modelId="{B0CD2480-A00D-4A66-96E1-4548D3EC5B7B}" type="presParOf" srcId="{90211F6D-3E71-4150-B9C9-C672B0DA0057}" destId="{3DBF78F4-AEC1-4D8A-B2C2-67E6A2A8D3F0}" srcOrd="1" destOrd="0" presId="urn:microsoft.com/office/officeart/2018/2/layout/IconVerticalSolidList"/>
    <dgm:cxn modelId="{A4A32157-5ADA-4662-8A60-2B86D6985DF3}" type="presParOf" srcId="{90211F6D-3E71-4150-B9C9-C672B0DA0057}" destId="{349259E6-4198-4EC2-9C42-789459E377C9}" srcOrd="2" destOrd="0" presId="urn:microsoft.com/office/officeart/2018/2/layout/IconVerticalSolidList"/>
    <dgm:cxn modelId="{8949DFDF-685E-4C72-A786-A9A313954B7B}" type="presParOf" srcId="{90211F6D-3E71-4150-B9C9-C672B0DA0057}" destId="{C37A8F67-B88D-4E31-91BF-2BE6A535686E}" srcOrd="3" destOrd="0" presId="urn:microsoft.com/office/officeart/2018/2/layout/IconVerticalSolidList"/>
    <dgm:cxn modelId="{7D0041F8-B4EF-48CF-B366-D6784A9367B2}" type="presParOf" srcId="{D0C970F2-91AB-4620-BCED-C1274AACF6F5}" destId="{D199034E-B7F9-441C-9373-E41926245A12}" srcOrd="1" destOrd="0" presId="urn:microsoft.com/office/officeart/2018/2/layout/IconVerticalSolidList"/>
    <dgm:cxn modelId="{C35D5170-2F42-461D-84E1-09620F5DA854}" type="presParOf" srcId="{D0C970F2-91AB-4620-BCED-C1274AACF6F5}" destId="{F77B1C73-60FC-4243-BED4-EBA9DA3505D2}" srcOrd="2" destOrd="0" presId="urn:microsoft.com/office/officeart/2018/2/layout/IconVerticalSolidList"/>
    <dgm:cxn modelId="{A083D498-2050-447E-84D6-5D65ADBD43C1}" type="presParOf" srcId="{F77B1C73-60FC-4243-BED4-EBA9DA3505D2}" destId="{F2503683-2C48-441C-822A-E0A97187725A}" srcOrd="0" destOrd="0" presId="urn:microsoft.com/office/officeart/2018/2/layout/IconVerticalSolidList"/>
    <dgm:cxn modelId="{AE87CBAA-5162-4AF3-9B1D-C26E82692A29}" type="presParOf" srcId="{F77B1C73-60FC-4243-BED4-EBA9DA3505D2}" destId="{E9D0535F-9253-457D-BD60-F9C7A6A5BDED}" srcOrd="1" destOrd="0" presId="urn:microsoft.com/office/officeart/2018/2/layout/IconVerticalSolidList"/>
    <dgm:cxn modelId="{D1DFB823-73FF-4F51-B87A-0EFA2B0E3712}" type="presParOf" srcId="{F77B1C73-60FC-4243-BED4-EBA9DA3505D2}" destId="{708149E1-47BA-4907-AA68-AEF4DE098164}" srcOrd="2" destOrd="0" presId="urn:microsoft.com/office/officeart/2018/2/layout/IconVerticalSolidList"/>
    <dgm:cxn modelId="{B82B6D6A-C53E-4936-8DA2-499A3659ED1E}" type="presParOf" srcId="{F77B1C73-60FC-4243-BED4-EBA9DA3505D2}" destId="{1AD2B574-07EA-43E0-9B07-94187999173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CAABDF-730F-426B-B457-19070B7B3915}">
      <dsp:nvSpPr>
        <dsp:cNvPr id="0" name=""/>
        <dsp:cNvSpPr/>
      </dsp:nvSpPr>
      <dsp:spPr>
        <a:xfrm>
          <a:off x="0" y="849991"/>
          <a:ext cx="5906181" cy="156921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BF78F4-AEC1-4D8A-B2C2-67E6A2A8D3F0}">
      <dsp:nvSpPr>
        <dsp:cNvPr id="0" name=""/>
        <dsp:cNvSpPr/>
      </dsp:nvSpPr>
      <dsp:spPr>
        <a:xfrm>
          <a:off x="474687" y="1203065"/>
          <a:ext cx="863068" cy="8630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7A8F67-B88D-4E31-91BF-2BE6A535686E}">
      <dsp:nvSpPr>
        <dsp:cNvPr id="0" name=""/>
        <dsp:cNvSpPr/>
      </dsp:nvSpPr>
      <dsp:spPr>
        <a:xfrm>
          <a:off x="1812443" y="849991"/>
          <a:ext cx="4093737" cy="1569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075" tIns="166075" rIns="166075" bIns="166075" numCol="1" spcCol="1270" anchor="ctr" anchorCtr="0">
          <a:noAutofit/>
        </a:bodyPr>
        <a:lstStyle/>
        <a:p>
          <a:pPr marL="0" lvl="0" indent="0" algn="l" defTabSz="844550">
            <a:lnSpc>
              <a:spcPct val="90000"/>
            </a:lnSpc>
            <a:spcBef>
              <a:spcPct val="0"/>
            </a:spcBef>
            <a:spcAft>
              <a:spcPct val="35000"/>
            </a:spcAft>
            <a:buNone/>
          </a:pPr>
          <a:r>
            <a:rPr lang="es-EC" sz="1900" kern="1200" dirty="0"/>
            <a:t>El cliente creará su perfil con su número de cédula, nombre y apellido, número de celular, correo electrónico, sexo, contraseña y una fotografía para que pueda realizar sus compras.</a:t>
          </a:r>
          <a:endParaRPr lang="en-US" sz="1900" kern="1200" dirty="0"/>
        </a:p>
      </dsp:txBody>
      <dsp:txXfrm>
        <a:off x="1812443" y="849991"/>
        <a:ext cx="4093737" cy="1569215"/>
      </dsp:txXfrm>
    </dsp:sp>
    <dsp:sp modelId="{F2503683-2C48-441C-822A-E0A97187725A}">
      <dsp:nvSpPr>
        <dsp:cNvPr id="0" name=""/>
        <dsp:cNvSpPr/>
      </dsp:nvSpPr>
      <dsp:spPr>
        <a:xfrm>
          <a:off x="0" y="2811510"/>
          <a:ext cx="5906181" cy="156921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D0535F-9253-457D-BD60-F9C7A6A5BDED}">
      <dsp:nvSpPr>
        <dsp:cNvPr id="0" name=""/>
        <dsp:cNvSpPr/>
      </dsp:nvSpPr>
      <dsp:spPr>
        <a:xfrm>
          <a:off x="474687" y="3164584"/>
          <a:ext cx="863068" cy="8630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D2B574-07EA-43E0-9B07-941879991731}">
      <dsp:nvSpPr>
        <dsp:cNvPr id="0" name=""/>
        <dsp:cNvSpPr/>
      </dsp:nvSpPr>
      <dsp:spPr>
        <a:xfrm>
          <a:off x="1812443" y="2811510"/>
          <a:ext cx="4093737" cy="1569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075" tIns="166075" rIns="166075" bIns="166075" numCol="1" spcCol="1270" anchor="ctr" anchorCtr="0">
          <a:noAutofit/>
        </a:bodyPr>
        <a:lstStyle/>
        <a:p>
          <a:pPr marL="0" lvl="0" indent="0" algn="l" defTabSz="844550">
            <a:lnSpc>
              <a:spcPct val="90000"/>
            </a:lnSpc>
            <a:spcBef>
              <a:spcPct val="0"/>
            </a:spcBef>
            <a:spcAft>
              <a:spcPct val="35000"/>
            </a:spcAft>
            <a:buNone/>
          </a:pPr>
          <a:r>
            <a:rPr lang="es-EC" sz="1900" kern="1200" dirty="0"/>
            <a:t>Se mostrará una barra de menús con las opciones de Mercado y Recetas donde entrará en una subcategoría que le permitirá seleccionar entre varios productos.</a:t>
          </a:r>
          <a:endParaRPr lang="en-US" sz="1900" kern="1200" dirty="0"/>
        </a:p>
      </dsp:txBody>
      <dsp:txXfrm>
        <a:off x="1812443" y="2811510"/>
        <a:ext cx="4093737" cy="156921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12/13/2020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366628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2237260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4123286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12/13/2020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523331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12/13/2020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682193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12/13/2020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412137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12/13/2020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384934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12/13/2020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37794158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12/13/2020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8678016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12/13/2020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9908028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12/13/2020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72285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41846521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12/13/2020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32078822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12/13/2020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0256940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12/13/2020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1358810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12/13/2020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3692332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12/13/2020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3859361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679334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3183646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452371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3520612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12/13/2020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a:p>
        </p:txBody>
      </p:sp>
    </p:spTree>
    <p:extLst>
      <p:ext uri="{BB962C8B-B14F-4D97-AF65-F5344CB8AC3E}">
        <p14:creationId xmlns:p14="http://schemas.microsoft.com/office/powerpoint/2010/main" val="30122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12/13/2020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‹Nº›</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65186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12/13/2020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‹Nº›</a:t>
            </a:fld>
            <a:endParaRPr lang="en-US"/>
          </a:p>
        </p:txBody>
      </p:sp>
    </p:spTree>
    <p:extLst>
      <p:ext uri="{BB962C8B-B14F-4D97-AF65-F5344CB8AC3E}">
        <p14:creationId xmlns:p14="http://schemas.microsoft.com/office/powerpoint/2010/main" val="3035918060"/>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80" r:id="rId5"/>
    <p:sldLayoutId id="2147483786" r:id="rId6"/>
    <p:sldLayoutId id="2147483781" r:id="rId7"/>
    <p:sldLayoutId id="2147483782" r:id="rId8"/>
    <p:sldLayoutId id="2147483783" r:id="rId9"/>
    <p:sldLayoutId id="2147483784" r:id="rId10"/>
    <p:sldLayoutId id="2147483785" r:id="rId11"/>
  </p:sldLayoutIdLst>
  <p:hf sldNum="0" hdr="0" ftr="0" dt="0"/>
  <p:txStyles>
    <p:titleStyle>
      <a:lvl1pPr algn="l" defTabSz="914400" rtl="0" eaLnBrk="1" latinLnBrk="0" hangingPunct="1">
        <a:lnSpc>
          <a:spcPct val="90000"/>
        </a:lnSpc>
        <a:spcBef>
          <a:spcPct val="0"/>
        </a:spcBef>
        <a:buNone/>
        <a:defRPr lang="en-US" sz="4800" b="1"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12/13/2020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‹Nº›</a:t>
            </a:fld>
            <a:endParaRPr lang="en-US"/>
          </a:p>
        </p:txBody>
      </p:sp>
    </p:spTree>
    <p:extLst>
      <p:ext uri="{BB962C8B-B14F-4D97-AF65-F5344CB8AC3E}">
        <p14:creationId xmlns:p14="http://schemas.microsoft.com/office/powerpoint/2010/main" val="101456166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73" r:id="rId6"/>
    <p:sldLayoutId id="2147483668" r:id="rId7"/>
    <p:sldLayoutId id="2147483669" r:id="rId8"/>
    <p:sldLayoutId id="2147483670" r:id="rId9"/>
    <p:sldLayoutId id="2147483671" r:id="rId10"/>
    <p:sldLayoutId id="2147483672" r:id="rId11"/>
    <p:sldLayoutId id="2147483674"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 name="Rectangle 115">
            <a:extLst>
              <a:ext uri="{FF2B5EF4-FFF2-40B4-BE49-F238E27FC236}">
                <a16:creationId xmlns:a16="http://schemas.microsoft.com/office/drawing/2014/main" id="{9D879A56-BA4A-47BE-B8EA-643910D696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133" name="Rectangle 117">
            <a:extLst>
              <a:ext uri="{FF2B5EF4-FFF2-40B4-BE49-F238E27FC236}">
                <a16:creationId xmlns:a16="http://schemas.microsoft.com/office/drawing/2014/main" id="{68E7D62B-6F82-4DD0-9764-C143AEAAC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sp>
      <p:pic>
        <p:nvPicPr>
          <p:cNvPr id="17" name="Imagen 16">
            <a:extLst>
              <a:ext uri="{FF2B5EF4-FFF2-40B4-BE49-F238E27FC236}">
                <a16:creationId xmlns:a16="http://schemas.microsoft.com/office/drawing/2014/main" id="{CECD4748-DB51-44BA-871B-46EBFA79CBFE}"/>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62000" contrast="-71000"/>
                    </a14:imgEffect>
                  </a14:imgLayer>
                </a14:imgProps>
              </a:ext>
            </a:extLst>
          </a:blip>
          <a:stretch>
            <a:fillRect/>
          </a:stretch>
        </p:blipFill>
        <p:spPr>
          <a:xfrm>
            <a:off x="453189" y="457197"/>
            <a:ext cx="5415176" cy="5943603"/>
          </a:xfrm>
          <a:prstGeom prst="rect">
            <a:avLst/>
          </a:prstGeom>
        </p:spPr>
      </p:pic>
      <p:pic>
        <p:nvPicPr>
          <p:cNvPr id="103" name="Imagen 102" descr="Logotipo&#10;&#10;Descripción generada automáticamente">
            <a:extLst>
              <a:ext uri="{FF2B5EF4-FFF2-40B4-BE49-F238E27FC236}">
                <a16:creationId xmlns:a16="http://schemas.microsoft.com/office/drawing/2014/main" id="{D8F84D73-73A0-4764-9FC5-88CB7E1F3A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6641" y="3162817"/>
            <a:ext cx="2603993" cy="3155687"/>
          </a:xfrm>
          <a:prstGeom prst="rect">
            <a:avLst/>
          </a:prstGeom>
        </p:spPr>
      </p:pic>
      <p:sp>
        <p:nvSpPr>
          <p:cNvPr id="2" name="Título 1">
            <a:extLst>
              <a:ext uri="{FF2B5EF4-FFF2-40B4-BE49-F238E27FC236}">
                <a16:creationId xmlns:a16="http://schemas.microsoft.com/office/drawing/2014/main" id="{9FA673F8-2E7E-460B-A125-790CBB2857E3}"/>
              </a:ext>
            </a:extLst>
          </p:cNvPr>
          <p:cNvSpPr>
            <a:spLocks noGrp="1"/>
          </p:cNvSpPr>
          <p:nvPr>
            <p:ph type="ctrTitle"/>
          </p:nvPr>
        </p:nvSpPr>
        <p:spPr>
          <a:xfrm>
            <a:off x="5670635" y="457194"/>
            <a:ext cx="5716338" cy="3042706"/>
          </a:xfrm>
        </p:spPr>
        <p:txBody>
          <a:bodyPr>
            <a:normAutofit/>
          </a:bodyPr>
          <a:lstStyle/>
          <a:p>
            <a:r>
              <a:rPr lang="es-ES" sz="3600" cap="none" dirty="0">
                <a:latin typeface="Times New Roman" panose="02020603050405020304" pitchFamily="18" charset="0"/>
                <a:cs typeface="Times New Roman" panose="02020603050405020304" pitchFamily="18" charset="0"/>
              </a:rPr>
              <a:t>Facultad de Ingeniería </a:t>
            </a:r>
            <a:br>
              <a:rPr lang="es-ES" sz="3600" cap="none" dirty="0">
                <a:latin typeface="Times New Roman" panose="02020603050405020304" pitchFamily="18" charset="0"/>
                <a:cs typeface="Times New Roman" panose="02020603050405020304" pitchFamily="18" charset="0"/>
              </a:rPr>
            </a:br>
            <a:r>
              <a:rPr lang="es-ES" sz="3600" cap="none" dirty="0">
                <a:latin typeface="Times New Roman" panose="02020603050405020304" pitchFamily="18" charset="0"/>
                <a:cs typeface="Times New Roman" panose="02020603050405020304" pitchFamily="18" charset="0"/>
              </a:rPr>
              <a:t>Escuela de Sistemas y Computación</a:t>
            </a:r>
            <a:endParaRPr lang="es-EC" sz="3600" cap="none" dirty="0">
              <a:latin typeface="Times New Roman" panose="02020603050405020304" pitchFamily="18" charset="0"/>
              <a:cs typeface="Times New Roman" panose="02020603050405020304" pitchFamily="18" charset="0"/>
            </a:endParaRPr>
          </a:p>
        </p:txBody>
      </p:sp>
      <p:sp>
        <p:nvSpPr>
          <p:cNvPr id="3" name="Subtítulo 2">
            <a:extLst>
              <a:ext uri="{FF2B5EF4-FFF2-40B4-BE49-F238E27FC236}">
                <a16:creationId xmlns:a16="http://schemas.microsoft.com/office/drawing/2014/main" id="{097A97D8-0DDB-45CC-9D27-FD00454AFEC2}"/>
              </a:ext>
            </a:extLst>
          </p:cNvPr>
          <p:cNvSpPr>
            <a:spLocks noGrp="1"/>
          </p:cNvSpPr>
          <p:nvPr>
            <p:ph type="subTitle" idx="1"/>
          </p:nvPr>
        </p:nvSpPr>
        <p:spPr>
          <a:xfrm>
            <a:off x="6045627" y="2906165"/>
            <a:ext cx="5355264" cy="3155687"/>
          </a:xfrm>
        </p:spPr>
        <p:txBody>
          <a:bodyPr>
            <a:normAutofit/>
          </a:bodyPr>
          <a:lstStyle/>
          <a:p>
            <a:r>
              <a:rPr lang="es-ES" dirty="0">
                <a:latin typeface="Times New Roman" panose="02020603050405020304" pitchFamily="18" charset="0"/>
                <a:cs typeface="Times New Roman" panose="02020603050405020304" pitchFamily="18" charset="0"/>
              </a:rPr>
              <a:t>Proyecto Final </a:t>
            </a:r>
          </a:p>
          <a:p>
            <a:pPr algn="l"/>
            <a:r>
              <a:rPr lang="es-ES" dirty="0">
                <a:latin typeface="Times New Roman" panose="02020603050405020304" pitchFamily="18" charset="0"/>
                <a:cs typeface="Times New Roman" panose="02020603050405020304" pitchFamily="18" charset="0"/>
              </a:rPr>
              <a:t>Cátedra: Nuevas Técnicas de Programación</a:t>
            </a:r>
          </a:p>
          <a:p>
            <a:pPr algn="l"/>
            <a:r>
              <a:rPr lang="es-ES" dirty="0">
                <a:latin typeface="Times New Roman" panose="02020603050405020304" pitchFamily="18" charset="0"/>
                <a:cs typeface="Times New Roman" panose="02020603050405020304" pitchFamily="18" charset="0"/>
              </a:rPr>
              <a:t>Docente: Ing. Susana </a:t>
            </a:r>
            <a:r>
              <a:rPr lang="es-ES" dirty="0" err="1">
                <a:latin typeface="Times New Roman" panose="02020603050405020304" pitchFamily="18" charset="0"/>
                <a:cs typeface="Times New Roman" panose="02020603050405020304" pitchFamily="18" charset="0"/>
              </a:rPr>
              <a:t>Masapanta</a:t>
            </a:r>
            <a:endParaRPr lang="es-ES" dirty="0">
              <a:latin typeface="Times New Roman" panose="02020603050405020304" pitchFamily="18" charset="0"/>
              <a:cs typeface="Times New Roman" panose="02020603050405020304" pitchFamily="18" charset="0"/>
            </a:endParaRPr>
          </a:p>
          <a:p>
            <a:pPr algn="l"/>
            <a:r>
              <a:rPr lang="es-ES" dirty="0">
                <a:latin typeface="Times New Roman" panose="02020603050405020304" pitchFamily="18" charset="0"/>
                <a:cs typeface="Times New Roman" panose="02020603050405020304" pitchFamily="18" charset="0"/>
              </a:rPr>
              <a:t>Integrantes: Henry Chiluiza, </a:t>
            </a:r>
          </a:p>
          <a:p>
            <a:pPr algn="l"/>
            <a:r>
              <a:rPr lang="es-ES" dirty="0">
                <a:latin typeface="Times New Roman" panose="02020603050405020304" pitchFamily="18" charset="0"/>
                <a:cs typeface="Times New Roman" panose="02020603050405020304" pitchFamily="18" charset="0"/>
              </a:rPr>
              <a:t>	     Daniel Iza, </a:t>
            </a:r>
          </a:p>
          <a:p>
            <a:pPr algn="l"/>
            <a:r>
              <a:rPr lang="es-ES" dirty="0">
                <a:latin typeface="Times New Roman" panose="02020603050405020304" pitchFamily="18" charset="0"/>
                <a:cs typeface="Times New Roman" panose="02020603050405020304" pitchFamily="18" charset="0"/>
              </a:rPr>
              <a:t>	     Ian </a:t>
            </a:r>
            <a:r>
              <a:rPr lang="es-ES" dirty="0" err="1">
                <a:latin typeface="Times New Roman" panose="02020603050405020304" pitchFamily="18" charset="0"/>
                <a:cs typeface="Times New Roman" panose="02020603050405020304" pitchFamily="18" charset="0"/>
              </a:rPr>
              <a:t>Masache</a:t>
            </a:r>
            <a:r>
              <a:rPr lang="es-ES" dirty="0">
                <a:latin typeface="Times New Roman" panose="02020603050405020304" pitchFamily="18" charset="0"/>
                <a:cs typeface="Times New Roman" panose="02020603050405020304" pitchFamily="18" charset="0"/>
              </a:rPr>
              <a:t>, </a:t>
            </a:r>
          </a:p>
          <a:p>
            <a:pPr algn="l"/>
            <a:r>
              <a:rPr lang="es-ES" dirty="0">
                <a:latin typeface="Times New Roman" panose="02020603050405020304" pitchFamily="18" charset="0"/>
                <a:cs typeface="Times New Roman" panose="02020603050405020304" pitchFamily="18" charset="0"/>
              </a:rPr>
              <a:t>	     Atik </a:t>
            </a:r>
            <a:r>
              <a:rPr lang="es-ES" dirty="0" err="1">
                <a:latin typeface="Times New Roman" panose="02020603050405020304" pitchFamily="18" charset="0"/>
                <a:cs typeface="Times New Roman" panose="02020603050405020304" pitchFamily="18" charset="0"/>
              </a:rPr>
              <a:t>Yumbay</a:t>
            </a:r>
            <a:r>
              <a:rPr lang="es-ES" dirty="0">
                <a:latin typeface="Times New Roman" panose="02020603050405020304" pitchFamily="18" charset="0"/>
                <a:cs typeface="Times New Roman" panose="02020603050405020304" pitchFamily="18" charset="0"/>
              </a:rPr>
              <a:t>.</a:t>
            </a:r>
          </a:p>
          <a:p>
            <a:pPr algn="l"/>
            <a:endParaRPr lang="es-ES" dirty="0">
              <a:latin typeface="Times New Roman" panose="02020603050405020304" pitchFamily="18" charset="0"/>
              <a:cs typeface="Times New Roman" panose="02020603050405020304" pitchFamily="18" charset="0"/>
            </a:endParaRPr>
          </a:p>
          <a:p>
            <a:r>
              <a:rPr lang="es-ES" dirty="0">
                <a:latin typeface="Times New Roman" panose="02020603050405020304" pitchFamily="18" charset="0"/>
                <a:cs typeface="Times New Roman" panose="02020603050405020304" pitchFamily="18" charset="0"/>
              </a:rPr>
              <a:t>Tema: Tienda en línea “</a:t>
            </a:r>
            <a:r>
              <a:rPr lang="es-ES" dirty="0" err="1">
                <a:latin typeface="Times New Roman" panose="02020603050405020304" pitchFamily="18" charset="0"/>
                <a:cs typeface="Times New Roman" panose="02020603050405020304" pitchFamily="18" charset="0"/>
              </a:rPr>
              <a:t>Ranti-Ranti</a:t>
            </a:r>
            <a:r>
              <a:rPr lang="es-ES" dirty="0">
                <a:latin typeface="Times New Roman" panose="02020603050405020304" pitchFamily="18" charset="0"/>
                <a:cs typeface="Times New Roman" panose="02020603050405020304" pitchFamily="18" charset="0"/>
              </a:rPr>
              <a:t>”</a:t>
            </a:r>
          </a:p>
          <a:p>
            <a:pPr algn="l"/>
            <a:endParaRPr lang="es-EC" dirty="0">
              <a:latin typeface="Times New Roman" panose="02020603050405020304" pitchFamily="18" charset="0"/>
              <a:cs typeface="Times New Roman" panose="02020603050405020304" pitchFamily="18" charset="0"/>
            </a:endParaRPr>
          </a:p>
        </p:txBody>
      </p:sp>
      <p:sp>
        <p:nvSpPr>
          <p:cNvPr id="134" name="Rectangle 119">
            <a:extLst>
              <a:ext uri="{FF2B5EF4-FFF2-40B4-BE49-F238E27FC236}">
                <a16:creationId xmlns:a16="http://schemas.microsoft.com/office/drawing/2014/main" id="{9C283B92-B6AF-4FE0-AF35-F51A67905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5" name="Straight Connector 121">
            <a:extLst>
              <a:ext uri="{FF2B5EF4-FFF2-40B4-BE49-F238E27FC236}">
                <a16:creationId xmlns:a16="http://schemas.microsoft.com/office/drawing/2014/main" id="{9B60A8CB-176B-4FD6-AD24-9D98027E5C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8171CA5D-A004-471D-81F2-0B1381DE61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25">
            <a:extLst>
              <a:ext uri="{FF2B5EF4-FFF2-40B4-BE49-F238E27FC236}">
                <a16:creationId xmlns:a16="http://schemas.microsoft.com/office/drawing/2014/main" id="{0682D131-57BB-442B-BD9B-8F06D2B230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14" name="Imagen 13">
            <a:extLst>
              <a:ext uri="{FF2B5EF4-FFF2-40B4-BE49-F238E27FC236}">
                <a16:creationId xmlns:a16="http://schemas.microsoft.com/office/drawing/2014/main" id="{57C9102B-1DD4-4F50-8CF6-C638568F09A6}"/>
              </a:ext>
            </a:extLst>
          </p:cNvPr>
          <p:cNvPicPr>
            <a:picLocks noChangeAspect="1"/>
          </p:cNvPicPr>
          <p:nvPr/>
        </p:nvPicPr>
        <p:blipFill>
          <a:blip r:embed="rId5"/>
          <a:stretch>
            <a:fillRect/>
          </a:stretch>
        </p:blipFill>
        <p:spPr>
          <a:xfrm>
            <a:off x="616736" y="621791"/>
            <a:ext cx="2553513" cy="3288818"/>
          </a:xfrm>
          <a:prstGeom prst="rect">
            <a:avLst/>
          </a:prstGeom>
        </p:spPr>
      </p:pic>
    </p:spTree>
    <p:extLst>
      <p:ext uri="{BB962C8B-B14F-4D97-AF65-F5344CB8AC3E}">
        <p14:creationId xmlns:p14="http://schemas.microsoft.com/office/powerpoint/2010/main" val="4241290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B92F89-AA0F-4678-B572-BFFAF1E39E34}"/>
              </a:ext>
            </a:extLst>
          </p:cNvPr>
          <p:cNvSpPr>
            <a:spLocks noGrp="1"/>
          </p:cNvSpPr>
          <p:nvPr>
            <p:ph type="title"/>
          </p:nvPr>
        </p:nvSpPr>
        <p:spPr>
          <a:xfrm>
            <a:off x="1066800" y="461394"/>
            <a:ext cx="10058400" cy="1129662"/>
          </a:xfrm>
        </p:spPr>
        <p:txBody>
          <a:bodyPr/>
          <a:lstStyle/>
          <a:p>
            <a:r>
              <a:rPr lang="es-ES" dirty="0">
                <a:latin typeface="Times New Roman" panose="02020603050405020304" pitchFamily="18" charset="0"/>
                <a:cs typeface="Times New Roman" panose="02020603050405020304" pitchFamily="18" charset="0"/>
              </a:rPr>
              <a:t>Propuesta</a:t>
            </a:r>
            <a:endParaRPr lang="es-EC"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58EB9096-0945-430B-B0E2-BB3ACBF692AA}"/>
              </a:ext>
            </a:extLst>
          </p:cNvPr>
          <p:cNvSpPr>
            <a:spLocks noGrp="1"/>
          </p:cNvSpPr>
          <p:nvPr>
            <p:ph idx="1"/>
          </p:nvPr>
        </p:nvSpPr>
        <p:spPr>
          <a:xfrm>
            <a:off x="1066800" y="1679944"/>
            <a:ext cx="10058400" cy="4272800"/>
          </a:xfrm>
        </p:spPr>
        <p:txBody>
          <a:bodyPr/>
          <a:lstStyle/>
          <a:p>
            <a:r>
              <a:rPr lang="es-EC" sz="1800" dirty="0">
                <a:effectLst/>
                <a:latin typeface="Times New Roman" panose="02020603050405020304" pitchFamily="18" charset="0"/>
                <a:ea typeface="Calibri" panose="020F0502020204030204" pitchFamily="34" charset="0"/>
              </a:rPr>
              <a:t>“</a:t>
            </a:r>
            <a:r>
              <a:rPr lang="es-EC" sz="1800" dirty="0" err="1">
                <a:effectLst/>
                <a:latin typeface="Times New Roman" panose="02020603050405020304" pitchFamily="18" charset="0"/>
                <a:ea typeface="Calibri" panose="020F0502020204030204" pitchFamily="34" charset="0"/>
              </a:rPr>
              <a:t>Ranti-Ranti</a:t>
            </a:r>
            <a:r>
              <a:rPr lang="es-EC" sz="1800" dirty="0">
                <a:effectLst/>
                <a:latin typeface="Times New Roman" panose="02020603050405020304" pitchFamily="18" charset="0"/>
                <a:ea typeface="Calibri" panose="020F0502020204030204" pitchFamily="34" charset="0"/>
              </a:rPr>
              <a:t>”, un mercadillo en línea encaminado a resolver o disminuir el número de personas en los mercados para evitar aglomeraciones y prevenir el contagio del covid-19</a:t>
            </a:r>
          </a:p>
          <a:p>
            <a:endParaRPr lang="es-EC" sz="1800" dirty="0">
              <a:effectLst/>
              <a:latin typeface="Times New Roman" panose="02020603050405020304" pitchFamily="18" charset="0"/>
              <a:ea typeface="Calibri" panose="020F0502020204030204" pitchFamily="34" charset="0"/>
            </a:endParaRPr>
          </a:p>
          <a:p>
            <a:r>
              <a:rPr lang="es-EC" dirty="0">
                <a:latin typeface="Times New Roman" panose="02020603050405020304" pitchFamily="18" charset="0"/>
                <a:ea typeface="Calibri" panose="020F0502020204030204" pitchFamily="34" charset="0"/>
              </a:rPr>
              <a:t>Se c</a:t>
            </a:r>
            <a:r>
              <a:rPr lang="es-EC" sz="1800" dirty="0">
                <a:effectLst/>
                <a:latin typeface="Times New Roman" panose="02020603050405020304" pitchFamily="18" charset="0"/>
                <a:ea typeface="Calibri" panose="020F0502020204030204" pitchFamily="34" charset="0"/>
              </a:rPr>
              <a:t>omprendió las dificultades y el miedo que genera el covid-19 al momento de ir a comprar los víveres tanto para la semana y para el mes en mercados donde existe aglomeración de gente.</a:t>
            </a:r>
          </a:p>
          <a:p>
            <a:endParaRPr lang="es-EC" dirty="0">
              <a:latin typeface="Times New Roman" panose="02020603050405020304" pitchFamily="18" charset="0"/>
            </a:endParaRPr>
          </a:p>
          <a:p>
            <a:endParaRPr lang="es-EC" dirty="0"/>
          </a:p>
        </p:txBody>
      </p:sp>
      <p:pic>
        <p:nvPicPr>
          <p:cNvPr id="2050" name="Picture 2" descr="Coronavirus: Acceso a plazas y mercados en Ambato será con cédula">
            <a:extLst>
              <a:ext uri="{FF2B5EF4-FFF2-40B4-BE49-F238E27FC236}">
                <a16:creationId xmlns:a16="http://schemas.microsoft.com/office/drawing/2014/main" id="{4D459B5A-EF3C-4CE2-A6E5-0738DC9FC5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5" r="-1" b="1770"/>
          <a:stretch/>
        </p:blipFill>
        <p:spPr bwMode="auto">
          <a:xfrm>
            <a:off x="1066800" y="3649109"/>
            <a:ext cx="4072780" cy="230363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D5500CBD-9971-4266-BE2D-6C88820F28FE}"/>
              </a:ext>
            </a:extLst>
          </p:cNvPr>
          <p:cNvPicPr>
            <a:picLocks noChangeAspect="1"/>
          </p:cNvPicPr>
          <p:nvPr/>
        </p:nvPicPr>
        <p:blipFill>
          <a:blip r:embed="rId3"/>
          <a:stretch>
            <a:fillRect/>
          </a:stretch>
        </p:blipFill>
        <p:spPr>
          <a:xfrm>
            <a:off x="6361029" y="3659698"/>
            <a:ext cx="4186469" cy="2476131"/>
          </a:xfrm>
          <a:prstGeom prst="rect">
            <a:avLst/>
          </a:prstGeom>
        </p:spPr>
      </p:pic>
      <p:sp>
        <p:nvSpPr>
          <p:cNvPr id="6" name="Símbolo &quot;No permitido&quot; 5">
            <a:extLst>
              <a:ext uri="{FF2B5EF4-FFF2-40B4-BE49-F238E27FC236}">
                <a16:creationId xmlns:a16="http://schemas.microsoft.com/office/drawing/2014/main" id="{4CDCB128-35B5-4402-A021-0DDE92118375}"/>
              </a:ext>
            </a:extLst>
          </p:cNvPr>
          <p:cNvSpPr/>
          <p:nvPr/>
        </p:nvSpPr>
        <p:spPr>
          <a:xfrm>
            <a:off x="2314353" y="4097826"/>
            <a:ext cx="1800447" cy="1599873"/>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ln>
                <a:solidFill>
                  <a:srgbClr val="FF0000"/>
                </a:solidFill>
              </a:ln>
              <a:solidFill>
                <a:srgbClr val="FF0000"/>
              </a:solidFill>
            </a:endParaRPr>
          </a:p>
        </p:txBody>
      </p:sp>
      <p:sp>
        <p:nvSpPr>
          <p:cNvPr id="7" name="Forma libre: forma 6">
            <a:extLst>
              <a:ext uri="{FF2B5EF4-FFF2-40B4-BE49-F238E27FC236}">
                <a16:creationId xmlns:a16="http://schemas.microsoft.com/office/drawing/2014/main" id="{D992FCEE-D4A4-4307-AD17-04C103015E90}"/>
              </a:ext>
            </a:extLst>
          </p:cNvPr>
          <p:cNvSpPr/>
          <p:nvPr/>
        </p:nvSpPr>
        <p:spPr>
          <a:xfrm>
            <a:off x="8058695" y="4158637"/>
            <a:ext cx="1350334" cy="1573618"/>
          </a:xfrm>
          <a:custGeom>
            <a:avLst/>
            <a:gdLst>
              <a:gd name="connsiteX0" fmla="*/ 0 w 1350334"/>
              <a:gd name="connsiteY0" fmla="*/ 765544 h 1573618"/>
              <a:gd name="connsiteX1" fmla="*/ 595423 w 1350334"/>
              <a:gd name="connsiteY1" fmla="*/ 1573618 h 1573618"/>
              <a:gd name="connsiteX2" fmla="*/ 1350334 w 1350334"/>
              <a:gd name="connsiteY2" fmla="*/ 0 h 1573618"/>
              <a:gd name="connsiteX3" fmla="*/ 1350334 w 1350334"/>
              <a:gd name="connsiteY3" fmla="*/ 0 h 1573618"/>
            </a:gdLst>
            <a:ahLst/>
            <a:cxnLst>
              <a:cxn ang="0">
                <a:pos x="connsiteX0" y="connsiteY0"/>
              </a:cxn>
              <a:cxn ang="0">
                <a:pos x="connsiteX1" y="connsiteY1"/>
              </a:cxn>
              <a:cxn ang="0">
                <a:pos x="connsiteX2" y="connsiteY2"/>
              </a:cxn>
              <a:cxn ang="0">
                <a:pos x="connsiteX3" y="connsiteY3"/>
              </a:cxn>
            </a:cxnLst>
            <a:rect l="l" t="t" r="r" b="b"/>
            <a:pathLst>
              <a:path w="1350334" h="1573618">
                <a:moveTo>
                  <a:pt x="0" y="765544"/>
                </a:moveTo>
                <a:lnTo>
                  <a:pt x="595423" y="1573618"/>
                </a:lnTo>
                <a:lnTo>
                  <a:pt x="1350334" y="0"/>
                </a:lnTo>
                <a:lnTo>
                  <a:pt x="1350334" y="0"/>
                </a:lnTo>
              </a:path>
            </a:pathLst>
          </a:custGeom>
          <a:noFill/>
          <a:ln w="1873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2819722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ACEF1-4600-458E-A5D8-61EC6DE3DA3E}"/>
              </a:ext>
            </a:extLst>
          </p:cNvPr>
          <p:cNvSpPr>
            <a:spLocks noGrp="1"/>
          </p:cNvSpPr>
          <p:nvPr>
            <p:ph type="title"/>
          </p:nvPr>
        </p:nvSpPr>
        <p:spPr/>
        <p:txBody>
          <a:bodyPr/>
          <a:lstStyle/>
          <a:p>
            <a:r>
              <a:rPr lang="es-ES" dirty="0">
                <a:latin typeface="Times New Roman" panose="02020603050405020304" pitchFamily="18" charset="0"/>
                <a:cs typeface="Times New Roman" panose="02020603050405020304" pitchFamily="18" charset="0"/>
              </a:rPr>
              <a:t>Objetivos</a:t>
            </a:r>
            <a:endParaRPr lang="es-ES" dirty="0"/>
          </a:p>
        </p:txBody>
      </p:sp>
      <p:sp>
        <p:nvSpPr>
          <p:cNvPr id="3" name="Marcador de contenido 2">
            <a:extLst>
              <a:ext uri="{FF2B5EF4-FFF2-40B4-BE49-F238E27FC236}">
                <a16:creationId xmlns:a16="http://schemas.microsoft.com/office/drawing/2014/main" id="{001711D2-4B5F-4C1F-BA2F-95D131BA9331}"/>
              </a:ext>
            </a:extLst>
          </p:cNvPr>
          <p:cNvSpPr>
            <a:spLocks noGrp="1"/>
          </p:cNvSpPr>
          <p:nvPr>
            <p:ph idx="1"/>
          </p:nvPr>
        </p:nvSpPr>
        <p:spPr/>
        <p:txBody>
          <a:bodyPr/>
          <a:lstStyle/>
          <a:p>
            <a:r>
              <a:rPr lang="es-ES" b="1" dirty="0">
                <a:latin typeface="Times New Roman" panose="02020603050405020304" pitchFamily="18" charset="0"/>
                <a:cs typeface="Times New Roman" panose="02020603050405020304" pitchFamily="18" charset="0"/>
              </a:rPr>
              <a:t>Objetivo General:</a:t>
            </a:r>
          </a:p>
          <a:p>
            <a:pPr lvl="1"/>
            <a:r>
              <a:rPr lang="es-EC" dirty="0">
                <a:effectLst/>
                <a:latin typeface="Times New Roman" panose="02020603050405020304" pitchFamily="18" charset="0"/>
                <a:ea typeface="Calibri" panose="020F0502020204030204" pitchFamily="34" charset="0"/>
              </a:rPr>
              <a:t>Creación de un sitio web parecido a un mercado que contenga diversos tipos de productos junto con recetas para la preparación de platillos de comida y disponer de entrega a domicilio</a:t>
            </a:r>
          </a:p>
          <a:p>
            <a:pPr marL="274320" lvl="1" indent="0">
              <a:buNone/>
            </a:pPr>
            <a:endParaRPr lang="es-EC" dirty="0">
              <a:latin typeface="Times New Roman" panose="02020603050405020304" pitchFamily="18" charset="0"/>
              <a:ea typeface="Calibri" panose="020F0502020204030204" pitchFamily="34" charset="0"/>
            </a:endParaRPr>
          </a:p>
          <a:p>
            <a:pPr marL="274320" lvl="1" indent="0">
              <a:buNone/>
            </a:pPr>
            <a:endParaRPr lang="es-EC" dirty="0">
              <a:effectLst/>
              <a:latin typeface="Times New Roman" panose="02020603050405020304" pitchFamily="18" charset="0"/>
              <a:ea typeface="Calibri" panose="020F0502020204030204" pitchFamily="34" charset="0"/>
            </a:endParaRPr>
          </a:p>
          <a:p>
            <a:r>
              <a:rPr lang="es-EC" b="1" dirty="0">
                <a:latin typeface="Times New Roman" panose="02020603050405020304" pitchFamily="18" charset="0"/>
                <a:ea typeface="Calibri" panose="020F0502020204030204" pitchFamily="34" charset="0"/>
              </a:rPr>
              <a:t>Objetivos específicos:</a:t>
            </a:r>
          </a:p>
          <a:p>
            <a:pPr marL="617220" lvl="1" indent="-342900">
              <a:buFont typeface="+mj-lt"/>
              <a:buAutoNum type="arabicPeriod"/>
            </a:pPr>
            <a:r>
              <a:rPr lang="es-EC" dirty="0">
                <a:effectLst/>
                <a:latin typeface="Times New Roman" panose="02020603050405020304" pitchFamily="18" charset="0"/>
                <a:ea typeface="Calibri" panose="020F0502020204030204" pitchFamily="34" charset="0"/>
                <a:cs typeface="Times New Roman" panose="02020603050405020304" pitchFamily="18" charset="0"/>
              </a:rPr>
              <a:t>Comprender las necesidades de los usuarios que desean cocinar sus propios alimentos.</a:t>
            </a:r>
          </a:p>
          <a:p>
            <a:pPr marL="617220" lvl="1" indent="-342900">
              <a:buFont typeface="+mj-lt"/>
              <a:buAutoNum type="arabicPeriod"/>
            </a:pPr>
            <a:r>
              <a:rPr lang="es-EC" dirty="0">
                <a:effectLst/>
                <a:latin typeface="Times New Roman" panose="02020603050405020304" pitchFamily="18" charset="0"/>
                <a:ea typeface="Calibri" panose="020F0502020204030204" pitchFamily="34" charset="0"/>
                <a:cs typeface="Times New Roman" panose="02020603050405020304" pitchFamily="18" charset="0"/>
              </a:rPr>
              <a:t>Conseguir las recetas de los platillos de comida más populares para los clientes.</a:t>
            </a:r>
          </a:p>
          <a:p>
            <a:pPr marL="617220" lvl="1" indent="-342900">
              <a:buFont typeface="+mj-lt"/>
              <a:buAutoNum type="arabicPeriod"/>
            </a:pPr>
            <a:r>
              <a:rPr lang="es-EC" dirty="0">
                <a:effectLst/>
                <a:latin typeface="Times New Roman" panose="02020603050405020304" pitchFamily="18" charset="0"/>
                <a:ea typeface="Calibri" panose="020F0502020204030204" pitchFamily="34" charset="0"/>
                <a:cs typeface="Times New Roman" panose="02020603050405020304" pitchFamily="18" charset="0"/>
              </a:rPr>
              <a:t>Diseñar una interfaz amigable para cualquier tipo de usuario.</a:t>
            </a:r>
          </a:p>
          <a:p>
            <a:pPr marL="617220" lvl="1" indent="-342900">
              <a:spcAft>
                <a:spcPts val="800"/>
              </a:spcAft>
              <a:buFont typeface="+mj-lt"/>
              <a:buAutoNum type="arabicPeriod"/>
            </a:pPr>
            <a:r>
              <a:rPr lang="es-EC" dirty="0">
                <a:effectLst/>
                <a:latin typeface="Times New Roman" panose="02020603050405020304" pitchFamily="18" charset="0"/>
                <a:ea typeface="Calibri" panose="020F0502020204030204" pitchFamily="34" charset="0"/>
                <a:cs typeface="Times New Roman" panose="02020603050405020304" pitchFamily="18" charset="0"/>
              </a:rPr>
              <a:t>Utilizar colores agradables que no cansen la vista.</a:t>
            </a:r>
            <a:endParaRPr lang="es-EC" dirty="0"/>
          </a:p>
          <a:p>
            <a:endParaRPr lang="es-ES" dirty="0"/>
          </a:p>
        </p:txBody>
      </p:sp>
    </p:spTree>
    <p:extLst>
      <p:ext uri="{BB962C8B-B14F-4D97-AF65-F5344CB8AC3E}">
        <p14:creationId xmlns:p14="http://schemas.microsoft.com/office/powerpoint/2010/main" val="3046705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ítulo 1">
            <a:extLst>
              <a:ext uri="{FF2B5EF4-FFF2-40B4-BE49-F238E27FC236}">
                <a16:creationId xmlns:a16="http://schemas.microsoft.com/office/drawing/2014/main" id="{2F7C7192-AEC3-499C-AE45-91176AD76E24}"/>
              </a:ext>
            </a:extLst>
          </p:cNvPr>
          <p:cNvSpPr>
            <a:spLocks noGrp="1"/>
          </p:cNvSpPr>
          <p:nvPr>
            <p:ph type="title"/>
          </p:nvPr>
        </p:nvSpPr>
        <p:spPr>
          <a:xfrm>
            <a:off x="573409" y="559477"/>
            <a:ext cx="3765200" cy="5709931"/>
          </a:xfrm>
        </p:spPr>
        <p:txBody>
          <a:bodyPr>
            <a:normAutofit/>
          </a:bodyPr>
          <a:lstStyle/>
          <a:p>
            <a:pPr algn="ctr"/>
            <a:r>
              <a:rPr lang="es-ES" dirty="0"/>
              <a:t>Alcance</a:t>
            </a:r>
            <a:endParaRPr lang="es-EC"/>
          </a:p>
        </p:txBody>
      </p:sp>
      <p:sp>
        <p:nvSpPr>
          <p:cNvPr id="13" name="Rectangle 1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Marcador de contenido 2">
            <a:extLst>
              <a:ext uri="{FF2B5EF4-FFF2-40B4-BE49-F238E27FC236}">
                <a16:creationId xmlns:a16="http://schemas.microsoft.com/office/drawing/2014/main" id="{DB990468-B7D4-4F9F-B6E5-8FFB52F08A86}"/>
              </a:ext>
            </a:extLst>
          </p:cNvPr>
          <p:cNvGraphicFramePr>
            <a:graphicFrameLocks noGrp="1"/>
          </p:cNvGraphicFramePr>
          <p:nvPr>
            <p:ph idx="1"/>
            <p:extLst>
              <p:ext uri="{D42A27DB-BD31-4B8C-83A1-F6EECF244321}">
                <p14:modId xmlns:p14="http://schemas.microsoft.com/office/powerpoint/2010/main" val="2198284073"/>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1871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useBgFill="1">
        <p:nvSpPr>
          <p:cNvPr id="12" name="Rectangle 11">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Título 1">
            <a:extLst>
              <a:ext uri="{FF2B5EF4-FFF2-40B4-BE49-F238E27FC236}">
                <a16:creationId xmlns:a16="http://schemas.microsoft.com/office/drawing/2014/main" id="{A4E7D747-D3E3-4CE8-AFB5-8A4DD176EDAD}"/>
              </a:ext>
            </a:extLst>
          </p:cNvPr>
          <p:cNvSpPr>
            <a:spLocks noGrp="1"/>
          </p:cNvSpPr>
          <p:nvPr>
            <p:ph type="title"/>
          </p:nvPr>
        </p:nvSpPr>
        <p:spPr>
          <a:xfrm>
            <a:off x="1192625" y="1420706"/>
            <a:ext cx="3466540" cy="4016587"/>
          </a:xfrm>
        </p:spPr>
        <p:txBody>
          <a:bodyPr>
            <a:normAutofit/>
          </a:bodyPr>
          <a:lstStyle/>
          <a:p>
            <a:r>
              <a:rPr lang="es-ES" sz="3300" dirty="0"/>
              <a:t>Fundamentación teórica</a:t>
            </a:r>
            <a:endParaRPr lang="es-EC" sz="3300" dirty="0"/>
          </a:p>
        </p:txBody>
      </p:sp>
      <p:cxnSp>
        <p:nvCxnSpPr>
          <p:cNvPr id="14" name="Straight Connector 13">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6269"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9B7F918B-F971-45A4-9B63-19FB26FE700F}"/>
              </a:ext>
            </a:extLst>
          </p:cNvPr>
          <p:cNvSpPr>
            <a:spLocks noGrp="1"/>
          </p:cNvSpPr>
          <p:nvPr>
            <p:ph idx="1"/>
          </p:nvPr>
        </p:nvSpPr>
        <p:spPr>
          <a:xfrm>
            <a:off x="5236723" y="1420706"/>
            <a:ext cx="5514758" cy="4016587"/>
          </a:xfrm>
        </p:spPr>
        <p:txBody>
          <a:bodyPr anchor="ctr">
            <a:normAutofit/>
          </a:bodyPr>
          <a:lstStyle/>
          <a:p>
            <a:r>
              <a:rPr lang="es-ES" dirty="0">
                <a:solidFill>
                  <a:schemeClr val="tx1">
                    <a:lumMod val="75000"/>
                    <a:lumOff val="25000"/>
                  </a:schemeClr>
                </a:solidFill>
              </a:rPr>
              <a:t>Visual </a:t>
            </a:r>
            <a:r>
              <a:rPr lang="es-ES" dirty="0" err="1">
                <a:solidFill>
                  <a:schemeClr val="tx1">
                    <a:lumMod val="75000"/>
                    <a:lumOff val="25000"/>
                  </a:schemeClr>
                </a:solidFill>
              </a:rPr>
              <a:t>Code</a:t>
            </a:r>
            <a:r>
              <a:rPr lang="es-ES" dirty="0">
                <a:solidFill>
                  <a:schemeClr val="tx1">
                    <a:lumMod val="75000"/>
                    <a:lumOff val="25000"/>
                  </a:schemeClr>
                </a:solidFill>
              </a:rPr>
              <a:t> v1.51</a:t>
            </a:r>
          </a:p>
          <a:p>
            <a:r>
              <a:rPr lang="es-ES" dirty="0">
                <a:solidFill>
                  <a:schemeClr val="tx1">
                    <a:lumMod val="75000"/>
                    <a:lumOff val="25000"/>
                  </a:schemeClr>
                </a:solidFill>
              </a:rPr>
              <a:t>Laravel v6.0 (eventos, </a:t>
            </a:r>
            <a:r>
              <a:rPr lang="es-ES" dirty="0" err="1">
                <a:solidFill>
                  <a:schemeClr val="tx1">
                    <a:lumMod val="75000"/>
                    <a:lumOff val="25000"/>
                  </a:schemeClr>
                </a:solidFill>
              </a:rPr>
              <a:t>listener</a:t>
            </a:r>
            <a:r>
              <a:rPr lang="es-ES" dirty="0">
                <a:solidFill>
                  <a:schemeClr val="tx1">
                    <a:lumMod val="75000"/>
                    <a:lumOff val="25000"/>
                  </a:schemeClr>
                </a:solidFill>
              </a:rPr>
              <a:t>, </a:t>
            </a:r>
            <a:r>
              <a:rPr lang="es-ES" dirty="0" err="1">
                <a:solidFill>
                  <a:schemeClr val="tx1">
                    <a:lumMod val="75000"/>
                    <a:lumOff val="25000"/>
                  </a:schemeClr>
                </a:solidFill>
              </a:rPr>
              <a:t>pusher</a:t>
            </a:r>
            <a:r>
              <a:rPr lang="es-ES" dirty="0">
                <a:solidFill>
                  <a:schemeClr val="tx1">
                    <a:lumMod val="75000"/>
                    <a:lumOff val="25000"/>
                  </a:schemeClr>
                </a:solidFill>
              </a:rPr>
              <a:t>)</a:t>
            </a:r>
          </a:p>
          <a:p>
            <a:r>
              <a:rPr lang="es-ES" dirty="0">
                <a:solidFill>
                  <a:schemeClr val="tx1">
                    <a:lumMod val="75000"/>
                    <a:lumOff val="25000"/>
                  </a:schemeClr>
                </a:solidFill>
              </a:rPr>
              <a:t>PHP v7.4.5</a:t>
            </a:r>
          </a:p>
          <a:p>
            <a:r>
              <a:rPr lang="es-ES" dirty="0">
                <a:solidFill>
                  <a:schemeClr val="tx1">
                    <a:lumMod val="75000"/>
                    <a:lumOff val="25000"/>
                  </a:schemeClr>
                </a:solidFill>
              </a:rPr>
              <a:t>Vue.js v2.5.17</a:t>
            </a:r>
          </a:p>
          <a:p>
            <a:r>
              <a:rPr lang="es-ES" dirty="0">
                <a:solidFill>
                  <a:schemeClr val="tx1">
                    <a:lumMod val="75000"/>
                    <a:lumOff val="25000"/>
                  </a:schemeClr>
                </a:solidFill>
              </a:rPr>
              <a:t>Bootstrap v4.0</a:t>
            </a:r>
          </a:p>
          <a:p>
            <a:r>
              <a:rPr lang="es-ES" dirty="0" err="1">
                <a:solidFill>
                  <a:schemeClr val="tx1">
                    <a:lumMod val="75000"/>
                    <a:lumOff val="25000"/>
                  </a:schemeClr>
                </a:solidFill>
              </a:rPr>
              <a:t>Altiria</a:t>
            </a:r>
            <a:r>
              <a:rPr lang="es-ES" dirty="0">
                <a:solidFill>
                  <a:schemeClr val="tx1">
                    <a:lumMod val="75000"/>
                    <a:lumOff val="25000"/>
                  </a:schemeClr>
                </a:solidFill>
              </a:rPr>
              <a:t> v2.3 (API)</a:t>
            </a:r>
          </a:p>
          <a:p>
            <a:endParaRPr lang="es-ES" dirty="0">
              <a:solidFill>
                <a:schemeClr val="tx1">
                  <a:lumMod val="75000"/>
                  <a:lumOff val="25000"/>
                </a:schemeClr>
              </a:solidFill>
            </a:endParaRPr>
          </a:p>
        </p:txBody>
      </p:sp>
    </p:spTree>
    <p:extLst>
      <p:ext uri="{BB962C8B-B14F-4D97-AF65-F5344CB8AC3E}">
        <p14:creationId xmlns:p14="http://schemas.microsoft.com/office/powerpoint/2010/main" val="3301725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useBgFill="1">
        <p:nvSpPr>
          <p:cNvPr id="12" name="Rectangle 11">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Título 1">
            <a:extLst>
              <a:ext uri="{FF2B5EF4-FFF2-40B4-BE49-F238E27FC236}">
                <a16:creationId xmlns:a16="http://schemas.microsoft.com/office/drawing/2014/main" id="{6B940AC0-83C0-44AE-9950-D9C1BF187A95}"/>
              </a:ext>
            </a:extLst>
          </p:cNvPr>
          <p:cNvSpPr>
            <a:spLocks noGrp="1"/>
          </p:cNvSpPr>
          <p:nvPr>
            <p:ph type="title"/>
          </p:nvPr>
        </p:nvSpPr>
        <p:spPr>
          <a:xfrm>
            <a:off x="1192625" y="1420706"/>
            <a:ext cx="3466540" cy="4016587"/>
          </a:xfrm>
        </p:spPr>
        <p:txBody>
          <a:bodyPr>
            <a:normAutofit/>
          </a:bodyPr>
          <a:lstStyle/>
          <a:p>
            <a:r>
              <a:rPr lang="es-ES" sz="3600"/>
              <a:t>Altiria</a:t>
            </a:r>
            <a:endParaRPr lang="es-EC" sz="3600"/>
          </a:p>
        </p:txBody>
      </p:sp>
      <p:cxnSp>
        <p:nvCxnSpPr>
          <p:cNvPr id="14" name="Straight Connector 13">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6269"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0FB313E3-9E1D-4A92-AE65-C28F182FB329}"/>
              </a:ext>
            </a:extLst>
          </p:cNvPr>
          <p:cNvSpPr>
            <a:spLocks noGrp="1"/>
          </p:cNvSpPr>
          <p:nvPr>
            <p:ph idx="1"/>
          </p:nvPr>
        </p:nvSpPr>
        <p:spPr>
          <a:xfrm>
            <a:off x="5236723" y="1420706"/>
            <a:ext cx="5514758" cy="4016587"/>
          </a:xfrm>
        </p:spPr>
        <p:txBody>
          <a:bodyPr anchor="ctr">
            <a:normAutofit/>
          </a:bodyPr>
          <a:lstStyle/>
          <a:p>
            <a:r>
              <a:rPr lang="es-ES" dirty="0">
                <a:solidFill>
                  <a:schemeClr val="tx1">
                    <a:lumMod val="75000"/>
                    <a:lumOff val="25000"/>
                  </a:schemeClr>
                </a:solidFill>
              </a:rPr>
              <a:t>Empresa española fundad en 2002</a:t>
            </a:r>
          </a:p>
          <a:p>
            <a:r>
              <a:rPr lang="es-ES" dirty="0">
                <a:solidFill>
                  <a:schemeClr val="tx1">
                    <a:lumMod val="75000"/>
                    <a:lumOff val="25000"/>
                  </a:schemeClr>
                </a:solidFill>
              </a:rPr>
              <a:t>Es el proveedor de referencias de servicios de SMS</a:t>
            </a:r>
          </a:p>
          <a:p>
            <a:r>
              <a:rPr lang="es-ES" dirty="0">
                <a:solidFill>
                  <a:schemeClr val="tx1">
                    <a:lumMod val="75000"/>
                    <a:lumOff val="25000"/>
                  </a:schemeClr>
                </a:solidFill>
              </a:rPr>
              <a:t>Operadora de telecomunicaciones inscrita en la Comisión Nacional de los Mercados y la Competencia que ofrece servicios de envió y recepción.</a:t>
            </a:r>
          </a:p>
          <a:p>
            <a:r>
              <a:rPr lang="es-ES" dirty="0">
                <a:solidFill>
                  <a:schemeClr val="tx1">
                    <a:lumMod val="75000"/>
                    <a:lumOff val="25000"/>
                  </a:schemeClr>
                </a:solidFill>
              </a:rPr>
              <a:t>Ofrece a sus clientes herramientas y soluciones tanto para clientes o empleados.</a:t>
            </a:r>
          </a:p>
          <a:p>
            <a:endParaRPr lang="es-ES" dirty="0">
              <a:solidFill>
                <a:schemeClr val="tx1">
                  <a:lumMod val="75000"/>
                  <a:lumOff val="25000"/>
                </a:schemeClr>
              </a:solidFill>
            </a:endParaRPr>
          </a:p>
          <a:p>
            <a:endParaRPr lang="es-EC" dirty="0">
              <a:solidFill>
                <a:schemeClr val="tx1">
                  <a:lumMod val="75000"/>
                  <a:lumOff val="25000"/>
                </a:schemeClr>
              </a:solidFill>
            </a:endParaRPr>
          </a:p>
        </p:txBody>
      </p:sp>
    </p:spTree>
    <p:extLst>
      <p:ext uri="{BB962C8B-B14F-4D97-AF65-F5344CB8AC3E}">
        <p14:creationId xmlns:p14="http://schemas.microsoft.com/office/powerpoint/2010/main" val="102712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7D66D3-6249-40DE-BA12-49067D60DA6D}"/>
              </a:ext>
            </a:extLst>
          </p:cNvPr>
          <p:cNvSpPr>
            <a:spLocks noGrp="1"/>
          </p:cNvSpPr>
          <p:nvPr>
            <p:ph type="title"/>
          </p:nvPr>
        </p:nvSpPr>
        <p:spPr/>
        <p:txBody>
          <a:bodyPr/>
          <a:lstStyle/>
          <a:p>
            <a:r>
              <a:rPr lang="es-ES" dirty="0"/>
              <a:t>Conclusiones y Recomendaciones</a:t>
            </a:r>
          </a:p>
        </p:txBody>
      </p:sp>
      <p:sp>
        <p:nvSpPr>
          <p:cNvPr id="3" name="Marcador de texto 2">
            <a:extLst>
              <a:ext uri="{FF2B5EF4-FFF2-40B4-BE49-F238E27FC236}">
                <a16:creationId xmlns:a16="http://schemas.microsoft.com/office/drawing/2014/main" id="{86042C12-00EB-47DB-8027-F05BE82DF15C}"/>
              </a:ext>
            </a:extLst>
          </p:cNvPr>
          <p:cNvSpPr>
            <a:spLocks noGrp="1"/>
          </p:cNvSpPr>
          <p:nvPr>
            <p:ph type="body" idx="1"/>
          </p:nvPr>
        </p:nvSpPr>
        <p:spPr/>
        <p:txBody>
          <a:bodyPr/>
          <a:lstStyle/>
          <a:p>
            <a:r>
              <a:rPr lang="es-ES" dirty="0"/>
              <a:t>Conclusiones</a:t>
            </a:r>
          </a:p>
        </p:txBody>
      </p:sp>
      <p:sp>
        <p:nvSpPr>
          <p:cNvPr id="4" name="Marcador de contenido 3">
            <a:extLst>
              <a:ext uri="{FF2B5EF4-FFF2-40B4-BE49-F238E27FC236}">
                <a16:creationId xmlns:a16="http://schemas.microsoft.com/office/drawing/2014/main" id="{AA450450-49A8-4451-A3BE-F044B2A53F7D}"/>
              </a:ext>
            </a:extLst>
          </p:cNvPr>
          <p:cNvSpPr>
            <a:spLocks noGrp="1"/>
          </p:cNvSpPr>
          <p:nvPr>
            <p:ph sz="half" idx="2"/>
          </p:nvPr>
        </p:nvSpPr>
        <p:spPr/>
        <p:txBody>
          <a:bodyPr/>
          <a:lstStyle/>
          <a:p>
            <a:r>
              <a:rPr lang="es-ES" dirty="0"/>
              <a:t>Se logró cumplir el alcance propuesto ya que al momento de finalizar la orden de compra el usuario recibe un mensaje de confirmación mediante SMS.</a:t>
            </a:r>
          </a:p>
          <a:p>
            <a:r>
              <a:rPr lang="es-ES" dirty="0"/>
              <a:t>El uso del Framework Vue.js nos permitió renderizar la GUI permitiendo que la programación en JavaScript sea más intuitiva e inyectar programación JavaScript en los elementos HTML.</a:t>
            </a:r>
          </a:p>
        </p:txBody>
      </p:sp>
      <p:sp>
        <p:nvSpPr>
          <p:cNvPr id="5" name="Marcador de texto 4">
            <a:extLst>
              <a:ext uri="{FF2B5EF4-FFF2-40B4-BE49-F238E27FC236}">
                <a16:creationId xmlns:a16="http://schemas.microsoft.com/office/drawing/2014/main" id="{27F58EFA-A959-4B42-AC24-FF281CB8C0AF}"/>
              </a:ext>
            </a:extLst>
          </p:cNvPr>
          <p:cNvSpPr>
            <a:spLocks noGrp="1"/>
          </p:cNvSpPr>
          <p:nvPr>
            <p:ph type="body" sz="quarter" idx="3"/>
          </p:nvPr>
        </p:nvSpPr>
        <p:spPr/>
        <p:txBody>
          <a:bodyPr/>
          <a:lstStyle/>
          <a:p>
            <a:r>
              <a:rPr lang="es-ES" dirty="0"/>
              <a:t>Recomendaciones</a:t>
            </a:r>
          </a:p>
        </p:txBody>
      </p:sp>
      <p:sp>
        <p:nvSpPr>
          <p:cNvPr id="6" name="Marcador de contenido 5">
            <a:extLst>
              <a:ext uri="{FF2B5EF4-FFF2-40B4-BE49-F238E27FC236}">
                <a16:creationId xmlns:a16="http://schemas.microsoft.com/office/drawing/2014/main" id="{277B72D5-FF09-4AC2-9A6F-9781A4C3E419}"/>
              </a:ext>
            </a:extLst>
          </p:cNvPr>
          <p:cNvSpPr>
            <a:spLocks noGrp="1"/>
          </p:cNvSpPr>
          <p:nvPr>
            <p:ph sz="quarter" idx="4"/>
          </p:nvPr>
        </p:nvSpPr>
        <p:spPr/>
        <p:txBody>
          <a:bodyPr/>
          <a:lstStyle/>
          <a:p>
            <a:r>
              <a:rPr lang="es-ES" dirty="0"/>
              <a:t>Probar la aplicación web con grupos focales dentro y fuera de la universidad para obtener una retroalimentación cercana a la que obtendría una aplicación creada con propósitos de una empresa en el mundo real.</a:t>
            </a:r>
          </a:p>
          <a:p>
            <a:r>
              <a:rPr lang="es-ES" dirty="0"/>
              <a:t>Cuando se desarrolla colaborativamente se debe trabajar con las mismas versiones de Laravel ya que si se trabaja con versiones recientes contra versiones antiguas las estructuras de programación son distintas entre sí.</a:t>
            </a:r>
          </a:p>
        </p:txBody>
      </p:sp>
    </p:spTree>
    <p:extLst>
      <p:ext uri="{BB962C8B-B14F-4D97-AF65-F5344CB8AC3E}">
        <p14:creationId xmlns:p14="http://schemas.microsoft.com/office/powerpoint/2010/main" val="3122193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BrushVTI">
  <a:themeElements>
    <a:clrScheme name="AnalogousFromRegularSeed_2SEEDS">
      <a:dk1>
        <a:srgbClr val="000000"/>
      </a:dk1>
      <a:lt1>
        <a:srgbClr val="FFFFFF"/>
      </a:lt1>
      <a:dk2>
        <a:srgbClr val="1D3326"/>
      </a:dk2>
      <a:lt2>
        <a:srgbClr val="E8E3E2"/>
      </a:lt2>
      <a:accent1>
        <a:srgbClr val="1AAAD2"/>
      </a:accent1>
      <a:accent2>
        <a:srgbClr val="22B598"/>
      </a:accent2>
      <a:accent3>
        <a:srgbClr val="2C6FE4"/>
      </a:accent3>
      <a:accent4>
        <a:srgbClr val="D21A6E"/>
      </a:accent4>
      <a:accent5>
        <a:srgbClr val="E42C33"/>
      </a:accent5>
      <a:accent6>
        <a:srgbClr val="D25F1A"/>
      </a:accent6>
      <a:hlink>
        <a:srgbClr val="BF5B3F"/>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7D36A94D4A25E46A88831815B7D9D95" ma:contentTypeVersion="11" ma:contentTypeDescription="Crear nuevo documento." ma:contentTypeScope="" ma:versionID="a1105022713366e6eea443f3d77941ed">
  <xsd:schema xmlns:xsd="http://www.w3.org/2001/XMLSchema" xmlns:xs="http://www.w3.org/2001/XMLSchema" xmlns:p="http://schemas.microsoft.com/office/2006/metadata/properties" xmlns:ns3="7f04b7b9-b98b-4062-8c95-f42002f9a437" xmlns:ns4="68d7b6fe-e1e4-4562-ab52-aa45ae8d597c" targetNamespace="http://schemas.microsoft.com/office/2006/metadata/properties" ma:root="true" ma:fieldsID="5a8ef29312b011ce4f47bcee9ddc3417" ns3:_="" ns4:_="">
    <xsd:import namespace="7f04b7b9-b98b-4062-8c95-f42002f9a437"/>
    <xsd:import namespace="68d7b6fe-e1e4-4562-ab52-aa45ae8d597c"/>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04b7b9-b98b-4062-8c95-f42002f9a437"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d7b6fe-e1e4-4562-ab52-aa45ae8d597c"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SharingHintHash" ma:index="18"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CC7AC2-1CD4-4C1C-9399-6A51090824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04b7b9-b98b-4062-8c95-f42002f9a437"/>
    <ds:schemaRef ds:uri="68d7b6fe-e1e4-4562-ab52-aa45ae8d59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0909520-9AFB-4680-9C29-3DC983E62A52}">
  <ds:schemaRefs>
    <ds:schemaRef ds:uri="http://schemas.microsoft.com/sharepoint/v3/contenttype/forms"/>
  </ds:schemaRefs>
</ds:datastoreItem>
</file>

<file path=customXml/itemProps3.xml><?xml version="1.0" encoding="utf-8"?>
<ds:datastoreItem xmlns:ds="http://schemas.openxmlformats.org/officeDocument/2006/customXml" ds:itemID="{B774CFED-81AF-44C7-A648-7DF95FD21691}">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8d7b6fe-e1e4-4562-ab52-aa45ae8d597c"/>
    <ds:schemaRef ds:uri="7f04b7b9-b98b-4062-8c95-f42002f9a43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45</TotalTime>
  <Words>467</Words>
  <Application>Microsoft Office PowerPoint</Application>
  <PresentationFormat>Panorámica</PresentationFormat>
  <Paragraphs>46</Paragraphs>
  <Slides>7</Slides>
  <Notes>0</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7</vt:i4>
      </vt:variant>
    </vt:vector>
  </HeadingPairs>
  <TitlesOfParts>
    <vt:vector size="13" baseType="lpstr">
      <vt:lpstr>Arial</vt:lpstr>
      <vt:lpstr>Century Gothic</vt:lpstr>
      <vt:lpstr>Garamond</vt:lpstr>
      <vt:lpstr>Times New Roman</vt:lpstr>
      <vt:lpstr>SavonVTI</vt:lpstr>
      <vt:lpstr>BrushVTI</vt:lpstr>
      <vt:lpstr>Facultad de Ingeniería  Escuela de Sistemas y Computación</vt:lpstr>
      <vt:lpstr>Propuesta</vt:lpstr>
      <vt:lpstr>Objetivos</vt:lpstr>
      <vt:lpstr>Alcance</vt:lpstr>
      <vt:lpstr>Fundamentación teórica</vt:lpstr>
      <vt:lpstr>Altiria</vt:lpstr>
      <vt:lpstr>Conclusiones y Recomendaciones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Facultad de Ingeniería  Escuela de Sistemas y Computación</dc:title>
  <dc:creator>IMASACHE571@puce.edu.ec</dc:creator>
  <cp:lastModifiedBy>IMASACHE571@puce.edu.ec</cp:lastModifiedBy>
  <cp:revision>5</cp:revision>
  <dcterms:created xsi:type="dcterms:W3CDTF">2020-12-14T02:51:43Z</dcterms:created>
  <dcterms:modified xsi:type="dcterms:W3CDTF">2020-12-14T03:37:32Z</dcterms:modified>
</cp:coreProperties>
</file>