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79" r:id="rId24"/>
    <p:sldId id="280" r:id="rId25"/>
    <p:sldId id="285" r:id="rId26"/>
    <p:sldId id="286" r:id="rId27"/>
    <p:sldId id="287" r:id="rId28"/>
    <p:sldId id="289" r:id="rId29"/>
    <p:sldId id="284" r:id="rId30"/>
  </p:sldIdLst>
  <p:sldSz cx="18288000" cy="10287000"/>
  <p:notesSz cx="6858000" cy="9144000"/>
  <p:embeddedFontLst>
    <p:embeddedFont>
      <p:font typeface="Century Gothic Paneuropean" panose="020B0604020202020204" charset="0"/>
      <p:regular r:id="rId32"/>
    </p:embeddedFont>
    <p:embeddedFont>
      <p:font typeface="Century Gothic Paneuropean Bold" panose="020B0604020202020204" charset="0"/>
      <p:regular r:id="rId33"/>
    </p:embeddedFont>
    <p:embeddedFont>
      <p:font typeface="Open Sans" panose="020B0606030504020204" pitchFamily="34" charset="0"/>
      <p:regular r:id="rId34"/>
      <p:bold r:id="rId35"/>
      <p:italic r:id="rId36"/>
      <p:boldItalic r:id="rId37"/>
    </p:embeddedFont>
    <p:embeddedFont>
      <p:font typeface="Open Sans Bold" panose="020B0806030504020204" charset="0"/>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סגנון ביניים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ללא סגנון, ללא רשת">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22" autoAdjust="0"/>
  </p:normalViewPr>
  <p:slideViewPr>
    <p:cSldViewPr>
      <p:cViewPr varScale="1">
        <p:scale>
          <a:sx n="73" d="100"/>
          <a:sy n="73" d="100"/>
        </p:scale>
        <p:origin x="58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F688B0F4-E003-4406-BFC2-1B9AE4CF106C}" type="datetimeFigureOut">
              <a:rPr lang="he-IL" smtClean="0"/>
              <a:t>י"ב/חשון/תשפ"ה</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F7C0C242-1541-46D2-B54B-B86CBDAEC6BF}" type="slidenum">
              <a:rPr lang="he-IL" smtClean="0"/>
              <a:t>‹#›</a:t>
            </a:fld>
            <a:endParaRPr lang="he-IL"/>
          </a:p>
        </p:txBody>
      </p:sp>
    </p:spTree>
    <p:extLst>
      <p:ext uri="{BB962C8B-B14F-4D97-AF65-F5344CB8AC3E}">
        <p14:creationId xmlns:p14="http://schemas.microsoft.com/office/powerpoint/2010/main" val="340706842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F7C0C242-1541-46D2-B54B-B86CBDAEC6BF}" type="slidenum">
              <a:rPr lang="he-IL" smtClean="0"/>
              <a:t>26</a:t>
            </a:fld>
            <a:endParaRPr lang="he-IL"/>
          </a:p>
        </p:txBody>
      </p:sp>
    </p:spTree>
    <p:extLst>
      <p:ext uri="{BB962C8B-B14F-4D97-AF65-F5344CB8AC3E}">
        <p14:creationId xmlns:p14="http://schemas.microsoft.com/office/powerpoint/2010/main" val="890785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17377" y="800100"/>
            <a:ext cx="15653246" cy="4344644"/>
          </a:xfrm>
          <a:prstGeom prst="rect">
            <a:avLst/>
          </a:prstGeom>
        </p:spPr>
        <p:txBody>
          <a:bodyPr lIns="0" tIns="0" rIns="0" bIns="0" rtlCol="0" anchor="t">
            <a:spAutoFit/>
          </a:bodyPr>
          <a:lstStyle/>
          <a:p>
            <a:pPr algn="ctr">
              <a:lnSpc>
                <a:spcPts val="17489"/>
              </a:lnSpc>
            </a:pPr>
            <a:r>
              <a:rPr lang="en-US" sz="9600" b="1" dirty="0">
                <a:solidFill>
                  <a:srgbClr val="000000"/>
                </a:solidFill>
                <a:latin typeface="Century Gothic Paneuropean Bold"/>
                <a:ea typeface="Century Gothic Paneuropean Bold"/>
                <a:cs typeface="Century Gothic Paneuropean Bold"/>
                <a:sym typeface="Century Gothic Paneuropean Bold"/>
              </a:rPr>
              <a:t>FRAME ALIGNER VERIFICATION PLAN</a:t>
            </a:r>
          </a:p>
        </p:txBody>
      </p:sp>
      <p:sp>
        <p:nvSpPr>
          <p:cNvPr id="3" name="TextBox 3"/>
          <p:cNvSpPr txBox="1"/>
          <p:nvPr/>
        </p:nvSpPr>
        <p:spPr>
          <a:xfrm>
            <a:off x="1317377" y="6702446"/>
            <a:ext cx="6083278" cy="3101398"/>
          </a:xfrm>
          <a:prstGeom prst="rect">
            <a:avLst/>
          </a:prstGeom>
        </p:spPr>
        <p:txBody>
          <a:bodyPr lIns="0" tIns="0" rIns="0" bIns="0" rtlCol="0" anchor="t">
            <a:spAutoFit/>
          </a:bodyPr>
          <a:lstStyle/>
          <a:p>
            <a:pPr algn="just">
              <a:lnSpc>
                <a:spcPts val="6169"/>
              </a:lnSpc>
            </a:pPr>
            <a:r>
              <a:rPr lang="en-US" sz="4406" dirty="0">
                <a:solidFill>
                  <a:srgbClr val="000000"/>
                </a:solidFill>
                <a:latin typeface="Century Gothic Paneuropean"/>
                <a:ea typeface="Century Gothic Paneuropean"/>
                <a:cs typeface="Century Gothic Paneuropean"/>
                <a:sym typeface="Century Gothic Paneuropean"/>
              </a:rPr>
              <a:t>Name: Daniel Izhak</a:t>
            </a:r>
          </a:p>
          <a:p>
            <a:pPr algn="just">
              <a:lnSpc>
                <a:spcPts val="6169"/>
              </a:lnSpc>
            </a:pPr>
            <a:r>
              <a:rPr lang="en-US" sz="4406" dirty="0">
                <a:solidFill>
                  <a:srgbClr val="000000"/>
                </a:solidFill>
                <a:latin typeface="Century Gothic Paneuropean"/>
                <a:ea typeface="Century Gothic Paneuropean"/>
                <a:cs typeface="Century Gothic Paneuropean"/>
                <a:sym typeface="Century Gothic Paneuropean"/>
              </a:rPr>
              <a:t>ID: 315901892</a:t>
            </a:r>
          </a:p>
          <a:p>
            <a:pPr algn="just">
              <a:lnSpc>
                <a:spcPts val="6169"/>
              </a:lnSpc>
            </a:pPr>
            <a:r>
              <a:rPr lang="en-US" sz="4406" dirty="0">
                <a:solidFill>
                  <a:srgbClr val="000000"/>
                </a:solidFill>
                <a:latin typeface="Century Gothic Paneuropean"/>
                <a:ea typeface="Century Gothic Paneuropean"/>
                <a:cs typeface="Century Gothic Paneuropean"/>
                <a:sym typeface="Century Gothic Paneuropean"/>
              </a:rPr>
              <a:t>Date : 15/11/24</a:t>
            </a:r>
          </a:p>
          <a:p>
            <a:pPr algn="just">
              <a:lnSpc>
                <a:spcPts val="6169"/>
              </a:lnSpc>
            </a:pPr>
            <a:endParaRPr lang="en-US" sz="4406" dirty="0">
              <a:solidFill>
                <a:srgbClr val="000000"/>
              </a:solidFill>
              <a:latin typeface="Century Gothic Paneuropean"/>
              <a:ea typeface="Century Gothic Paneuropean"/>
              <a:cs typeface="Century Gothic Paneuropean"/>
              <a:sym typeface="Century Gothic Paneuropean"/>
            </a:endParaRPr>
          </a:p>
        </p:txBody>
      </p:sp>
      <p:grpSp>
        <p:nvGrpSpPr>
          <p:cNvPr id="4" name="Group 4"/>
          <p:cNvGrpSpPr/>
          <p:nvPr/>
        </p:nvGrpSpPr>
        <p:grpSpPr>
          <a:xfrm>
            <a:off x="16718943" y="-989670"/>
            <a:ext cx="1080715" cy="2956684"/>
            <a:chOff x="0" y="0"/>
            <a:chExt cx="284633" cy="778715"/>
          </a:xfrm>
        </p:grpSpPr>
        <p:sp>
          <p:nvSpPr>
            <p:cNvPr id="5" name="Freeform 5"/>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6" name="TextBox 6"/>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529352" y="9803843"/>
            <a:ext cx="19346704" cy="821917"/>
            <a:chOff x="0" y="0"/>
            <a:chExt cx="5095428" cy="216472"/>
          </a:xfrm>
        </p:grpSpPr>
        <p:sp>
          <p:nvSpPr>
            <p:cNvPr id="8" name="Freeform 8"/>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txBody>
            <a:bodyPr/>
            <a:lstStyle/>
            <a:p>
              <a:endParaRPr lang="he-IL"/>
            </a:p>
          </p:txBody>
        </p:sp>
        <p:sp>
          <p:nvSpPr>
            <p:cNvPr id="9" name="TextBox 9"/>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10" name="Freeform 10"/>
          <p:cNvSpPr/>
          <p:nvPr/>
        </p:nvSpPr>
        <p:spPr>
          <a:xfrm flipH="1">
            <a:off x="172974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he-IL" dirty="0"/>
          </a:p>
        </p:txBody>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he-IL"/>
          </a:p>
        </p:txBody>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txBody>
            <a:bodyPr/>
            <a:lstStyle/>
            <a:p>
              <a:endParaRPr lang="he-IL"/>
            </a:p>
          </p:txBody>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1194487" y="336272"/>
            <a:ext cx="15899026" cy="1392115"/>
          </a:xfrm>
          <a:prstGeom prst="rect">
            <a:avLst/>
          </a:prstGeom>
        </p:spPr>
        <p:txBody>
          <a:bodyPr lIns="0" tIns="0" rIns="0" bIns="0" rtlCol="0" anchor="t">
            <a:spAutoFit/>
          </a:bodyPr>
          <a:lstStyle/>
          <a:p>
            <a:pPr algn="ctr">
              <a:lnSpc>
                <a:spcPts val="11469"/>
              </a:lnSpc>
            </a:pPr>
            <a:r>
              <a:rPr lang="en-US" sz="8192" b="1">
                <a:solidFill>
                  <a:srgbClr val="000000"/>
                </a:solidFill>
                <a:latin typeface="Century Gothic Paneuropean Bold"/>
                <a:ea typeface="Century Gothic Paneuropean Bold"/>
                <a:cs typeface="Century Gothic Paneuropean Bold"/>
                <a:sym typeface="Century Gothic Paneuropean Bold"/>
              </a:rPr>
              <a:t>VERIFICATION ENVIRONMENT</a:t>
            </a:r>
          </a:p>
        </p:txBody>
      </p:sp>
      <p:sp>
        <p:nvSpPr>
          <p:cNvPr id="9" name="TextBox 9"/>
          <p:cNvSpPr txBox="1"/>
          <p:nvPr/>
        </p:nvSpPr>
        <p:spPr>
          <a:xfrm>
            <a:off x="2918326" y="3781046"/>
            <a:ext cx="12454772" cy="3803262"/>
          </a:xfrm>
          <a:prstGeom prst="rect">
            <a:avLst/>
          </a:prstGeom>
        </p:spPr>
        <p:txBody>
          <a:bodyPr lIns="0" tIns="0" rIns="0" bIns="0" rtlCol="0" anchor="t">
            <a:spAutoFit/>
          </a:bodyPr>
          <a:lstStyle/>
          <a:p>
            <a:pPr algn="l">
              <a:lnSpc>
                <a:spcPts val="5096"/>
              </a:lnSpc>
            </a:pPr>
            <a:r>
              <a:rPr lang="en-US" sz="3640" dirty="0">
                <a:solidFill>
                  <a:srgbClr val="000000"/>
                </a:solidFill>
                <a:latin typeface="Century Gothic Paneuropean"/>
                <a:ea typeface="Century Gothic Paneuropean"/>
                <a:cs typeface="Century Gothic Paneuropean"/>
                <a:sym typeface="Century Gothic Paneuropean"/>
              </a:rPr>
              <a:t>The simulation flow defines the sequence of steps required to verify the functionality of the frame aligner module. Each step ensures that the module performs as expected under different conditions, confirming alignment accuracy, correct FSM transitions, and counter behavior </a:t>
            </a:r>
          </a:p>
        </p:txBody>
      </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he-IL"/>
          </a:p>
        </p:txBody>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he-IL"/>
          </a:p>
        </p:txBody>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5" name="TextBox 15"/>
          <p:cNvSpPr txBox="1"/>
          <p:nvPr/>
        </p:nvSpPr>
        <p:spPr>
          <a:xfrm>
            <a:off x="6875314" y="2056336"/>
            <a:ext cx="4537372" cy="848200"/>
          </a:xfrm>
          <a:prstGeom prst="rect">
            <a:avLst/>
          </a:prstGeom>
        </p:spPr>
        <p:txBody>
          <a:bodyPr lIns="0" tIns="0" rIns="0" bIns="0" rtlCol="0" anchor="t">
            <a:spAutoFit/>
          </a:bodyPr>
          <a:lstStyle/>
          <a:p>
            <a:pPr algn="ctr">
              <a:lnSpc>
                <a:spcPts val="6935"/>
              </a:lnSpc>
              <a:spcBef>
                <a:spcPct val="0"/>
              </a:spcBef>
            </a:pPr>
            <a:r>
              <a:rPr lang="en-US" sz="4954">
                <a:solidFill>
                  <a:srgbClr val="000000"/>
                </a:solidFill>
                <a:latin typeface="Open Sans"/>
                <a:ea typeface="Open Sans"/>
                <a:cs typeface="Open Sans"/>
                <a:sym typeface="Open Sans"/>
              </a:rPr>
              <a:t>Simulation flow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txBody>
            <a:bodyPr/>
            <a:lstStyle/>
            <a:p>
              <a:endParaRPr lang="he-IL"/>
            </a:p>
          </p:txBody>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1194487" y="336272"/>
            <a:ext cx="15899026" cy="1392115"/>
          </a:xfrm>
          <a:prstGeom prst="rect">
            <a:avLst/>
          </a:prstGeom>
        </p:spPr>
        <p:txBody>
          <a:bodyPr lIns="0" tIns="0" rIns="0" bIns="0" rtlCol="0" anchor="t">
            <a:spAutoFit/>
          </a:bodyPr>
          <a:lstStyle/>
          <a:p>
            <a:pPr algn="ctr">
              <a:lnSpc>
                <a:spcPts val="11469"/>
              </a:lnSpc>
            </a:pPr>
            <a:r>
              <a:rPr lang="en-US" sz="8192" b="1">
                <a:solidFill>
                  <a:srgbClr val="000000"/>
                </a:solidFill>
                <a:latin typeface="Century Gothic Paneuropean Bold"/>
                <a:ea typeface="Century Gothic Paneuropean Bold"/>
                <a:cs typeface="Century Gothic Paneuropean Bold"/>
                <a:sym typeface="Century Gothic Paneuropean Bold"/>
              </a:rPr>
              <a:t>VERIFICATION ENVIRONMENT</a:t>
            </a:r>
          </a:p>
        </p:txBody>
      </p:sp>
      <p:sp>
        <p:nvSpPr>
          <p:cNvPr id="9" name="TextBox 9"/>
          <p:cNvSpPr txBox="1"/>
          <p:nvPr/>
        </p:nvSpPr>
        <p:spPr>
          <a:xfrm>
            <a:off x="1962056" y="3361736"/>
            <a:ext cx="15297244" cy="6994137"/>
          </a:xfrm>
          <a:prstGeom prst="rect">
            <a:avLst/>
          </a:prstGeom>
        </p:spPr>
        <p:txBody>
          <a:bodyPr lIns="0" tIns="0" rIns="0" bIns="0" rtlCol="0" anchor="t">
            <a:spAutoFit/>
          </a:bodyPr>
          <a:lstStyle/>
          <a:p>
            <a:pPr algn="l">
              <a:lnSpc>
                <a:spcPts val="5096"/>
              </a:lnSpc>
            </a:pPr>
            <a:r>
              <a:rPr lang="en-US" sz="3640" b="1">
                <a:solidFill>
                  <a:srgbClr val="000000"/>
                </a:solidFill>
                <a:latin typeface="Century Gothic Paneuropean Bold"/>
                <a:ea typeface="Century Gothic Paneuropean Bold"/>
                <a:cs typeface="Century Gothic Paneuropean Bold"/>
                <a:sym typeface="Century Gothic Paneuropean Bold"/>
              </a:rPr>
              <a:t>DUT (Design Under Test): Frame Aligner Module</a:t>
            </a:r>
          </a:p>
          <a:p>
            <a:pPr algn="l">
              <a:lnSpc>
                <a:spcPts val="5096"/>
              </a:lnSpc>
            </a:pPr>
            <a:endParaRPr lang="en-US" sz="3640" b="1">
              <a:solidFill>
                <a:srgbClr val="000000"/>
              </a:solidFill>
              <a:latin typeface="Century Gothic Paneuropean Bold"/>
              <a:ea typeface="Century Gothic Paneuropean Bold"/>
              <a:cs typeface="Century Gothic Paneuropean Bold"/>
              <a:sym typeface="Century Gothic Paneuropean Bold"/>
            </a:endParaRPr>
          </a:p>
          <a:p>
            <a:pPr algn="l">
              <a:lnSpc>
                <a:spcPts val="5096"/>
              </a:lnSpc>
            </a:pPr>
            <a:r>
              <a:rPr lang="en-US" sz="3640">
                <a:solidFill>
                  <a:srgbClr val="000000"/>
                </a:solidFill>
                <a:latin typeface="Century Gothic Paneuropean"/>
                <a:ea typeface="Century Gothic Paneuropean"/>
                <a:cs typeface="Century Gothic Paneuropean"/>
                <a:sym typeface="Century Gothic Paneuropean"/>
              </a:rPr>
              <a:t>The core design under test is the frame aligner module. This module is responsible for detecting frame boundaries in the incoming data stream by identifying header patterns, handling valid and invalid frames, and transitioning through a defined FSM.</a:t>
            </a:r>
          </a:p>
          <a:p>
            <a:pPr algn="l">
              <a:lnSpc>
                <a:spcPts val="5096"/>
              </a:lnSpc>
            </a:pPr>
            <a:endParaRPr lang="en-US" sz="3640">
              <a:solidFill>
                <a:srgbClr val="000000"/>
              </a:solidFill>
              <a:latin typeface="Century Gothic Paneuropean"/>
              <a:ea typeface="Century Gothic Paneuropean"/>
              <a:cs typeface="Century Gothic Paneuropean"/>
              <a:sym typeface="Century Gothic Paneuropean"/>
            </a:endParaRPr>
          </a:p>
          <a:p>
            <a:pPr algn="l">
              <a:lnSpc>
                <a:spcPts val="5096"/>
              </a:lnSpc>
            </a:pPr>
            <a:r>
              <a:rPr lang="en-US" sz="3640">
                <a:solidFill>
                  <a:srgbClr val="000000"/>
                </a:solidFill>
                <a:latin typeface="Century Gothic Paneuropean"/>
                <a:ea typeface="Century Gothic Paneuropean"/>
                <a:cs typeface="Century Gothic Paneuropean"/>
                <a:sym typeface="Century Gothic Paneuropean"/>
              </a:rPr>
              <a:t>It maintains internal counters for valid (legal_frame_counter) and non-aligned (na_byte_counter) frames, and signals frame alignment with the frame_detect output.</a:t>
            </a:r>
          </a:p>
          <a:p>
            <a:pPr algn="l">
              <a:lnSpc>
                <a:spcPts val="5096"/>
              </a:lnSpc>
            </a:pPr>
            <a:endParaRPr lang="en-US" sz="3640">
              <a:solidFill>
                <a:srgbClr val="000000"/>
              </a:solidFill>
              <a:latin typeface="Century Gothic Paneuropean"/>
              <a:ea typeface="Century Gothic Paneuropean"/>
              <a:cs typeface="Century Gothic Paneuropean"/>
              <a:sym typeface="Century Gothic Paneuropean"/>
            </a:endParaRPr>
          </a:p>
        </p:txBody>
      </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he-IL"/>
          </a:p>
        </p:txBody>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he-IL"/>
          </a:p>
        </p:txBody>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5" name="TextBox 15"/>
          <p:cNvSpPr txBox="1"/>
          <p:nvPr/>
        </p:nvSpPr>
        <p:spPr>
          <a:xfrm>
            <a:off x="5518505" y="2056336"/>
            <a:ext cx="7250990" cy="848200"/>
          </a:xfrm>
          <a:prstGeom prst="rect">
            <a:avLst/>
          </a:prstGeom>
        </p:spPr>
        <p:txBody>
          <a:bodyPr lIns="0" tIns="0" rIns="0" bIns="0" rtlCol="0" anchor="t">
            <a:spAutoFit/>
          </a:bodyPr>
          <a:lstStyle/>
          <a:p>
            <a:pPr algn="ctr">
              <a:lnSpc>
                <a:spcPts val="6935"/>
              </a:lnSpc>
              <a:spcBef>
                <a:spcPct val="0"/>
              </a:spcBef>
            </a:pPr>
            <a:r>
              <a:rPr lang="en-US" sz="4954">
                <a:solidFill>
                  <a:srgbClr val="000000"/>
                </a:solidFill>
                <a:latin typeface="Open Sans"/>
                <a:ea typeface="Open Sans"/>
                <a:cs typeface="Open Sans"/>
                <a:sym typeface="Open Sans"/>
              </a:rPr>
              <a:t>Verification Components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txBody>
            <a:bodyPr/>
            <a:lstStyle/>
            <a:p>
              <a:endParaRPr lang="he-IL"/>
            </a:p>
          </p:txBody>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1194487" y="336272"/>
            <a:ext cx="15899026" cy="1392115"/>
          </a:xfrm>
          <a:prstGeom prst="rect">
            <a:avLst/>
          </a:prstGeom>
        </p:spPr>
        <p:txBody>
          <a:bodyPr lIns="0" tIns="0" rIns="0" bIns="0" rtlCol="0" anchor="t">
            <a:spAutoFit/>
          </a:bodyPr>
          <a:lstStyle/>
          <a:p>
            <a:pPr algn="ctr">
              <a:lnSpc>
                <a:spcPts val="11469"/>
              </a:lnSpc>
            </a:pPr>
            <a:r>
              <a:rPr lang="en-US" sz="8192" b="1">
                <a:solidFill>
                  <a:srgbClr val="000000"/>
                </a:solidFill>
                <a:latin typeface="Century Gothic Paneuropean Bold"/>
                <a:ea typeface="Century Gothic Paneuropean Bold"/>
                <a:cs typeface="Century Gothic Paneuropean Bold"/>
                <a:sym typeface="Century Gothic Paneuropean Bold"/>
              </a:rPr>
              <a:t>VERIFICATION ENVIRONMENT</a:t>
            </a:r>
          </a:p>
        </p:txBody>
      </p:sp>
      <p:sp>
        <p:nvSpPr>
          <p:cNvPr id="9" name="TextBox 9"/>
          <p:cNvSpPr txBox="1"/>
          <p:nvPr/>
        </p:nvSpPr>
        <p:spPr>
          <a:xfrm>
            <a:off x="2918326" y="3228386"/>
            <a:ext cx="12454772" cy="6355962"/>
          </a:xfrm>
          <a:prstGeom prst="rect">
            <a:avLst/>
          </a:prstGeom>
        </p:spPr>
        <p:txBody>
          <a:bodyPr lIns="0" tIns="0" rIns="0" bIns="0" rtlCol="0" anchor="t">
            <a:spAutoFit/>
          </a:bodyPr>
          <a:lstStyle/>
          <a:p>
            <a:pPr algn="l">
              <a:lnSpc>
                <a:spcPts val="5096"/>
              </a:lnSpc>
            </a:pPr>
            <a:r>
              <a:rPr lang="en-US" sz="3640" b="1">
                <a:solidFill>
                  <a:srgbClr val="000000"/>
                </a:solidFill>
                <a:latin typeface="Century Gothic Paneuropean Bold"/>
                <a:ea typeface="Century Gothic Paneuropean Bold"/>
                <a:cs typeface="Century Gothic Paneuropean Bold"/>
                <a:sym typeface="Century Gothic Paneuropean Bold"/>
              </a:rPr>
              <a:t>Driver</a:t>
            </a:r>
          </a:p>
          <a:p>
            <a:pPr algn="l">
              <a:lnSpc>
                <a:spcPts val="5096"/>
              </a:lnSpc>
            </a:pPr>
            <a:endParaRPr lang="en-US" sz="3640" b="1">
              <a:solidFill>
                <a:srgbClr val="000000"/>
              </a:solidFill>
              <a:latin typeface="Century Gothic Paneuropean Bold"/>
              <a:ea typeface="Century Gothic Paneuropean Bold"/>
              <a:cs typeface="Century Gothic Paneuropean Bold"/>
              <a:sym typeface="Century Gothic Paneuropean Bold"/>
            </a:endParaRPr>
          </a:p>
          <a:p>
            <a:pPr algn="l">
              <a:lnSpc>
                <a:spcPts val="5096"/>
              </a:lnSpc>
            </a:pPr>
            <a:r>
              <a:rPr lang="en-US" sz="3640">
                <a:solidFill>
                  <a:srgbClr val="000000"/>
                </a:solidFill>
                <a:latin typeface="Century Gothic Paneuropean"/>
                <a:ea typeface="Century Gothic Paneuropean"/>
                <a:cs typeface="Century Gothic Paneuropean"/>
                <a:sym typeface="Century Gothic Paneuropean"/>
              </a:rPr>
              <a:t>The driver is responsible for generating the necessary inputs to the DUT. It stimulates the DUT by providing the incoming data (rx_data), applying reset (reset), and controlling the clock (clk).</a:t>
            </a:r>
          </a:p>
          <a:p>
            <a:pPr algn="l">
              <a:lnSpc>
                <a:spcPts val="5096"/>
              </a:lnSpc>
            </a:pPr>
            <a:endParaRPr lang="en-US" sz="3640">
              <a:solidFill>
                <a:srgbClr val="000000"/>
              </a:solidFill>
              <a:latin typeface="Century Gothic Paneuropean"/>
              <a:ea typeface="Century Gothic Paneuropean"/>
              <a:cs typeface="Century Gothic Paneuropean"/>
              <a:sym typeface="Century Gothic Paneuropean"/>
            </a:endParaRPr>
          </a:p>
          <a:p>
            <a:pPr algn="l">
              <a:lnSpc>
                <a:spcPts val="5096"/>
              </a:lnSpc>
            </a:pPr>
            <a:r>
              <a:rPr lang="en-US" sz="3640">
                <a:solidFill>
                  <a:srgbClr val="000000"/>
                </a:solidFill>
                <a:latin typeface="Century Gothic Paneuropean"/>
                <a:ea typeface="Century Gothic Paneuropean"/>
                <a:cs typeface="Century Gothic Paneuropean"/>
                <a:sym typeface="Century Gothic Paneuropean"/>
              </a:rPr>
              <a:t>The driver will also trigger transitions in the FSM by sending header bytes and frame data at appropriate timings</a:t>
            </a:r>
          </a:p>
        </p:txBody>
      </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he-IL"/>
          </a:p>
        </p:txBody>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he-IL"/>
          </a:p>
        </p:txBody>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5" name="TextBox 15"/>
          <p:cNvSpPr txBox="1"/>
          <p:nvPr/>
        </p:nvSpPr>
        <p:spPr>
          <a:xfrm>
            <a:off x="5518505" y="2056336"/>
            <a:ext cx="7250990" cy="848200"/>
          </a:xfrm>
          <a:prstGeom prst="rect">
            <a:avLst/>
          </a:prstGeom>
        </p:spPr>
        <p:txBody>
          <a:bodyPr lIns="0" tIns="0" rIns="0" bIns="0" rtlCol="0" anchor="t">
            <a:spAutoFit/>
          </a:bodyPr>
          <a:lstStyle/>
          <a:p>
            <a:pPr algn="ctr">
              <a:lnSpc>
                <a:spcPts val="6935"/>
              </a:lnSpc>
              <a:spcBef>
                <a:spcPct val="0"/>
              </a:spcBef>
            </a:pPr>
            <a:r>
              <a:rPr lang="en-US" sz="4954">
                <a:solidFill>
                  <a:srgbClr val="000000"/>
                </a:solidFill>
                <a:latin typeface="Open Sans"/>
                <a:ea typeface="Open Sans"/>
                <a:cs typeface="Open Sans"/>
                <a:sym typeface="Open Sans"/>
              </a:rPr>
              <a:t>Verification Components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txBody>
            <a:bodyPr/>
            <a:lstStyle/>
            <a:p>
              <a:endParaRPr lang="he-IL"/>
            </a:p>
          </p:txBody>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1194487" y="336272"/>
            <a:ext cx="15899026" cy="1392115"/>
          </a:xfrm>
          <a:prstGeom prst="rect">
            <a:avLst/>
          </a:prstGeom>
        </p:spPr>
        <p:txBody>
          <a:bodyPr lIns="0" tIns="0" rIns="0" bIns="0" rtlCol="0" anchor="t">
            <a:spAutoFit/>
          </a:bodyPr>
          <a:lstStyle/>
          <a:p>
            <a:pPr algn="ctr">
              <a:lnSpc>
                <a:spcPts val="11469"/>
              </a:lnSpc>
            </a:pPr>
            <a:r>
              <a:rPr lang="en-US" sz="8192" b="1">
                <a:solidFill>
                  <a:srgbClr val="000000"/>
                </a:solidFill>
                <a:latin typeface="Century Gothic Paneuropean Bold"/>
                <a:ea typeface="Century Gothic Paneuropean Bold"/>
                <a:cs typeface="Century Gothic Paneuropean Bold"/>
                <a:sym typeface="Century Gothic Paneuropean Bold"/>
              </a:rPr>
              <a:t>VERIFICATION ENVIRONMENT</a:t>
            </a:r>
          </a:p>
        </p:txBody>
      </p:sp>
      <p:sp>
        <p:nvSpPr>
          <p:cNvPr id="9" name="TextBox 9"/>
          <p:cNvSpPr txBox="1"/>
          <p:nvPr/>
        </p:nvSpPr>
        <p:spPr>
          <a:xfrm>
            <a:off x="2918326" y="3781046"/>
            <a:ext cx="12454772" cy="5079612"/>
          </a:xfrm>
          <a:prstGeom prst="rect">
            <a:avLst/>
          </a:prstGeom>
        </p:spPr>
        <p:txBody>
          <a:bodyPr lIns="0" tIns="0" rIns="0" bIns="0" rtlCol="0" anchor="t">
            <a:spAutoFit/>
          </a:bodyPr>
          <a:lstStyle/>
          <a:p>
            <a:pPr algn="l">
              <a:lnSpc>
                <a:spcPts val="5096"/>
              </a:lnSpc>
            </a:pPr>
            <a:r>
              <a:rPr lang="en-US" sz="3640" b="1">
                <a:solidFill>
                  <a:srgbClr val="000000"/>
                </a:solidFill>
                <a:latin typeface="Century Gothic Paneuropean Bold"/>
                <a:ea typeface="Century Gothic Paneuropean Bold"/>
                <a:cs typeface="Century Gothic Paneuropean Bold"/>
                <a:sym typeface="Century Gothic Paneuropean Bold"/>
              </a:rPr>
              <a:t>Monitors</a:t>
            </a:r>
          </a:p>
          <a:p>
            <a:pPr algn="l">
              <a:lnSpc>
                <a:spcPts val="5096"/>
              </a:lnSpc>
            </a:pPr>
            <a:endParaRPr lang="en-US" sz="3640" b="1">
              <a:solidFill>
                <a:srgbClr val="000000"/>
              </a:solidFill>
              <a:latin typeface="Century Gothic Paneuropean Bold"/>
              <a:ea typeface="Century Gothic Paneuropean Bold"/>
              <a:cs typeface="Century Gothic Paneuropean Bold"/>
              <a:sym typeface="Century Gothic Paneuropean Bold"/>
            </a:endParaRPr>
          </a:p>
          <a:p>
            <a:pPr algn="l">
              <a:lnSpc>
                <a:spcPts val="5096"/>
              </a:lnSpc>
            </a:pPr>
            <a:r>
              <a:rPr lang="en-US" sz="3640">
                <a:solidFill>
                  <a:srgbClr val="000000"/>
                </a:solidFill>
                <a:latin typeface="Century Gothic Paneuropean"/>
                <a:ea typeface="Century Gothic Paneuropean"/>
                <a:cs typeface="Century Gothic Paneuropean"/>
                <a:sym typeface="Century Gothic Paneuropean"/>
              </a:rPr>
              <a:t>The monitor observes the input signals fed into the DUT as well as the output signals. For the frame aligner module, the monitor will track inputs like rx_data and reset to ensure that the correct transitions are made within the FSM.</a:t>
            </a:r>
          </a:p>
          <a:p>
            <a:pPr algn="l">
              <a:lnSpc>
                <a:spcPts val="5096"/>
              </a:lnSpc>
            </a:pPr>
            <a:endParaRPr lang="en-US" sz="3640">
              <a:solidFill>
                <a:srgbClr val="000000"/>
              </a:solidFill>
              <a:latin typeface="Century Gothic Paneuropean"/>
              <a:ea typeface="Century Gothic Paneuropean"/>
              <a:cs typeface="Century Gothic Paneuropean"/>
              <a:sym typeface="Century Gothic Paneuropean"/>
            </a:endParaRPr>
          </a:p>
        </p:txBody>
      </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he-IL"/>
          </a:p>
        </p:txBody>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he-IL"/>
          </a:p>
        </p:txBody>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5" name="TextBox 15"/>
          <p:cNvSpPr txBox="1"/>
          <p:nvPr/>
        </p:nvSpPr>
        <p:spPr>
          <a:xfrm>
            <a:off x="5518505" y="2056336"/>
            <a:ext cx="7250990" cy="848200"/>
          </a:xfrm>
          <a:prstGeom prst="rect">
            <a:avLst/>
          </a:prstGeom>
        </p:spPr>
        <p:txBody>
          <a:bodyPr lIns="0" tIns="0" rIns="0" bIns="0" rtlCol="0" anchor="t">
            <a:spAutoFit/>
          </a:bodyPr>
          <a:lstStyle/>
          <a:p>
            <a:pPr algn="ctr">
              <a:lnSpc>
                <a:spcPts val="6935"/>
              </a:lnSpc>
              <a:spcBef>
                <a:spcPct val="0"/>
              </a:spcBef>
            </a:pPr>
            <a:r>
              <a:rPr lang="en-US" sz="4954">
                <a:solidFill>
                  <a:srgbClr val="000000"/>
                </a:solidFill>
                <a:latin typeface="Open Sans"/>
                <a:ea typeface="Open Sans"/>
                <a:cs typeface="Open Sans"/>
                <a:sym typeface="Open Sans"/>
              </a:rPr>
              <a:t>Verification Components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txBody>
            <a:bodyPr/>
            <a:lstStyle/>
            <a:p>
              <a:endParaRPr lang="he-IL"/>
            </a:p>
          </p:txBody>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1194487" y="336272"/>
            <a:ext cx="15899026" cy="1392115"/>
          </a:xfrm>
          <a:prstGeom prst="rect">
            <a:avLst/>
          </a:prstGeom>
        </p:spPr>
        <p:txBody>
          <a:bodyPr lIns="0" tIns="0" rIns="0" bIns="0" rtlCol="0" anchor="t">
            <a:spAutoFit/>
          </a:bodyPr>
          <a:lstStyle/>
          <a:p>
            <a:pPr algn="ctr">
              <a:lnSpc>
                <a:spcPts val="11469"/>
              </a:lnSpc>
            </a:pPr>
            <a:r>
              <a:rPr lang="en-US" sz="8192" b="1">
                <a:solidFill>
                  <a:srgbClr val="000000"/>
                </a:solidFill>
                <a:latin typeface="Century Gothic Paneuropean Bold"/>
                <a:ea typeface="Century Gothic Paneuropean Bold"/>
                <a:cs typeface="Century Gothic Paneuropean Bold"/>
                <a:sym typeface="Century Gothic Paneuropean Bold"/>
              </a:rPr>
              <a:t>VERIFICATION ENVIRONMENT</a:t>
            </a:r>
          </a:p>
        </p:txBody>
      </p:sp>
      <p:sp>
        <p:nvSpPr>
          <p:cNvPr id="9" name="TextBox 9"/>
          <p:cNvSpPr txBox="1"/>
          <p:nvPr/>
        </p:nvSpPr>
        <p:spPr>
          <a:xfrm>
            <a:off x="2918326" y="3781046"/>
            <a:ext cx="12454772" cy="3803262"/>
          </a:xfrm>
          <a:prstGeom prst="rect">
            <a:avLst/>
          </a:prstGeom>
        </p:spPr>
        <p:txBody>
          <a:bodyPr lIns="0" tIns="0" rIns="0" bIns="0" rtlCol="0" anchor="t">
            <a:spAutoFit/>
          </a:bodyPr>
          <a:lstStyle/>
          <a:p>
            <a:pPr algn="l">
              <a:lnSpc>
                <a:spcPts val="5096"/>
              </a:lnSpc>
            </a:pPr>
            <a:r>
              <a:rPr lang="en-US" sz="3640" b="1" dirty="0">
                <a:solidFill>
                  <a:srgbClr val="000000"/>
                </a:solidFill>
                <a:latin typeface="Century Gothic Paneuropean Bold"/>
                <a:ea typeface="Century Gothic Paneuropean Bold"/>
                <a:cs typeface="Century Gothic Paneuropean Bold"/>
                <a:sym typeface="Century Gothic Paneuropean Bold"/>
              </a:rPr>
              <a:t>Scoreboard</a:t>
            </a:r>
          </a:p>
          <a:p>
            <a:pPr algn="l">
              <a:lnSpc>
                <a:spcPts val="5096"/>
              </a:lnSpc>
            </a:pPr>
            <a:endParaRPr lang="en-US" sz="3640" b="1" dirty="0">
              <a:solidFill>
                <a:srgbClr val="000000"/>
              </a:solidFill>
              <a:latin typeface="Century Gothic Paneuropean Bold"/>
              <a:ea typeface="Century Gothic Paneuropean Bold"/>
              <a:cs typeface="Century Gothic Paneuropean Bold"/>
              <a:sym typeface="Century Gothic Paneuropean Bold"/>
            </a:endParaRPr>
          </a:p>
          <a:p>
            <a:pPr algn="l">
              <a:lnSpc>
                <a:spcPts val="5096"/>
              </a:lnSpc>
            </a:pPr>
            <a:r>
              <a:rPr lang="en-US" sz="3640" b="1" dirty="0">
                <a:solidFill>
                  <a:srgbClr val="000000"/>
                </a:solidFill>
                <a:latin typeface="Century Gothic Paneuropean Bold"/>
                <a:ea typeface="Century Gothic Paneuropean Bold"/>
                <a:cs typeface="Century Gothic Paneuropean Bold"/>
                <a:sym typeface="Century Gothic Paneuropean Bold"/>
              </a:rPr>
              <a:t>1.</a:t>
            </a:r>
            <a:r>
              <a:rPr lang="en-US" sz="3640" dirty="0">
                <a:solidFill>
                  <a:srgbClr val="000000"/>
                </a:solidFill>
                <a:latin typeface="Century Gothic Paneuropean"/>
                <a:ea typeface="Century Gothic Paneuropean"/>
                <a:cs typeface="Century Gothic Paneuropean"/>
                <a:sym typeface="Century Gothic Paneuropean"/>
              </a:rPr>
              <a:t> The scoreboard checks the correctness of the results by comparing the actual outputs with expected outputs for each frame alignment scenario.</a:t>
            </a:r>
          </a:p>
          <a:p>
            <a:pPr algn="l">
              <a:lnSpc>
                <a:spcPts val="5096"/>
              </a:lnSpc>
            </a:pPr>
            <a:endParaRPr lang="en-US" sz="3640" dirty="0">
              <a:solidFill>
                <a:srgbClr val="000000"/>
              </a:solidFill>
              <a:latin typeface="Century Gothic Paneuropean"/>
              <a:ea typeface="Century Gothic Paneuropean"/>
              <a:cs typeface="Century Gothic Paneuropean"/>
              <a:sym typeface="Century Gothic Paneuropean"/>
            </a:endParaRPr>
          </a:p>
        </p:txBody>
      </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he-IL"/>
          </a:p>
        </p:txBody>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he-IL"/>
          </a:p>
        </p:txBody>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5" name="TextBox 15"/>
          <p:cNvSpPr txBox="1"/>
          <p:nvPr/>
        </p:nvSpPr>
        <p:spPr>
          <a:xfrm>
            <a:off x="5518505" y="2056336"/>
            <a:ext cx="7250990" cy="848200"/>
          </a:xfrm>
          <a:prstGeom prst="rect">
            <a:avLst/>
          </a:prstGeom>
        </p:spPr>
        <p:txBody>
          <a:bodyPr lIns="0" tIns="0" rIns="0" bIns="0" rtlCol="0" anchor="t">
            <a:spAutoFit/>
          </a:bodyPr>
          <a:lstStyle/>
          <a:p>
            <a:pPr algn="ctr">
              <a:lnSpc>
                <a:spcPts val="6935"/>
              </a:lnSpc>
              <a:spcBef>
                <a:spcPct val="0"/>
              </a:spcBef>
            </a:pPr>
            <a:r>
              <a:rPr lang="en-US" sz="4954">
                <a:solidFill>
                  <a:srgbClr val="000000"/>
                </a:solidFill>
                <a:latin typeface="Open Sans"/>
                <a:ea typeface="Open Sans"/>
                <a:cs typeface="Open Sans"/>
                <a:sym typeface="Open Sans"/>
              </a:rPr>
              <a:t>Verification Components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txBody>
            <a:bodyPr/>
            <a:lstStyle/>
            <a:p>
              <a:endParaRPr lang="he-IL"/>
            </a:p>
          </p:txBody>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1194487" y="336272"/>
            <a:ext cx="15899026" cy="1392115"/>
          </a:xfrm>
          <a:prstGeom prst="rect">
            <a:avLst/>
          </a:prstGeom>
        </p:spPr>
        <p:txBody>
          <a:bodyPr lIns="0" tIns="0" rIns="0" bIns="0" rtlCol="0" anchor="t">
            <a:spAutoFit/>
          </a:bodyPr>
          <a:lstStyle/>
          <a:p>
            <a:pPr algn="ctr">
              <a:lnSpc>
                <a:spcPts val="11469"/>
              </a:lnSpc>
            </a:pPr>
            <a:r>
              <a:rPr lang="en-US" sz="8192" b="1">
                <a:solidFill>
                  <a:srgbClr val="000000"/>
                </a:solidFill>
                <a:latin typeface="Century Gothic Paneuropean Bold"/>
                <a:ea typeface="Century Gothic Paneuropean Bold"/>
                <a:cs typeface="Century Gothic Paneuropean Bold"/>
                <a:sym typeface="Century Gothic Paneuropean Bold"/>
              </a:rPr>
              <a:t>VERIFICATION ENVIRONMENT</a:t>
            </a:r>
          </a:p>
        </p:txBody>
      </p:sp>
      <p:sp>
        <p:nvSpPr>
          <p:cNvPr id="9" name="TextBox 9"/>
          <p:cNvSpPr txBox="1"/>
          <p:nvPr/>
        </p:nvSpPr>
        <p:spPr>
          <a:xfrm>
            <a:off x="2918326" y="3781046"/>
            <a:ext cx="12454772" cy="3165087"/>
          </a:xfrm>
          <a:prstGeom prst="rect">
            <a:avLst/>
          </a:prstGeom>
        </p:spPr>
        <p:txBody>
          <a:bodyPr lIns="0" tIns="0" rIns="0" bIns="0" rtlCol="0" anchor="t">
            <a:spAutoFit/>
          </a:bodyPr>
          <a:lstStyle/>
          <a:p>
            <a:pPr algn="l">
              <a:lnSpc>
                <a:spcPts val="5096"/>
              </a:lnSpc>
            </a:pPr>
            <a:r>
              <a:rPr lang="en-US" sz="3640" b="1" dirty="0">
                <a:solidFill>
                  <a:srgbClr val="000000"/>
                </a:solidFill>
                <a:latin typeface="Century Gothic Paneuropean Bold"/>
                <a:ea typeface="Century Gothic Paneuropean Bold"/>
                <a:cs typeface="Century Gothic Paneuropean Bold"/>
                <a:sym typeface="Century Gothic Paneuropean Bold"/>
              </a:rPr>
              <a:t>2.</a:t>
            </a:r>
            <a:r>
              <a:rPr lang="en-US" sz="3640" dirty="0">
                <a:solidFill>
                  <a:srgbClr val="000000"/>
                </a:solidFill>
                <a:latin typeface="Century Gothic Paneuropean"/>
                <a:ea typeface="Century Gothic Paneuropean"/>
                <a:cs typeface="Century Gothic Paneuropean"/>
                <a:sym typeface="Century Gothic Paneuropean"/>
              </a:rPr>
              <a:t> It checks the values of </a:t>
            </a:r>
            <a:r>
              <a:rPr lang="en-US" sz="3640" dirty="0" err="1">
                <a:solidFill>
                  <a:srgbClr val="000000"/>
                </a:solidFill>
                <a:latin typeface="Century Gothic Paneuropean"/>
                <a:ea typeface="Century Gothic Paneuropean"/>
                <a:cs typeface="Century Gothic Paneuropean"/>
                <a:sym typeface="Century Gothic Paneuropean"/>
              </a:rPr>
              <a:t>legal_frame_counter</a:t>
            </a:r>
            <a:r>
              <a:rPr lang="en-US" sz="3640" dirty="0">
                <a:solidFill>
                  <a:srgbClr val="000000"/>
                </a:solidFill>
                <a:latin typeface="Century Gothic Paneuropean"/>
                <a:ea typeface="Century Gothic Paneuropean"/>
                <a:cs typeface="Century Gothic Paneuropean"/>
                <a:sym typeface="Century Gothic Paneuropean"/>
              </a:rPr>
              <a:t>, </a:t>
            </a:r>
            <a:r>
              <a:rPr lang="en-US" sz="3640" dirty="0" err="1">
                <a:solidFill>
                  <a:srgbClr val="000000"/>
                </a:solidFill>
                <a:latin typeface="Century Gothic Paneuropean"/>
                <a:ea typeface="Century Gothic Paneuropean"/>
                <a:cs typeface="Century Gothic Paneuropean"/>
                <a:sym typeface="Century Gothic Paneuropean"/>
              </a:rPr>
              <a:t>na_byte_counter</a:t>
            </a:r>
            <a:r>
              <a:rPr lang="en-US" sz="3640" dirty="0">
                <a:solidFill>
                  <a:srgbClr val="000000"/>
                </a:solidFill>
                <a:latin typeface="Century Gothic Paneuropean"/>
                <a:ea typeface="Century Gothic Paneuropean"/>
                <a:cs typeface="Century Gothic Paneuropean"/>
                <a:sym typeface="Century Gothic Paneuropean"/>
              </a:rPr>
              <a:t>, and </a:t>
            </a:r>
            <a:r>
              <a:rPr lang="en-US" sz="3640" dirty="0" err="1">
                <a:solidFill>
                  <a:srgbClr val="000000"/>
                </a:solidFill>
                <a:latin typeface="Century Gothic Paneuropean"/>
                <a:ea typeface="Century Gothic Paneuropean"/>
                <a:cs typeface="Century Gothic Paneuropean"/>
                <a:sym typeface="Century Gothic Paneuropean"/>
              </a:rPr>
              <a:t>fr_byte_position</a:t>
            </a:r>
            <a:r>
              <a:rPr lang="en-US" sz="3640" dirty="0">
                <a:solidFill>
                  <a:srgbClr val="000000"/>
                </a:solidFill>
                <a:latin typeface="Century Gothic Paneuropean"/>
                <a:ea typeface="Century Gothic Paneuropean"/>
                <a:cs typeface="Century Gothic Paneuropean"/>
                <a:sym typeface="Century Gothic Paneuropean"/>
              </a:rPr>
              <a:t> to ensure they behave as expected based on the frame input pattern.</a:t>
            </a:r>
          </a:p>
          <a:p>
            <a:pPr algn="l">
              <a:lnSpc>
                <a:spcPts val="5096"/>
              </a:lnSpc>
            </a:pPr>
            <a:endParaRPr lang="en-US" sz="3640" dirty="0">
              <a:solidFill>
                <a:srgbClr val="000000"/>
              </a:solidFill>
              <a:latin typeface="Century Gothic Paneuropean"/>
              <a:ea typeface="Century Gothic Paneuropean"/>
              <a:cs typeface="Century Gothic Paneuropean"/>
              <a:sym typeface="Century Gothic Paneuropean"/>
            </a:endParaRPr>
          </a:p>
        </p:txBody>
      </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he-IL"/>
          </a:p>
        </p:txBody>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he-IL"/>
          </a:p>
        </p:txBody>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5" name="TextBox 15"/>
          <p:cNvSpPr txBox="1"/>
          <p:nvPr/>
        </p:nvSpPr>
        <p:spPr>
          <a:xfrm>
            <a:off x="5518505" y="2056336"/>
            <a:ext cx="7250990" cy="848200"/>
          </a:xfrm>
          <a:prstGeom prst="rect">
            <a:avLst/>
          </a:prstGeom>
        </p:spPr>
        <p:txBody>
          <a:bodyPr lIns="0" tIns="0" rIns="0" bIns="0" rtlCol="0" anchor="t">
            <a:spAutoFit/>
          </a:bodyPr>
          <a:lstStyle/>
          <a:p>
            <a:pPr algn="ctr">
              <a:lnSpc>
                <a:spcPts val="6935"/>
              </a:lnSpc>
              <a:spcBef>
                <a:spcPct val="0"/>
              </a:spcBef>
            </a:pPr>
            <a:r>
              <a:rPr lang="en-US" sz="4954">
                <a:solidFill>
                  <a:srgbClr val="000000"/>
                </a:solidFill>
                <a:latin typeface="Open Sans"/>
                <a:ea typeface="Open Sans"/>
                <a:cs typeface="Open Sans"/>
                <a:sym typeface="Open Sans"/>
              </a:rPr>
              <a:t>Verification Components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1194487" y="336272"/>
            <a:ext cx="15899026" cy="1392115"/>
          </a:xfrm>
          <a:prstGeom prst="rect">
            <a:avLst/>
          </a:prstGeom>
        </p:spPr>
        <p:txBody>
          <a:bodyPr lIns="0" tIns="0" rIns="0" bIns="0" rtlCol="0" anchor="t">
            <a:spAutoFit/>
          </a:bodyPr>
          <a:lstStyle/>
          <a:p>
            <a:pPr algn="ctr">
              <a:lnSpc>
                <a:spcPts val="11469"/>
              </a:lnSpc>
            </a:pPr>
            <a:r>
              <a:rPr lang="en-US" sz="8192" b="1">
                <a:solidFill>
                  <a:srgbClr val="000000"/>
                </a:solidFill>
                <a:latin typeface="Century Gothic Paneuropean Bold"/>
                <a:ea typeface="Century Gothic Paneuropean Bold"/>
                <a:cs typeface="Century Gothic Paneuropean Bold"/>
                <a:sym typeface="Century Gothic Paneuropean Bold"/>
              </a:rPr>
              <a:t>VERIFICATION ENVIRONMENT</a:t>
            </a:r>
          </a:p>
        </p:txBody>
      </p:sp>
      <p:sp>
        <p:nvSpPr>
          <p:cNvPr id="6" name="TextBox 6"/>
          <p:cNvSpPr txBox="1"/>
          <p:nvPr/>
        </p:nvSpPr>
        <p:spPr>
          <a:xfrm>
            <a:off x="1298879" y="3781046"/>
            <a:ext cx="15690243" cy="5717787"/>
          </a:xfrm>
          <a:prstGeom prst="rect">
            <a:avLst/>
          </a:prstGeom>
        </p:spPr>
        <p:txBody>
          <a:bodyPr lIns="0" tIns="0" rIns="0" bIns="0" rtlCol="0" anchor="t">
            <a:spAutoFit/>
          </a:bodyPr>
          <a:lstStyle/>
          <a:p>
            <a:pPr algn="l">
              <a:lnSpc>
                <a:spcPts val="5096"/>
              </a:lnSpc>
            </a:pPr>
            <a:r>
              <a:rPr lang="en-US" sz="3640" b="1" dirty="0">
                <a:solidFill>
                  <a:srgbClr val="000000"/>
                </a:solidFill>
                <a:latin typeface="Century Gothic Paneuropean Bold"/>
                <a:ea typeface="Century Gothic Paneuropean Bold"/>
                <a:cs typeface="Century Gothic Paneuropean Bold"/>
                <a:sym typeface="Century Gothic Paneuropean Bold"/>
              </a:rPr>
              <a:t>3.</a:t>
            </a:r>
            <a:r>
              <a:rPr lang="en-US" sz="3640" dirty="0">
                <a:solidFill>
                  <a:srgbClr val="000000"/>
                </a:solidFill>
                <a:latin typeface="Century Gothic Paneuropean"/>
                <a:ea typeface="Century Gothic Paneuropean"/>
                <a:cs typeface="Century Gothic Paneuropean"/>
                <a:sym typeface="Century Gothic Paneuropean"/>
              </a:rPr>
              <a:t> The scoreboard should ensure that the FSM (Finite State Machine) transitions between the correct states. It should track transitions like:</a:t>
            </a:r>
          </a:p>
          <a:p>
            <a:pPr algn="l">
              <a:lnSpc>
                <a:spcPts val="5096"/>
              </a:lnSpc>
            </a:pPr>
            <a:endParaRPr lang="en-US" sz="3640" dirty="0">
              <a:solidFill>
                <a:srgbClr val="000000"/>
              </a:solidFill>
              <a:latin typeface="Century Gothic Paneuropean"/>
              <a:ea typeface="Century Gothic Paneuropean"/>
              <a:cs typeface="Century Gothic Paneuropean"/>
              <a:sym typeface="Century Gothic Paneuropean"/>
            </a:endParaRPr>
          </a:p>
          <a:p>
            <a:pPr algn="l">
              <a:lnSpc>
                <a:spcPts val="5096"/>
              </a:lnSpc>
            </a:pPr>
            <a:r>
              <a:rPr lang="en-US" sz="3640" b="1" dirty="0">
                <a:solidFill>
                  <a:srgbClr val="000000"/>
                </a:solidFill>
                <a:latin typeface="Century Gothic Paneuropean Bold"/>
                <a:ea typeface="Century Gothic Paneuropean Bold"/>
                <a:cs typeface="Century Gothic Paneuropean Bold"/>
                <a:sym typeface="Century Gothic Paneuropean Bold"/>
              </a:rPr>
              <a:t>a. </a:t>
            </a:r>
            <a:r>
              <a:rPr lang="en-US" sz="3640" dirty="0">
                <a:solidFill>
                  <a:srgbClr val="000000"/>
                </a:solidFill>
                <a:latin typeface="Century Gothic Paneuropean"/>
                <a:ea typeface="Century Gothic Paneuropean"/>
                <a:cs typeface="Century Gothic Paneuropean"/>
                <a:sym typeface="Century Gothic Paneuropean"/>
              </a:rPr>
              <a:t>From FR_IDLE to FR_HLSB upon detecting a valid header LSB.</a:t>
            </a:r>
          </a:p>
          <a:p>
            <a:pPr algn="l">
              <a:lnSpc>
                <a:spcPts val="5096"/>
              </a:lnSpc>
            </a:pPr>
            <a:endParaRPr lang="en-US" sz="3640" dirty="0">
              <a:solidFill>
                <a:srgbClr val="000000"/>
              </a:solidFill>
              <a:latin typeface="Century Gothic Paneuropean"/>
              <a:ea typeface="Century Gothic Paneuropean"/>
              <a:cs typeface="Century Gothic Paneuropean"/>
              <a:sym typeface="Century Gothic Paneuropean"/>
            </a:endParaRPr>
          </a:p>
          <a:p>
            <a:pPr algn="l">
              <a:lnSpc>
                <a:spcPts val="5096"/>
              </a:lnSpc>
            </a:pPr>
            <a:r>
              <a:rPr lang="en-US" sz="3640" b="1" dirty="0">
                <a:solidFill>
                  <a:srgbClr val="000000"/>
                </a:solidFill>
                <a:latin typeface="Century Gothic Paneuropean Bold"/>
                <a:ea typeface="Century Gothic Paneuropean Bold"/>
                <a:cs typeface="Century Gothic Paneuropean Bold"/>
                <a:sym typeface="Century Gothic Paneuropean Bold"/>
              </a:rPr>
              <a:t>b. </a:t>
            </a:r>
            <a:r>
              <a:rPr lang="en-US" sz="3640" dirty="0">
                <a:solidFill>
                  <a:srgbClr val="000000"/>
                </a:solidFill>
                <a:latin typeface="Century Gothic Paneuropean"/>
                <a:ea typeface="Century Gothic Paneuropean"/>
                <a:cs typeface="Century Gothic Paneuropean"/>
                <a:sym typeface="Century Gothic Paneuropean"/>
              </a:rPr>
              <a:t>From FR_HLSB to FR_HMSB upon detecting a valid header MSB.</a:t>
            </a:r>
          </a:p>
          <a:p>
            <a:pPr algn="l">
              <a:lnSpc>
                <a:spcPts val="5096"/>
              </a:lnSpc>
            </a:pPr>
            <a:endParaRPr lang="en-US" sz="3640" dirty="0">
              <a:solidFill>
                <a:srgbClr val="000000"/>
              </a:solidFill>
              <a:latin typeface="Century Gothic Paneuropean"/>
              <a:ea typeface="Century Gothic Paneuropean"/>
              <a:cs typeface="Century Gothic Paneuropean"/>
              <a:sym typeface="Century Gothic Paneuropean"/>
            </a:endParaRPr>
          </a:p>
          <a:p>
            <a:pPr algn="l">
              <a:lnSpc>
                <a:spcPts val="5096"/>
              </a:lnSpc>
            </a:pPr>
            <a:r>
              <a:rPr lang="en-US" sz="3640" b="1" dirty="0">
                <a:solidFill>
                  <a:srgbClr val="000000"/>
                </a:solidFill>
                <a:latin typeface="Century Gothic Paneuropean Bold"/>
                <a:ea typeface="Century Gothic Paneuropean Bold"/>
                <a:cs typeface="Century Gothic Paneuropean Bold"/>
                <a:sym typeface="Century Gothic Paneuropean Bold"/>
              </a:rPr>
              <a:t>c. </a:t>
            </a:r>
            <a:r>
              <a:rPr lang="en-US" sz="3640" dirty="0">
                <a:solidFill>
                  <a:srgbClr val="000000"/>
                </a:solidFill>
                <a:latin typeface="Century Gothic Paneuropean"/>
                <a:ea typeface="Century Gothic Paneuropean"/>
                <a:cs typeface="Century Gothic Paneuropean"/>
                <a:sym typeface="Century Gothic Paneuropean"/>
              </a:rPr>
              <a:t>Returning to FR_IDLE when the frame alignment is lost or reset.</a:t>
            </a:r>
          </a:p>
          <a:p>
            <a:pPr algn="l">
              <a:lnSpc>
                <a:spcPts val="5096"/>
              </a:lnSpc>
            </a:pPr>
            <a:endParaRPr lang="en-US" sz="3640" dirty="0">
              <a:solidFill>
                <a:srgbClr val="000000"/>
              </a:solidFill>
              <a:latin typeface="Century Gothic Paneuropean"/>
              <a:ea typeface="Century Gothic Paneuropean"/>
              <a:cs typeface="Century Gothic Paneuropean"/>
              <a:sym typeface="Century Gothic Paneuropean"/>
            </a:endParaRPr>
          </a:p>
        </p:txBody>
      </p:sp>
      <p:sp>
        <p:nvSpPr>
          <p:cNvPr id="7" name="Freeform 7"/>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he-IL"/>
          </a:p>
        </p:txBody>
      </p:sp>
      <p:sp>
        <p:nvSpPr>
          <p:cNvPr id="8" name="Freeform 8"/>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he-IL"/>
          </a:p>
        </p:txBody>
      </p:sp>
      <p:grpSp>
        <p:nvGrpSpPr>
          <p:cNvPr id="9" name="Group 9"/>
          <p:cNvGrpSpPr/>
          <p:nvPr/>
        </p:nvGrpSpPr>
        <p:grpSpPr>
          <a:xfrm>
            <a:off x="488343" y="-989670"/>
            <a:ext cx="1080715" cy="2956684"/>
            <a:chOff x="0" y="0"/>
            <a:chExt cx="284633" cy="778715"/>
          </a:xfrm>
        </p:grpSpPr>
        <p:sp>
          <p:nvSpPr>
            <p:cNvPr id="10" name="Freeform 10"/>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11" name="TextBox 11"/>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2"/>
          <p:cNvSpPr txBox="1"/>
          <p:nvPr/>
        </p:nvSpPr>
        <p:spPr>
          <a:xfrm>
            <a:off x="5518505" y="2056336"/>
            <a:ext cx="7250990" cy="848200"/>
          </a:xfrm>
          <a:prstGeom prst="rect">
            <a:avLst/>
          </a:prstGeom>
        </p:spPr>
        <p:txBody>
          <a:bodyPr lIns="0" tIns="0" rIns="0" bIns="0" rtlCol="0" anchor="t">
            <a:spAutoFit/>
          </a:bodyPr>
          <a:lstStyle/>
          <a:p>
            <a:pPr algn="ctr">
              <a:lnSpc>
                <a:spcPts val="6935"/>
              </a:lnSpc>
              <a:spcBef>
                <a:spcPct val="0"/>
              </a:spcBef>
            </a:pPr>
            <a:r>
              <a:rPr lang="en-US" sz="4954">
                <a:solidFill>
                  <a:srgbClr val="000000"/>
                </a:solidFill>
                <a:latin typeface="Open Sans"/>
                <a:ea typeface="Open Sans"/>
                <a:cs typeface="Open Sans"/>
                <a:sym typeface="Open Sans"/>
              </a:rPr>
              <a:t>Verification Components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txBody>
            <a:bodyPr/>
            <a:lstStyle/>
            <a:p>
              <a:endParaRPr lang="he-IL"/>
            </a:p>
          </p:txBody>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1194487" y="336272"/>
            <a:ext cx="15899026" cy="1392115"/>
          </a:xfrm>
          <a:prstGeom prst="rect">
            <a:avLst/>
          </a:prstGeom>
        </p:spPr>
        <p:txBody>
          <a:bodyPr lIns="0" tIns="0" rIns="0" bIns="0" rtlCol="0" anchor="t">
            <a:spAutoFit/>
          </a:bodyPr>
          <a:lstStyle/>
          <a:p>
            <a:pPr algn="ctr">
              <a:lnSpc>
                <a:spcPts val="11469"/>
              </a:lnSpc>
            </a:pPr>
            <a:r>
              <a:rPr lang="en-US" sz="8192" b="1">
                <a:solidFill>
                  <a:srgbClr val="000000"/>
                </a:solidFill>
                <a:latin typeface="Century Gothic Paneuropean Bold"/>
                <a:ea typeface="Century Gothic Paneuropean Bold"/>
                <a:cs typeface="Century Gothic Paneuropean Bold"/>
                <a:sym typeface="Century Gothic Paneuropean Bold"/>
              </a:rPr>
              <a:t>VERIFICATION ENVIRONMENT</a:t>
            </a:r>
          </a:p>
        </p:txBody>
      </p:sp>
      <p:sp>
        <p:nvSpPr>
          <p:cNvPr id="9" name="TextBox 9"/>
          <p:cNvSpPr txBox="1"/>
          <p:nvPr/>
        </p:nvSpPr>
        <p:spPr>
          <a:xfrm>
            <a:off x="1569057" y="3018498"/>
            <a:ext cx="15524456" cy="7151125"/>
          </a:xfrm>
          <a:prstGeom prst="rect">
            <a:avLst/>
          </a:prstGeom>
        </p:spPr>
        <p:txBody>
          <a:bodyPr lIns="0" tIns="0" rIns="0" bIns="0" rtlCol="0" anchor="t">
            <a:spAutoFit/>
          </a:bodyPr>
          <a:lstStyle/>
          <a:p>
            <a:pPr algn="l">
              <a:lnSpc>
                <a:spcPts val="5096"/>
              </a:lnSpc>
            </a:pPr>
            <a:r>
              <a:rPr lang="en-US" sz="3640" b="1" dirty="0">
                <a:solidFill>
                  <a:srgbClr val="000000"/>
                </a:solidFill>
                <a:latin typeface="Century Gothic Paneuropean Bold"/>
                <a:ea typeface="Century Gothic Paneuropean Bold"/>
                <a:cs typeface="Century Gothic Paneuropean Bold"/>
                <a:sym typeface="Century Gothic Paneuropean Bold"/>
              </a:rPr>
              <a:t>4. </a:t>
            </a:r>
            <a:r>
              <a:rPr lang="en-US" sz="3640" dirty="0">
                <a:solidFill>
                  <a:srgbClr val="000000"/>
                </a:solidFill>
                <a:latin typeface="Century Gothic Paneuropean"/>
                <a:ea typeface="Century Gothic Paneuropean"/>
                <a:cs typeface="Century Gothic Paneuropean"/>
                <a:sym typeface="Century Gothic Paneuropean"/>
              </a:rPr>
              <a:t>The scoreboard can maintain a model of the expected frame patterns based on the </a:t>
            </a:r>
            <a:r>
              <a:rPr lang="en-US" sz="3640" dirty="0" err="1">
                <a:solidFill>
                  <a:srgbClr val="000000"/>
                </a:solidFill>
                <a:latin typeface="Century Gothic Paneuropean"/>
                <a:ea typeface="Century Gothic Paneuropean"/>
                <a:cs typeface="Century Gothic Paneuropean"/>
                <a:sym typeface="Century Gothic Paneuropean"/>
              </a:rPr>
              <a:t>rx_data</a:t>
            </a:r>
            <a:r>
              <a:rPr lang="en-US" sz="3640" dirty="0">
                <a:solidFill>
                  <a:srgbClr val="000000"/>
                </a:solidFill>
                <a:latin typeface="Century Gothic Paneuropean"/>
                <a:ea typeface="Century Gothic Paneuropean"/>
                <a:cs typeface="Century Gothic Paneuropean"/>
                <a:sym typeface="Century Gothic Paneuropean"/>
              </a:rPr>
              <a:t> input:</a:t>
            </a:r>
          </a:p>
          <a:p>
            <a:pPr algn="l">
              <a:lnSpc>
                <a:spcPts val="5096"/>
              </a:lnSpc>
            </a:pPr>
            <a:endParaRPr lang="en-US" sz="3640" dirty="0">
              <a:solidFill>
                <a:srgbClr val="000000"/>
              </a:solidFill>
              <a:latin typeface="Century Gothic Paneuropean"/>
              <a:ea typeface="Century Gothic Paneuropean"/>
              <a:cs typeface="Century Gothic Paneuropean"/>
              <a:sym typeface="Century Gothic Paneuropean"/>
            </a:endParaRPr>
          </a:p>
          <a:p>
            <a:pPr algn="l">
              <a:lnSpc>
                <a:spcPts val="5096"/>
              </a:lnSpc>
            </a:pPr>
            <a:r>
              <a:rPr lang="en-US" sz="3640" b="1" dirty="0">
                <a:solidFill>
                  <a:srgbClr val="000000"/>
                </a:solidFill>
                <a:latin typeface="Century Gothic Paneuropean Bold"/>
                <a:ea typeface="Century Gothic Paneuropean Bold"/>
                <a:cs typeface="Century Gothic Paneuropean Bold"/>
                <a:sym typeface="Century Gothic Paneuropean Bold"/>
              </a:rPr>
              <a:t>a.</a:t>
            </a:r>
            <a:r>
              <a:rPr lang="en-US" sz="3640" dirty="0">
                <a:solidFill>
                  <a:srgbClr val="000000"/>
                </a:solidFill>
                <a:latin typeface="Century Gothic Paneuropean"/>
                <a:ea typeface="Century Gothic Paneuropean"/>
                <a:cs typeface="Century Gothic Paneuropean"/>
                <a:sym typeface="Century Gothic Paneuropean"/>
              </a:rPr>
              <a:t> When the </a:t>
            </a:r>
            <a:r>
              <a:rPr lang="en-US" sz="3640" dirty="0" err="1">
                <a:solidFill>
                  <a:srgbClr val="000000"/>
                </a:solidFill>
                <a:latin typeface="Century Gothic Paneuropean"/>
                <a:ea typeface="Century Gothic Paneuropean"/>
                <a:cs typeface="Century Gothic Paneuropean"/>
                <a:sym typeface="Century Gothic Paneuropean"/>
              </a:rPr>
              <a:t>header_lsb_valid</a:t>
            </a:r>
            <a:r>
              <a:rPr lang="en-US" sz="3640" dirty="0">
                <a:solidFill>
                  <a:srgbClr val="000000"/>
                </a:solidFill>
                <a:latin typeface="Century Gothic Paneuropean"/>
                <a:ea typeface="Century Gothic Paneuropean"/>
                <a:cs typeface="Century Gothic Paneuropean"/>
                <a:sym typeface="Century Gothic Paneuropean"/>
              </a:rPr>
              <a:t> and </a:t>
            </a:r>
            <a:r>
              <a:rPr lang="en-US" sz="3640" dirty="0" err="1">
                <a:solidFill>
                  <a:srgbClr val="000000"/>
                </a:solidFill>
                <a:latin typeface="Century Gothic Paneuropean"/>
                <a:ea typeface="Century Gothic Paneuropean"/>
                <a:cs typeface="Century Gothic Paneuropean"/>
                <a:sym typeface="Century Gothic Paneuropean"/>
              </a:rPr>
              <a:t>header_msb_valid</a:t>
            </a:r>
            <a:r>
              <a:rPr lang="en-US" sz="3640" dirty="0">
                <a:solidFill>
                  <a:srgbClr val="000000"/>
                </a:solidFill>
                <a:latin typeface="Century Gothic Paneuropean"/>
                <a:ea typeface="Century Gothic Paneuropean"/>
                <a:cs typeface="Century Gothic Paneuropean"/>
                <a:sym typeface="Century Gothic Paneuropean"/>
              </a:rPr>
              <a:t> signals are asserted, the scoreboard should expect the next data in the frame to match the pattern for valid frames.</a:t>
            </a:r>
          </a:p>
          <a:p>
            <a:pPr algn="l">
              <a:lnSpc>
                <a:spcPts val="5096"/>
              </a:lnSpc>
            </a:pPr>
            <a:endParaRPr lang="en-US" sz="3640" dirty="0">
              <a:solidFill>
                <a:srgbClr val="000000"/>
              </a:solidFill>
              <a:latin typeface="Century Gothic Paneuropean"/>
              <a:ea typeface="Century Gothic Paneuropean"/>
              <a:cs typeface="Century Gothic Paneuropean"/>
              <a:sym typeface="Century Gothic Paneuropean"/>
            </a:endParaRPr>
          </a:p>
          <a:p>
            <a:pPr algn="l">
              <a:lnSpc>
                <a:spcPts val="5096"/>
              </a:lnSpc>
            </a:pPr>
            <a:r>
              <a:rPr lang="en-US" sz="3640" b="1" dirty="0">
                <a:solidFill>
                  <a:srgbClr val="000000"/>
                </a:solidFill>
                <a:latin typeface="Century Gothic Paneuropean Bold"/>
                <a:ea typeface="Century Gothic Paneuropean Bold"/>
                <a:cs typeface="Century Gothic Paneuropean Bold"/>
                <a:sym typeface="Century Gothic Paneuropean Bold"/>
              </a:rPr>
              <a:t>b.</a:t>
            </a:r>
            <a:r>
              <a:rPr lang="en-US" sz="3640" dirty="0">
                <a:solidFill>
                  <a:srgbClr val="000000"/>
                </a:solidFill>
                <a:latin typeface="Century Gothic Paneuropean"/>
                <a:ea typeface="Century Gothic Paneuropean"/>
                <a:cs typeface="Century Gothic Paneuropean"/>
                <a:sym typeface="Century Gothic Paneuropean"/>
              </a:rPr>
              <a:t> If the expected frame data does not match the actual data, the scoreboard can flag the frame as invalid.</a:t>
            </a:r>
          </a:p>
          <a:p>
            <a:pPr algn="l">
              <a:lnSpc>
                <a:spcPts val="5096"/>
              </a:lnSpc>
            </a:pPr>
            <a:endParaRPr lang="en-US" sz="3640" dirty="0">
              <a:solidFill>
                <a:srgbClr val="000000"/>
              </a:solidFill>
              <a:latin typeface="Century Gothic Paneuropean"/>
              <a:ea typeface="Century Gothic Paneuropean"/>
              <a:cs typeface="Century Gothic Paneuropean"/>
              <a:sym typeface="Century Gothic Paneuropean"/>
            </a:endParaRPr>
          </a:p>
          <a:p>
            <a:pPr algn="l">
              <a:lnSpc>
                <a:spcPts val="5096"/>
              </a:lnSpc>
            </a:pPr>
            <a:endParaRPr lang="en-US" sz="3640" dirty="0">
              <a:solidFill>
                <a:srgbClr val="000000"/>
              </a:solidFill>
              <a:latin typeface="Century Gothic Paneuropean"/>
              <a:ea typeface="Century Gothic Paneuropean"/>
              <a:cs typeface="Century Gothic Paneuropean"/>
              <a:sym typeface="Century Gothic Paneuropean"/>
            </a:endParaRPr>
          </a:p>
        </p:txBody>
      </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he-IL"/>
          </a:p>
        </p:txBody>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he-IL"/>
          </a:p>
        </p:txBody>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5" name="TextBox 15"/>
          <p:cNvSpPr txBox="1"/>
          <p:nvPr/>
        </p:nvSpPr>
        <p:spPr>
          <a:xfrm>
            <a:off x="5518505" y="2056336"/>
            <a:ext cx="7250990" cy="848200"/>
          </a:xfrm>
          <a:prstGeom prst="rect">
            <a:avLst/>
          </a:prstGeom>
        </p:spPr>
        <p:txBody>
          <a:bodyPr lIns="0" tIns="0" rIns="0" bIns="0" rtlCol="0" anchor="t">
            <a:spAutoFit/>
          </a:bodyPr>
          <a:lstStyle/>
          <a:p>
            <a:pPr algn="ctr">
              <a:lnSpc>
                <a:spcPts val="6935"/>
              </a:lnSpc>
              <a:spcBef>
                <a:spcPct val="0"/>
              </a:spcBef>
            </a:pPr>
            <a:r>
              <a:rPr lang="en-US" sz="4954">
                <a:solidFill>
                  <a:srgbClr val="000000"/>
                </a:solidFill>
                <a:latin typeface="Open Sans"/>
                <a:ea typeface="Open Sans"/>
                <a:cs typeface="Open Sans"/>
                <a:sym typeface="Open Sans"/>
              </a:rPr>
              <a:t>Verification Components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txBody>
            <a:bodyPr/>
            <a:lstStyle/>
            <a:p>
              <a:endParaRPr lang="he-IL"/>
            </a:p>
          </p:txBody>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1194487" y="336272"/>
            <a:ext cx="15899026" cy="1392115"/>
          </a:xfrm>
          <a:prstGeom prst="rect">
            <a:avLst/>
          </a:prstGeom>
        </p:spPr>
        <p:txBody>
          <a:bodyPr lIns="0" tIns="0" rIns="0" bIns="0" rtlCol="0" anchor="t">
            <a:spAutoFit/>
          </a:bodyPr>
          <a:lstStyle/>
          <a:p>
            <a:pPr algn="ctr">
              <a:lnSpc>
                <a:spcPts val="11469"/>
              </a:lnSpc>
            </a:pPr>
            <a:r>
              <a:rPr lang="en-US" sz="8192" b="1">
                <a:solidFill>
                  <a:srgbClr val="000000"/>
                </a:solidFill>
                <a:latin typeface="Century Gothic Paneuropean Bold"/>
                <a:ea typeface="Century Gothic Paneuropean Bold"/>
                <a:cs typeface="Century Gothic Paneuropean Bold"/>
                <a:sym typeface="Century Gothic Paneuropean Bold"/>
              </a:rPr>
              <a:t>VERIFICATION ENVIRONMENT</a:t>
            </a:r>
          </a:p>
        </p:txBody>
      </p:sp>
      <p:sp>
        <p:nvSpPr>
          <p:cNvPr id="9" name="TextBox 9"/>
          <p:cNvSpPr txBox="1"/>
          <p:nvPr/>
        </p:nvSpPr>
        <p:spPr>
          <a:xfrm>
            <a:off x="2918326" y="3781046"/>
            <a:ext cx="12454772" cy="4441437"/>
          </a:xfrm>
          <a:prstGeom prst="rect">
            <a:avLst/>
          </a:prstGeom>
        </p:spPr>
        <p:txBody>
          <a:bodyPr lIns="0" tIns="0" rIns="0" bIns="0" rtlCol="0" anchor="t">
            <a:spAutoFit/>
          </a:bodyPr>
          <a:lstStyle/>
          <a:p>
            <a:pPr algn="l">
              <a:lnSpc>
                <a:spcPts val="5096"/>
              </a:lnSpc>
            </a:pPr>
            <a:r>
              <a:rPr lang="en-US" sz="3640" b="1">
                <a:solidFill>
                  <a:srgbClr val="000000"/>
                </a:solidFill>
                <a:latin typeface="Century Gothic Paneuropean Bold"/>
                <a:ea typeface="Century Gothic Paneuropean Bold"/>
                <a:cs typeface="Century Gothic Paneuropean Bold"/>
                <a:sym typeface="Century Gothic Paneuropean Bold"/>
              </a:rPr>
              <a:t>Coverage</a:t>
            </a:r>
          </a:p>
          <a:p>
            <a:pPr algn="l">
              <a:lnSpc>
                <a:spcPts val="5096"/>
              </a:lnSpc>
            </a:pPr>
            <a:endParaRPr lang="en-US" sz="3640" b="1">
              <a:solidFill>
                <a:srgbClr val="000000"/>
              </a:solidFill>
              <a:latin typeface="Century Gothic Paneuropean Bold"/>
              <a:ea typeface="Century Gothic Paneuropean Bold"/>
              <a:cs typeface="Century Gothic Paneuropean Bold"/>
              <a:sym typeface="Century Gothic Paneuropean Bold"/>
            </a:endParaRPr>
          </a:p>
          <a:p>
            <a:pPr algn="l">
              <a:lnSpc>
                <a:spcPts val="5096"/>
              </a:lnSpc>
            </a:pPr>
            <a:r>
              <a:rPr lang="en-US" sz="3640">
                <a:solidFill>
                  <a:srgbClr val="000000"/>
                </a:solidFill>
                <a:latin typeface="Century Gothic Paneuropean"/>
                <a:ea typeface="Century Gothic Paneuropean"/>
                <a:cs typeface="Century Gothic Paneuropean"/>
                <a:sym typeface="Century Gothic Paneuropean"/>
              </a:rPr>
              <a:t>The coverage component tracks the functional coverage metrics during simulation to ensure that all aspects of the frame aligner design are sufficiently exercised.</a:t>
            </a:r>
          </a:p>
          <a:p>
            <a:pPr algn="l">
              <a:lnSpc>
                <a:spcPts val="5096"/>
              </a:lnSpc>
            </a:pPr>
            <a:endParaRPr lang="en-US" sz="3640">
              <a:solidFill>
                <a:srgbClr val="000000"/>
              </a:solidFill>
              <a:latin typeface="Century Gothic Paneuropean"/>
              <a:ea typeface="Century Gothic Paneuropean"/>
              <a:cs typeface="Century Gothic Paneuropean"/>
              <a:sym typeface="Century Gothic Paneuropean"/>
            </a:endParaRPr>
          </a:p>
        </p:txBody>
      </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he-IL"/>
          </a:p>
        </p:txBody>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he-IL"/>
          </a:p>
        </p:txBody>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5" name="TextBox 15"/>
          <p:cNvSpPr txBox="1"/>
          <p:nvPr/>
        </p:nvSpPr>
        <p:spPr>
          <a:xfrm>
            <a:off x="5518505" y="2056336"/>
            <a:ext cx="7250990" cy="848200"/>
          </a:xfrm>
          <a:prstGeom prst="rect">
            <a:avLst/>
          </a:prstGeom>
        </p:spPr>
        <p:txBody>
          <a:bodyPr lIns="0" tIns="0" rIns="0" bIns="0" rtlCol="0" anchor="t">
            <a:spAutoFit/>
          </a:bodyPr>
          <a:lstStyle/>
          <a:p>
            <a:pPr algn="ctr">
              <a:lnSpc>
                <a:spcPts val="6935"/>
              </a:lnSpc>
              <a:spcBef>
                <a:spcPct val="0"/>
              </a:spcBef>
            </a:pPr>
            <a:r>
              <a:rPr lang="en-US" sz="4954">
                <a:solidFill>
                  <a:srgbClr val="000000"/>
                </a:solidFill>
                <a:latin typeface="Open Sans"/>
                <a:ea typeface="Open Sans"/>
                <a:cs typeface="Open Sans"/>
                <a:sym typeface="Open Sans"/>
              </a:rPr>
              <a:t>Verification Components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txBody>
            <a:bodyPr/>
            <a:lstStyle/>
            <a:p>
              <a:endParaRPr lang="he-IL"/>
            </a:p>
          </p:txBody>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1194487" y="336272"/>
            <a:ext cx="15899026" cy="1392115"/>
          </a:xfrm>
          <a:prstGeom prst="rect">
            <a:avLst/>
          </a:prstGeom>
        </p:spPr>
        <p:txBody>
          <a:bodyPr lIns="0" tIns="0" rIns="0" bIns="0" rtlCol="0" anchor="t">
            <a:spAutoFit/>
          </a:bodyPr>
          <a:lstStyle/>
          <a:p>
            <a:pPr algn="ctr">
              <a:lnSpc>
                <a:spcPts val="11469"/>
              </a:lnSpc>
            </a:pPr>
            <a:r>
              <a:rPr lang="en-US" sz="8192" b="1">
                <a:solidFill>
                  <a:srgbClr val="000000"/>
                </a:solidFill>
                <a:latin typeface="Century Gothic Paneuropean Bold"/>
                <a:ea typeface="Century Gothic Paneuropean Bold"/>
                <a:cs typeface="Century Gothic Paneuropean Bold"/>
                <a:sym typeface="Century Gothic Paneuropean Bold"/>
              </a:rPr>
              <a:t>VERIFICATION ENVIRONMENT</a:t>
            </a:r>
          </a:p>
        </p:txBody>
      </p:sp>
      <p:sp>
        <p:nvSpPr>
          <p:cNvPr id="9" name="TextBox 9"/>
          <p:cNvSpPr txBox="1"/>
          <p:nvPr/>
        </p:nvSpPr>
        <p:spPr>
          <a:xfrm>
            <a:off x="2918326" y="3781046"/>
            <a:ext cx="12454772" cy="4441437"/>
          </a:xfrm>
          <a:prstGeom prst="rect">
            <a:avLst/>
          </a:prstGeom>
        </p:spPr>
        <p:txBody>
          <a:bodyPr lIns="0" tIns="0" rIns="0" bIns="0" rtlCol="0" anchor="t">
            <a:spAutoFit/>
          </a:bodyPr>
          <a:lstStyle/>
          <a:p>
            <a:pPr algn="l">
              <a:lnSpc>
                <a:spcPts val="5096"/>
              </a:lnSpc>
            </a:pPr>
            <a:r>
              <a:rPr lang="en-US" sz="3640" b="1" dirty="0">
                <a:solidFill>
                  <a:srgbClr val="000000"/>
                </a:solidFill>
                <a:latin typeface="Century Gothic Paneuropean Bold"/>
                <a:ea typeface="Century Gothic Paneuropean Bold"/>
                <a:cs typeface="Century Gothic Paneuropean Bold"/>
                <a:sym typeface="Century Gothic Paneuropean Bold"/>
              </a:rPr>
              <a:t>1.</a:t>
            </a:r>
            <a:r>
              <a:rPr lang="en-US" sz="3640" dirty="0">
                <a:solidFill>
                  <a:srgbClr val="000000"/>
                </a:solidFill>
                <a:latin typeface="Century Gothic Paneuropean"/>
                <a:ea typeface="Century Gothic Paneuropean"/>
                <a:cs typeface="Century Gothic Paneuropean"/>
                <a:sym typeface="Century Gothic Paneuropean"/>
              </a:rPr>
              <a:t> </a:t>
            </a:r>
            <a:r>
              <a:rPr lang="en-US" sz="3640" b="1" dirty="0">
                <a:solidFill>
                  <a:srgbClr val="000000"/>
                </a:solidFill>
                <a:latin typeface="Century Gothic Paneuropean Bold"/>
                <a:ea typeface="Century Gothic Paneuropean Bold"/>
                <a:cs typeface="Century Gothic Paneuropean Bold"/>
                <a:sym typeface="Century Gothic Paneuropean Bold"/>
              </a:rPr>
              <a:t>Functional Coverage</a:t>
            </a:r>
            <a:r>
              <a:rPr lang="en-US" sz="3640" dirty="0">
                <a:solidFill>
                  <a:srgbClr val="000000"/>
                </a:solidFill>
                <a:latin typeface="Century Gothic Paneuropean"/>
                <a:ea typeface="Century Gothic Paneuropean"/>
                <a:cs typeface="Century Gothic Paneuropean"/>
                <a:sym typeface="Century Gothic Paneuropean"/>
              </a:rPr>
              <a:t> includes checking that the frame aligner behaves correctly under all relevant conditions. This involves monitoring:</a:t>
            </a:r>
          </a:p>
          <a:p>
            <a:pPr algn="l">
              <a:lnSpc>
                <a:spcPts val="5096"/>
              </a:lnSpc>
            </a:pPr>
            <a:endParaRPr lang="en-US" sz="3640" dirty="0">
              <a:solidFill>
                <a:srgbClr val="000000"/>
              </a:solidFill>
              <a:latin typeface="Century Gothic Paneuropean"/>
              <a:ea typeface="Century Gothic Paneuropean"/>
              <a:cs typeface="Century Gothic Paneuropean"/>
              <a:sym typeface="Century Gothic Paneuropean"/>
            </a:endParaRPr>
          </a:p>
          <a:p>
            <a:pPr marL="785932" lvl="1" indent="-392966" algn="l">
              <a:lnSpc>
                <a:spcPts val="5096"/>
              </a:lnSpc>
              <a:buFont typeface="Arial"/>
              <a:buChar char="•"/>
            </a:pPr>
            <a:r>
              <a:rPr lang="en-US" sz="3640" dirty="0">
                <a:solidFill>
                  <a:srgbClr val="000000"/>
                </a:solidFill>
                <a:latin typeface="Century Gothic Paneuropean"/>
                <a:ea typeface="Century Gothic Paneuropean"/>
                <a:cs typeface="Century Gothic Paneuropean"/>
                <a:sym typeface="Century Gothic Paneuropean"/>
              </a:rPr>
              <a:t>State Transitions</a:t>
            </a:r>
          </a:p>
          <a:p>
            <a:pPr marL="785932" lvl="1" indent="-392966" algn="l">
              <a:lnSpc>
                <a:spcPts val="5096"/>
              </a:lnSpc>
              <a:buFont typeface="Arial"/>
              <a:buChar char="•"/>
            </a:pPr>
            <a:r>
              <a:rPr lang="en-US" sz="3640" dirty="0">
                <a:solidFill>
                  <a:srgbClr val="000000"/>
                </a:solidFill>
                <a:latin typeface="Century Gothic Paneuropean"/>
                <a:ea typeface="Century Gothic Paneuropean"/>
                <a:cs typeface="Century Gothic Paneuropean"/>
                <a:sym typeface="Century Gothic Paneuropean"/>
              </a:rPr>
              <a:t>Header Detection</a:t>
            </a:r>
          </a:p>
          <a:p>
            <a:pPr algn="l">
              <a:lnSpc>
                <a:spcPts val="5096"/>
              </a:lnSpc>
            </a:pPr>
            <a:endParaRPr lang="en-US" sz="3640" dirty="0">
              <a:solidFill>
                <a:srgbClr val="000000"/>
              </a:solidFill>
              <a:latin typeface="Century Gothic Paneuropean"/>
              <a:ea typeface="Century Gothic Paneuropean"/>
              <a:cs typeface="Century Gothic Paneuropean"/>
              <a:sym typeface="Century Gothic Paneuropean"/>
            </a:endParaRPr>
          </a:p>
        </p:txBody>
      </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he-IL"/>
          </a:p>
        </p:txBody>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he-IL"/>
          </a:p>
        </p:txBody>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5" name="TextBox 15"/>
          <p:cNvSpPr txBox="1"/>
          <p:nvPr/>
        </p:nvSpPr>
        <p:spPr>
          <a:xfrm>
            <a:off x="5518505" y="2056336"/>
            <a:ext cx="7250990" cy="848200"/>
          </a:xfrm>
          <a:prstGeom prst="rect">
            <a:avLst/>
          </a:prstGeom>
        </p:spPr>
        <p:txBody>
          <a:bodyPr lIns="0" tIns="0" rIns="0" bIns="0" rtlCol="0" anchor="t">
            <a:spAutoFit/>
          </a:bodyPr>
          <a:lstStyle/>
          <a:p>
            <a:pPr algn="ctr">
              <a:lnSpc>
                <a:spcPts val="6935"/>
              </a:lnSpc>
              <a:spcBef>
                <a:spcPct val="0"/>
              </a:spcBef>
            </a:pPr>
            <a:r>
              <a:rPr lang="en-US" sz="4954">
                <a:solidFill>
                  <a:srgbClr val="000000"/>
                </a:solidFill>
                <a:latin typeface="Open Sans"/>
                <a:ea typeface="Open Sans"/>
                <a:cs typeface="Open Sans"/>
                <a:sym typeface="Open Sans"/>
              </a:rPr>
              <a:t>Verification Components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txBody>
            <a:bodyPr/>
            <a:lstStyle/>
            <a:p>
              <a:endParaRPr lang="he-IL"/>
            </a:p>
          </p:txBody>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4875411" y="336272"/>
            <a:ext cx="8537178" cy="1392115"/>
          </a:xfrm>
          <a:prstGeom prst="rect">
            <a:avLst/>
          </a:prstGeom>
        </p:spPr>
        <p:txBody>
          <a:bodyPr lIns="0" tIns="0" rIns="0" bIns="0" rtlCol="0" anchor="t">
            <a:spAutoFit/>
          </a:bodyPr>
          <a:lstStyle/>
          <a:p>
            <a:pPr algn="ctr">
              <a:lnSpc>
                <a:spcPts val="11469"/>
              </a:lnSpc>
            </a:pPr>
            <a:r>
              <a:rPr lang="en-US" sz="8192" b="1">
                <a:solidFill>
                  <a:srgbClr val="000000"/>
                </a:solidFill>
                <a:latin typeface="Century Gothic Paneuropean Bold"/>
                <a:ea typeface="Century Gothic Paneuropean Bold"/>
                <a:cs typeface="Century Gothic Paneuropean Bold"/>
                <a:sym typeface="Century Gothic Paneuropean Bold"/>
              </a:rPr>
              <a:t>INTRODUCTION</a:t>
            </a:r>
          </a:p>
        </p:txBody>
      </p:sp>
      <p:sp>
        <p:nvSpPr>
          <p:cNvPr id="9" name="TextBox 9"/>
          <p:cNvSpPr txBox="1"/>
          <p:nvPr/>
        </p:nvSpPr>
        <p:spPr>
          <a:xfrm>
            <a:off x="2918326" y="3781046"/>
            <a:ext cx="12454772" cy="3165087"/>
          </a:xfrm>
          <a:prstGeom prst="rect">
            <a:avLst/>
          </a:prstGeom>
        </p:spPr>
        <p:txBody>
          <a:bodyPr lIns="0" tIns="0" rIns="0" bIns="0" rtlCol="0" anchor="t">
            <a:spAutoFit/>
          </a:bodyPr>
          <a:lstStyle/>
          <a:p>
            <a:pPr algn="l">
              <a:lnSpc>
                <a:spcPts val="5096"/>
              </a:lnSpc>
            </a:pPr>
            <a:r>
              <a:rPr lang="en-US" sz="3640">
                <a:solidFill>
                  <a:srgbClr val="000000"/>
                </a:solidFill>
                <a:latin typeface="Century Gothic Paneuropean"/>
                <a:ea typeface="Century Gothic Paneuropean"/>
                <a:cs typeface="Century Gothic Paneuropean"/>
                <a:sym typeface="Century Gothic Paneuropean"/>
              </a:rPr>
              <a:t>A</a:t>
            </a:r>
            <a:r>
              <a:rPr lang="en-US" sz="3640" b="1">
                <a:solidFill>
                  <a:srgbClr val="000000"/>
                </a:solidFill>
                <a:latin typeface="Century Gothic Paneuropean Bold"/>
                <a:ea typeface="Century Gothic Paneuropean Bold"/>
                <a:cs typeface="Century Gothic Paneuropean Bold"/>
                <a:sym typeface="Century Gothic Paneuropean Bold"/>
              </a:rPr>
              <a:t> Frame Aligner </a:t>
            </a:r>
            <a:r>
              <a:rPr lang="en-US" sz="3640">
                <a:solidFill>
                  <a:srgbClr val="000000"/>
                </a:solidFill>
                <a:latin typeface="Century Gothic Paneuropean"/>
                <a:ea typeface="Century Gothic Paneuropean"/>
                <a:cs typeface="Century Gothic Paneuropean"/>
                <a:sym typeface="Century Gothic Paneuropean"/>
              </a:rPr>
              <a:t>is a component in communication systems, especially within data transmission protocols. Its primary function is to </a:t>
            </a:r>
            <a:r>
              <a:rPr lang="en-US" sz="3640" b="1">
                <a:solidFill>
                  <a:srgbClr val="000000"/>
                </a:solidFill>
                <a:latin typeface="Century Gothic Paneuropean Bold"/>
                <a:ea typeface="Century Gothic Paneuropean Bold"/>
                <a:cs typeface="Century Gothic Paneuropean Bold"/>
                <a:sym typeface="Century Gothic Paneuropean Bold"/>
              </a:rPr>
              <a:t>synchronize incoming data streams by detecting specific patterns within a sequence of data frames.</a:t>
            </a:r>
          </a:p>
        </p:txBody>
      </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he-IL"/>
          </a:p>
        </p:txBody>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he-IL"/>
          </a:p>
        </p:txBody>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5" name="TextBox 15"/>
          <p:cNvSpPr txBox="1"/>
          <p:nvPr/>
        </p:nvSpPr>
        <p:spPr>
          <a:xfrm>
            <a:off x="6668724" y="2056336"/>
            <a:ext cx="4950553" cy="848200"/>
          </a:xfrm>
          <a:prstGeom prst="rect">
            <a:avLst/>
          </a:prstGeom>
        </p:spPr>
        <p:txBody>
          <a:bodyPr lIns="0" tIns="0" rIns="0" bIns="0" rtlCol="0" anchor="t">
            <a:spAutoFit/>
          </a:bodyPr>
          <a:lstStyle/>
          <a:p>
            <a:pPr algn="ctr">
              <a:lnSpc>
                <a:spcPts val="6935"/>
              </a:lnSpc>
              <a:spcBef>
                <a:spcPct val="0"/>
              </a:spcBef>
            </a:pPr>
            <a:r>
              <a:rPr lang="en-US" sz="4954">
                <a:solidFill>
                  <a:srgbClr val="000000"/>
                </a:solidFill>
                <a:latin typeface="Open Sans"/>
                <a:ea typeface="Open Sans"/>
                <a:cs typeface="Open Sans"/>
                <a:sym typeface="Open Sans"/>
              </a:rPr>
              <a:t>Design overview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txBody>
            <a:bodyPr/>
            <a:lstStyle/>
            <a:p>
              <a:endParaRPr lang="he-IL"/>
            </a:p>
          </p:txBody>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1194487" y="336272"/>
            <a:ext cx="15899026" cy="1392115"/>
          </a:xfrm>
          <a:prstGeom prst="rect">
            <a:avLst/>
          </a:prstGeom>
        </p:spPr>
        <p:txBody>
          <a:bodyPr lIns="0" tIns="0" rIns="0" bIns="0" rtlCol="0" anchor="t">
            <a:spAutoFit/>
          </a:bodyPr>
          <a:lstStyle/>
          <a:p>
            <a:pPr algn="ctr">
              <a:lnSpc>
                <a:spcPts val="11469"/>
              </a:lnSpc>
            </a:pPr>
            <a:r>
              <a:rPr lang="en-US" sz="8192" b="1">
                <a:solidFill>
                  <a:srgbClr val="000000"/>
                </a:solidFill>
                <a:latin typeface="Century Gothic Paneuropean Bold"/>
                <a:ea typeface="Century Gothic Paneuropean Bold"/>
                <a:cs typeface="Century Gothic Paneuropean Bold"/>
                <a:sym typeface="Century Gothic Paneuropean Bold"/>
              </a:rPr>
              <a:t>VERIFICATION ENVIRONMENT</a:t>
            </a:r>
          </a:p>
        </p:txBody>
      </p:sp>
      <p:sp>
        <p:nvSpPr>
          <p:cNvPr id="9" name="TextBox 9"/>
          <p:cNvSpPr txBox="1"/>
          <p:nvPr/>
        </p:nvSpPr>
        <p:spPr>
          <a:xfrm>
            <a:off x="2918326" y="3781046"/>
            <a:ext cx="12454772" cy="6994137"/>
          </a:xfrm>
          <a:prstGeom prst="rect">
            <a:avLst/>
          </a:prstGeom>
        </p:spPr>
        <p:txBody>
          <a:bodyPr lIns="0" tIns="0" rIns="0" bIns="0" rtlCol="0" anchor="t">
            <a:spAutoFit/>
          </a:bodyPr>
          <a:lstStyle/>
          <a:p>
            <a:pPr marL="785932" lvl="1" indent="-392966" algn="l">
              <a:lnSpc>
                <a:spcPts val="5096"/>
              </a:lnSpc>
              <a:buFont typeface="Arial"/>
              <a:buChar char="•"/>
            </a:pPr>
            <a:r>
              <a:rPr lang="en-US" sz="3640" b="1" dirty="0">
                <a:solidFill>
                  <a:srgbClr val="000000"/>
                </a:solidFill>
                <a:latin typeface="Century Gothic Paneuropean Bold"/>
                <a:ea typeface="Century Gothic Paneuropean Bold"/>
                <a:cs typeface="Century Gothic Paneuropean Bold"/>
                <a:sym typeface="Century Gothic Paneuropean Bold"/>
              </a:rPr>
              <a:t>State Transitions: </a:t>
            </a:r>
            <a:r>
              <a:rPr lang="en-US" sz="3640" dirty="0">
                <a:solidFill>
                  <a:srgbClr val="000000"/>
                </a:solidFill>
                <a:latin typeface="Century Gothic Paneuropean"/>
                <a:ea typeface="Century Gothic Paneuropean"/>
                <a:cs typeface="Century Gothic Paneuropean"/>
                <a:sym typeface="Century Gothic Paneuropean"/>
              </a:rPr>
              <a:t>Ensure all states of the FSM (FR_IDLE, FR_HLSB, FR_HMSB, FR_DATA) are covered, including transitions between states based on input signals.</a:t>
            </a:r>
          </a:p>
          <a:p>
            <a:pPr algn="l">
              <a:lnSpc>
                <a:spcPts val="5096"/>
              </a:lnSpc>
            </a:pPr>
            <a:endParaRPr lang="en-US" sz="3640" dirty="0">
              <a:solidFill>
                <a:srgbClr val="000000"/>
              </a:solidFill>
              <a:latin typeface="Century Gothic Paneuropean"/>
              <a:ea typeface="Century Gothic Paneuropean"/>
              <a:cs typeface="Century Gothic Paneuropean"/>
              <a:sym typeface="Century Gothic Paneuropean"/>
            </a:endParaRPr>
          </a:p>
          <a:p>
            <a:pPr marL="785932" lvl="1" indent="-392966" algn="l">
              <a:lnSpc>
                <a:spcPts val="5096"/>
              </a:lnSpc>
              <a:buFont typeface="Arial"/>
              <a:buChar char="•"/>
            </a:pPr>
            <a:r>
              <a:rPr lang="en-US" sz="3640" b="1" dirty="0">
                <a:solidFill>
                  <a:srgbClr val="000000"/>
                </a:solidFill>
                <a:latin typeface="Century Gothic Paneuropean Bold"/>
                <a:ea typeface="Century Gothic Paneuropean Bold"/>
                <a:cs typeface="Century Gothic Paneuropean Bold"/>
                <a:sym typeface="Century Gothic Paneuropean Bold"/>
              </a:rPr>
              <a:t>Header Detection:</a:t>
            </a:r>
            <a:r>
              <a:rPr lang="en-US" sz="3640" dirty="0">
                <a:solidFill>
                  <a:srgbClr val="000000"/>
                </a:solidFill>
                <a:latin typeface="Century Gothic Paneuropean"/>
                <a:ea typeface="Century Gothic Paneuropean"/>
                <a:cs typeface="Century Gothic Paneuropean"/>
                <a:sym typeface="Century Gothic Paneuropean"/>
              </a:rPr>
              <a:t> Verify that the frame aligner correctly detects valid header patterns (8'haa and 8'h55) for both the LSB and MSB headers and moves to the appropriate state upon detection.</a:t>
            </a:r>
          </a:p>
          <a:p>
            <a:pPr algn="l">
              <a:lnSpc>
                <a:spcPts val="5096"/>
              </a:lnSpc>
            </a:pPr>
            <a:endParaRPr lang="en-US" sz="3640" dirty="0">
              <a:solidFill>
                <a:srgbClr val="000000"/>
              </a:solidFill>
              <a:latin typeface="Century Gothic Paneuropean"/>
              <a:ea typeface="Century Gothic Paneuropean"/>
              <a:cs typeface="Century Gothic Paneuropean"/>
              <a:sym typeface="Century Gothic Paneuropean"/>
            </a:endParaRPr>
          </a:p>
          <a:p>
            <a:pPr algn="l">
              <a:lnSpc>
                <a:spcPts val="5096"/>
              </a:lnSpc>
            </a:pPr>
            <a:endParaRPr lang="en-US" sz="3640" dirty="0">
              <a:solidFill>
                <a:srgbClr val="000000"/>
              </a:solidFill>
              <a:latin typeface="Century Gothic Paneuropean"/>
              <a:ea typeface="Century Gothic Paneuropean"/>
              <a:cs typeface="Century Gothic Paneuropean"/>
              <a:sym typeface="Century Gothic Paneuropean"/>
            </a:endParaRPr>
          </a:p>
        </p:txBody>
      </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he-IL"/>
          </a:p>
        </p:txBody>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he-IL"/>
          </a:p>
        </p:txBody>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5" name="TextBox 15"/>
          <p:cNvSpPr txBox="1"/>
          <p:nvPr/>
        </p:nvSpPr>
        <p:spPr>
          <a:xfrm>
            <a:off x="5518505" y="2056336"/>
            <a:ext cx="7250990" cy="848200"/>
          </a:xfrm>
          <a:prstGeom prst="rect">
            <a:avLst/>
          </a:prstGeom>
        </p:spPr>
        <p:txBody>
          <a:bodyPr lIns="0" tIns="0" rIns="0" bIns="0" rtlCol="0" anchor="t">
            <a:spAutoFit/>
          </a:bodyPr>
          <a:lstStyle/>
          <a:p>
            <a:pPr algn="ctr">
              <a:lnSpc>
                <a:spcPts val="6935"/>
              </a:lnSpc>
              <a:spcBef>
                <a:spcPct val="0"/>
              </a:spcBef>
            </a:pPr>
            <a:r>
              <a:rPr lang="en-US" sz="4954">
                <a:solidFill>
                  <a:srgbClr val="000000"/>
                </a:solidFill>
                <a:latin typeface="Open Sans"/>
                <a:ea typeface="Open Sans"/>
                <a:cs typeface="Open Sans"/>
                <a:sym typeface="Open Sans"/>
              </a:rPr>
              <a:t>Verification Components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txBody>
            <a:bodyPr/>
            <a:lstStyle/>
            <a:p>
              <a:endParaRPr lang="he-IL"/>
            </a:p>
          </p:txBody>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1194487" y="336272"/>
            <a:ext cx="15899026" cy="1392115"/>
          </a:xfrm>
          <a:prstGeom prst="rect">
            <a:avLst/>
          </a:prstGeom>
        </p:spPr>
        <p:txBody>
          <a:bodyPr lIns="0" tIns="0" rIns="0" bIns="0" rtlCol="0" anchor="t">
            <a:spAutoFit/>
          </a:bodyPr>
          <a:lstStyle/>
          <a:p>
            <a:pPr algn="ctr">
              <a:lnSpc>
                <a:spcPts val="11469"/>
              </a:lnSpc>
            </a:pPr>
            <a:r>
              <a:rPr lang="en-US" sz="8192" b="1">
                <a:solidFill>
                  <a:srgbClr val="000000"/>
                </a:solidFill>
                <a:latin typeface="Century Gothic Paneuropean Bold"/>
                <a:ea typeface="Century Gothic Paneuropean Bold"/>
                <a:cs typeface="Century Gothic Paneuropean Bold"/>
                <a:sym typeface="Century Gothic Paneuropean Bold"/>
              </a:rPr>
              <a:t>VERIFICATION ENVIRONMENT</a:t>
            </a:r>
          </a:p>
        </p:txBody>
      </p:sp>
      <p:sp>
        <p:nvSpPr>
          <p:cNvPr id="9" name="TextBox 9"/>
          <p:cNvSpPr txBox="1"/>
          <p:nvPr/>
        </p:nvSpPr>
        <p:spPr>
          <a:xfrm>
            <a:off x="2918326" y="3018498"/>
            <a:ext cx="12454772" cy="6994137"/>
          </a:xfrm>
          <a:prstGeom prst="rect">
            <a:avLst/>
          </a:prstGeom>
        </p:spPr>
        <p:txBody>
          <a:bodyPr lIns="0" tIns="0" rIns="0" bIns="0" rtlCol="0" anchor="t">
            <a:spAutoFit/>
          </a:bodyPr>
          <a:lstStyle/>
          <a:p>
            <a:pPr algn="l">
              <a:lnSpc>
                <a:spcPts val="5096"/>
              </a:lnSpc>
            </a:pPr>
            <a:r>
              <a:rPr lang="en-US" sz="3640" b="1" dirty="0">
                <a:solidFill>
                  <a:srgbClr val="000000"/>
                </a:solidFill>
                <a:latin typeface="Century Gothic Paneuropean Bold"/>
                <a:ea typeface="Century Gothic Paneuropean Bold"/>
                <a:cs typeface="Century Gothic Paneuropean Bold"/>
                <a:sym typeface="Century Gothic Paneuropean Bold"/>
              </a:rPr>
              <a:t>2.</a:t>
            </a:r>
            <a:r>
              <a:rPr lang="en-US" sz="3640" dirty="0">
                <a:solidFill>
                  <a:srgbClr val="000000"/>
                </a:solidFill>
                <a:latin typeface="Century Gothic Paneuropean"/>
                <a:ea typeface="Century Gothic Paneuropean"/>
                <a:cs typeface="Century Gothic Paneuropean"/>
                <a:sym typeface="Century Gothic Paneuropean"/>
              </a:rPr>
              <a:t> </a:t>
            </a:r>
            <a:r>
              <a:rPr lang="en-US" sz="3640" b="1" dirty="0">
                <a:solidFill>
                  <a:srgbClr val="000000"/>
                </a:solidFill>
                <a:latin typeface="Century Gothic Paneuropean Bold"/>
                <a:ea typeface="Century Gothic Paneuropean Bold"/>
                <a:cs typeface="Century Gothic Paneuropean Bold"/>
                <a:sym typeface="Century Gothic Paneuropean Bold"/>
              </a:rPr>
              <a:t>Counter Conditions:</a:t>
            </a:r>
          </a:p>
          <a:p>
            <a:pPr algn="l">
              <a:lnSpc>
                <a:spcPts val="5096"/>
              </a:lnSpc>
            </a:pPr>
            <a:endParaRPr lang="en-US" sz="3640" b="1" dirty="0">
              <a:solidFill>
                <a:srgbClr val="000000"/>
              </a:solidFill>
              <a:latin typeface="Century Gothic Paneuropean Bold"/>
              <a:ea typeface="Century Gothic Paneuropean Bold"/>
              <a:cs typeface="Century Gothic Paneuropean Bold"/>
              <a:sym typeface="Century Gothic Paneuropean Bold"/>
            </a:endParaRPr>
          </a:p>
          <a:p>
            <a:pPr marL="785932" lvl="1" indent="-392966" algn="l">
              <a:lnSpc>
                <a:spcPts val="5096"/>
              </a:lnSpc>
              <a:buFont typeface="Arial"/>
              <a:buChar char="•"/>
            </a:pPr>
            <a:r>
              <a:rPr lang="en-US" sz="3640" dirty="0" err="1">
                <a:solidFill>
                  <a:srgbClr val="000000"/>
                </a:solidFill>
                <a:latin typeface="Century Gothic Paneuropean"/>
                <a:ea typeface="Century Gothic Paneuropean"/>
                <a:cs typeface="Century Gothic Paneuropean"/>
                <a:sym typeface="Century Gothic Paneuropean"/>
              </a:rPr>
              <a:t>legal_frame_counter</a:t>
            </a:r>
            <a:r>
              <a:rPr lang="en-US" sz="3640" dirty="0">
                <a:solidFill>
                  <a:srgbClr val="000000"/>
                </a:solidFill>
                <a:latin typeface="Century Gothic Paneuropean"/>
                <a:ea typeface="Century Gothic Paneuropean"/>
                <a:cs typeface="Century Gothic Paneuropean"/>
                <a:sym typeface="Century Gothic Paneuropean"/>
              </a:rPr>
              <a:t>: Ensure it increments only when valid frames are detected and resets correctly upon reset or invalid header detection.</a:t>
            </a:r>
          </a:p>
          <a:p>
            <a:pPr marL="785932" lvl="1" indent="-392966" algn="l">
              <a:lnSpc>
                <a:spcPts val="5096"/>
              </a:lnSpc>
              <a:buFont typeface="Arial"/>
              <a:buChar char="•"/>
            </a:pPr>
            <a:r>
              <a:rPr lang="en-US" sz="3640" dirty="0" err="1">
                <a:solidFill>
                  <a:srgbClr val="000000"/>
                </a:solidFill>
                <a:latin typeface="Century Gothic Paneuropean"/>
                <a:ea typeface="Century Gothic Paneuropean"/>
                <a:cs typeface="Century Gothic Paneuropean"/>
                <a:sym typeface="Century Gothic Paneuropean"/>
              </a:rPr>
              <a:t>na_byte_counter</a:t>
            </a:r>
            <a:r>
              <a:rPr lang="en-US" sz="3640" dirty="0">
                <a:solidFill>
                  <a:srgbClr val="000000"/>
                </a:solidFill>
                <a:latin typeface="Century Gothic Paneuropean"/>
                <a:ea typeface="Century Gothic Paneuropean"/>
                <a:cs typeface="Century Gothic Paneuropean"/>
                <a:sym typeface="Century Gothic Paneuropean"/>
              </a:rPr>
              <a:t>: Ensure it increments during invalid frame patterns and resets correctly.</a:t>
            </a:r>
          </a:p>
          <a:p>
            <a:pPr marL="785932" lvl="1" indent="-392966" algn="l">
              <a:lnSpc>
                <a:spcPts val="5096"/>
              </a:lnSpc>
              <a:buFont typeface="Arial"/>
              <a:buChar char="•"/>
            </a:pPr>
            <a:r>
              <a:rPr lang="en-US" sz="3640" dirty="0">
                <a:solidFill>
                  <a:srgbClr val="000000"/>
                </a:solidFill>
                <a:latin typeface="Century Gothic Paneuropean"/>
                <a:ea typeface="Century Gothic Paneuropean"/>
                <a:cs typeface="Century Gothic Paneuropean"/>
                <a:sym typeface="Century Gothic Paneuropean"/>
              </a:rPr>
              <a:t>·</a:t>
            </a:r>
            <a:r>
              <a:rPr lang="en-US" sz="3640" dirty="0" err="1">
                <a:solidFill>
                  <a:srgbClr val="000000"/>
                </a:solidFill>
                <a:latin typeface="Century Gothic Paneuropean"/>
                <a:ea typeface="Century Gothic Paneuropean"/>
                <a:cs typeface="Century Gothic Paneuropean"/>
                <a:sym typeface="Century Gothic Paneuropean"/>
              </a:rPr>
              <a:t>fr_byte_position</a:t>
            </a:r>
            <a:r>
              <a:rPr lang="en-US" sz="3640" dirty="0">
                <a:solidFill>
                  <a:srgbClr val="000000"/>
                </a:solidFill>
                <a:latin typeface="Century Gothic Paneuropean"/>
                <a:ea typeface="Century Gothic Paneuropean"/>
                <a:cs typeface="Century Gothic Paneuropean"/>
                <a:sym typeface="Century Gothic Paneuropean"/>
              </a:rPr>
              <a:t>: Verify that it increments with each byte and resets upon frame misalignment or at the end of a frame.</a:t>
            </a:r>
          </a:p>
          <a:p>
            <a:pPr algn="l">
              <a:lnSpc>
                <a:spcPts val="5096"/>
              </a:lnSpc>
            </a:pPr>
            <a:endParaRPr lang="en-US" sz="3640" dirty="0">
              <a:solidFill>
                <a:srgbClr val="000000"/>
              </a:solidFill>
              <a:latin typeface="Century Gothic Paneuropean"/>
              <a:ea typeface="Century Gothic Paneuropean"/>
              <a:cs typeface="Century Gothic Paneuropean"/>
              <a:sym typeface="Century Gothic Paneuropean"/>
            </a:endParaRPr>
          </a:p>
        </p:txBody>
      </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he-IL"/>
          </a:p>
        </p:txBody>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he-IL"/>
          </a:p>
        </p:txBody>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5" name="TextBox 15"/>
          <p:cNvSpPr txBox="1"/>
          <p:nvPr/>
        </p:nvSpPr>
        <p:spPr>
          <a:xfrm>
            <a:off x="5518505" y="2056336"/>
            <a:ext cx="7250990" cy="848200"/>
          </a:xfrm>
          <a:prstGeom prst="rect">
            <a:avLst/>
          </a:prstGeom>
        </p:spPr>
        <p:txBody>
          <a:bodyPr lIns="0" tIns="0" rIns="0" bIns="0" rtlCol="0" anchor="t">
            <a:spAutoFit/>
          </a:bodyPr>
          <a:lstStyle/>
          <a:p>
            <a:pPr algn="ctr">
              <a:lnSpc>
                <a:spcPts val="6935"/>
              </a:lnSpc>
              <a:spcBef>
                <a:spcPct val="0"/>
              </a:spcBef>
            </a:pPr>
            <a:r>
              <a:rPr lang="en-US" sz="4954">
                <a:solidFill>
                  <a:srgbClr val="000000"/>
                </a:solidFill>
                <a:latin typeface="Open Sans"/>
                <a:ea typeface="Open Sans"/>
                <a:cs typeface="Open Sans"/>
                <a:sym typeface="Open Sans"/>
              </a:rPr>
              <a:t>Verification Components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txBody>
            <a:bodyPr/>
            <a:lstStyle/>
            <a:p>
              <a:endParaRPr lang="he-IL"/>
            </a:p>
          </p:txBody>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1194487" y="336272"/>
            <a:ext cx="15899026" cy="1392115"/>
          </a:xfrm>
          <a:prstGeom prst="rect">
            <a:avLst/>
          </a:prstGeom>
        </p:spPr>
        <p:txBody>
          <a:bodyPr lIns="0" tIns="0" rIns="0" bIns="0" rtlCol="0" anchor="t">
            <a:spAutoFit/>
          </a:bodyPr>
          <a:lstStyle/>
          <a:p>
            <a:pPr algn="ctr">
              <a:lnSpc>
                <a:spcPts val="11469"/>
              </a:lnSpc>
            </a:pPr>
            <a:r>
              <a:rPr lang="en-US" sz="8192" b="1">
                <a:solidFill>
                  <a:srgbClr val="000000"/>
                </a:solidFill>
                <a:latin typeface="Century Gothic Paneuropean Bold"/>
                <a:ea typeface="Century Gothic Paneuropean Bold"/>
                <a:cs typeface="Century Gothic Paneuropean Bold"/>
                <a:sym typeface="Century Gothic Paneuropean Bold"/>
              </a:rPr>
              <a:t>VERIFICATION ENVIRONMENT</a:t>
            </a:r>
          </a:p>
        </p:txBody>
      </p:sp>
      <p:sp>
        <p:nvSpPr>
          <p:cNvPr id="9" name="TextBox 9"/>
          <p:cNvSpPr txBox="1"/>
          <p:nvPr/>
        </p:nvSpPr>
        <p:spPr>
          <a:xfrm>
            <a:off x="2918326" y="3781046"/>
            <a:ext cx="12454772" cy="3803262"/>
          </a:xfrm>
          <a:prstGeom prst="rect">
            <a:avLst/>
          </a:prstGeom>
        </p:spPr>
        <p:txBody>
          <a:bodyPr lIns="0" tIns="0" rIns="0" bIns="0" rtlCol="0" anchor="t">
            <a:spAutoFit/>
          </a:bodyPr>
          <a:lstStyle/>
          <a:p>
            <a:pPr algn="l">
              <a:lnSpc>
                <a:spcPts val="5096"/>
              </a:lnSpc>
            </a:pPr>
            <a:r>
              <a:rPr lang="en-US" sz="3640" b="1">
                <a:solidFill>
                  <a:srgbClr val="000000"/>
                </a:solidFill>
                <a:latin typeface="Century Gothic Paneuropean Bold"/>
                <a:ea typeface="Century Gothic Paneuropean Bold"/>
                <a:cs typeface="Century Gothic Paneuropean Bold"/>
                <a:sym typeface="Century Gothic Paneuropean Bold"/>
              </a:rPr>
              <a:t>3.</a:t>
            </a:r>
            <a:r>
              <a:rPr lang="en-US" sz="3640">
                <a:solidFill>
                  <a:srgbClr val="000000"/>
                </a:solidFill>
                <a:latin typeface="Century Gothic Paneuropean"/>
                <a:ea typeface="Century Gothic Paneuropean"/>
                <a:cs typeface="Century Gothic Paneuropean"/>
                <a:sym typeface="Century Gothic Paneuropean"/>
              </a:rPr>
              <a:t> </a:t>
            </a:r>
            <a:r>
              <a:rPr lang="en-US" sz="3640" b="1">
                <a:solidFill>
                  <a:srgbClr val="000000"/>
                </a:solidFill>
                <a:latin typeface="Century Gothic Paneuropean Bold"/>
                <a:ea typeface="Century Gothic Paneuropean Bold"/>
                <a:cs typeface="Century Gothic Paneuropean Bold"/>
                <a:sym typeface="Century Gothic Paneuropean Bold"/>
              </a:rPr>
              <a:t>Frame Detect Signal: </a:t>
            </a:r>
            <a:r>
              <a:rPr lang="en-US" sz="3640">
                <a:solidFill>
                  <a:srgbClr val="000000"/>
                </a:solidFill>
                <a:latin typeface="Century Gothic Paneuropean"/>
                <a:ea typeface="Century Gothic Paneuropean"/>
                <a:cs typeface="Century Gothic Paneuropean"/>
                <a:sym typeface="Century Gothic Paneuropean"/>
              </a:rPr>
              <a:t>Verify that the frame_detect signal asserts when legal_frame_counter reaches the threshold (e.g., three valid frames) and deasserts when na_byte_counter reaches the maximum allowed value for non-aligned frames (e.g., 47).</a:t>
            </a:r>
          </a:p>
          <a:p>
            <a:pPr algn="l">
              <a:lnSpc>
                <a:spcPts val="5096"/>
              </a:lnSpc>
            </a:pPr>
            <a:endParaRPr lang="en-US" sz="3640">
              <a:solidFill>
                <a:srgbClr val="000000"/>
              </a:solidFill>
              <a:latin typeface="Century Gothic Paneuropean"/>
              <a:ea typeface="Century Gothic Paneuropean"/>
              <a:cs typeface="Century Gothic Paneuropean"/>
              <a:sym typeface="Century Gothic Paneuropean"/>
            </a:endParaRPr>
          </a:p>
        </p:txBody>
      </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he-IL"/>
          </a:p>
        </p:txBody>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he-IL"/>
          </a:p>
        </p:txBody>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5" name="TextBox 15"/>
          <p:cNvSpPr txBox="1"/>
          <p:nvPr/>
        </p:nvSpPr>
        <p:spPr>
          <a:xfrm>
            <a:off x="5518505" y="2056336"/>
            <a:ext cx="7250990" cy="848200"/>
          </a:xfrm>
          <a:prstGeom prst="rect">
            <a:avLst/>
          </a:prstGeom>
        </p:spPr>
        <p:txBody>
          <a:bodyPr lIns="0" tIns="0" rIns="0" bIns="0" rtlCol="0" anchor="t">
            <a:spAutoFit/>
          </a:bodyPr>
          <a:lstStyle/>
          <a:p>
            <a:pPr algn="ctr">
              <a:lnSpc>
                <a:spcPts val="6935"/>
              </a:lnSpc>
              <a:spcBef>
                <a:spcPct val="0"/>
              </a:spcBef>
            </a:pPr>
            <a:r>
              <a:rPr lang="en-US" sz="4954">
                <a:solidFill>
                  <a:srgbClr val="000000"/>
                </a:solidFill>
                <a:latin typeface="Open Sans"/>
                <a:ea typeface="Open Sans"/>
                <a:cs typeface="Open Sans"/>
                <a:sym typeface="Open Sans"/>
              </a:rPr>
              <a:t>Verification Components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txBody>
            <a:bodyPr/>
            <a:lstStyle/>
            <a:p>
              <a:endParaRPr lang="he-IL"/>
            </a:p>
          </p:txBody>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1194487" y="336272"/>
            <a:ext cx="15899026" cy="1392115"/>
          </a:xfrm>
          <a:prstGeom prst="rect">
            <a:avLst/>
          </a:prstGeom>
        </p:spPr>
        <p:txBody>
          <a:bodyPr lIns="0" tIns="0" rIns="0" bIns="0" rtlCol="0" anchor="t">
            <a:spAutoFit/>
          </a:bodyPr>
          <a:lstStyle/>
          <a:p>
            <a:pPr algn="ctr">
              <a:lnSpc>
                <a:spcPts val="11469"/>
              </a:lnSpc>
            </a:pPr>
            <a:r>
              <a:rPr lang="en-US" sz="8192" b="1">
                <a:solidFill>
                  <a:srgbClr val="000000"/>
                </a:solidFill>
                <a:latin typeface="Century Gothic Paneuropean Bold"/>
                <a:ea typeface="Century Gothic Paneuropean Bold"/>
                <a:cs typeface="Century Gothic Paneuropean Bold"/>
                <a:sym typeface="Century Gothic Paneuropean Bold"/>
              </a:rPr>
              <a:t>VERIFICATION ENVIRONMENT</a:t>
            </a:r>
          </a:p>
        </p:txBody>
      </p:sp>
      <p:sp>
        <p:nvSpPr>
          <p:cNvPr id="9" name="TextBox 9"/>
          <p:cNvSpPr txBox="1"/>
          <p:nvPr/>
        </p:nvSpPr>
        <p:spPr>
          <a:xfrm>
            <a:off x="2918326" y="3781046"/>
            <a:ext cx="12454772" cy="6355962"/>
          </a:xfrm>
          <a:prstGeom prst="rect">
            <a:avLst/>
          </a:prstGeom>
        </p:spPr>
        <p:txBody>
          <a:bodyPr lIns="0" tIns="0" rIns="0" bIns="0" rtlCol="0" anchor="t">
            <a:spAutoFit/>
          </a:bodyPr>
          <a:lstStyle/>
          <a:p>
            <a:pPr algn="l">
              <a:lnSpc>
                <a:spcPts val="5096"/>
              </a:lnSpc>
            </a:pPr>
            <a:r>
              <a:rPr lang="en-US" sz="3640" b="1" dirty="0">
                <a:solidFill>
                  <a:srgbClr val="000000"/>
                </a:solidFill>
                <a:latin typeface="Century Gothic Paneuropean Bold"/>
                <a:ea typeface="Century Gothic Paneuropean Bold"/>
                <a:cs typeface="Century Gothic Paneuropean Bold"/>
                <a:sym typeface="Century Gothic Paneuropean Bold"/>
              </a:rPr>
              <a:t>4. Coverage Data</a:t>
            </a:r>
            <a:r>
              <a:rPr lang="en-US" sz="3640" dirty="0">
                <a:solidFill>
                  <a:srgbClr val="000000"/>
                </a:solidFill>
                <a:latin typeface="Century Gothic Paneuropean"/>
                <a:ea typeface="Century Gothic Paneuropean"/>
                <a:cs typeface="Century Gothic Paneuropean"/>
                <a:sym typeface="Century Gothic Paneuropean"/>
              </a:rPr>
              <a:t> is collected through dedicated </a:t>
            </a:r>
            <a:r>
              <a:rPr lang="en-US" sz="3640" dirty="0" err="1">
                <a:solidFill>
                  <a:srgbClr val="000000"/>
                </a:solidFill>
                <a:latin typeface="Century Gothic Paneuropean"/>
                <a:ea typeface="Century Gothic Paneuropean"/>
                <a:cs typeface="Century Gothic Paneuropean"/>
                <a:sym typeface="Century Gothic Paneuropean"/>
              </a:rPr>
              <a:t>covergroups</a:t>
            </a:r>
            <a:r>
              <a:rPr lang="en-US" sz="3640" dirty="0">
                <a:solidFill>
                  <a:srgbClr val="000000"/>
                </a:solidFill>
                <a:latin typeface="Century Gothic Paneuropean"/>
                <a:ea typeface="Century Gothic Paneuropean"/>
                <a:cs typeface="Century Gothic Paneuropean"/>
                <a:sym typeface="Century Gothic Paneuropean"/>
              </a:rPr>
              <a:t> and </a:t>
            </a:r>
            <a:r>
              <a:rPr lang="en-US" sz="3640" dirty="0" err="1">
                <a:solidFill>
                  <a:srgbClr val="000000"/>
                </a:solidFill>
                <a:latin typeface="Century Gothic Paneuropean"/>
                <a:ea typeface="Century Gothic Paneuropean"/>
                <a:cs typeface="Century Gothic Paneuropean"/>
                <a:sym typeface="Century Gothic Paneuropean"/>
              </a:rPr>
              <a:t>coverpoints</a:t>
            </a:r>
            <a:r>
              <a:rPr lang="en-US" sz="3640" dirty="0">
                <a:solidFill>
                  <a:srgbClr val="000000"/>
                </a:solidFill>
                <a:latin typeface="Century Gothic Paneuropean"/>
                <a:ea typeface="Century Gothic Paneuropean"/>
                <a:cs typeface="Century Gothic Paneuropean"/>
                <a:sym typeface="Century Gothic Paneuropean"/>
              </a:rPr>
              <a:t>, which log the scenarios exercised during testing. This provides insight into the thoroughness of the testbench and reveals any untested parts of the frame aligner design. Coverage metrics include:</a:t>
            </a:r>
          </a:p>
          <a:p>
            <a:pPr algn="l">
              <a:lnSpc>
                <a:spcPts val="5096"/>
              </a:lnSpc>
            </a:pPr>
            <a:endParaRPr lang="en-US" sz="3640" dirty="0">
              <a:solidFill>
                <a:srgbClr val="000000"/>
              </a:solidFill>
              <a:latin typeface="Century Gothic Paneuropean"/>
              <a:ea typeface="Century Gothic Paneuropean"/>
              <a:cs typeface="Century Gothic Paneuropean"/>
              <a:sym typeface="Century Gothic Paneuropean"/>
            </a:endParaRPr>
          </a:p>
          <a:p>
            <a:pPr marL="785932" lvl="1" indent="-392966" algn="l">
              <a:lnSpc>
                <a:spcPts val="5096"/>
              </a:lnSpc>
              <a:buFont typeface="Arial"/>
              <a:buChar char="•"/>
            </a:pPr>
            <a:r>
              <a:rPr lang="en-US" sz="3640" dirty="0">
                <a:solidFill>
                  <a:srgbClr val="000000"/>
                </a:solidFill>
                <a:latin typeface="Century Gothic Paneuropean"/>
                <a:ea typeface="Century Gothic Paneuropean"/>
                <a:cs typeface="Century Gothic Paneuropean"/>
                <a:sym typeface="Century Gothic Paneuropean"/>
              </a:rPr>
              <a:t>Header Pattern Coverage</a:t>
            </a:r>
          </a:p>
          <a:p>
            <a:pPr marL="785932" lvl="1" indent="-392966" algn="l">
              <a:lnSpc>
                <a:spcPts val="5096"/>
              </a:lnSpc>
              <a:buFont typeface="Arial"/>
              <a:buChar char="•"/>
            </a:pPr>
            <a:r>
              <a:rPr lang="en-US" sz="3640" dirty="0">
                <a:solidFill>
                  <a:srgbClr val="000000"/>
                </a:solidFill>
                <a:latin typeface="Century Gothic Paneuropean"/>
                <a:ea typeface="Century Gothic Paneuropean"/>
                <a:cs typeface="Century Gothic Paneuropean"/>
                <a:sym typeface="Century Gothic Paneuropean"/>
              </a:rPr>
              <a:t>State Transition Coverage</a:t>
            </a:r>
          </a:p>
          <a:p>
            <a:pPr algn="l">
              <a:lnSpc>
                <a:spcPts val="5096"/>
              </a:lnSpc>
            </a:pPr>
            <a:endParaRPr lang="en-US" sz="3640" dirty="0">
              <a:solidFill>
                <a:srgbClr val="000000"/>
              </a:solidFill>
              <a:latin typeface="Century Gothic Paneuropean"/>
              <a:ea typeface="Century Gothic Paneuropean"/>
              <a:cs typeface="Century Gothic Paneuropean"/>
              <a:sym typeface="Century Gothic Paneuropean"/>
            </a:endParaRPr>
          </a:p>
        </p:txBody>
      </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he-IL"/>
          </a:p>
        </p:txBody>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he-IL"/>
          </a:p>
        </p:txBody>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5" name="TextBox 15"/>
          <p:cNvSpPr txBox="1"/>
          <p:nvPr/>
        </p:nvSpPr>
        <p:spPr>
          <a:xfrm>
            <a:off x="5518505" y="2056336"/>
            <a:ext cx="7250990" cy="848200"/>
          </a:xfrm>
          <a:prstGeom prst="rect">
            <a:avLst/>
          </a:prstGeom>
        </p:spPr>
        <p:txBody>
          <a:bodyPr lIns="0" tIns="0" rIns="0" bIns="0" rtlCol="0" anchor="t">
            <a:spAutoFit/>
          </a:bodyPr>
          <a:lstStyle/>
          <a:p>
            <a:pPr algn="ctr">
              <a:lnSpc>
                <a:spcPts val="6935"/>
              </a:lnSpc>
              <a:spcBef>
                <a:spcPct val="0"/>
              </a:spcBef>
            </a:pPr>
            <a:r>
              <a:rPr lang="en-US" sz="4954">
                <a:solidFill>
                  <a:srgbClr val="000000"/>
                </a:solidFill>
                <a:latin typeface="Open Sans"/>
                <a:ea typeface="Open Sans"/>
                <a:cs typeface="Open Sans"/>
                <a:sym typeface="Open Sans"/>
              </a:rPr>
              <a:t>Verification Components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txBody>
            <a:bodyPr/>
            <a:lstStyle/>
            <a:p>
              <a:endParaRPr lang="he-IL"/>
            </a:p>
          </p:txBody>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1194487" y="336272"/>
            <a:ext cx="15899026" cy="1392115"/>
          </a:xfrm>
          <a:prstGeom prst="rect">
            <a:avLst/>
          </a:prstGeom>
        </p:spPr>
        <p:txBody>
          <a:bodyPr lIns="0" tIns="0" rIns="0" bIns="0" rtlCol="0" anchor="t">
            <a:spAutoFit/>
          </a:bodyPr>
          <a:lstStyle/>
          <a:p>
            <a:pPr algn="ctr">
              <a:lnSpc>
                <a:spcPts val="11469"/>
              </a:lnSpc>
            </a:pPr>
            <a:r>
              <a:rPr lang="en-US" sz="8192" b="1">
                <a:solidFill>
                  <a:srgbClr val="000000"/>
                </a:solidFill>
                <a:latin typeface="Century Gothic Paneuropean Bold"/>
                <a:ea typeface="Century Gothic Paneuropean Bold"/>
                <a:cs typeface="Century Gothic Paneuropean Bold"/>
                <a:sym typeface="Century Gothic Paneuropean Bold"/>
              </a:rPr>
              <a:t>VERIFICATION ENVIRONMENT</a:t>
            </a:r>
          </a:p>
        </p:txBody>
      </p:sp>
      <p:sp>
        <p:nvSpPr>
          <p:cNvPr id="9" name="TextBox 9"/>
          <p:cNvSpPr txBox="1"/>
          <p:nvPr/>
        </p:nvSpPr>
        <p:spPr>
          <a:xfrm>
            <a:off x="2918326" y="3781046"/>
            <a:ext cx="12454772" cy="5189049"/>
          </a:xfrm>
          <a:prstGeom prst="rect">
            <a:avLst/>
          </a:prstGeom>
        </p:spPr>
        <p:txBody>
          <a:bodyPr lIns="0" tIns="0" rIns="0" bIns="0" rtlCol="0" anchor="t">
            <a:spAutoFit/>
          </a:bodyPr>
          <a:lstStyle/>
          <a:p>
            <a:pPr marL="785932" lvl="1" indent="-392966" algn="l">
              <a:lnSpc>
                <a:spcPts val="5096"/>
              </a:lnSpc>
              <a:buFont typeface="Arial"/>
              <a:buChar char="•"/>
            </a:pPr>
            <a:r>
              <a:rPr lang="en-US" sz="3640" b="1" dirty="0">
                <a:solidFill>
                  <a:srgbClr val="000000"/>
                </a:solidFill>
                <a:latin typeface="Century Gothic Paneuropean Bold"/>
                <a:ea typeface="Century Gothic Paneuropean Bold"/>
                <a:cs typeface="Century Gothic Paneuropean Bold"/>
                <a:sym typeface="Century Gothic Paneuropean Bold"/>
              </a:rPr>
              <a:t>Header Pattern Coverage: </a:t>
            </a:r>
            <a:r>
              <a:rPr lang="en-US" sz="3640" dirty="0">
                <a:solidFill>
                  <a:srgbClr val="000000"/>
                </a:solidFill>
                <a:latin typeface="Century Gothic Paneuropean"/>
                <a:ea typeface="Century Gothic Paneuropean"/>
                <a:cs typeface="Century Gothic Paneuropean"/>
                <a:sym typeface="Century Gothic Paneuropean"/>
              </a:rPr>
              <a:t>Log different header patterns (e.g., 8'haa followed by 8'haf, and 8'h55 followed by 8'hba) and ensure all combinations are tested.</a:t>
            </a:r>
          </a:p>
          <a:p>
            <a:pPr marL="785932" lvl="1" indent="-392966" algn="l">
              <a:lnSpc>
                <a:spcPts val="5096"/>
              </a:lnSpc>
              <a:buFont typeface="Arial"/>
              <a:buChar char="•"/>
            </a:pPr>
            <a:r>
              <a:rPr lang="en-US" sz="3640" b="1" dirty="0">
                <a:solidFill>
                  <a:srgbClr val="000000"/>
                </a:solidFill>
                <a:latin typeface="Century Gothic Paneuropean Bold"/>
                <a:ea typeface="Century Gothic Paneuropean Bold"/>
                <a:cs typeface="Century Gothic Paneuropean Bold"/>
                <a:sym typeface="Century Gothic Paneuropean Bold"/>
              </a:rPr>
              <a:t>State Transition Coverage:</a:t>
            </a:r>
            <a:r>
              <a:rPr lang="en-US" sz="3640" dirty="0">
                <a:solidFill>
                  <a:srgbClr val="000000"/>
                </a:solidFill>
                <a:latin typeface="Century Gothic Paneuropean"/>
                <a:ea typeface="Century Gothic Paneuropean"/>
                <a:cs typeface="Century Gothic Paneuropean"/>
                <a:sym typeface="Century Gothic Paneuropean"/>
              </a:rPr>
              <a:t> Track each transition between FSM states to verify that all transitions occur as expected.</a:t>
            </a:r>
          </a:p>
          <a:p>
            <a:pPr algn="l">
              <a:lnSpc>
                <a:spcPts val="5096"/>
              </a:lnSpc>
            </a:pPr>
            <a:endParaRPr lang="en-US" sz="3640" dirty="0">
              <a:solidFill>
                <a:srgbClr val="000000"/>
              </a:solidFill>
              <a:latin typeface="Century Gothic Paneuropean"/>
              <a:ea typeface="Century Gothic Paneuropean"/>
              <a:cs typeface="Century Gothic Paneuropean"/>
              <a:sym typeface="Century Gothic Paneuropean"/>
            </a:endParaRPr>
          </a:p>
        </p:txBody>
      </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he-IL"/>
          </a:p>
        </p:txBody>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he-IL"/>
          </a:p>
        </p:txBody>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5" name="TextBox 15"/>
          <p:cNvSpPr txBox="1"/>
          <p:nvPr/>
        </p:nvSpPr>
        <p:spPr>
          <a:xfrm>
            <a:off x="5518505" y="2056336"/>
            <a:ext cx="7250990" cy="848200"/>
          </a:xfrm>
          <a:prstGeom prst="rect">
            <a:avLst/>
          </a:prstGeom>
        </p:spPr>
        <p:txBody>
          <a:bodyPr lIns="0" tIns="0" rIns="0" bIns="0" rtlCol="0" anchor="t">
            <a:spAutoFit/>
          </a:bodyPr>
          <a:lstStyle/>
          <a:p>
            <a:pPr algn="ctr">
              <a:lnSpc>
                <a:spcPts val="6935"/>
              </a:lnSpc>
              <a:spcBef>
                <a:spcPct val="0"/>
              </a:spcBef>
            </a:pPr>
            <a:r>
              <a:rPr lang="en-US" sz="4954">
                <a:solidFill>
                  <a:srgbClr val="000000"/>
                </a:solidFill>
                <a:latin typeface="Open Sans"/>
                <a:ea typeface="Open Sans"/>
                <a:cs typeface="Open Sans"/>
                <a:sym typeface="Open Sans"/>
              </a:rPr>
              <a:t>Verification Components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CFDF48-5830-3E85-9C3B-FA461A804DF3}"/>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E04BEBDE-C008-8F26-A398-303CC43A75E1}"/>
              </a:ext>
            </a:extLst>
          </p:cNvPr>
          <p:cNvGrpSpPr/>
          <p:nvPr/>
        </p:nvGrpSpPr>
        <p:grpSpPr>
          <a:xfrm>
            <a:off x="16718943" y="-989670"/>
            <a:ext cx="1080715" cy="2956684"/>
            <a:chOff x="0" y="0"/>
            <a:chExt cx="284633" cy="778715"/>
          </a:xfrm>
        </p:grpSpPr>
        <p:sp>
          <p:nvSpPr>
            <p:cNvPr id="3" name="Freeform 3">
              <a:extLst>
                <a:ext uri="{FF2B5EF4-FFF2-40B4-BE49-F238E27FC236}">
                  <a16:creationId xmlns:a16="http://schemas.microsoft.com/office/drawing/2014/main" id="{9A23A3A2-26BF-4C3A-5C04-15ED238E2AA0}"/>
                </a:ext>
              </a:extLst>
            </p:cNvPr>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4" name="TextBox 4">
              <a:extLst>
                <a:ext uri="{FF2B5EF4-FFF2-40B4-BE49-F238E27FC236}">
                  <a16:creationId xmlns:a16="http://schemas.microsoft.com/office/drawing/2014/main" id="{4B8D8B34-17AA-9BC0-186B-9CADD5629C8C}"/>
                </a:ext>
              </a:extLst>
            </p:cNvPr>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a:extLst>
              <a:ext uri="{FF2B5EF4-FFF2-40B4-BE49-F238E27FC236}">
                <a16:creationId xmlns:a16="http://schemas.microsoft.com/office/drawing/2014/main" id="{184D76F3-144F-0FDB-E9B3-A4F24D5F804C}"/>
              </a:ext>
            </a:extLst>
          </p:cNvPr>
          <p:cNvSpPr txBox="1"/>
          <p:nvPr/>
        </p:nvSpPr>
        <p:spPr>
          <a:xfrm>
            <a:off x="1194487" y="336272"/>
            <a:ext cx="15899026" cy="1392115"/>
          </a:xfrm>
          <a:prstGeom prst="rect">
            <a:avLst/>
          </a:prstGeom>
        </p:spPr>
        <p:txBody>
          <a:bodyPr lIns="0" tIns="0" rIns="0" bIns="0" rtlCol="0" anchor="t">
            <a:spAutoFit/>
          </a:bodyPr>
          <a:lstStyle/>
          <a:p>
            <a:pPr algn="ctr">
              <a:lnSpc>
                <a:spcPts val="11469"/>
              </a:lnSpc>
            </a:pPr>
            <a:r>
              <a:rPr lang="en-US" sz="8192" b="1">
                <a:solidFill>
                  <a:srgbClr val="000000"/>
                </a:solidFill>
                <a:latin typeface="Century Gothic Paneuropean Bold"/>
                <a:ea typeface="Century Gothic Paneuropean Bold"/>
                <a:cs typeface="Century Gothic Paneuropean Bold"/>
                <a:sym typeface="Century Gothic Paneuropean Bold"/>
              </a:rPr>
              <a:t>BLOCK DIAGRAM</a:t>
            </a:r>
          </a:p>
        </p:txBody>
      </p:sp>
      <p:grpSp>
        <p:nvGrpSpPr>
          <p:cNvPr id="6" name="Group 6">
            <a:extLst>
              <a:ext uri="{FF2B5EF4-FFF2-40B4-BE49-F238E27FC236}">
                <a16:creationId xmlns:a16="http://schemas.microsoft.com/office/drawing/2014/main" id="{EE90DE0A-F0BB-AE5C-6FEB-7E1C9A9F9B64}"/>
              </a:ext>
            </a:extLst>
          </p:cNvPr>
          <p:cNvGrpSpPr/>
          <p:nvPr/>
        </p:nvGrpSpPr>
        <p:grpSpPr>
          <a:xfrm>
            <a:off x="488343" y="-989670"/>
            <a:ext cx="1080715" cy="2956684"/>
            <a:chOff x="0" y="0"/>
            <a:chExt cx="284633" cy="778715"/>
          </a:xfrm>
        </p:grpSpPr>
        <p:sp>
          <p:nvSpPr>
            <p:cNvPr id="7" name="Freeform 7">
              <a:extLst>
                <a:ext uri="{FF2B5EF4-FFF2-40B4-BE49-F238E27FC236}">
                  <a16:creationId xmlns:a16="http://schemas.microsoft.com/office/drawing/2014/main" id="{52A2B88D-9603-5994-F431-BF006A61AC6A}"/>
                </a:ext>
              </a:extLst>
            </p:cNvPr>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8" name="TextBox 8">
              <a:extLst>
                <a:ext uri="{FF2B5EF4-FFF2-40B4-BE49-F238E27FC236}">
                  <a16:creationId xmlns:a16="http://schemas.microsoft.com/office/drawing/2014/main" id="{229CD425-89A3-4166-1C80-2F5D84033B47}"/>
                </a:ext>
              </a:extLst>
            </p:cNvPr>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9" name="TextBox 9">
            <a:extLst>
              <a:ext uri="{FF2B5EF4-FFF2-40B4-BE49-F238E27FC236}">
                <a16:creationId xmlns:a16="http://schemas.microsoft.com/office/drawing/2014/main" id="{5C4CA4BA-6EEC-8AA1-B590-A8D9DFA0A9B9}"/>
              </a:ext>
            </a:extLst>
          </p:cNvPr>
          <p:cNvSpPr txBox="1"/>
          <p:nvPr/>
        </p:nvSpPr>
        <p:spPr>
          <a:xfrm>
            <a:off x="7813527" y="2056336"/>
            <a:ext cx="2660947" cy="848200"/>
          </a:xfrm>
          <a:prstGeom prst="rect">
            <a:avLst/>
          </a:prstGeom>
        </p:spPr>
        <p:txBody>
          <a:bodyPr lIns="0" tIns="0" rIns="0" bIns="0" rtlCol="0" anchor="t">
            <a:spAutoFit/>
          </a:bodyPr>
          <a:lstStyle/>
          <a:p>
            <a:pPr algn="ctr">
              <a:lnSpc>
                <a:spcPts val="6935"/>
              </a:lnSpc>
              <a:spcBef>
                <a:spcPct val="0"/>
              </a:spcBef>
            </a:pPr>
            <a:r>
              <a:rPr lang="en-US" sz="4954">
                <a:solidFill>
                  <a:srgbClr val="000000"/>
                </a:solidFill>
                <a:latin typeface="Open Sans"/>
                <a:ea typeface="Open Sans"/>
                <a:cs typeface="Open Sans"/>
                <a:sym typeface="Open Sans"/>
              </a:rPr>
              <a:t>Test Plan</a:t>
            </a:r>
          </a:p>
        </p:txBody>
      </p:sp>
      <p:graphicFrame>
        <p:nvGraphicFramePr>
          <p:cNvPr id="43" name="טבלה 42">
            <a:extLst>
              <a:ext uri="{FF2B5EF4-FFF2-40B4-BE49-F238E27FC236}">
                <a16:creationId xmlns:a16="http://schemas.microsoft.com/office/drawing/2014/main" id="{2B42E2E4-2213-15D0-1022-82CAE18C52FA}"/>
              </a:ext>
            </a:extLst>
          </p:cNvPr>
          <p:cNvGraphicFramePr>
            <a:graphicFrameLocks noGrp="1"/>
          </p:cNvGraphicFramePr>
          <p:nvPr>
            <p:extLst>
              <p:ext uri="{D42A27DB-BD31-4B8C-83A1-F6EECF244321}">
                <p14:modId xmlns:p14="http://schemas.microsoft.com/office/powerpoint/2010/main" val="1985426353"/>
              </p:ext>
            </p:extLst>
          </p:nvPr>
        </p:nvGraphicFramePr>
        <p:xfrm>
          <a:off x="1828800" y="3404433"/>
          <a:ext cx="14630400" cy="3794760"/>
        </p:xfrm>
        <a:graphic>
          <a:graphicData uri="http://schemas.openxmlformats.org/drawingml/2006/table">
            <a:tbl>
              <a:tblPr rtl="1" firstRow="1" bandRow="1">
                <a:tableStyleId>{2D5ABB26-0587-4C30-8999-92F81FD0307C}</a:tableStyleId>
              </a:tblPr>
              <a:tblGrid>
                <a:gridCol w="2926080">
                  <a:extLst>
                    <a:ext uri="{9D8B030D-6E8A-4147-A177-3AD203B41FA5}">
                      <a16:colId xmlns:a16="http://schemas.microsoft.com/office/drawing/2014/main" val="562930733"/>
                    </a:ext>
                  </a:extLst>
                </a:gridCol>
                <a:gridCol w="2926080">
                  <a:extLst>
                    <a:ext uri="{9D8B030D-6E8A-4147-A177-3AD203B41FA5}">
                      <a16:colId xmlns:a16="http://schemas.microsoft.com/office/drawing/2014/main" val="3008318136"/>
                    </a:ext>
                  </a:extLst>
                </a:gridCol>
                <a:gridCol w="2926080">
                  <a:extLst>
                    <a:ext uri="{9D8B030D-6E8A-4147-A177-3AD203B41FA5}">
                      <a16:colId xmlns:a16="http://schemas.microsoft.com/office/drawing/2014/main" val="3217990327"/>
                    </a:ext>
                  </a:extLst>
                </a:gridCol>
                <a:gridCol w="2926080">
                  <a:extLst>
                    <a:ext uri="{9D8B030D-6E8A-4147-A177-3AD203B41FA5}">
                      <a16:colId xmlns:a16="http://schemas.microsoft.com/office/drawing/2014/main" val="11313941"/>
                    </a:ext>
                  </a:extLst>
                </a:gridCol>
                <a:gridCol w="2926080">
                  <a:extLst>
                    <a:ext uri="{9D8B030D-6E8A-4147-A177-3AD203B41FA5}">
                      <a16:colId xmlns:a16="http://schemas.microsoft.com/office/drawing/2014/main" val="2782443295"/>
                    </a:ext>
                  </a:extLst>
                </a:gridCol>
              </a:tblGrid>
              <a:tr h="944880">
                <a:tc gridSpan="5">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3000" b="1" dirty="0">
                          <a:solidFill>
                            <a:srgbClr val="000000"/>
                          </a:solidFill>
                          <a:latin typeface="Open Sans Bold"/>
                          <a:ea typeface="Open Sans Bold"/>
                          <a:cs typeface="Open Sans Bold"/>
                          <a:sym typeface="Open Sans Bold"/>
                        </a:rPr>
                        <a:t>List of tests</a:t>
                      </a:r>
                    </a:p>
                    <a:p>
                      <a:pPr algn="ctr" rtl="1"/>
                      <a:endParaRPr lang="he-IL" sz="3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rtl="1"/>
                      <a:endParaRPr lang="he-IL"/>
                    </a:p>
                  </a:txBody>
                  <a:tcPr/>
                </a:tc>
                <a:tc hMerge="1">
                  <a:txBody>
                    <a:bodyPr/>
                    <a:lstStyle/>
                    <a:p>
                      <a:pPr rtl="1"/>
                      <a:endParaRPr lang="he-IL"/>
                    </a:p>
                  </a:txBody>
                  <a:tcPr/>
                </a:tc>
                <a:tc hMerge="1">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3771029"/>
                  </a:ext>
                </a:extLst>
              </a:tr>
              <a:tr h="944880">
                <a:tc>
                  <a:txBody>
                    <a:bodyPr/>
                    <a:lstStyle/>
                    <a:p>
                      <a:pPr algn="ctr">
                        <a:lnSpc>
                          <a:spcPts val="3919"/>
                        </a:lnSpc>
                      </a:pPr>
                      <a:r>
                        <a:rPr lang="en-US" sz="2400" b="1" dirty="0">
                          <a:solidFill>
                            <a:srgbClr val="000000"/>
                          </a:solidFill>
                          <a:latin typeface="Open Sans Bold"/>
                          <a:ea typeface="Open Sans Bold"/>
                          <a:cs typeface="Open Sans Bold"/>
                          <a:sym typeface="Open Sans Bold"/>
                        </a:rPr>
                        <a:t>Coverage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b="1" dirty="0">
                          <a:solidFill>
                            <a:srgbClr val="000000"/>
                          </a:solidFill>
                          <a:latin typeface="Open Sans Bold"/>
                          <a:ea typeface="Open Sans Bold"/>
                          <a:cs typeface="Open Sans Bold"/>
                          <a:sym typeface="Open Sans Bold"/>
                        </a:rPr>
                        <a:t>Expected Results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b="1" dirty="0">
                          <a:solidFill>
                            <a:srgbClr val="000000"/>
                          </a:solidFill>
                          <a:latin typeface="Open Sans Bold"/>
                          <a:ea typeface="Open Sans Bold"/>
                          <a:cs typeface="Open Sans Bold"/>
                          <a:sym typeface="Open Sans Bold"/>
                        </a:rPr>
                        <a:t>Test 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1"/>
                      <a:r>
                        <a:rPr lang="en-US" sz="2400" b="1" dirty="0">
                          <a:solidFill>
                            <a:srgbClr val="000000"/>
                          </a:solidFill>
                          <a:latin typeface="Open Sans Bold"/>
                          <a:ea typeface="Open Sans Bold"/>
                          <a:cs typeface="Open Sans Bold"/>
                          <a:sym typeface="Open Sans Bold"/>
                        </a:rPr>
                        <a:t>Feature</a:t>
                      </a:r>
                      <a:endParaRPr lang="he-IL"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b="1" dirty="0">
                          <a:solidFill>
                            <a:srgbClr val="000000"/>
                          </a:solidFill>
                          <a:latin typeface="Open Sans Bold"/>
                          <a:ea typeface="Open Sans Bold"/>
                          <a:cs typeface="Open Sans Bold"/>
                          <a:sym typeface="Open Sans Bold"/>
                        </a:rPr>
                        <a:t>Test number</a:t>
                      </a:r>
                    </a:p>
                    <a:p>
                      <a:pPr algn="ctr" rtl="1"/>
                      <a:endParaRPr lang="he-IL"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96359591"/>
                  </a:ext>
                </a:extLst>
              </a:tr>
              <a:tr h="944880">
                <a:tc>
                  <a:txBody>
                    <a:bodyPr/>
                    <a:lstStyle/>
                    <a:p>
                      <a:r>
                        <a:rPr lang="en-US" sz="2400" b="0" kern="1200"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byte_position_track_cg</a:t>
                      </a:r>
                      <a:endParaRPr lang="en-US" sz="2400" b="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algn="l" rtl="1"/>
                      <a:endParaRPr lang="he-IL" sz="2300" dirty="0">
                        <a:latin typeface="Open Sans" panose="020B0606030504020204" pitchFamily="34" charset="0"/>
                        <a:ea typeface="Open Sans" panose="020B0606030504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2300" dirty="0" err="1">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rPr>
                        <a:t>frame_detect</a:t>
                      </a:r>
                      <a:r>
                        <a:rPr lang="en-US" sz="230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rPr>
                        <a:t> asserts after with point start of </a:t>
                      </a:r>
                      <a:r>
                        <a:rPr lang="en-US" sz="2300" dirty="0" err="1">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rPr>
                        <a:t>fr_position</a:t>
                      </a:r>
                      <a:r>
                        <a:rPr lang="en-US" sz="230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rPr>
                        <a:t> =0</a:t>
                      </a:r>
                    </a:p>
                    <a:p>
                      <a:pPr algn="l" rtl="1"/>
                      <a:endParaRPr lang="he-IL" sz="2300" dirty="0">
                        <a:latin typeface="Open Sans" panose="020B0606030504020204" pitchFamily="34" charset="0"/>
                        <a:ea typeface="Open Sans" panose="020B0606030504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1"/>
                      <a:r>
                        <a:rPr lang="en-US" sz="2300" dirty="0">
                          <a:latin typeface="Open Sans" panose="020B0606030504020204" pitchFamily="34" charset="0"/>
                          <a:ea typeface="Open Sans" panose="020B0606030504020204" pitchFamily="34" charset="0"/>
                          <a:cs typeface="Open Sans" panose="020B0606030504020204" pitchFamily="34" charset="0"/>
                        </a:rPr>
                        <a:t>Ensure the byte transition is valid </a:t>
                      </a:r>
                      <a:endParaRPr lang="he-IL" sz="2300" dirty="0">
                        <a:latin typeface="Open Sans" panose="020B0606030504020204" pitchFamily="34" charset="0"/>
                        <a:ea typeface="Open Sans" panose="020B0606030504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kern="1200"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byte_position_tracking_cg</a:t>
                      </a:r>
                      <a:endParaRPr lang="en-US" sz="2400" b="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algn="l" rtl="1"/>
                      <a:endParaRPr lang="he-IL" sz="2300" dirty="0">
                        <a:latin typeface="Open Sans" panose="020B0606030504020204" pitchFamily="34" charset="0"/>
                        <a:ea typeface="Open Sans" panose="020B0606030504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1"/>
                      <a:r>
                        <a:rPr lang="he-IL" sz="2300" dirty="0">
                          <a:latin typeface="Open Sans" panose="020B0606030504020204" pitchFamily="34" charset="0"/>
                          <a:ea typeface="Open Sans" panose="020B0606030504020204"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37612137"/>
                  </a:ext>
                </a:extLst>
              </a:tr>
            </a:tbl>
          </a:graphicData>
        </a:graphic>
      </p:graphicFrame>
    </p:spTree>
    <p:extLst>
      <p:ext uri="{BB962C8B-B14F-4D97-AF65-F5344CB8AC3E}">
        <p14:creationId xmlns:p14="http://schemas.microsoft.com/office/powerpoint/2010/main" val="2310608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D86B7C-69D4-1917-D2D5-34DCD398A79B}"/>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E428A5C4-5D81-F67E-E96F-C7549BFFB6E0}"/>
              </a:ext>
            </a:extLst>
          </p:cNvPr>
          <p:cNvGrpSpPr/>
          <p:nvPr/>
        </p:nvGrpSpPr>
        <p:grpSpPr>
          <a:xfrm>
            <a:off x="16718943" y="-989670"/>
            <a:ext cx="1080715" cy="2956684"/>
            <a:chOff x="0" y="0"/>
            <a:chExt cx="284633" cy="778715"/>
          </a:xfrm>
        </p:grpSpPr>
        <p:sp>
          <p:nvSpPr>
            <p:cNvPr id="3" name="Freeform 3">
              <a:extLst>
                <a:ext uri="{FF2B5EF4-FFF2-40B4-BE49-F238E27FC236}">
                  <a16:creationId xmlns:a16="http://schemas.microsoft.com/office/drawing/2014/main" id="{994156AE-3D27-11C3-EA84-E0A07BC151A5}"/>
                </a:ext>
              </a:extLst>
            </p:cNvPr>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4" name="TextBox 4">
              <a:extLst>
                <a:ext uri="{FF2B5EF4-FFF2-40B4-BE49-F238E27FC236}">
                  <a16:creationId xmlns:a16="http://schemas.microsoft.com/office/drawing/2014/main" id="{4AAA346A-10F1-3FF1-DC18-930FDC041D99}"/>
                </a:ext>
              </a:extLst>
            </p:cNvPr>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a:extLst>
              <a:ext uri="{FF2B5EF4-FFF2-40B4-BE49-F238E27FC236}">
                <a16:creationId xmlns:a16="http://schemas.microsoft.com/office/drawing/2014/main" id="{A1AD9482-766C-DE76-6CA9-6BAADF5A3D0F}"/>
              </a:ext>
            </a:extLst>
          </p:cNvPr>
          <p:cNvGrpSpPr/>
          <p:nvPr/>
        </p:nvGrpSpPr>
        <p:grpSpPr>
          <a:xfrm>
            <a:off x="488343" y="-989670"/>
            <a:ext cx="1080715" cy="2956684"/>
            <a:chOff x="0" y="0"/>
            <a:chExt cx="284633" cy="778715"/>
          </a:xfrm>
        </p:grpSpPr>
        <p:sp>
          <p:nvSpPr>
            <p:cNvPr id="7" name="Freeform 7">
              <a:extLst>
                <a:ext uri="{FF2B5EF4-FFF2-40B4-BE49-F238E27FC236}">
                  <a16:creationId xmlns:a16="http://schemas.microsoft.com/office/drawing/2014/main" id="{EFE7D1AF-94CB-825F-12C0-270C0DB75EFE}"/>
                </a:ext>
              </a:extLst>
            </p:cNvPr>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8" name="TextBox 8">
              <a:extLst>
                <a:ext uri="{FF2B5EF4-FFF2-40B4-BE49-F238E27FC236}">
                  <a16:creationId xmlns:a16="http://schemas.microsoft.com/office/drawing/2014/main" id="{5AADFA3B-4191-2ED7-AD98-3D2D93054573}"/>
                </a:ext>
              </a:extLst>
            </p:cNvPr>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aphicFrame>
        <p:nvGraphicFramePr>
          <p:cNvPr id="43" name="טבלה 42">
            <a:extLst>
              <a:ext uri="{FF2B5EF4-FFF2-40B4-BE49-F238E27FC236}">
                <a16:creationId xmlns:a16="http://schemas.microsoft.com/office/drawing/2014/main" id="{3AE68F72-847B-F55F-1E23-567CFCB601A4}"/>
              </a:ext>
            </a:extLst>
          </p:cNvPr>
          <p:cNvGraphicFramePr>
            <a:graphicFrameLocks noGrp="1"/>
          </p:cNvGraphicFramePr>
          <p:nvPr>
            <p:extLst>
              <p:ext uri="{D42A27DB-BD31-4B8C-83A1-F6EECF244321}">
                <p14:modId xmlns:p14="http://schemas.microsoft.com/office/powerpoint/2010/main" val="3933011294"/>
              </p:ext>
            </p:extLst>
          </p:nvPr>
        </p:nvGraphicFramePr>
        <p:xfrm>
          <a:off x="1219200" y="1115060"/>
          <a:ext cx="15849600" cy="1950720"/>
        </p:xfrm>
        <a:graphic>
          <a:graphicData uri="http://schemas.openxmlformats.org/drawingml/2006/table">
            <a:tbl>
              <a:tblPr rtl="1" firstRow="1" bandRow="1">
                <a:tableStyleId>{2D5ABB26-0587-4C30-8999-92F81FD0307C}</a:tableStyleId>
              </a:tblPr>
              <a:tblGrid>
                <a:gridCol w="3169920">
                  <a:extLst>
                    <a:ext uri="{9D8B030D-6E8A-4147-A177-3AD203B41FA5}">
                      <a16:colId xmlns:a16="http://schemas.microsoft.com/office/drawing/2014/main" val="562930733"/>
                    </a:ext>
                  </a:extLst>
                </a:gridCol>
                <a:gridCol w="3169920">
                  <a:extLst>
                    <a:ext uri="{9D8B030D-6E8A-4147-A177-3AD203B41FA5}">
                      <a16:colId xmlns:a16="http://schemas.microsoft.com/office/drawing/2014/main" val="3008318136"/>
                    </a:ext>
                  </a:extLst>
                </a:gridCol>
                <a:gridCol w="3169920">
                  <a:extLst>
                    <a:ext uri="{9D8B030D-6E8A-4147-A177-3AD203B41FA5}">
                      <a16:colId xmlns:a16="http://schemas.microsoft.com/office/drawing/2014/main" val="3217990327"/>
                    </a:ext>
                  </a:extLst>
                </a:gridCol>
                <a:gridCol w="3169920">
                  <a:extLst>
                    <a:ext uri="{9D8B030D-6E8A-4147-A177-3AD203B41FA5}">
                      <a16:colId xmlns:a16="http://schemas.microsoft.com/office/drawing/2014/main" val="11313941"/>
                    </a:ext>
                  </a:extLst>
                </a:gridCol>
                <a:gridCol w="3169920">
                  <a:extLst>
                    <a:ext uri="{9D8B030D-6E8A-4147-A177-3AD203B41FA5}">
                      <a16:colId xmlns:a16="http://schemas.microsoft.com/office/drawing/2014/main" val="2782443295"/>
                    </a:ext>
                  </a:extLst>
                </a:gridCol>
              </a:tblGrid>
              <a:tr h="944880">
                <a:tc gridSpan="5">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3000" b="1" dirty="0">
                          <a:solidFill>
                            <a:srgbClr val="000000"/>
                          </a:solidFill>
                          <a:latin typeface="Open Sans Bold"/>
                          <a:ea typeface="Open Sans Bold"/>
                          <a:cs typeface="Open Sans Bold"/>
                          <a:sym typeface="Open Sans Bold"/>
                        </a:rPr>
                        <a:t>List of tests</a:t>
                      </a:r>
                    </a:p>
                    <a:p>
                      <a:pPr algn="ctr" rtl="1"/>
                      <a:endParaRPr lang="he-IL" sz="3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rtl="1"/>
                      <a:endParaRPr lang="he-IL"/>
                    </a:p>
                  </a:txBody>
                  <a:tcPr/>
                </a:tc>
                <a:tc hMerge="1">
                  <a:txBody>
                    <a:bodyPr/>
                    <a:lstStyle/>
                    <a:p>
                      <a:pPr rtl="1"/>
                      <a:endParaRPr lang="he-IL"/>
                    </a:p>
                  </a:txBody>
                  <a:tcPr/>
                </a:tc>
                <a:tc hMerge="1">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3771029"/>
                  </a:ext>
                </a:extLst>
              </a:tr>
              <a:tr h="944880">
                <a:tc>
                  <a:txBody>
                    <a:bodyPr/>
                    <a:lstStyle/>
                    <a:p>
                      <a:pPr algn="ctr">
                        <a:lnSpc>
                          <a:spcPts val="3919"/>
                        </a:lnSpc>
                      </a:pPr>
                      <a:r>
                        <a:rPr lang="en-US" sz="2400" b="1" dirty="0">
                          <a:solidFill>
                            <a:srgbClr val="000000"/>
                          </a:solidFill>
                          <a:latin typeface="Open Sans Bold"/>
                          <a:ea typeface="Open Sans Bold"/>
                          <a:cs typeface="Open Sans Bold"/>
                          <a:sym typeface="Open Sans Bold"/>
                        </a:rPr>
                        <a:t>Coverage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b="1" dirty="0">
                          <a:solidFill>
                            <a:srgbClr val="000000"/>
                          </a:solidFill>
                          <a:latin typeface="Open Sans Bold"/>
                          <a:ea typeface="Open Sans Bold"/>
                          <a:cs typeface="Open Sans Bold"/>
                          <a:sym typeface="Open Sans Bold"/>
                        </a:rPr>
                        <a:t>Expected Results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b="1" dirty="0">
                          <a:solidFill>
                            <a:srgbClr val="000000"/>
                          </a:solidFill>
                          <a:latin typeface="Open Sans Bold"/>
                          <a:ea typeface="Open Sans Bold"/>
                          <a:cs typeface="Open Sans Bold"/>
                          <a:sym typeface="Open Sans Bold"/>
                        </a:rPr>
                        <a:t>Test 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1"/>
                      <a:r>
                        <a:rPr lang="en-US" sz="2400" b="1" dirty="0">
                          <a:solidFill>
                            <a:srgbClr val="000000"/>
                          </a:solidFill>
                          <a:latin typeface="Open Sans Bold"/>
                          <a:ea typeface="Open Sans Bold"/>
                          <a:cs typeface="Open Sans Bold"/>
                          <a:sym typeface="Open Sans Bold"/>
                        </a:rPr>
                        <a:t>Feature</a:t>
                      </a:r>
                      <a:endParaRPr lang="he-IL"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b="1" dirty="0">
                          <a:solidFill>
                            <a:srgbClr val="000000"/>
                          </a:solidFill>
                          <a:latin typeface="Open Sans Bold"/>
                          <a:ea typeface="Open Sans Bold"/>
                          <a:cs typeface="Open Sans Bold"/>
                          <a:sym typeface="Open Sans Bold"/>
                        </a:rPr>
                        <a:t>Test number</a:t>
                      </a:r>
                    </a:p>
                    <a:p>
                      <a:pPr algn="ctr" rtl="1"/>
                      <a:endParaRPr lang="he-IL"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96359591"/>
                  </a:ext>
                </a:extLst>
              </a:tr>
            </a:tbl>
          </a:graphicData>
        </a:graphic>
      </p:graphicFrame>
    </p:spTree>
    <p:extLst>
      <p:ext uri="{BB962C8B-B14F-4D97-AF65-F5344CB8AC3E}">
        <p14:creationId xmlns:p14="http://schemas.microsoft.com/office/powerpoint/2010/main" val="1051900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AD0000-CB31-5F86-3B1D-C9633AD24A38}"/>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3617B573-50C7-20C5-F714-40076E105906}"/>
              </a:ext>
            </a:extLst>
          </p:cNvPr>
          <p:cNvGrpSpPr/>
          <p:nvPr/>
        </p:nvGrpSpPr>
        <p:grpSpPr>
          <a:xfrm>
            <a:off x="16718943" y="-989670"/>
            <a:ext cx="1080715" cy="2956684"/>
            <a:chOff x="0" y="0"/>
            <a:chExt cx="284633" cy="778715"/>
          </a:xfrm>
        </p:grpSpPr>
        <p:sp>
          <p:nvSpPr>
            <p:cNvPr id="3" name="Freeform 3">
              <a:extLst>
                <a:ext uri="{FF2B5EF4-FFF2-40B4-BE49-F238E27FC236}">
                  <a16:creationId xmlns:a16="http://schemas.microsoft.com/office/drawing/2014/main" id="{73F193E7-9964-2817-1712-9D4743EBC08F}"/>
                </a:ext>
              </a:extLst>
            </p:cNvPr>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4" name="TextBox 4">
              <a:extLst>
                <a:ext uri="{FF2B5EF4-FFF2-40B4-BE49-F238E27FC236}">
                  <a16:creationId xmlns:a16="http://schemas.microsoft.com/office/drawing/2014/main" id="{CD9F5F6F-2EB4-EEE7-BC6D-DD6737D61461}"/>
                </a:ext>
              </a:extLst>
            </p:cNvPr>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a:extLst>
              <a:ext uri="{FF2B5EF4-FFF2-40B4-BE49-F238E27FC236}">
                <a16:creationId xmlns:a16="http://schemas.microsoft.com/office/drawing/2014/main" id="{224DA34F-F6E7-B8AE-3BD4-B1756CA84260}"/>
              </a:ext>
            </a:extLst>
          </p:cNvPr>
          <p:cNvGrpSpPr/>
          <p:nvPr/>
        </p:nvGrpSpPr>
        <p:grpSpPr>
          <a:xfrm>
            <a:off x="488343" y="-989670"/>
            <a:ext cx="1080715" cy="2956684"/>
            <a:chOff x="0" y="0"/>
            <a:chExt cx="284633" cy="778715"/>
          </a:xfrm>
        </p:grpSpPr>
        <p:sp>
          <p:nvSpPr>
            <p:cNvPr id="7" name="Freeform 7">
              <a:extLst>
                <a:ext uri="{FF2B5EF4-FFF2-40B4-BE49-F238E27FC236}">
                  <a16:creationId xmlns:a16="http://schemas.microsoft.com/office/drawing/2014/main" id="{555794E4-3692-BC53-76BB-A1BFFBC988F6}"/>
                </a:ext>
              </a:extLst>
            </p:cNvPr>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8" name="TextBox 8">
              <a:extLst>
                <a:ext uri="{FF2B5EF4-FFF2-40B4-BE49-F238E27FC236}">
                  <a16:creationId xmlns:a16="http://schemas.microsoft.com/office/drawing/2014/main" id="{44CFC304-F205-C44C-0175-F66CE8B314F0}"/>
                </a:ext>
              </a:extLst>
            </p:cNvPr>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aphicFrame>
        <p:nvGraphicFramePr>
          <p:cNvPr id="43" name="טבלה 42">
            <a:extLst>
              <a:ext uri="{FF2B5EF4-FFF2-40B4-BE49-F238E27FC236}">
                <a16:creationId xmlns:a16="http://schemas.microsoft.com/office/drawing/2014/main" id="{580D95FD-1DEA-E849-6020-B1842653A1B1}"/>
              </a:ext>
            </a:extLst>
          </p:cNvPr>
          <p:cNvGraphicFramePr>
            <a:graphicFrameLocks noGrp="1"/>
          </p:cNvGraphicFramePr>
          <p:nvPr>
            <p:extLst>
              <p:ext uri="{D42A27DB-BD31-4B8C-83A1-F6EECF244321}">
                <p14:modId xmlns:p14="http://schemas.microsoft.com/office/powerpoint/2010/main" val="2368458402"/>
              </p:ext>
            </p:extLst>
          </p:nvPr>
        </p:nvGraphicFramePr>
        <p:xfrm>
          <a:off x="990600" y="1428623"/>
          <a:ext cx="16306800" cy="1950720"/>
        </p:xfrm>
        <a:graphic>
          <a:graphicData uri="http://schemas.openxmlformats.org/drawingml/2006/table">
            <a:tbl>
              <a:tblPr rtl="1" firstRow="1" bandRow="1">
                <a:tableStyleId>{2D5ABB26-0587-4C30-8999-92F81FD0307C}</a:tableStyleId>
              </a:tblPr>
              <a:tblGrid>
                <a:gridCol w="3261360">
                  <a:extLst>
                    <a:ext uri="{9D8B030D-6E8A-4147-A177-3AD203B41FA5}">
                      <a16:colId xmlns:a16="http://schemas.microsoft.com/office/drawing/2014/main" val="562930733"/>
                    </a:ext>
                  </a:extLst>
                </a:gridCol>
                <a:gridCol w="3261360">
                  <a:extLst>
                    <a:ext uri="{9D8B030D-6E8A-4147-A177-3AD203B41FA5}">
                      <a16:colId xmlns:a16="http://schemas.microsoft.com/office/drawing/2014/main" val="3008318136"/>
                    </a:ext>
                  </a:extLst>
                </a:gridCol>
                <a:gridCol w="3261360">
                  <a:extLst>
                    <a:ext uri="{9D8B030D-6E8A-4147-A177-3AD203B41FA5}">
                      <a16:colId xmlns:a16="http://schemas.microsoft.com/office/drawing/2014/main" val="3217990327"/>
                    </a:ext>
                  </a:extLst>
                </a:gridCol>
                <a:gridCol w="3261360">
                  <a:extLst>
                    <a:ext uri="{9D8B030D-6E8A-4147-A177-3AD203B41FA5}">
                      <a16:colId xmlns:a16="http://schemas.microsoft.com/office/drawing/2014/main" val="11313941"/>
                    </a:ext>
                  </a:extLst>
                </a:gridCol>
                <a:gridCol w="3261360">
                  <a:extLst>
                    <a:ext uri="{9D8B030D-6E8A-4147-A177-3AD203B41FA5}">
                      <a16:colId xmlns:a16="http://schemas.microsoft.com/office/drawing/2014/main" val="2782443295"/>
                    </a:ext>
                  </a:extLst>
                </a:gridCol>
              </a:tblGrid>
              <a:tr h="944880">
                <a:tc gridSpan="5">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3000" b="1" dirty="0">
                          <a:solidFill>
                            <a:srgbClr val="000000"/>
                          </a:solidFill>
                          <a:latin typeface="Open Sans Bold"/>
                          <a:ea typeface="Open Sans Bold"/>
                          <a:cs typeface="Open Sans Bold"/>
                          <a:sym typeface="Open Sans Bold"/>
                        </a:rPr>
                        <a:t>List of tests</a:t>
                      </a:r>
                    </a:p>
                    <a:p>
                      <a:pPr algn="ctr" rtl="1"/>
                      <a:endParaRPr lang="he-IL" sz="3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rtl="1"/>
                      <a:endParaRPr lang="he-IL"/>
                    </a:p>
                  </a:txBody>
                  <a:tcPr/>
                </a:tc>
                <a:tc hMerge="1">
                  <a:txBody>
                    <a:bodyPr/>
                    <a:lstStyle/>
                    <a:p>
                      <a:pPr rtl="1"/>
                      <a:endParaRPr lang="he-IL"/>
                    </a:p>
                  </a:txBody>
                  <a:tcPr/>
                </a:tc>
                <a:tc hMerge="1">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3771029"/>
                  </a:ext>
                </a:extLst>
              </a:tr>
              <a:tr h="944880">
                <a:tc>
                  <a:txBody>
                    <a:bodyPr/>
                    <a:lstStyle/>
                    <a:p>
                      <a:pPr algn="ctr">
                        <a:lnSpc>
                          <a:spcPts val="3919"/>
                        </a:lnSpc>
                      </a:pPr>
                      <a:r>
                        <a:rPr lang="en-US" sz="2400" b="1" dirty="0">
                          <a:solidFill>
                            <a:srgbClr val="000000"/>
                          </a:solidFill>
                          <a:latin typeface="Open Sans Bold"/>
                          <a:ea typeface="Open Sans Bold"/>
                          <a:cs typeface="Open Sans Bold"/>
                          <a:sym typeface="Open Sans Bold"/>
                        </a:rPr>
                        <a:t>Coverage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b="1" dirty="0">
                          <a:solidFill>
                            <a:srgbClr val="000000"/>
                          </a:solidFill>
                          <a:latin typeface="Open Sans Bold"/>
                          <a:ea typeface="Open Sans Bold"/>
                          <a:cs typeface="Open Sans Bold"/>
                          <a:sym typeface="Open Sans Bold"/>
                        </a:rPr>
                        <a:t>Expected Results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b="1" dirty="0">
                          <a:solidFill>
                            <a:srgbClr val="000000"/>
                          </a:solidFill>
                          <a:latin typeface="Open Sans Bold"/>
                          <a:ea typeface="Open Sans Bold"/>
                          <a:cs typeface="Open Sans Bold"/>
                          <a:sym typeface="Open Sans Bold"/>
                        </a:rPr>
                        <a:t>Test 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1"/>
                      <a:r>
                        <a:rPr lang="en-US" sz="2400" b="1" dirty="0">
                          <a:solidFill>
                            <a:srgbClr val="000000"/>
                          </a:solidFill>
                          <a:latin typeface="Open Sans Bold"/>
                          <a:ea typeface="Open Sans Bold"/>
                          <a:cs typeface="Open Sans Bold"/>
                          <a:sym typeface="Open Sans Bold"/>
                        </a:rPr>
                        <a:t>Feature</a:t>
                      </a:r>
                      <a:endParaRPr lang="he-IL"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b="1" dirty="0">
                          <a:solidFill>
                            <a:srgbClr val="000000"/>
                          </a:solidFill>
                          <a:latin typeface="Open Sans Bold"/>
                          <a:ea typeface="Open Sans Bold"/>
                          <a:cs typeface="Open Sans Bold"/>
                          <a:sym typeface="Open Sans Bold"/>
                        </a:rPr>
                        <a:t>Test number</a:t>
                      </a:r>
                    </a:p>
                    <a:p>
                      <a:pPr algn="ctr" rtl="1"/>
                      <a:endParaRPr lang="he-IL"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96359591"/>
                  </a:ext>
                </a:extLst>
              </a:tr>
            </a:tbl>
          </a:graphicData>
        </a:graphic>
      </p:graphicFrame>
    </p:spTree>
    <p:extLst>
      <p:ext uri="{BB962C8B-B14F-4D97-AF65-F5344CB8AC3E}">
        <p14:creationId xmlns:p14="http://schemas.microsoft.com/office/powerpoint/2010/main" val="1577954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AB9459-FD12-4DBF-CD25-F2F00F381969}"/>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DE6AD766-CAD0-A5D2-AE9D-D64EF00F9D39}"/>
              </a:ext>
            </a:extLst>
          </p:cNvPr>
          <p:cNvGrpSpPr/>
          <p:nvPr/>
        </p:nvGrpSpPr>
        <p:grpSpPr>
          <a:xfrm>
            <a:off x="16718943" y="-989670"/>
            <a:ext cx="1080715" cy="2956684"/>
            <a:chOff x="0" y="0"/>
            <a:chExt cx="284633" cy="778715"/>
          </a:xfrm>
        </p:grpSpPr>
        <p:sp>
          <p:nvSpPr>
            <p:cNvPr id="3" name="Freeform 3">
              <a:extLst>
                <a:ext uri="{FF2B5EF4-FFF2-40B4-BE49-F238E27FC236}">
                  <a16:creationId xmlns:a16="http://schemas.microsoft.com/office/drawing/2014/main" id="{F269FDDF-9EA4-7C28-1319-3D2583F77AE9}"/>
                </a:ext>
              </a:extLst>
            </p:cNvPr>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4" name="TextBox 4">
              <a:extLst>
                <a:ext uri="{FF2B5EF4-FFF2-40B4-BE49-F238E27FC236}">
                  <a16:creationId xmlns:a16="http://schemas.microsoft.com/office/drawing/2014/main" id="{16B2E96C-1858-1C33-81E4-70DBF076CC9C}"/>
                </a:ext>
              </a:extLst>
            </p:cNvPr>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a:extLst>
              <a:ext uri="{FF2B5EF4-FFF2-40B4-BE49-F238E27FC236}">
                <a16:creationId xmlns:a16="http://schemas.microsoft.com/office/drawing/2014/main" id="{3514FB32-C822-029E-1878-879521317AB3}"/>
              </a:ext>
            </a:extLst>
          </p:cNvPr>
          <p:cNvGrpSpPr/>
          <p:nvPr/>
        </p:nvGrpSpPr>
        <p:grpSpPr>
          <a:xfrm>
            <a:off x="488343" y="-989670"/>
            <a:ext cx="1080715" cy="2956684"/>
            <a:chOff x="0" y="0"/>
            <a:chExt cx="284633" cy="778715"/>
          </a:xfrm>
        </p:grpSpPr>
        <p:sp>
          <p:nvSpPr>
            <p:cNvPr id="7" name="Freeform 7">
              <a:extLst>
                <a:ext uri="{FF2B5EF4-FFF2-40B4-BE49-F238E27FC236}">
                  <a16:creationId xmlns:a16="http://schemas.microsoft.com/office/drawing/2014/main" id="{F2480BE6-EF0F-5B0A-7DBF-855B1D3F70EA}"/>
                </a:ext>
              </a:extLst>
            </p:cNvPr>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8" name="TextBox 8">
              <a:extLst>
                <a:ext uri="{FF2B5EF4-FFF2-40B4-BE49-F238E27FC236}">
                  <a16:creationId xmlns:a16="http://schemas.microsoft.com/office/drawing/2014/main" id="{6EA1A5CB-5308-6434-2520-2F0CB72A61D2}"/>
                </a:ext>
              </a:extLst>
            </p:cNvPr>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aphicFrame>
        <p:nvGraphicFramePr>
          <p:cNvPr id="43" name="טבלה 42">
            <a:extLst>
              <a:ext uri="{FF2B5EF4-FFF2-40B4-BE49-F238E27FC236}">
                <a16:creationId xmlns:a16="http://schemas.microsoft.com/office/drawing/2014/main" id="{0E660507-D6F4-E80C-79E5-D80AA268D108}"/>
              </a:ext>
            </a:extLst>
          </p:cNvPr>
          <p:cNvGraphicFramePr>
            <a:graphicFrameLocks noGrp="1"/>
          </p:cNvGraphicFramePr>
          <p:nvPr>
            <p:extLst>
              <p:ext uri="{D42A27DB-BD31-4B8C-83A1-F6EECF244321}">
                <p14:modId xmlns:p14="http://schemas.microsoft.com/office/powerpoint/2010/main" val="336375986"/>
              </p:ext>
            </p:extLst>
          </p:nvPr>
        </p:nvGraphicFramePr>
        <p:xfrm>
          <a:off x="990600" y="1428622"/>
          <a:ext cx="16306800" cy="1158240"/>
        </p:xfrm>
        <a:graphic>
          <a:graphicData uri="http://schemas.openxmlformats.org/drawingml/2006/table">
            <a:tbl>
              <a:tblPr rtl="1" firstRow="1" bandRow="1">
                <a:tableStyleId>{2D5ABB26-0587-4C30-8999-92F81FD0307C}</a:tableStyleId>
              </a:tblPr>
              <a:tblGrid>
                <a:gridCol w="16306800">
                  <a:extLst>
                    <a:ext uri="{9D8B030D-6E8A-4147-A177-3AD203B41FA5}">
                      <a16:colId xmlns:a16="http://schemas.microsoft.com/office/drawing/2014/main" val="562930733"/>
                    </a:ext>
                  </a:extLst>
                </a:gridCol>
              </a:tblGrid>
              <a:tr h="1047877">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4000" b="1" dirty="0">
                          <a:solidFill>
                            <a:srgbClr val="000000"/>
                          </a:solidFill>
                          <a:latin typeface="Open Sans Bold"/>
                          <a:ea typeface="Open Sans Bold"/>
                          <a:cs typeface="Open Sans Bold"/>
                          <a:sym typeface="Open Sans Bold"/>
                        </a:rPr>
                        <a:t>Block Diagram</a:t>
                      </a:r>
                    </a:p>
                    <a:p>
                      <a:pPr algn="ctr" rtl="1"/>
                      <a:endParaRPr lang="he-IL" sz="3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3771029"/>
                  </a:ext>
                </a:extLst>
              </a:tr>
            </a:tbl>
          </a:graphicData>
        </a:graphic>
      </p:graphicFrame>
      <p:pic>
        <p:nvPicPr>
          <p:cNvPr id="9" name="תמונה 8">
            <a:extLst>
              <a:ext uri="{FF2B5EF4-FFF2-40B4-BE49-F238E27FC236}">
                <a16:creationId xmlns:a16="http://schemas.microsoft.com/office/drawing/2014/main" id="{D79B3C3F-FD02-9AD6-F7C2-0CA8C242A5FB}"/>
              </a:ext>
            </a:extLst>
          </p:cNvPr>
          <p:cNvPicPr>
            <a:picLocks noChangeAspect="1"/>
          </p:cNvPicPr>
          <p:nvPr/>
        </p:nvPicPr>
        <p:blipFill>
          <a:blip r:embed="rId2"/>
          <a:stretch>
            <a:fillRect/>
          </a:stretch>
        </p:blipFill>
        <p:spPr>
          <a:xfrm>
            <a:off x="3124200" y="2781300"/>
            <a:ext cx="12298491" cy="7030431"/>
          </a:xfrm>
          <a:prstGeom prst="rect">
            <a:avLst/>
          </a:prstGeom>
        </p:spPr>
      </p:pic>
    </p:spTree>
    <p:extLst>
      <p:ext uri="{BB962C8B-B14F-4D97-AF65-F5344CB8AC3E}">
        <p14:creationId xmlns:p14="http://schemas.microsoft.com/office/powerpoint/2010/main" val="8796488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950481" y="4013348"/>
            <a:ext cx="12387037" cy="2031703"/>
          </a:xfrm>
          <a:prstGeom prst="rect">
            <a:avLst/>
          </a:prstGeom>
        </p:spPr>
        <p:txBody>
          <a:bodyPr lIns="0" tIns="0" rIns="0" bIns="0" rtlCol="0" anchor="t">
            <a:spAutoFit/>
          </a:bodyPr>
          <a:lstStyle/>
          <a:p>
            <a:pPr algn="ctr">
              <a:lnSpc>
                <a:spcPts val="16641"/>
              </a:lnSpc>
            </a:pPr>
            <a:r>
              <a:rPr lang="en-US" sz="11886" b="1">
                <a:solidFill>
                  <a:srgbClr val="000000"/>
                </a:solidFill>
                <a:latin typeface="Century Gothic Paneuropean Bold"/>
                <a:ea typeface="Century Gothic Paneuropean Bold"/>
                <a:cs typeface="Century Gothic Paneuropean Bold"/>
                <a:sym typeface="Century Gothic Paneuropean Bold"/>
              </a:rPr>
              <a:t>THANK YOU</a:t>
            </a:r>
          </a:p>
        </p:txBody>
      </p:sp>
      <p:grpSp>
        <p:nvGrpSpPr>
          <p:cNvPr id="3" name="Group 3"/>
          <p:cNvGrpSpPr/>
          <p:nvPr/>
        </p:nvGrpSpPr>
        <p:grpSpPr>
          <a:xfrm>
            <a:off x="16718943" y="-989670"/>
            <a:ext cx="1080715" cy="2956684"/>
            <a:chOff x="0" y="0"/>
            <a:chExt cx="284633" cy="778715"/>
          </a:xfrm>
        </p:grpSpPr>
        <p:sp>
          <p:nvSpPr>
            <p:cNvPr id="4" name="Freeform 4"/>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5" name="TextBox 5"/>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529352" y="9803843"/>
            <a:ext cx="19346704" cy="821917"/>
            <a:chOff x="0" y="0"/>
            <a:chExt cx="5095428" cy="216472"/>
          </a:xfrm>
        </p:grpSpPr>
        <p:sp>
          <p:nvSpPr>
            <p:cNvPr id="7" name="Freeform 7"/>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txBody>
            <a:bodyPr/>
            <a:lstStyle/>
            <a:p>
              <a:endParaRPr lang="he-IL"/>
            </a:p>
          </p:txBody>
        </p:sp>
        <p:sp>
          <p:nvSpPr>
            <p:cNvPr id="8" name="TextBox 8"/>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he-IL"/>
          </a:p>
        </p:txBody>
      </p:sp>
      <p:sp>
        <p:nvSpPr>
          <p:cNvPr id="10" name="Freeform 10"/>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he-IL"/>
          </a:p>
        </p:txBody>
      </p:sp>
      <p:grpSp>
        <p:nvGrpSpPr>
          <p:cNvPr id="11" name="Group 11"/>
          <p:cNvGrpSpPr/>
          <p:nvPr/>
        </p:nvGrpSpPr>
        <p:grpSpPr>
          <a:xfrm>
            <a:off x="488343" y="-989670"/>
            <a:ext cx="1080715" cy="2956684"/>
            <a:chOff x="0" y="0"/>
            <a:chExt cx="284633" cy="778715"/>
          </a:xfrm>
        </p:grpSpPr>
        <p:sp>
          <p:nvSpPr>
            <p:cNvPr id="12" name="Freeform 12"/>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13" name="TextBox 13"/>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txBody>
            <a:bodyPr/>
            <a:lstStyle/>
            <a:p>
              <a:endParaRPr lang="he-IL"/>
            </a:p>
          </p:txBody>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4875411" y="336272"/>
            <a:ext cx="8537178" cy="1392115"/>
          </a:xfrm>
          <a:prstGeom prst="rect">
            <a:avLst/>
          </a:prstGeom>
        </p:spPr>
        <p:txBody>
          <a:bodyPr lIns="0" tIns="0" rIns="0" bIns="0" rtlCol="0" anchor="t">
            <a:spAutoFit/>
          </a:bodyPr>
          <a:lstStyle/>
          <a:p>
            <a:pPr algn="ctr">
              <a:lnSpc>
                <a:spcPts val="11469"/>
              </a:lnSpc>
            </a:pPr>
            <a:r>
              <a:rPr lang="en-US" sz="8192" b="1">
                <a:solidFill>
                  <a:srgbClr val="000000"/>
                </a:solidFill>
                <a:latin typeface="Century Gothic Paneuropean Bold"/>
                <a:ea typeface="Century Gothic Paneuropean Bold"/>
                <a:cs typeface="Century Gothic Paneuropean Bold"/>
                <a:sym typeface="Century Gothic Paneuropean Bold"/>
              </a:rPr>
              <a:t>INTRODUCTION</a:t>
            </a:r>
          </a:p>
        </p:txBody>
      </p:sp>
      <p:sp>
        <p:nvSpPr>
          <p:cNvPr id="9" name="TextBox 9"/>
          <p:cNvSpPr txBox="1"/>
          <p:nvPr/>
        </p:nvSpPr>
        <p:spPr>
          <a:xfrm>
            <a:off x="2918326" y="3781046"/>
            <a:ext cx="12454772" cy="2526912"/>
          </a:xfrm>
          <a:prstGeom prst="rect">
            <a:avLst/>
          </a:prstGeom>
        </p:spPr>
        <p:txBody>
          <a:bodyPr lIns="0" tIns="0" rIns="0" bIns="0" rtlCol="0" anchor="t">
            <a:spAutoFit/>
          </a:bodyPr>
          <a:lstStyle/>
          <a:p>
            <a:pPr algn="l">
              <a:lnSpc>
                <a:spcPts val="5096"/>
              </a:lnSpc>
            </a:pPr>
            <a:r>
              <a:rPr lang="en-US" sz="3640">
                <a:solidFill>
                  <a:srgbClr val="000000"/>
                </a:solidFill>
                <a:latin typeface="Century Gothic Paneuropean"/>
                <a:ea typeface="Century Gothic Paneuropean"/>
                <a:cs typeface="Century Gothic Paneuropean"/>
                <a:sym typeface="Century Gothic Paneuropean"/>
              </a:rPr>
              <a:t>By identifying these patterns, the frame aligner ensures proper alignment of the data, which is essential for accurate data processing and integrity in downstream systems.</a:t>
            </a:r>
          </a:p>
        </p:txBody>
      </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he-IL"/>
          </a:p>
        </p:txBody>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he-IL"/>
          </a:p>
        </p:txBody>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5" name="TextBox 15"/>
          <p:cNvSpPr txBox="1"/>
          <p:nvPr/>
        </p:nvSpPr>
        <p:spPr>
          <a:xfrm>
            <a:off x="6668724" y="2056336"/>
            <a:ext cx="4950553" cy="848200"/>
          </a:xfrm>
          <a:prstGeom prst="rect">
            <a:avLst/>
          </a:prstGeom>
        </p:spPr>
        <p:txBody>
          <a:bodyPr lIns="0" tIns="0" rIns="0" bIns="0" rtlCol="0" anchor="t">
            <a:spAutoFit/>
          </a:bodyPr>
          <a:lstStyle/>
          <a:p>
            <a:pPr algn="ctr">
              <a:lnSpc>
                <a:spcPts val="6935"/>
              </a:lnSpc>
              <a:spcBef>
                <a:spcPct val="0"/>
              </a:spcBef>
            </a:pPr>
            <a:r>
              <a:rPr lang="en-US" sz="4954">
                <a:solidFill>
                  <a:srgbClr val="000000"/>
                </a:solidFill>
                <a:latin typeface="Open Sans"/>
                <a:ea typeface="Open Sans"/>
                <a:cs typeface="Open Sans"/>
                <a:sym typeface="Open Sans"/>
              </a:rPr>
              <a:t>Design overview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txBody>
            <a:bodyPr/>
            <a:lstStyle/>
            <a:p>
              <a:endParaRPr lang="he-IL"/>
            </a:p>
          </p:txBody>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he-IL"/>
          </a:p>
        </p:txBody>
      </p:sp>
      <p:sp>
        <p:nvSpPr>
          <p:cNvPr id="9" name="Freeform 9"/>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he-IL"/>
          </a:p>
        </p:txBody>
      </p:sp>
      <p:grpSp>
        <p:nvGrpSpPr>
          <p:cNvPr id="10" name="Group 10"/>
          <p:cNvGrpSpPr/>
          <p:nvPr/>
        </p:nvGrpSpPr>
        <p:grpSpPr>
          <a:xfrm>
            <a:off x="488343" y="-989670"/>
            <a:ext cx="1080715" cy="2956684"/>
            <a:chOff x="0" y="0"/>
            <a:chExt cx="284633" cy="778715"/>
          </a:xfrm>
        </p:grpSpPr>
        <p:sp>
          <p:nvSpPr>
            <p:cNvPr id="11" name="Freeform 11"/>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12" name="TextBox 12"/>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3" name="Freeform 13"/>
          <p:cNvSpPr/>
          <p:nvPr/>
        </p:nvSpPr>
        <p:spPr>
          <a:xfrm>
            <a:off x="5798457" y="2835810"/>
            <a:ext cx="6691086" cy="6842664"/>
          </a:xfrm>
          <a:custGeom>
            <a:avLst/>
            <a:gdLst/>
            <a:ahLst/>
            <a:cxnLst/>
            <a:rect l="l" t="t" r="r" b="b"/>
            <a:pathLst>
              <a:path w="6691086" h="6842664">
                <a:moveTo>
                  <a:pt x="0" y="0"/>
                </a:moveTo>
                <a:lnTo>
                  <a:pt x="6691086" y="0"/>
                </a:lnTo>
                <a:lnTo>
                  <a:pt x="6691086" y="6842663"/>
                </a:lnTo>
                <a:lnTo>
                  <a:pt x="0" y="6842663"/>
                </a:lnTo>
                <a:lnTo>
                  <a:pt x="0" y="0"/>
                </a:lnTo>
                <a:close/>
              </a:path>
            </a:pathLst>
          </a:custGeom>
          <a:blipFill>
            <a:blip r:embed="rId4"/>
            <a:stretch>
              <a:fillRect/>
            </a:stretch>
          </a:blipFill>
        </p:spPr>
        <p:txBody>
          <a:bodyPr/>
          <a:lstStyle/>
          <a:p>
            <a:endParaRPr lang="he-IL"/>
          </a:p>
        </p:txBody>
      </p:sp>
      <p:sp>
        <p:nvSpPr>
          <p:cNvPr id="14" name="TextBox 14"/>
          <p:cNvSpPr txBox="1"/>
          <p:nvPr/>
        </p:nvSpPr>
        <p:spPr>
          <a:xfrm>
            <a:off x="4875411" y="336272"/>
            <a:ext cx="8537178" cy="1392115"/>
          </a:xfrm>
          <a:prstGeom prst="rect">
            <a:avLst/>
          </a:prstGeom>
        </p:spPr>
        <p:txBody>
          <a:bodyPr lIns="0" tIns="0" rIns="0" bIns="0" rtlCol="0" anchor="t">
            <a:spAutoFit/>
          </a:bodyPr>
          <a:lstStyle/>
          <a:p>
            <a:pPr algn="ctr">
              <a:lnSpc>
                <a:spcPts val="11469"/>
              </a:lnSpc>
            </a:pPr>
            <a:r>
              <a:rPr lang="en-US" sz="8192" b="1">
                <a:solidFill>
                  <a:srgbClr val="000000"/>
                </a:solidFill>
                <a:latin typeface="Century Gothic Paneuropean Bold"/>
                <a:ea typeface="Century Gothic Paneuropean Bold"/>
                <a:cs typeface="Century Gothic Paneuropean Bold"/>
                <a:sym typeface="Century Gothic Paneuropean Bold"/>
              </a:rPr>
              <a:t>INTRODUCTION</a:t>
            </a:r>
          </a:p>
        </p:txBody>
      </p:sp>
      <p:sp>
        <p:nvSpPr>
          <p:cNvPr id="15" name="TextBox 15"/>
          <p:cNvSpPr txBox="1"/>
          <p:nvPr/>
        </p:nvSpPr>
        <p:spPr>
          <a:xfrm>
            <a:off x="6888861" y="1862240"/>
            <a:ext cx="4510278" cy="848200"/>
          </a:xfrm>
          <a:prstGeom prst="rect">
            <a:avLst/>
          </a:prstGeom>
        </p:spPr>
        <p:txBody>
          <a:bodyPr lIns="0" tIns="0" rIns="0" bIns="0" rtlCol="0" anchor="t">
            <a:spAutoFit/>
          </a:bodyPr>
          <a:lstStyle/>
          <a:p>
            <a:pPr algn="ctr">
              <a:lnSpc>
                <a:spcPts val="6935"/>
              </a:lnSpc>
              <a:spcBef>
                <a:spcPct val="0"/>
              </a:spcBef>
            </a:pPr>
            <a:r>
              <a:rPr lang="en-US" sz="4954">
                <a:solidFill>
                  <a:srgbClr val="000000"/>
                </a:solidFill>
                <a:latin typeface="Open Sans"/>
                <a:ea typeface="Open Sans"/>
                <a:cs typeface="Open Sans"/>
                <a:sym typeface="Open Sans"/>
              </a:rPr>
              <a:t>Alignment Flow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txBody>
            <a:bodyPr/>
            <a:lstStyle/>
            <a:p>
              <a:endParaRPr lang="he-IL"/>
            </a:p>
          </p:txBody>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488343" y="-989670"/>
            <a:ext cx="1080715" cy="2956684"/>
            <a:chOff x="0" y="0"/>
            <a:chExt cx="284633" cy="778715"/>
          </a:xfrm>
        </p:grpSpPr>
        <p:sp>
          <p:nvSpPr>
            <p:cNvPr id="9" name="Freeform 9"/>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10" name="TextBox 10"/>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a:off x="514350" y="4013529"/>
            <a:ext cx="17259300" cy="5563527"/>
          </a:xfrm>
          <a:custGeom>
            <a:avLst/>
            <a:gdLst/>
            <a:ahLst/>
            <a:cxnLst/>
            <a:rect l="l" t="t" r="r" b="b"/>
            <a:pathLst>
              <a:path w="17259300" h="5563527">
                <a:moveTo>
                  <a:pt x="0" y="0"/>
                </a:moveTo>
                <a:lnTo>
                  <a:pt x="17259300" y="0"/>
                </a:lnTo>
                <a:lnTo>
                  <a:pt x="17259300" y="5563528"/>
                </a:lnTo>
                <a:lnTo>
                  <a:pt x="0" y="5563528"/>
                </a:lnTo>
                <a:lnTo>
                  <a:pt x="0" y="0"/>
                </a:lnTo>
                <a:close/>
              </a:path>
            </a:pathLst>
          </a:custGeom>
          <a:blipFill>
            <a:blip r:embed="rId2"/>
            <a:stretch>
              <a:fillRect l="-521" r="-6482"/>
            </a:stretch>
          </a:blipFill>
        </p:spPr>
        <p:txBody>
          <a:bodyPr/>
          <a:lstStyle/>
          <a:p>
            <a:endParaRPr lang="he-IL"/>
          </a:p>
        </p:txBody>
      </p:sp>
      <p:sp>
        <p:nvSpPr>
          <p:cNvPr id="12" name="TextBox 12"/>
          <p:cNvSpPr txBox="1"/>
          <p:nvPr/>
        </p:nvSpPr>
        <p:spPr>
          <a:xfrm>
            <a:off x="4875411" y="336272"/>
            <a:ext cx="8537178" cy="1392115"/>
          </a:xfrm>
          <a:prstGeom prst="rect">
            <a:avLst/>
          </a:prstGeom>
        </p:spPr>
        <p:txBody>
          <a:bodyPr lIns="0" tIns="0" rIns="0" bIns="0" rtlCol="0" anchor="t">
            <a:spAutoFit/>
          </a:bodyPr>
          <a:lstStyle/>
          <a:p>
            <a:pPr algn="ctr">
              <a:lnSpc>
                <a:spcPts val="11469"/>
              </a:lnSpc>
            </a:pPr>
            <a:r>
              <a:rPr lang="en-US" sz="8192" b="1">
                <a:solidFill>
                  <a:srgbClr val="000000"/>
                </a:solidFill>
                <a:latin typeface="Century Gothic Paneuropean Bold"/>
                <a:ea typeface="Century Gothic Paneuropean Bold"/>
                <a:cs typeface="Century Gothic Paneuropean Bold"/>
                <a:sym typeface="Century Gothic Paneuropean Bold"/>
              </a:rPr>
              <a:t>INTRODUCTION</a:t>
            </a:r>
          </a:p>
        </p:txBody>
      </p:sp>
      <p:sp>
        <p:nvSpPr>
          <p:cNvPr id="13" name="TextBox 13"/>
          <p:cNvSpPr txBox="1"/>
          <p:nvPr/>
        </p:nvSpPr>
        <p:spPr>
          <a:xfrm>
            <a:off x="4663383" y="2236972"/>
            <a:ext cx="8961235" cy="848200"/>
          </a:xfrm>
          <a:prstGeom prst="rect">
            <a:avLst/>
          </a:prstGeom>
        </p:spPr>
        <p:txBody>
          <a:bodyPr lIns="0" tIns="0" rIns="0" bIns="0" rtlCol="0" anchor="t">
            <a:spAutoFit/>
          </a:bodyPr>
          <a:lstStyle/>
          <a:p>
            <a:pPr algn="ctr">
              <a:lnSpc>
                <a:spcPts val="6935"/>
              </a:lnSpc>
              <a:spcBef>
                <a:spcPct val="0"/>
              </a:spcBef>
            </a:pPr>
            <a:r>
              <a:rPr lang="en-US" sz="4954">
                <a:solidFill>
                  <a:srgbClr val="000000"/>
                </a:solidFill>
                <a:latin typeface="Open Sans"/>
                <a:ea typeface="Open Sans"/>
                <a:cs typeface="Open Sans"/>
                <a:sym typeface="Open Sans"/>
              </a:rPr>
              <a:t>Frame Aligner Block Diagram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txBody>
            <a:bodyPr/>
            <a:lstStyle/>
            <a:p>
              <a:endParaRPr lang="he-IL"/>
            </a:p>
          </p:txBody>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488343" y="-989670"/>
            <a:ext cx="1080715" cy="2956684"/>
            <a:chOff x="0" y="0"/>
            <a:chExt cx="284633" cy="778715"/>
          </a:xfrm>
        </p:grpSpPr>
        <p:sp>
          <p:nvSpPr>
            <p:cNvPr id="9" name="Freeform 9"/>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10" name="TextBox 10"/>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a:off x="139350" y="4152034"/>
            <a:ext cx="18009300" cy="3466790"/>
          </a:xfrm>
          <a:custGeom>
            <a:avLst/>
            <a:gdLst/>
            <a:ahLst/>
            <a:cxnLst/>
            <a:rect l="l" t="t" r="r" b="b"/>
            <a:pathLst>
              <a:path w="18009300" h="3466790">
                <a:moveTo>
                  <a:pt x="0" y="0"/>
                </a:moveTo>
                <a:lnTo>
                  <a:pt x="18009300" y="0"/>
                </a:lnTo>
                <a:lnTo>
                  <a:pt x="18009300" y="3466790"/>
                </a:lnTo>
                <a:lnTo>
                  <a:pt x="0" y="3466790"/>
                </a:lnTo>
                <a:lnTo>
                  <a:pt x="0" y="0"/>
                </a:lnTo>
                <a:close/>
              </a:path>
            </a:pathLst>
          </a:custGeom>
          <a:blipFill>
            <a:blip r:embed="rId2"/>
            <a:stretch>
              <a:fillRect/>
            </a:stretch>
          </a:blipFill>
        </p:spPr>
        <p:txBody>
          <a:bodyPr/>
          <a:lstStyle/>
          <a:p>
            <a:endParaRPr lang="he-IL"/>
          </a:p>
        </p:txBody>
      </p:sp>
      <p:sp>
        <p:nvSpPr>
          <p:cNvPr id="12" name="TextBox 12"/>
          <p:cNvSpPr txBox="1"/>
          <p:nvPr/>
        </p:nvSpPr>
        <p:spPr>
          <a:xfrm>
            <a:off x="4875411" y="336272"/>
            <a:ext cx="8537178" cy="1392115"/>
          </a:xfrm>
          <a:prstGeom prst="rect">
            <a:avLst/>
          </a:prstGeom>
        </p:spPr>
        <p:txBody>
          <a:bodyPr lIns="0" tIns="0" rIns="0" bIns="0" rtlCol="0" anchor="t">
            <a:spAutoFit/>
          </a:bodyPr>
          <a:lstStyle/>
          <a:p>
            <a:pPr algn="ctr">
              <a:lnSpc>
                <a:spcPts val="11469"/>
              </a:lnSpc>
            </a:pPr>
            <a:r>
              <a:rPr lang="en-US" sz="8192" b="1">
                <a:solidFill>
                  <a:srgbClr val="000000"/>
                </a:solidFill>
                <a:latin typeface="Century Gothic Paneuropean Bold"/>
                <a:ea typeface="Century Gothic Paneuropean Bold"/>
                <a:cs typeface="Century Gothic Paneuropean Bold"/>
                <a:sym typeface="Century Gothic Paneuropean Bold"/>
              </a:rPr>
              <a:t>INTRODUCTION</a:t>
            </a:r>
          </a:p>
        </p:txBody>
      </p:sp>
      <p:sp>
        <p:nvSpPr>
          <p:cNvPr id="13" name="TextBox 13"/>
          <p:cNvSpPr txBox="1"/>
          <p:nvPr/>
        </p:nvSpPr>
        <p:spPr>
          <a:xfrm>
            <a:off x="4663383" y="2236972"/>
            <a:ext cx="8961235" cy="848200"/>
          </a:xfrm>
          <a:prstGeom prst="rect">
            <a:avLst/>
          </a:prstGeom>
        </p:spPr>
        <p:txBody>
          <a:bodyPr lIns="0" tIns="0" rIns="0" bIns="0" rtlCol="0" anchor="t">
            <a:spAutoFit/>
          </a:bodyPr>
          <a:lstStyle/>
          <a:p>
            <a:pPr algn="ctr">
              <a:lnSpc>
                <a:spcPts val="6935"/>
              </a:lnSpc>
              <a:spcBef>
                <a:spcPct val="0"/>
              </a:spcBef>
            </a:pPr>
            <a:r>
              <a:rPr lang="en-US" sz="4954">
                <a:solidFill>
                  <a:srgbClr val="000000"/>
                </a:solidFill>
                <a:latin typeface="Open Sans"/>
                <a:ea typeface="Open Sans"/>
                <a:cs typeface="Open Sans"/>
                <a:sym typeface="Open Sans"/>
              </a:rPr>
              <a:t>Frame Aligner Block Diagram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txBody>
            <a:bodyPr/>
            <a:lstStyle/>
            <a:p>
              <a:endParaRPr lang="he-IL"/>
            </a:p>
          </p:txBody>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488343" y="-989670"/>
            <a:ext cx="1080715" cy="2956684"/>
            <a:chOff x="0" y="0"/>
            <a:chExt cx="284633" cy="778715"/>
          </a:xfrm>
        </p:grpSpPr>
        <p:sp>
          <p:nvSpPr>
            <p:cNvPr id="9" name="Freeform 9"/>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10" name="TextBox 10"/>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a:off x="5427068" y="3085173"/>
            <a:ext cx="7433864" cy="6569200"/>
          </a:xfrm>
          <a:custGeom>
            <a:avLst/>
            <a:gdLst/>
            <a:ahLst/>
            <a:cxnLst/>
            <a:rect l="l" t="t" r="r" b="b"/>
            <a:pathLst>
              <a:path w="7433864" h="6569200">
                <a:moveTo>
                  <a:pt x="0" y="0"/>
                </a:moveTo>
                <a:lnTo>
                  <a:pt x="7433864" y="0"/>
                </a:lnTo>
                <a:lnTo>
                  <a:pt x="7433864" y="6569200"/>
                </a:lnTo>
                <a:lnTo>
                  <a:pt x="0" y="6569200"/>
                </a:lnTo>
                <a:lnTo>
                  <a:pt x="0" y="0"/>
                </a:lnTo>
                <a:close/>
              </a:path>
            </a:pathLst>
          </a:custGeom>
          <a:blipFill>
            <a:blip r:embed="rId2"/>
            <a:stretch>
              <a:fillRect/>
            </a:stretch>
          </a:blipFill>
        </p:spPr>
        <p:txBody>
          <a:bodyPr/>
          <a:lstStyle/>
          <a:p>
            <a:endParaRPr lang="he-IL"/>
          </a:p>
        </p:txBody>
      </p:sp>
      <p:sp>
        <p:nvSpPr>
          <p:cNvPr id="12" name="TextBox 12"/>
          <p:cNvSpPr txBox="1"/>
          <p:nvPr/>
        </p:nvSpPr>
        <p:spPr>
          <a:xfrm>
            <a:off x="4875411" y="336272"/>
            <a:ext cx="8537178" cy="1392115"/>
          </a:xfrm>
          <a:prstGeom prst="rect">
            <a:avLst/>
          </a:prstGeom>
        </p:spPr>
        <p:txBody>
          <a:bodyPr lIns="0" tIns="0" rIns="0" bIns="0" rtlCol="0" anchor="t">
            <a:spAutoFit/>
          </a:bodyPr>
          <a:lstStyle/>
          <a:p>
            <a:pPr algn="ctr">
              <a:lnSpc>
                <a:spcPts val="11469"/>
              </a:lnSpc>
            </a:pPr>
            <a:r>
              <a:rPr lang="en-US" sz="8192" b="1">
                <a:solidFill>
                  <a:srgbClr val="000000"/>
                </a:solidFill>
                <a:latin typeface="Century Gothic Paneuropean Bold"/>
                <a:ea typeface="Century Gothic Paneuropean Bold"/>
                <a:cs typeface="Century Gothic Paneuropean Bold"/>
                <a:sym typeface="Century Gothic Paneuropean Bold"/>
              </a:rPr>
              <a:t>INTRODUCTION</a:t>
            </a:r>
          </a:p>
        </p:txBody>
      </p:sp>
      <p:sp>
        <p:nvSpPr>
          <p:cNvPr id="13" name="TextBox 13"/>
          <p:cNvSpPr txBox="1"/>
          <p:nvPr/>
        </p:nvSpPr>
        <p:spPr>
          <a:xfrm>
            <a:off x="4663383" y="2236972"/>
            <a:ext cx="8961235" cy="848200"/>
          </a:xfrm>
          <a:prstGeom prst="rect">
            <a:avLst/>
          </a:prstGeom>
        </p:spPr>
        <p:txBody>
          <a:bodyPr lIns="0" tIns="0" rIns="0" bIns="0" rtlCol="0" anchor="t">
            <a:spAutoFit/>
          </a:bodyPr>
          <a:lstStyle/>
          <a:p>
            <a:pPr algn="ctr">
              <a:lnSpc>
                <a:spcPts val="6935"/>
              </a:lnSpc>
              <a:spcBef>
                <a:spcPct val="0"/>
              </a:spcBef>
            </a:pPr>
            <a:r>
              <a:rPr lang="en-US" sz="4954">
                <a:solidFill>
                  <a:srgbClr val="000000"/>
                </a:solidFill>
                <a:latin typeface="Open Sans"/>
                <a:ea typeface="Open Sans"/>
                <a:cs typeface="Open Sans"/>
                <a:sym typeface="Open Sans"/>
              </a:rPr>
              <a:t>FSM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txBody>
            <a:bodyPr/>
            <a:lstStyle/>
            <a:p>
              <a:endParaRPr lang="he-IL"/>
            </a:p>
          </p:txBody>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4875411" y="336272"/>
            <a:ext cx="8537178" cy="1392115"/>
          </a:xfrm>
          <a:prstGeom prst="rect">
            <a:avLst/>
          </a:prstGeom>
        </p:spPr>
        <p:txBody>
          <a:bodyPr lIns="0" tIns="0" rIns="0" bIns="0" rtlCol="0" anchor="t">
            <a:spAutoFit/>
          </a:bodyPr>
          <a:lstStyle/>
          <a:p>
            <a:pPr algn="ctr">
              <a:lnSpc>
                <a:spcPts val="11469"/>
              </a:lnSpc>
            </a:pPr>
            <a:r>
              <a:rPr lang="en-US" sz="8192" b="1">
                <a:solidFill>
                  <a:srgbClr val="000000"/>
                </a:solidFill>
                <a:latin typeface="Century Gothic Paneuropean Bold"/>
                <a:ea typeface="Century Gothic Paneuropean Bold"/>
                <a:cs typeface="Century Gothic Paneuropean Bold"/>
                <a:sym typeface="Century Gothic Paneuropean Bold"/>
              </a:rPr>
              <a:t>INTRODUCTION</a:t>
            </a:r>
          </a:p>
        </p:txBody>
      </p:sp>
      <p:sp>
        <p:nvSpPr>
          <p:cNvPr id="9" name="TextBox 9"/>
          <p:cNvSpPr txBox="1"/>
          <p:nvPr/>
        </p:nvSpPr>
        <p:spPr>
          <a:xfrm>
            <a:off x="2918326" y="3781046"/>
            <a:ext cx="12454772" cy="3803262"/>
          </a:xfrm>
          <a:prstGeom prst="rect">
            <a:avLst/>
          </a:prstGeom>
        </p:spPr>
        <p:txBody>
          <a:bodyPr lIns="0" tIns="0" rIns="0" bIns="0" rtlCol="0" anchor="t">
            <a:spAutoFit/>
          </a:bodyPr>
          <a:lstStyle/>
          <a:p>
            <a:pPr algn="l">
              <a:lnSpc>
                <a:spcPts val="5096"/>
              </a:lnSpc>
            </a:pPr>
            <a:r>
              <a:rPr lang="en-US" sz="3640" dirty="0">
                <a:solidFill>
                  <a:srgbClr val="000000"/>
                </a:solidFill>
                <a:latin typeface="Century Gothic Paneuropean"/>
                <a:ea typeface="Century Gothic Paneuropean"/>
                <a:cs typeface="Century Gothic Paneuropean"/>
                <a:sym typeface="Century Gothic Paneuropean"/>
              </a:rPr>
              <a:t>This verification plan outlines the testing strategy for the </a:t>
            </a:r>
            <a:r>
              <a:rPr lang="en-US" sz="3640" b="1" dirty="0">
                <a:solidFill>
                  <a:srgbClr val="000000"/>
                </a:solidFill>
                <a:latin typeface="Century Gothic Paneuropean Bold"/>
                <a:ea typeface="Century Gothic Paneuropean Bold"/>
                <a:cs typeface="Century Gothic Paneuropean Bold"/>
                <a:sym typeface="Century Gothic Paneuropean Bold"/>
              </a:rPr>
              <a:t>Frame Aligner module</a:t>
            </a:r>
            <a:r>
              <a:rPr lang="en-US" sz="3640" dirty="0">
                <a:solidFill>
                  <a:srgbClr val="000000"/>
                </a:solidFill>
                <a:latin typeface="Century Gothic Paneuropean"/>
                <a:ea typeface="Century Gothic Paneuropean"/>
                <a:cs typeface="Century Gothic Paneuropean"/>
                <a:sym typeface="Century Gothic Paneuropean"/>
              </a:rPr>
              <a:t>, implemented in </a:t>
            </a:r>
            <a:r>
              <a:rPr lang="en-US" sz="3640" dirty="0" err="1">
                <a:solidFill>
                  <a:srgbClr val="000000"/>
                </a:solidFill>
                <a:latin typeface="Century Gothic Paneuropean"/>
                <a:ea typeface="Century Gothic Paneuropean"/>
                <a:cs typeface="Century Gothic Paneuropean"/>
                <a:sym typeface="Century Gothic Paneuropean"/>
              </a:rPr>
              <a:t>SystemVerilog</a:t>
            </a:r>
            <a:r>
              <a:rPr lang="en-US" sz="3640" dirty="0">
                <a:solidFill>
                  <a:srgbClr val="000000"/>
                </a:solidFill>
                <a:latin typeface="Century Gothic Paneuropean"/>
                <a:ea typeface="Century Gothic Paneuropean"/>
                <a:cs typeface="Century Gothic Paneuropean"/>
                <a:sym typeface="Century Gothic Paneuropean"/>
              </a:rPr>
              <a:t>, whose primary function is to detect frame boundaries within an incoming data stream and maintain frame alignment. The frame aligner accomplishes this by identifying specific header patterns.</a:t>
            </a:r>
          </a:p>
        </p:txBody>
      </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he-IL"/>
          </a:p>
        </p:txBody>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he-IL"/>
          </a:p>
        </p:txBody>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5" name="TextBox 15"/>
          <p:cNvSpPr txBox="1"/>
          <p:nvPr/>
        </p:nvSpPr>
        <p:spPr>
          <a:xfrm>
            <a:off x="6233811" y="2056336"/>
            <a:ext cx="5820378" cy="848200"/>
          </a:xfrm>
          <a:prstGeom prst="rect">
            <a:avLst/>
          </a:prstGeom>
        </p:spPr>
        <p:txBody>
          <a:bodyPr lIns="0" tIns="0" rIns="0" bIns="0" rtlCol="0" anchor="t">
            <a:spAutoFit/>
          </a:bodyPr>
          <a:lstStyle/>
          <a:p>
            <a:pPr algn="ctr">
              <a:lnSpc>
                <a:spcPts val="6935"/>
              </a:lnSpc>
              <a:spcBef>
                <a:spcPct val="0"/>
              </a:spcBef>
            </a:pPr>
            <a:r>
              <a:rPr lang="en-US" sz="4954">
                <a:solidFill>
                  <a:srgbClr val="000000"/>
                </a:solidFill>
                <a:latin typeface="Open Sans"/>
                <a:ea typeface="Open Sans"/>
                <a:cs typeface="Open Sans"/>
                <a:sym typeface="Open Sans"/>
              </a:rPr>
              <a:t>Goals of verification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txBody>
            <a:bodyPr/>
            <a:lstStyle/>
            <a:p>
              <a:endParaRPr lang="he-IL"/>
            </a:p>
          </p:txBody>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1194487" y="336272"/>
            <a:ext cx="15899026" cy="1392115"/>
          </a:xfrm>
          <a:prstGeom prst="rect">
            <a:avLst/>
          </a:prstGeom>
        </p:spPr>
        <p:txBody>
          <a:bodyPr lIns="0" tIns="0" rIns="0" bIns="0" rtlCol="0" anchor="t">
            <a:spAutoFit/>
          </a:bodyPr>
          <a:lstStyle/>
          <a:p>
            <a:pPr algn="ctr">
              <a:lnSpc>
                <a:spcPts val="11469"/>
              </a:lnSpc>
            </a:pPr>
            <a:r>
              <a:rPr lang="en-US" sz="8192" b="1">
                <a:solidFill>
                  <a:srgbClr val="000000"/>
                </a:solidFill>
                <a:latin typeface="Century Gothic Paneuropean Bold"/>
                <a:ea typeface="Century Gothic Paneuropean Bold"/>
                <a:cs typeface="Century Gothic Paneuropean Bold"/>
                <a:sym typeface="Century Gothic Paneuropean Bold"/>
              </a:rPr>
              <a:t>VERIFICATION ENVIRONMENT</a:t>
            </a:r>
          </a:p>
        </p:txBody>
      </p:sp>
      <p:sp>
        <p:nvSpPr>
          <p:cNvPr id="9" name="TextBox 9"/>
          <p:cNvSpPr txBox="1"/>
          <p:nvPr/>
        </p:nvSpPr>
        <p:spPr>
          <a:xfrm>
            <a:off x="2918326" y="3781046"/>
            <a:ext cx="12454772" cy="2526912"/>
          </a:xfrm>
          <a:prstGeom prst="rect">
            <a:avLst/>
          </a:prstGeom>
        </p:spPr>
        <p:txBody>
          <a:bodyPr lIns="0" tIns="0" rIns="0" bIns="0" rtlCol="0" anchor="t">
            <a:spAutoFit/>
          </a:bodyPr>
          <a:lstStyle/>
          <a:p>
            <a:pPr algn="l">
              <a:lnSpc>
                <a:spcPts val="5096"/>
              </a:lnSpc>
            </a:pPr>
            <a:r>
              <a:rPr lang="en-US" sz="3640">
                <a:solidFill>
                  <a:srgbClr val="000000"/>
                </a:solidFill>
                <a:latin typeface="Century Gothic Paneuropean"/>
                <a:ea typeface="Century Gothic Paneuropean"/>
                <a:cs typeface="Century Gothic Paneuropean"/>
                <a:sym typeface="Century Gothic Paneuropean"/>
              </a:rPr>
              <a:t>The simulation will be conducted using the system Verilog environment. A test bench will be created to simulate the module by feeding data into the registers and executing the operations.</a:t>
            </a:r>
          </a:p>
        </p:txBody>
      </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he-IL"/>
          </a:p>
        </p:txBody>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he-IL"/>
          </a:p>
        </p:txBody>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txBody>
            <a:bodyPr/>
            <a:lstStyle/>
            <a:p>
              <a:endParaRPr lang="he-IL"/>
            </a:p>
          </p:txBody>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5" name="TextBox 15"/>
          <p:cNvSpPr txBox="1"/>
          <p:nvPr/>
        </p:nvSpPr>
        <p:spPr>
          <a:xfrm>
            <a:off x="5606419" y="2056336"/>
            <a:ext cx="7075162" cy="848200"/>
          </a:xfrm>
          <a:prstGeom prst="rect">
            <a:avLst/>
          </a:prstGeom>
        </p:spPr>
        <p:txBody>
          <a:bodyPr lIns="0" tIns="0" rIns="0" bIns="0" rtlCol="0" anchor="t">
            <a:spAutoFit/>
          </a:bodyPr>
          <a:lstStyle/>
          <a:p>
            <a:pPr algn="ctr">
              <a:lnSpc>
                <a:spcPts val="6935"/>
              </a:lnSpc>
              <a:spcBef>
                <a:spcPct val="0"/>
              </a:spcBef>
            </a:pPr>
            <a:r>
              <a:rPr lang="en-US" sz="4954">
                <a:solidFill>
                  <a:srgbClr val="000000"/>
                </a:solidFill>
                <a:latin typeface="Open Sans"/>
                <a:ea typeface="Open Sans"/>
                <a:cs typeface="Open Sans"/>
                <a:sym typeface="Open Sans"/>
              </a:rPr>
              <a:t>Simulation Environment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17294</TotalTime>
  <Words>1128</Words>
  <Application>Microsoft Office PowerPoint</Application>
  <PresentationFormat>מותאם אישית</PresentationFormat>
  <Paragraphs>134</Paragraphs>
  <Slides>29</Slides>
  <Notes>1</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29</vt:i4>
      </vt:variant>
    </vt:vector>
  </HeadingPairs>
  <TitlesOfParts>
    <vt:vector size="37" baseType="lpstr">
      <vt:lpstr>Century Gothic Paneuropean</vt:lpstr>
      <vt:lpstr>Aptos</vt:lpstr>
      <vt:lpstr>Open Sans Bold</vt:lpstr>
      <vt:lpstr>Century Gothic Paneuropean Bold</vt:lpstr>
      <vt:lpstr>Open Sans</vt:lpstr>
      <vt:lpstr>Arial</vt:lpstr>
      <vt:lpstr>Calibri</vt:lpstr>
      <vt:lpstr>Office Theme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Frame aligner verification plan</dc:title>
  <dc:creator>דניאל איסחקבייב</dc:creator>
  <cp:lastModifiedBy>דניאל איסחקבייב</cp:lastModifiedBy>
  <cp:revision>5</cp:revision>
  <dcterms:created xsi:type="dcterms:W3CDTF">2006-08-16T00:00:00Z</dcterms:created>
  <dcterms:modified xsi:type="dcterms:W3CDTF">2024-11-13T20:31:15Z</dcterms:modified>
  <dc:identifier>DAGU9jbqWQ4</dc:identifier>
</cp:coreProperties>
</file>