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82" r:id="rId5"/>
    <p:sldId id="297" r:id="rId6"/>
    <p:sldId id="299" r:id="rId7"/>
    <p:sldId id="302" r:id="rId8"/>
    <p:sldId id="303" r:id="rId9"/>
    <p:sldId id="304" r:id="rId10"/>
    <p:sldId id="306" r:id="rId11"/>
    <p:sldId id="305" r:id="rId12"/>
    <p:sldId id="308" r:id="rId13"/>
    <p:sldId id="311" r:id="rId14"/>
    <p:sldId id="312" r:id="rId15"/>
    <p:sldId id="309" r:id="rId16"/>
    <p:sldId id="310" r:id="rId17"/>
    <p:sldId id="298"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D990"/>
    <a:srgbClr val="93E9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58C54-8AA8-4F91-ACFF-2D52D3ABDFA6}" v="7" dt="2024-05-11T23:12:20.363"/>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31" autoAdjust="0"/>
  </p:normalViewPr>
  <p:slideViewPr>
    <p:cSldViewPr snapToGrid="0">
      <p:cViewPr varScale="1">
        <p:scale>
          <a:sx n="77" d="100"/>
          <a:sy n="77" d="100"/>
        </p:scale>
        <p:origin x="180"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O'Brien" userId="52b9882d-0677-4d4b-a4bf-04606e854e98" providerId="ADAL" clId="{16658C54-8AA8-4F91-ACFF-2D52D3ABDFA6}"/>
    <pc:docChg chg="undo custSel addSld delSld modSld sldOrd">
      <pc:chgData name="Daniel O'Brien" userId="52b9882d-0677-4d4b-a4bf-04606e854e98" providerId="ADAL" clId="{16658C54-8AA8-4F91-ACFF-2D52D3ABDFA6}" dt="2024-05-18T16:13:37.023" v="6484" actId="20577"/>
      <pc:docMkLst>
        <pc:docMk/>
      </pc:docMkLst>
      <pc:sldChg chg="modSp mod">
        <pc:chgData name="Daniel O'Brien" userId="52b9882d-0677-4d4b-a4bf-04606e854e98" providerId="ADAL" clId="{16658C54-8AA8-4F91-ACFF-2D52D3ABDFA6}" dt="2024-05-18T16:13:37.023" v="6484" actId="20577"/>
        <pc:sldMkLst>
          <pc:docMk/>
          <pc:sldMk cId="3899961691" sldId="282"/>
        </pc:sldMkLst>
        <pc:spChg chg="mod">
          <ac:chgData name="Daniel O'Brien" userId="52b9882d-0677-4d4b-a4bf-04606e854e98" providerId="ADAL" clId="{16658C54-8AA8-4F91-ACFF-2D52D3ABDFA6}" dt="2024-05-18T16:13:37.023" v="6484" actId="20577"/>
          <ac:spMkLst>
            <pc:docMk/>
            <pc:sldMk cId="3899961691" sldId="282"/>
            <ac:spMk id="16" creationId="{E2F2BFDF-E9F2-4569-A9F2-E1FFCB7FB82D}"/>
          </ac:spMkLst>
        </pc:spChg>
      </pc:sldChg>
      <pc:sldChg chg="addSp delSp modSp mod">
        <pc:chgData name="Daniel O'Brien" userId="52b9882d-0677-4d4b-a4bf-04606e854e98" providerId="ADAL" clId="{16658C54-8AA8-4F91-ACFF-2D52D3ABDFA6}" dt="2024-05-11T21:39:40.841" v="1509" actId="1076"/>
        <pc:sldMkLst>
          <pc:docMk/>
          <pc:sldMk cId="3819603577" sldId="302"/>
        </pc:sldMkLst>
        <pc:picChg chg="add del">
          <ac:chgData name="Daniel O'Brien" userId="52b9882d-0677-4d4b-a4bf-04606e854e98" providerId="ADAL" clId="{16658C54-8AA8-4F91-ACFF-2D52D3ABDFA6}" dt="2024-05-11T21:39:33.045" v="1505" actId="22"/>
          <ac:picMkLst>
            <pc:docMk/>
            <pc:sldMk cId="3819603577" sldId="302"/>
            <ac:picMk id="8" creationId="{3B98643A-5065-7E23-C410-94E27E990836}"/>
          </ac:picMkLst>
        </pc:picChg>
        <pc:picChg chg="add mod">
          <ac:chgData name="Daniel O'Brien" userId="52b9882d-0677-4d4b-a4bf-04606e854e98" providerId="ADAL" clId="{16658C54-8AA8-4F91-ACFF-2D52D3ABDFA6}" dt="2024-05-11T21:39:40.841" v="1509" actId="1076"/>
          <ac:picMkLst>
            <pc:docMk/>
            <pc:sldMk cId="3819603577" sldId="302"/>
            <ac:picMk id="11" creationId="{A99B2DF2-B328-3FA3-4568-1B6F79B46449}"/>
          </ac:picMkLst>
        </pc:picChg>
      </pc:sldChg>
      <pc:sldChg chg="modSp mod">
        <pc:chgData name="Daniel O'Brien" userId="52b9882d-0677-4d4b-a4bf-04606e854e98" providerId="ADAL" clId="{16658C54-8AA8-4F91-ACFF-2D52D3ABDFA6}" dt="2024-05-11T21:24:05.798" v="787" actId="20577"/>
        <pc:sldMkLst>
          <pc:docMk/>
          <pc:sldMk cId="796967604" sldId="303"/>
        </pc:sldMkLst>
        <pc:spChg chg="mod">
          <ac:chgData name="Daniel O'Brien" userId="52b9882d-0677-4d4b-a4bf-04606e854e98" providerId="ADAL" clId="{16658C54-8AA8-4F91-ACFF-2D52D3ABDFA6}" dt="2024-05-11T21:24:05.798" v="787" actId="20577"/>
          <ac:spMkLst>
            <pc:docMk/>
            <pc:sldMk cId="796967604" sldId="303"/>
            <ac:spMk id="10" creationId="{A6955756-6EA4-4A88-7AC8-1E3D5E5AD3AC}"/>
          </ac:spMkLst>
        </pc:spChg>
      </pc:sldChg>
      <pc:sldChg chg="addSp modSp mod">
        <pc:chgData name="Daniel O'Brien" userId="52b9882d-0677-4d4b-a4bf-04606e854e98" providerId="ADAL" clId="{16658C54-8AA8-4F91-ACFF-2D52D3ABDFA6}" dt="2024-05-12T03:52:38.815" v="6475" actId="20577"/>
        <pc:sldMkLst>
          <pc:docMk/>
          <pc:sldMk cId="1355633086" sldId="304"/>
        </pc:sldMkLst>
        <pc:spChg chg="mod">
          <ac:chgData name="Daniel O'Brien" userId="52b9882d-0677-4d4b-a4bf-04606e854e98" providerId="ADAL" clId="{16658C54-8AA8-4F91-ACFF-2D52D3ABDFA6}" dt="2024-05-12T03:52:38.815" v="6475" actId="20577"/>
          <ac:spMkLst>
            <pc:docMk/>
            <pc:sldMk cId="1355633086" sldId="304"/>
            <ac:spMk id="10" creationId="{A6955756-6EA4-4A88-7AC8-1E3D5E5AD3AC}"/>
          </ac:spMkLst>
        </pc:spChg>
        <pc:picChg chg="add mod">
          <ac:chgData name="Daniel O'Brien" userId="52b9882d-0677-4d4b-a4bf-04606e854e98" providerId="ADAL" clId="{16658C54-8AA8-4F91-ACFF-2D52D3ABDFA6}" dt="2024-05-11T21:41:17.304" v="1646" actId="1076"/>
          <ac:picMkLst>
            <pc:docMk/>
            <pc:sldMk cId="1355633086" sldId="304"/>
            <ac:picMk id="8" creationId="{1AA57BB2-9A0C-E5D1-CB53-041845DB780A}"/>
          </ac:picMkLst>
        </pc:picChg>
      </pc:sldChg>
      <pc:sldChg chg="addSp modSp mod">
        <pc:chgData name="Daniel O'Brien" userId="52b9882d-0677-4d4b-a4bf-04606e854e98" providerId="ADAL" clId="{16658C54-8AA8-4F91-ACFF-2D52D3ABDFA6}" dt="2024-05-11T23:25:10.491" v="5014" actId="20577"/>
        <pc:sldMkLst>
          <pc:docMk/>
          <pc:sldMk cId="1077101589" sldId="305"/>
        </pc:sldMkLst>
        <pc:spChg chg="mod">
          <ac:chgData name="Daniel O'Brien" userId="52b9882d-0677-4d4b-a4bf-04606e854e98" providerId="ADAL" clId="{16658C54-8AA8-4F91-ACFF-2D52D3ABDFA6}" dt="2024-05-11T23:04:42.435" v="3351" actId="20577"/>
          <ac:spMkLst>
            <pc:docMk/>
            <pc:sldMk cId="1077101589" sldId="305"/>
            <ac:spMk id="3" creationId="{200B3D2B-613A-41BE-987D-E6A1324B456D}"/>
          </ac:spMkLst>
        </pc:spChg>
        <pc:spChg chg="add">
          <ac:chgData name="Daniel O'Brien" userId="52b9882d-0677-4d4b-a4bf-04606e854e98" providerId="ADAL" clId="{16658C54-8AA8-4F91-ACFF-2D52D3ABDFA6}" dt="2024-05-11T22:38:11.852" v="3200"/>
          <ac:spMkLst>
            <pc:docMk/>
            <pc:sldMk cId="1077101589" sldId="305"/>
            <ac:spMk id="4" creationId="{A286BFB5-D260-8025-BE9D-6452269F2317}"/>
          </ac:spMkLst>
        </pc:spChg>
        <pc:spChg chg="add">
          <ac:chgData name="Daniel O'Brien" userId="52b9882d-0677-4d4b-a4bf-04606e854e98" providerId="ADAL" clId="{16658C54-8AA8-4F91-ACFF-2D52D3ABDFA6}" dt="2024-05-11T22:38:14.798" v="3201"/>
          <ac:spMkLst>
            <pc:docMk/>
            <pc:sldMk cId="1077101589" sldId="305"/>
            <ac:spMk id="8" creationId="{4F65AB4E-01D5-1979-6158-16305CEAF73F}"/>
          </ac:spMkLst>
        </pc:spChg>
        <pc:spChg chg="mod">
          <ac:chgData name="Daniel O'Brien" userId="52b9882d-0677-4d4b-a4bf-04606e854e98" providerId="ADAL" clId="{16658C54-8AA8-4F91-ACFF-2D52D3ABDFA6}" dt="2024-05-11T23:25:10.491" v="5014" actId="20577"/>
          <ac:spMkLst>
            <pc:docMk/>
            <pc:sldMk cId="1077101589" sldId="305"/>
            <ac:spMk id="10" creationId="{A6955756-6EA4-4A88-7AC8-1E3D5E5AD3AC}"/>
          </ac:spMkLst>
        </pc:spChg>
        <pc:picChg chg="add mod">
          <ac:chgData name="Daniel O'Brien" userId="52b9882d-0677-4d4b-a4bf-04606e854e98" providerId="ADAL" clId="{16658C54-8AA8-4F91-ACFF-2D52D3ABDFA6}" dt="2024-05-11T22:39:34.366" v="3344" actId="14100"/>
          <ac:picMkLst>
            <pc:docMk/>
            <pc:sldMk cId="1077101589" sldId="305"/>
            <ac:picMk id="11" creationId="{CF6894FC-47FE-0AA3-BD61-F67FB75BDABE}"/>
          </ac:picMkLst>
        </pc:picChg>
      </pc:sldChg>
      <pc:sldChg chg="addSp modSp mod ord">
        <pc:chgData name="Daniel O'Brien" userId="52b9882d-0677-4d4b-a4bf-04606e854e98" providerId="ADAL" clId="{16658C54-8AA8-4F91-ACFF-2D52D3ABDFA6}" dt="2024-05-11T22:38:01.258" v="3199" actId="14100"/>
        <pc:sldMkLst>
          <pc:docMk/>
          <pc:sldMk cId="562447081" sldId="306"/>
        </pc:sldMkLst>
        <pc:spChg chg="mod">
          <ac:chgData name="Daniel O'Brien" userId="52b9882d-0677-4d4b-a4bf-04606e854e98" providerId="ADAL" clId="{16658C54-8AA8-4F91-ACFF-2D52D3ABDFA6}" dt="2024-05-11T22:31:32.818" v="2534" actId="20577"/>
          <ac:spMkLst>
            <pc:docMk/>
            <pc:sldMk cId="562447081" sldId="306"/>
            <ac:spMk id="10" creationId="{A6955756-6EA4-4A88-7AC8-1E3D5E5AD3AC}"/>
          </ac:spMkLst>
        </pc:spChg>
        <pc:picChg chg="add mod">
          <ac:chgData name="Daniel O'Brien" userId="52b9882d-0677-4d4b-a4bf-04606e854e98" providerId="ADAL" clId="{16658C54-8AA8-4F91-ACFF-2D52D3ABDFA6}" dt="2024-05-11T22:38:01.258" v="3199" actId="14100"/>
          <ac:picMkLst>
            <pc:docMk/>
            <pc:sldMk cId="562447081" sldId="306"/>
            <ac:picMk id="8" creationId="{4D61ADC2-3B4A-B57A-6EC8-68B5BF55891B}"/>
          </ac:picMkLst>
        </pc:picChg>
      </pc:sldChg>
      <pc:sldChg chg="del">
        <pc:chgData name="Daniel O'Brien" userId="52b9882d-0677-4d4b-a4bf-04606e854e98" providerId="ADAL" clId="{16658C54-8AA8-4F91-ACFF-2D52D3ABDFA6}" dt="2024-05-11T23:03:50.717" v="3345" actId="2696"/>
        <pc:sldMkLst>
          <pc:docMk/>
          <pc:sldMk cId="1676891206" sldId="307"/>
        </pc:sldMkLst>
      </pc:sldChg>
      <pc:sldChg chg="addSp modSp mod">
        <pc:chgData name="Daniel O'Brien" userId="52b9882d-0677-4d4b-a4bf-04606e854e98" providerId="ADAL" clId="{16658C54-8AA8-4F91-ACFF-2D52D3ABDFA6}" dt="2024-05-11T23:24:04.719" v="4956" actId="1076"/>
        <pc:sldMkLst>
          <pc:docMk/>
          <pc:sldMk cId="3551189785" sldId="308"/>
        </pc:sldMkLst>
        <pc:spChg chg="mod">
          <ac:chgData name="Daniel O'Brien" userId="52b9882d-0677-4d4b-a4bf-04606e854e98" providerId="ADAL" clId="{16658C54-8AA8-4F91-ACFF-2D52D3ABDFA6}" dt="2024-05-11T23:04:56.518" v="3360" actId="20577"/>
          <ac:spMkLst>
            <pc:docMk/>
            <pc:sldMk cId="3551189785" sldId="308"/>
            <ac:spMk id="3" creationId="{200B3D2B-613A-41BE-987D-E6A1324B456D}"/>
          </ac:spMkLst>
        </pc:spChg>
        <pc:spChg chg="mod">
          <ac:chgData name="Daniel O'Brien" userId="52b9882d-0677-4d4b-a4bf-04606e854e98" providerId="ADAL" clId="{16658C54-8AA8-4F91-ACFF-2D52D3ABDFA6}" dt="2024-05-11T23:09:23.486" v="4058" actId="20577"/>
          <ac:spMkLst>
            <pc:docMk/>
            <pc:sldMk cId="3551189785" sldId="308"/>
            <ac:spMk id="10" creationId="{A6955756-6EA4-4A88-7AC8-1E3D5E5AD3AC}"/>
          </ac:spMkLst>
        </pc:spChg>
        <pc:picChg chg="add mod">
          <ac:chgData name="Daniel O'Brien" userId="52b9882d-0677-4d4b-a4bf-04606e854e98" providerId="ADAL" clId="{16658C54-8AA8-4F91-ACFF-2D52D3ABDFA6}" dt="2024-05-11T23:24:04.719" v="4956" actId="1076"/>
          <ac:picMkLst>
            <pc:docMk/>
            <pc:sldMk cId="3551189785" sldId="308"/>
            <ac:picMk id="8" creationId="{AD155739-F7F4-43E5-25C9-81C3F5DD0148}"/>
          </ac:picMkLst>
        </pc:picChg>
      </pc:sldChg>
      <pc:sldChg chg="modSp mod">
        <pc:chgData name="Daniel O'Brien" userId="52b9882d-0677-4d4b-a4bf-04606e854e98" providerId="ADAL" clId="{16658C54-8AA8-4F91-ACFF-2D52D3ABDFA6}" dt="2024-05-11T23:43:10.863" v="6408" actId="20577"/>
        <pc:sldMkLst>
          <pc:docMk/>
          <pc:sldMk cId="3721028723" sldId="309"/>
        </pc:sldMkLst>
        <pc:spChg chg="mod">
          <ac:chgData name="Daniel O'Brien" userId="52b9882d-0677-4d4b-a4bf-04606e854e98" providerId="ADAL" clId="{16658C54-8AA8-4F91-ACFF-2D52D3ABDFA6}" dt="2024-05-11T23:43:10.863" v="6408" actId="20577"/>
          <ac:spMkLst>
            <pc:docMk/>
            <pc:sldMk cId="3721028723" sldId="309"/>
            <ac:spMk id="10" creationId="{A6955756-6EA4-4A88-7AC8-1E3D5E5AD3AC}"/>
          </ac:spMkLst>
        </pc:spChg>
      </pc:sldChg>
      <pc:sldChg chg="modSp mod">
        <pc:chgData name="Daniel O'Brien" userId="52b9882d-0677-4d4b-a4bf-04606e854e98" providerId="ADAL" clId="{16658C54-8AA8-4F91-ACFF-2D52D3ABDFA6}" dt="2024-05-11T23:40:20.702" v="6387" actId="20577"/>
        <pc:sldMkLst>
          <pc:docMk/>
          <pc:sldMk cId="2078146878" sldId="310"/>
        </pc:sldMkLst>
        <pc:spChg chg="mod">
          <ac:chgData name="Daniel O'Brien" userId="52b9882d-0677-4d4b-a4bf-04606e854e98" providerId="ADAL" clId="{16658C54-8AA8-4F91-ACFF-2D52D3ABDFA6}" dt="2024-05-11T23:40:20.702" v="6387" actId="20577"/>
          <ac:spMkLst>
            <pc:docMk/>
            <pc:sldMk cId="2078146878" sldId="310"/>
            <ac:spMk id="10" creationId="{A6955756-6EA4-4A88-7AC8-1E3D5E5AD3AC}"/>
          </ac:spMkLst>
        </pc:spChg>
      </pc:sldChg>
      <pc:sldChg chg="addSp modSp add mod">
        <pc:chgData name="Daniel O'Brien" userId="52b9882d-0677-4d4b-a4bf-04606e854e98" providerId="ADAL" clId="{16658C54-8AA8-4F91-ACFF-2D52D3ABDFA6}" dt="2024-05-11T23:26:09.613" v="5074" actId="14100"/>
        <pc:sldMkLst>
          <pc:docMk/>
          <pc:sldMk cId="4294175763" sldId="311"/>
        </pc:sldMkLst>
        <pc:spChg chg="mod">
          <ac:chgData name="Daniel O'Brien" userId="52b9882d-0677-4d4b-a4bf-04606e854e98" providerId="ADAL" clId="{16658C54-8AA8-4F91-ACFF-2D52D3ABDFA6}" dt="2024-05-11T23:09:42.547" v="4062" actId="20577"/>
          <ac:spMkLst>
            <pc:docMk/>
            <pc:sldMk cId="4294175763" sldId="311"/>
            <ac:spMk id="3" creationId="{200B3D2B-613A-41BE-987D-E6A1324B456D}"/>
          </ac:spMkLst>
        </pc:spChg>
        <pc:spChg chg="mod">
          <ac:chgData name="Daniel O'Brien" userId="52b9882d-0677-4d4b-a4bf-04606e854e98" providerId="ADAL" clId="{16658C54-8AA8-4F91-ACFF-2D52D3ABDFA6}" dt="2024-05-11T23:26:06.755" v="5073" actId="20577"/>
          <ac:spMkLst>
            <pc:docMk/>
            <pc:sldMk cId="4294175763" sldId="311"/>
            <ac:spMk id="10" creationId="{A6955756-6EA4-4A88-7AC8-1E3D5E5AD3AC}"/>
          </ac:spMkLst>
        </pc:spChg>
        <pc:picChg chg="add mod">
          <ac:chgData name="Daniel O'Brien" userId="52b9882d-0677-4d4b-a4bf-04606e854e98" providerId="ADAL" clId="{16658C54-8AA8-4F91-ACFF-2D52D3ABDFA6}" dt="2024-05-11T23:26:09.613" v="5074" actId="14100"/>
          <ac:picMkLst>
            <pc:docMk/>
            <pc:sldMk cId="4294175763" sldId="311"/>
            <ac:picMk id="8" creationId="{678AAC68-A972-5F91-7A61-60AE752F05CE}"/>
          </ac:picMkLst>
        </pc:picChg>
      </pc:sldChg>
      <pc:sldChg chg="addSp modSp add mod">
        <pc:chgData name="Daniel O'Brien" userId="52b9882d-0677-4d4b-a4bf-04606e854e98" providerId="ADAL" clId="{16658C54-8AA8-4F91-ACFF-2D52D3ABDFA6}" dt="2024-05-11T23:26:03.503" v="5069" actId="1076"/>
        <pc:sldMkLst>
          <pc:docMk/>
          <pc:sldMk cId="2754442674" sldId="312"/>
        </pc:sldMkLst>
        <pc:spChg chg="mod">
          <ac:chgData name="Daniel O'Brien" userId="52b9882d-0677-4d4b-a4bf-04606e854e98" providerId="ADAL" clId="{16658C54-8AA8-4F91-ACFF-2D52D3ABDFA6}" dt="2024-05-11T23:12:25.390" v="4479" actId="20577"/>
          <ac:spMkLst>
            <pc:docMk/>
            <pc:sldMk cId="2754442674" sldId="312"/>
            <ac:spMk id="3" creationId="{200B3D2B-613A-41BE-987D-E6A1324B456D}"/>
          </ac:spMkLst>
        </pc:spChg>
        <pc:spChg chg="mod">
          <ac:chgData name="Daniel O'Brien" userId="52b9882d-0677-4d4b-a4bf-04606e854e98" providerId="ADAL" clId="{16658C54-8AA8-4F91-ACFF-2D52D3ABDFA6}" dt="2024-05-11T23:25:51.558" v="5067" actId="20577"/>
          <ac:spMkLst>
            <pc:docMk/>
            <pc:sldMk cId="2754442674" sldId="312"/>
            <ac:spMk id="10" creationId="{A6955756-6EA4-4A88-7AC8-1E3D5E5AD3AC}"/>
          </ac:spMkLst>
        </pc:spChg>
        <pc:picChg chg="add mod">
          <ac:chgData name="Daniel O'Brien" userId="52b9882d-0677-4d4b-a4bf-04606e854e98" providerId="ADAL" clId="{16658C54-8AA8-4F91-ACFF-2D52D3ABDFA6}" dt="2024-05-11T23:26:03.503" v="5069" actId="1076"/>
          <ac:picMkLst>
            <pc:docMk/>
            <pc:sldMk cId="2754442674" sldId="312"/>
            <ac:picMk id="8" creationId="{5C510F7B-DAA7-64EC-A0D9-48B3D8794E8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18/05/2024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18/05/2024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134885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11</a:t>
            </a:fld>
            <a:endParaRPr lang="en-GB"/>
          </a:p>
        </p:txBody>
      </p:sp>
    </p:spTree>
    <p:extLst>
      <p:ext uri="{BB962C8B-B14F-4D97-AF65-F5344CB8AC3E}">
        <p14:creationId xmlns:p14="http://schemas.microsoft.com/office/powerpoint/2010/main" val="293763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12</a:t>
            </a:fld>
            <a:endParaRPr lang="en-GB"/>
          </a:p>
        </p:txBody>
      </p:sp>
    </p:spTree>
    <p:extLst>
      <p:ext uri="{BB962C8B-B14F-4D97-AF65-F5344CB8AC3E}">
        <p14:creationId xmlns:p14="http://schemas.microsoft.com/office/powerpoint/2010/main" val="481008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13</a:t>
            </a:fld>
            <a:endParaRPr lang="en-GB"/>
          </a:p>
        </p:txBody>
      </p:sp>
    </p:spTree>
    <p:extLst>
      <p:ext uri="{BB962C8B-B14F-4D97-AF65-F5344CB8AC3E}">
        <p14:creationId xmlns:p14="http://schemas.microsoft.com/office/powerpoint/2010/main" val="50086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14</a:t>
            </a:fld>
            <a:endParaRPr lang="en-GB"/>
          </a:p>
        </p:txBody>
      </p:sp>
    </p:spTree>
    <p:extLst>
      <p:ext uri="{BB962C8B-B14F-4D97-AF65-F5344CB8AC3E}">
        <p14:creationId xmlns:p14="http://schemas.microsoft.com/office/powerpoint/2010/main" val="248118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332278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30924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140197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2890265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6</a:t>
            </a:fld>
            <a:endParaRPr lang="en-GB"/>
          </a:p>
        </p:txBody>
      </p:sp>
    </p:spTree>
    <p:extLst>
      <p:ext uri="{BB962C8B-B14F-4D97-AF65-F5344CB8AC3E}">
        <p14:creationId xmlns:p14="http://schemas.microsoft.com/office/powerpoint/2010/main" val="325420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7</a:t>
            </a:fld>
            <a:endParaRPr lang="en-GB"/>
          </a:p>
        </p:txBody>
      </p:sp>
    </p:spTree>
    <p:extLst>
      <p:ext uri="{BB962C8B-B14F-4D97-AF65-F5344CB8AC3E}">
        <p14:creationId xmlns:p14="http://schemas.microsoft.com/office/powerpoint/2010/main" val="389842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147205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88628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a:solidFill>
                  <a:schemeClr val="tx1">
                    <a:lumMod val="50000"/>
                    <a:lumOff val="50000"/>
                  </a:schemeClr>
                </a:solidFill>
                <a:latin typeface="Corbel" panose="020B0503020204020204" pitchFamily="34" charset="0"/>
              </a:rPr>
              <a:t>WOODGROVE</a:t>
            </a:r>
            <a:r>
              <a:rPr lang="en-GB" sz="1600" b="1" spc="-100" noProof="0">
                <a:solidFill>
                  <a:schemeClr val="accent1"/>
                </a:solidFill>
                <a:latin typeface="Corbel" panose="020B0503020204020204" pitchFamily="34" charset="0"/>
              </a:rPr>
              <a:t> </a:t>
            </a:r>
            <a:r>
              <a:rPr lang="en-GB" sz="1600" b="1" spc="-100" noProof="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sets/paultimothymooney/chest-xray-pneumon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16" name="TextBox 15">
            <a:extLst>
              <a:ext uri="{FF2B5EF4-FFF2-40B4-BE49-F238E27FC236}">
                <a16:creationId xmlns:a16="http://schemas.microsoft.com/office/drawing/2014/main" id="{E2F2BFDF-E9F2-4569-A9F2-E1FFCB7FB82D}"/>
              </a:ext>
            </a:extLst>
          </p:cNvPr>
          <p:cNvSpPr txBox="1"/>
          <p:nvPr/>
        </p:nvSpPr>
        <p:spPr>
          <a:xfrm>
            <a:off x="5318995" y="4206612"/>
            <a:ext cx="1879577" cy="279367"/>
          </a:xfrm>
          <a:prstGeom prst="rect">
            <a:avLst/>
          </a:prstGeom>
          <a:noFill/>
        </p:spPr>
        <p:txBody>
          <a:bodyPr wrap="square" lIns="0" tIns="36000" rIns="0" bIns="0" rtlCol="0">
            <a:spAutoFit/>
          </a:bodyPr>
          <a:lstStyle/>
          <a:p>
            <a:pPr algn="r" rtl="0">
              <a:lnSpc>
                <a:spcPts val="1400"/>
              </a:lnSpc>
            </a:pPr>
            <a:r>
              <a:rPr lang="en-GB" sz="3200" b="1" spc="-100" dirty="0">
                <a:solidFill>
                  <a:schemeClr val="tx1">
                    <a:lumMod val="50000"/>
                    <a:lumOff val="50000"/>
                  </a:schemeClr>
                </a:solidFill>
                <a:latin typeface="Corbel" panose="020B0503020204020204" pitchFamily="34" charset="0"/>
              </a:rPr>
              <a:t>---------</a:t>
            </a:r>
            <a:endParaRPr lang="en-GB" sz="32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00322" y="4659293"/>
            <a:ext cx="6798250" cy="1192039"/>
          </a:xfrm>
        </p:spPr>
        <p:txBody>
          <a:bodyPr rtlCol="0"/>
          <a:lstStyle/>
          <a:p>
            <a:pPr rtl="0"/>
            <a:r>
              <a:rPr lang="en-US" sz="3600"/>
              <a:t>Data Mining and Foundations of AI: Assessment 2</a:t>
            </a:r>
            <a:endParaRPr lang="en-US" sz="36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solidFill>
            <a:schemeClr val="tx1"/>
          </a:solidFill>
        </p:spPr>
        <p:txBody>
          <a:bodyPr rtlCol="0"/>
          <a:lstStyle/>
          <a:p>
            <a:pPr rtl="0"/>
            <a:r>
              <a:rPr lang="en-GB"/>
              <a:t> </a:t>
            </a:r>
            <a:endParaRPr lang="en-GB" dirty="0"/>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SVM: X-AI</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24900" cy="5078313"/>
          </a:xfrm>
          <a:prstGeom prst="rect">
            <a:avLst/>
          </a:prstGeom>
          <a:noFill/>
        </p:spPr>
        <p:txBody>
          <a:bodyPr wrap="square" rtlCol="0">
            <a:spAutoFit/>
          </a:bodyPr>
          <a:lstStyle/>
          <a:p>
            <a:r>
              <a:rPr lang="en-GB" dirty="0"/>
              <a:t>I employed similar analysis methods to my SVM model.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285750" indent="-285750">
              <a:buFont typeface="Arial" panose="020B0604020202020204" pitchFamily="34" charset="0"/>
              <a:buChar char="•"/>
            </a:pPr>
            <a:r>
              <a:rPr lang="en-GB" dirty="0"/>
              <a:t>From this image, it is obvious why the SVM model has a lower, and often turbulent, accuracy score. </a:t>
            </a:r>
          </a:p>
          <a:p>
            <a:pPr marL="285750" indent="-285750">
              <a:buFont typeface="Arial" panose="020B0604020202020204" pitchFamily="34" charset="0"/>
              <a:buChar char="•"/>
            </a:pPr>
            <a:r>
              <a:rPr lang="en-GB" dirty="0"/>
              <a:t>There is a significant focus on the ribcage as opposed to the telltale signs of pneumonia.</a:t>
            </a:r>
          </a:p>
          <a:p>
            <a:pPr marL="285750" indent="-285750">
              <a:buFont typeface="Arial" panose="020B0604020202020204" pitchFamily="34" charset="0"/>
              <a:buChar char="•"/>
            </a:pPr>
            <a:r>
              <a:rPr lang="en-GB" dirty="0"/>
              <a:t>There is also a large focus on irrelevant features such as the letter, which SVM models are unable to filter out as easily as other models.</a:t>
            </a:r>
          </a:p>
        </p:txBody>
      </p:sp>
      <p:pic>
        <p:nvPicPr>
          <p:cNvPr id="8" name="Picture 7">
            <a:extLst>
              <a:ext uri="{FF2B5EF4-FFF2-40B4-BE49-F238E27FC236}">
                <a16:creationId xmlns:a16="http://schemas.microsoft.com/office/drawing/2014/main" id="{678AAC68-A972-5F91-7A61-60AE752F05CE}"/>
              </a:ext>
            </a:extLst>
          </p:cNvPr>
          <p:cNvPicPr>
            <a:picLocks noChangeAspect="1"/>
          </p:cNvPicPr>
          <p:nvPr/>
        </p:nvPicPr>
        <p:blipFill>
          <a:blip r:embed="rId4"/>
          <a:stretch>
            <a:fillRect/>
          </a:stretch>
        </p:blipFill>
        <p:spPr>
          <a:xfrm>
            <a:off x="622298" y="1792150"/>
            <a:ext cx="3683002" cy="3032191"/>
          </a:xfrm>
          <a:prstGeom prst="rect">
            <a:avLst/>
          </a:prstGeom>
        </p:spPr>
      </p:pic>
    </p:spTree>
    <p:extLst>
      <p:ext uri="{BB962C8B-B14F-4D97-AF65-F5344CB8AC3E}">
        <p14:creationId xmlns:p14="http://schemas.microsoft.com/office/powerpoint/2010/main" val="429417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RF: X-AI</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24900" cy="5078313"/>
          </a:xfrm>
          <a:prstGeom prst="rect">
            <a:avLst/>
          </a:prstGeom>
          <a:noFill/>
        </p:spPr>
        <p:txBody>
          <a:bodyPr wrap="square" rtlCol="0">
            <a:spAutoFit/>
          </a:bodyPr>
          <a:lstStyle/>
          <a:p>
            <a:r>
              <a:rPr lang="en-GB" dirty="0"/>
              <a:t>I decided on a heatmap for my RF model too. However, as GCAM isn’t compatible with RF models, I utilised a SHAP analysis of pixel importance and then mapped that on to a heatmap.</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285750" indent="-285750">
              <a:buFont typeface="Arial" panose="020B0604020202020204" pitchFamily="34" charset="0"/>
              <a:buChar char="•"/>
            </a:pPr>
            <a:r>
              <a:rPr lang="en-GB" dirty="0"/>
              <a:t>This image shows little focus on the middle of the image, where the lungs are.</a:t>
            </a:r>
          </a:p>
          <a:p>
            <a:pPr marL="285750" indent="-285750">
              <a:buFont typeface="Arial" panose="020B0604020202020204" pitchFamily="34" charset="0"/>
              <a:buChar char="•"/>
            </a:pPr>
            <a:r>
              <a:rPr lang="en-GB" dirty="0"/>
              <a:t>Seemingly random spots on the image showing high importance are likely other symptoms such as wall thickening or mosaic perfusion.</a:t>
            </a:r>
          </a:p>
          <a:p>
            <a:pPr marL="285750" indent="-285750">
              <a:buFont typeface="Arial" panose="020B0604020202020204" pitchFamily="34" charset="0"/>
              <a:buChar char="•"/>
            </a:pPr>
            <a:r>
              <a:rPr lang="en-GB" dirty="0"/>
              <a:t>This should reveal why the accuracy is around the 60% mark – it often gets confused.</a:t>
            </a:r>
          </a:p>
        </p:txBody>
      </p:sp>
      <p:pic>
        <p:nvPicPr>
          <p:cNvPr id="8" name="Picture 7">
            <a:extLst>
              <a:ext uri="{FF2B5EF4-FFF2-40B4-BE49-F238E27FC236}">
                <a16:creationId xmlns:a16="http://schemas.microsoft.com/office/drawing/2014/main" id="{5C510F7B-DAA7-64EC-A0D9-48B3D8794E8A}"/>
              </a:ext>
            </a:extLst>
          </p:cNvPr>
          <p:cNvPicPr>
            <a:picLocks noChangeAspect="1"/>
          </p:cNvPicPr>
          <p:nvPr/>
        </p:nvPicPr>
        <p:blipFill>
          <a:blip r:embed="rId4"/>
          <a:stretch>
            <a:fillRect/>
          </a:stretch>
        </p:blipFill>
        <p:spPr>
          <a:xfrm>
            <a:off x="622300" y="2279460"/>
            <a:ext cx="3467100" cy="2896049"/>
          </a:xfrm>
          <a:prstGeom prst="rect">
            <a:avLst/>
          </a:prstGeom>
        </p:spPr>
      </p:pic>
    </p:spTree>
    <p:extLst>
      <p:ext uri="{BB962C8B-B14F-4D97-AF65-F5344CB8AC3E}">
        <p14:creationId xmlns:p14="http://schemas.microsoft.com/office/powerpoint/2010/main" val="275444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Comparative Analysis</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24900" cy="3970318"/>
          </a:xfrm>
          <a:prstGeom prst="rect">
            <a:avLst/>
          </a:prstGeom>
          <a:noFill/>
        </p:spPr>
        <p:txBody>
          <a:bodyPr wrap="square" rtlCol="0">
            <a:spAutoFit/>
          </a:bodyPr>
          <a:lstStyle/>
          <a:p>
            <a:r>
              <a:rPr lang="en-GB" dirty="0"/>
              <a:t>A comparative analysis of CNN, RF, and SVM models reveals stark reasons that explain the dominance of CNN in the modern day. It excels in capturing complex image features, which allows it to achieve higher accuracy. They are slightly newer than the other two options and have proven to be more versatile in the image recognition space.</a:t>
            </a:r>
          </a:p>
          <a:p>
            <a:endParaRPr lang="en-GB" dirty="0"/>
          </a:p>
          <a:p>
            <a:r>
              <a:rPr lang="en-GB" dirty="0"/>
              <a:t>Final Accuracy Values:</a:t>
            </a:r>
          </a:p>
          <a:p>
            <a:endParaRPr lang="en-GB" dirty="0"/>
          </a:p>
          <a:p>
            <a:r>
              <a:rPr lang="en-GB" dirty="0"/>
              <a:t>CNN – 87.6%</a:t>
            </a:r>
          </a:p>
          <a:p>
            <a:r>
              <a:rPr lang="en-GB" dirty="0"/>
              <a:t>SVM – 65.6%</a:t>
            </a:r>
          </a:p>
          <a:p>
            <a:r>
              <a:rPr lang="en-GB" dirty="0"/>
              <a:t>RF – 56.3%</a:t>
            </a:r>
          </a:p>
          <a:p>
            <a:endParaRPr lang="en-GB" dirty="0"/>
          </a:p>
          <a:p>
            <a:r>
              <a:rPr lang="en-GB" dirty="0"/>
              <a:t>CNNs unique features such as feature hierarchy learning, parameter sharing, spatial invariance, and transfer learning all place them in a league above the offerings of RF and SVM models – they are generally too linear.</a:t>
            </a:r>
          </a:p>
        </p:txBody>
      </p:sp>
    </p:spTree>
    <p:extLst>
      <p:ext uri="{BB962C8B-B14F-4D97-AF65-F5344CB8AC3E}">
        <p14:creationId xmlns:p14="http://schemas.microsoft.com/office/powerpoint/2010/main" val="372102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conclusion</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88400" cy="2031325"/>
          </a:xfrm>
          <a:prstGeom prst="rect">
            <a:avLst/>
          </a:prstGeom>
          <a:noFill/>
        </p:spPr>
        <p:txBody>
          <a:bodyPr wrap="square" rtlCol="0">
            <a:spAutoFit/>
          </a:bodyPr>
          <a:lstStyle/>
          <a:p>
            <a:r>
              <a:rPr lang="en-GB" dirty="0"/>
              <a:t>In conclusion, after testing 3 solutions to pneumonia image detections, I have found that CNN is undoubtably the best option to use. The accuracy rate is significantly higher than the others.</a:t>
            </a:r>
          </a:p>
          <a:p>
            <a:endParaRPr lang="en-GB" dirty="0"/>
          </a:p>
          <a:p>
            <a:r>
              <a:rPr lang="en-GB" dirty="0"/>
              <a:t>In future, it may be worth considering creating a VGG model for the purpose of pneumonia detection. However, I could only find others precompiled options not appropriate for the task and I considered making my own out of the scope of this project.</a:t>
            </a:r>
          </a:p>
        </p:txBody>
      </p:sp>
    </p:spTree>
    <p:extLst>
      <p:ext uri="{BB962C8B-B14F-4D97-AF65-F5344CB8AC3E}">
        <p14:creationId xmlns:p14="http://schemas.microsoft.com/office/powerpoint/2010/main" val="207814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16" name="TextBox 15">
            <a:extLst>
              <a:ext uri="{FF2B5EF4-FFF2-40B4-BE49-F238E27FC236}">
                <a16:creationId xmlns:a16="http://schemas.microsoft.com/office/drawing/2014/main" id="{E2F2BFDF-E9F2-4569-A9F2-E1FFCB7FB82D}"/>
              </a:ext>
            </a:extLst>
          </p:cNvPr>
          <p:cNvSpPr txBox="1"/>
          <p:nvPr/>
        </p:nvSpPr>
        <p:spPr>
          <a:xfrm>
            <a:off x="4418631" y="4244712"/>
            <a:ext cx="2893273" cy="279367"/>
          </a:xfrm>
          <a:prstGeom prst="rect">
            <a:avLst/>
          </a:prstGeom>
          <a:noFill/>
        </p:spPr>
        <p:txBody>
          <a:bodyPr wrap="square" lIns="0" tIns="36000" rIns="0" bIns="0" rtlCol="0">
            <a:spAutoFit/>
          </a:bodyPr>
          <a:lstStyle/>
          <a:p>
            <a:pPr algn="r" rtl="0">
              <a:lnSpc>
                <a:spcPts val="1400"/>
              </a:lnSpc>
            </a:pPr>
            <a:r>
              <a:rPr lang="en-GB" sz="3200" b="1" spc="-100" dirty="0">
                <a:solidFill>
                  <a:schemeClr val="tx1">
                    <a:lumMod val="50000"/>
                    <a:lumOff val="50000"/>
                  </a:schemeClr>
                </a:solidFill>
                <a:latin typeface="Corbel" panose="020B0503020204020204" pitchFamily="34" charset="0"/>
              </a:rPr>
              <a:t>Any Questions?</a:t>
            </a:r>
            <a:endParaRPr lang="en-GB" sz="32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00322" y="4659293"/>
            <a:ext cx="6798250" cy="1192039"/>
          </a:xfrm>
        </p:spPr>
        <p:txBody>
          <a:bodyPr rtlCol="0"/>
          <a:lstStyle/>
          <a:p>
            <a:pPr rtl="0"/>
            <a:r>
              <a:rPr lang="en-US" sz="3600" dirty="0"/>
              <a:t>Thank you for your attention!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solidFill>
            <a:schemeClr val="tx1"/>
          </a:solidFill>
        </p:spPr>
        <p:txBody>
          <a:bodyPr rtlCol="0"/>
          <a:lstStyle/>
          <a:p>
            <a:pPr rtl="0"/>
            <a:r>
              <a:rPr lang="en-GB"/>
              <a:t> </a:t>
            </a:r>
            <a:endParaRPr lang="en-GB" dirty="0"/>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121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introduction</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099"/>
            <a:ext cx="8699500" cy="2862322"/>
          </a:xfrm>
          <a:prstGeom prst="rect">
            <a:avLst/>
          </a:prstGeom>
          <a:noFill/>
        </p:spPr>
        <p:txBody>
          <a:bodyPr wrap="square" rtlCol="0">
            <a:spAutoFit/>
          </a:bodyPr>
          <a:lstStyle/>
          <a:p>
            <a:r>
              <a:rPr lang="en-GB" dirty="0"/>
              <a:t>The field of AI has had significant advancement, especially in healthcare,  throughout the past 20 years. In this project, we utilised its availability to train an AI model to analyse images of lungs and determine if they have pneumonia. </a:t>
            </a:r>
          </a:p>
          <a:p>
            <a:endParaRPr lang="en-GB" dirty="0"/>
          </a:p>
          <a:p>
            <a:r>
              <a:rPr lang="en-GB" dirty="0"/>
              <a:t>This Kaggle dataset was used for the basis of my analysis:</a:t>
            </a:r>
          </a:p>
          <a:p>
            <a:endParaRPr lang="en-GB" dirty="0"/>
          </a:p>
          <a:p>
            <a:r>
              <a:rPr lang="en-GB" dirty="0">
                <a:hlinkClick r:id="rId4"/>
              </a:rPr>
              <a:t>https://www.kaggle.com/datasets/paultimothymooney/chest-xray-pneumonia</a:t>
            </a:r>
            <a:endParaRPr lang="en-GB" dirty="0"/>
          </a:p>
          <a:p>
            <a:endParaRPr lang="en-GB" dirty="0"/>
          </a:p>
          <a:p>
            <a:r>
              <a:rPr lang="en-GB" dirty="0"/>
              <a:t>This is then combined with explainable AI techniques to provide insight as to why the predicative models chose the decisions they made.</a:t>
            </a:r>
          </a:p>
        </p:txBody>
      </p:sp>
    </p:spTree>
    <p:extLst>
      <p:ext uri="{BB962C8B-B14F-4D97-AF65-F5344CB8AC3E}">
        <p14:creationId xmlns:p14="http://schemas.microsoft.com/office/powerpoint/2010/main" val="4289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Problem Analysis</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099"/>
            <a:ext cx="88138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Developing an accurate model will be no mean feat. Even the most experienced of radiologists can struggle to detect pneumonia due to its visual similarity with other lung conditions. However, an accurate computer prediction model should be able to rapidly detect the subtleties that humans often miss.</a:t>
            </a:r>
          </a:p>
          <a:p>
            <a:endParaRPr lang="en-GB" dirty="0"/>
          </a:p>
          <a:p>
            <a:pPr marL="285750" indent="-285750">
              <a:buFont typeface="Arial" panose="020B0604020202020204" pitchFamily="34" charset="0"/>
              <a:buChar char="•"/>
            </a:pPr>
            <a:r>
              <a:rPr lang="en-GB" dirty="0"/>
              <a:t>The Kaggle dataset I have chosen has images split into three sections – ‘test’, ‘train’, and ‘</a:t>
            </a:r>
            <a:r>
              <a:rPr lang="en-GB" dirty="0" err="1"/>
              <a:t>val</a:t>
            </a:r>
            <a:r>
              <a:rPr lang="en-GB" dirty="0"/>
              <a:t>’. Each of these have ‘normal’ and ‘pneumonia’ sections for ease of implementation, with a wide variety of images to work with.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 in depth look at the Kaggle dataset shows that there is a significant imbalance between pneumonia and normal cases – there’s almost 3 times as many pneumonia cases! This should be solved with data augmentation.</a:t>
            </a:r>
          </a:p>
          <a:p>
            <a:endParaRPr lang="en-GB" dirty="0"/>
          </a:p>
        </p:txBody>
      </p:sp>
    </p:spTree>
    <p:extLst>
      <p:ext uri="{BB962C8B-B14F-4D97-AF65-F5344CB8AC3E}">
        <p14:creationId xmlns:p14="http://schemas.microsoft.com/office/powerpoint/2010/main" val="4677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Data preparation</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099"/>
            <a:ext cx="8763000" cy="3139321"/>
          </a:xfrm>
          <a:prstGeom prst="rect">
            <a:avLst/>
          </a:prstGeom>
          <a:noFill/>
        </p:spPr>
        <p:txBody>
          <a:bodyPr wrap="square" rtlCol="0">
            <a:spAutoFit/>
          </a:bodyPr>
          <a:lstStyle/>
          <a:p>
            <a:r>
              <a:rPr lang="en-GB" dirty="0"/>
              <a:t>Data preparation includes loading, preprocessing, and augmenting it. </a:t>
            </a:r>
          </a:p>
          <a:p>
            <a:endParaRPr lang="en-GB" dirty="0"/>
          </a:p>
          <a:p>
            <a:pPr marL="285750" indent="-285750">
              <a:buFont typeface="Arial" panose="020B0604020202020204" pitchFamily="34" charset="0"/>
              <a:buChar char="•"/>
            </a:pPr>
            <a:r>
              <a:rPr lang="en-GB" dirty="0"/>
              <a:t>It’s loaded by pointing to the train and test directory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data then pre-processed by resizing them to a standard 150 x 150 resolution. They are also normalised to a 0-1 scale, as it is faster for models to process.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Data is finally augmented. They are randomly rotated up to 40 degrees, and well as being shifted up or down. They can also randomly be zoomed or sheared. This creates a much more diverse dataset to train from. </a:t>
            </a:r>
          </a:p>
          <a:p>
            <a:pPr marL="285750" indent="-285750">
              <a:buFont typeface="Arial" panose="020B0604020202020204" pitchFamily="34" charset="0"/>
              <a:buChar char="•"/>
            </a:pPr>
            <a:r>
              <a:rPr lang="en-GB" dirty="0"/>
              <a:t>This prevents overfitting, which was a problem with some of my earlier models.</a:t>
            </a:r>
          </a:p>
        </p:txBody>
      </p:sp>
      <p:pic>
        <p:nvPicPr>
          <p:cNvPr id="11" name="Picture 10">
            <a:extLst>
              <a:ext uri="{FF2B5EF4-FFF2-40B4-BE49-F238E27FC236}">
                <a16:creationId xmlns:a16="http://schemas.microsoft.com/office/drawing/2014/main" id="{A99B2DF2-B328-3FA3-4568-1B6F79B46449}"/>
              </a:ext>
            </a:extLst>
          </p:cNvPr>
          <p:cNvPicPr>
            <a:picLocks noChangeAspect="1"/>
          </p:cNvPicPr>
          <p:nvPr/>
        </p:nvPicPr>
        <p:blipFill>
          <a:blip r:embed="rId4"/>
          <a:stretch>
            <a:fillRect/>
          </a:stretch>
        </p:blipFill>
        <p:spPr>
          <a:xfrm>
            <a:off x="4470400" y="4748879"/>
            <a:ext cx="5237888" cy="1602043"/>
          </a:xfrm>
          <a:prstGeom prst="rect">
            <a:avLst/>
          </a:prstGeom>
        </p:spPr>
      </p:pic>
    </p:spTree>
    <p:extLst>
      <p:ext uri="{BB962C8B-B14F-4D97-AF65-F5344CB8AC3E}">
        <p14:creationId xmlns:p14="http://schemas.microsoft.com/office/powerpoint/2010/main" val="381960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Model selection</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604940" cy="4801314"/>
          </a:xfrm>
          <a:prstGeom prst="rect">
            <a:avLst/>
          </a:prstGeom>
          <a:noFill/>
        </p:spPr>
        <p:txBody>
          <a:bodyPr wrap="square" rtlCol="0">
            <a:spAutoFit/>
          </a:bodyPr>
          <a:lstStyle/>
          <a:p>
            <a:r>
              <a:rPr lang="en-GB" dirty="0"/>
              <a:t>Selecting the correct model is arguably the single most important step to success. To ensure that I can evaluate multiple solutions, I picked three different models for further analysis.</a:t>
            </a:r>
          </a:p>
          <a:p>
            <a:endParaRPr lang="en-GB" dirty="0"/>
          </a:p>
          <a:p>
            <a:pPr marL="285750" indent="-285750">
              <a:buFont typeface="Arial" panose="020B0604020202020204" pitchFamily="34" charset="0"/>
              <a:buChar char="•"/>
            </a:pPr>
            <a:r>
              <a:rPr lang="en-GB" dirty="0"/>
              <a:t>CNN Model</a:t>
            </a:r>
          </a:p>
          <a:p>
            <a:endParaRPr lang="en-GB" dirty="0"/>
          </a:p>
          <a:p>
            <a:r>
              <a:rPr lang="en-GB" dirty="0"/>
              <a:t>The CNN (Convolutional Neural Network) was chosen because it is the modern standard for AI image classification, well suited for finding minor discrepancies in images.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SVM Model</a:t>
            </a:r>
          </a:p>
          <a:p>
            <a:pPr marL="285750" indent="-285750">
              <a:buFont typeface="Arial" panose="020B0604020202020204" pitchFamily="34" charset="0"/>
              <a:buChar char="•"/>
            </a:pPr>
            <a:endParaRPr lang="en-GB" dirty="0"/>
          </a:p>
          <a:p>
            <a:r>
              <a:rPr lang="en-GB" dirty="0"/>
              <a:t>The SVM (Support Vector Machine) model was selected due to it being the historical go-to for image analysis. It is great at classification-based tasks.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RF Model</a:t>
            </a:r>
          </a:p>
          <a:p>
            <a:pPr marL="285750" indent="-285750">
              <a:buFont typeface="Arial" panose="020B0604020202020204" pitchFamily="34" charset="0"/>
              <a:buChar char="•"/>
            </a:pPr>
            <a:endParaRPr lang="en-GB" dirty="0"/>
          </a:p>
          <a:p>
            <a:r>
              <a:rPr lang="en-GB" dirty="0"/>
              <a:t>The RF (Random Forest) model was picked as it’s a very robust model with easily interpretable decision rules.</a:t>
            </a:r>
          </a:p>
        </p:txBody>
      </p:sp>
    </p:spTree>
    <p:extLst>
      <p:ext uri="{BB962C8B-B14F-4D97-AF65-F5344CB8AC3E}">
        <p14:creationId xmlns:p14="http://schemas.microsoft.com/office/powerpoint/2010/main" val="79696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err="1"/>
              <a:t>Cnn</a:t>
            </a:r>
            <a:r>
              <a:rPr lang="en-US" sz="3600" dirty="0"/>
              <a:t> model development</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445500" cy="4524315"/>
          </a:xfrm>
          <a:prstGeom prst="rect">
            <a:avLst/>
          </a:prstGeom>
          <a:noFill/>
        </p:spPr>
        <p:txBody>
          <a:bodyPr wrap="square" rtlCol="0">
            <a:spAutoFit/>
          </a:bodyPr>
          <a:lstStyle/>
          <a:p>
            <a:r>
              <a:rPr lang="en-GB" dirty="0"/>
              <a:t>CNNs are a powerful type of deep learning model, perfect for image classification tasks.</a:t>
            </a:r>
          </a:p>
          <a:p>
            <a:endParaRPr lang="en-GB" dirty="0"/>
          </a:p>
          <a:p>
            <a:pPr marL="285750" indent="-285750">
              <a:buFont typeface="Arial" panose="020B0604020202020204" pitchFamily="34" charset="0"/>
              <a:buChar char="•"/>
            </a:pPr>
            <a:r>
              <a:rPr lang="en-GB" dirty="0"/>
              <a:t>I began </a:t>
            </a:r>
            <a:r>
              <a:rPr lang="en-GB" dirty="0" err="1"/>
              <a:t>witth</a:t>
            </a:r>
            <a:r>
              <a:rPr lang="en-GB" dirty="0"/>
              <a:t> a simple CNN using two convolutional layers of 32 and 64 filters, and a 2x2 kernel. This was about 70% accurate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proved ineffective, so I expanded it to a 3x3 filter which saw 5-10%+ accuracy improvements. </a:t>
            </a:r>
          </a:p>
          <a:p>
            <a:pPr marL="285750" indent="-285750">
              <a:buFont typeface="Arial" panose="020B0604020202020204" pitchFamily="34" charset="0"/>
              <a:buChar char="•"/>
            </a:pPr>
            <a:r>
              <a:rPr lang="en-GB" dirty="0"/>
              <a:t>I then also added a third convolution layer, this time doubling the filter count again (128). This saw another 5-10%+ improvement.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a little reading, it seemed the Rectified linear units would be the correct activation choice, as it would allow for non-linearity. This would be incredibly important for achieving accurate results.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finally experimented with epochs and found that anything above 10 resulted in severely diminishing returns. It capped out around 90% accurate.</a:t>
            </a:r>
          </a:p>
        </p:txBody>
      </p:sp>
      <p:pic>
        <p:nvPicPr>
          <p:cNvPr id="8" name="Picture 7">
            <a:extLst>
              <a:ext uri="{FF2B5EF4-FFF2-40B4-BE49-F238E27FC236}">
                <a16:creationId xmlns:a16="http://schemas.microsoft.com/office/drawing/2014/main" id="{1AA57BB2-9A0C-E5D1-CB53-041845DB780A}"/>
              </a:ext>
            </a:extLst>
          </p:cNvPr>
          <p:cNvPicPr>
            <a:picLocks noChangeAspect="1"/>
          </p:cNvPicPr>
          <p:nvPr/>
        </p:nvPicPr>
        <p:blipFill>
          <a:blip r:embed="rId4"/>
          <a:stretch>
            <a:fillRect/>
          </a:stretch>
        </p:blipFill>
        <p:spPr>
          <a:xfrm>
            <a:off x="7015714" y="5516578"/>
            <a:ext cx="2964760" cy="1277128"/>
          </a:xfrm>
          <a:prstGeom prst="rect">
            <a:avLst/>
          </a:prstGeom>
        </p:spPr>
      </p:pic>
    </p:spTree>
    <p:extLst>
      <p:ext uri="{BB962C8B-B14F-4D97-AF65-F5344CB8AC3E}">
        <p14:creationId xmlns:p14="http://schemas.microsoft.com/office/powerpoint/2010/main" val="135563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SVM model development</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24900" cy="3970318"/>
          </a:xfrm>
          <a:prstGeom prst="rect">
            <a:avLst/>
          </a:prstGeom>
          <a:noFill/>
        </p:spPr>
        <p:txBody>
          <a:bodyPr wrap="square" rtlCol="0">
            <a:spAutoFit/>
          </a:bodyPr>
          <a:lstStyle/>
          <a:p>
            <a:r>
              <a:rPr lang="en-GB" dirty="0"/>
              <a:t>SVM models are supervised learning algorithms used for both classification and regression based tasks. </a:t>
            </a:r>
          </a:p>
          <a:p>
            <a:endParaRPr lang="en-GB" dirty="0"/>
          </a:p>
          <a:p>
            <a:pPr marL="285750" indent="-285750">
              <a:buFont typeface="Arial" panose="020B0604020202020204" pitchFamily="34" charset="0"/>
              <a:buChar char="•"/>
            </a:pPr>
            <a:r>
              <a:rPr lang="en-GB" dirty="0"/>
              <a:t>I started with a ‘default’ SVM, which was giving accuracy results of around 50% - 55%.</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After a bit of research, I found that RBF was the best kernel to use. It can capture non-linear relationships, which is far more appropriate than the ‘Linear’ kernel.</a:t>
            </a:r>
          </a:p>
          <a:p>
            <a:pPr marL="285750" indent="-285750">
              <a:buFont typeface="Arial" panose="020B0604020202020204" pitchFamily="34" charset="0"/>
              <a:buChar char="•"/>
            </a:pPr>
            <a:r>
              <a:rPr lang="en-GB" dirty="0"/>
              <a:t>A simple 1.0 regularisation parameter surprisingly worked very well in this context, providing a good balance between overfitting and generalisation.</a:t>
            </a:r>
          </a:p>
          <a:p>
            <a:pPr marL="285750" indent="-285750">
              <a:buFont typeface="Arial" panose="020B0604020202020204" pitchFamily="34" charset="0"/>
              <a:buChar char="•"/>
            </a:pPr>
            <a:r>
              <a:rPr lang="en-GB" dirty="0"/>
              <a:t>The gamma setting was set to scale so it can automatically calculate the best gamma for the training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these improvements, the accuracy capped out around 70%. However, it was highly volatile, and sometimes dropped as low as 43%. </a:t>
            </a:r>
          </a:p>
        </p:txBody>
      </p:sp>
      <p:pic>
        <p:nvPicPr>
          <p:cNvPr id="8" name="Picture 7">
            <a:extLst>
              <a:ext uri="{FF2B5EF4-FFF2-40B4-BE49-F238E27FC236}">
                <a16:creationId xmlns:a16="http://schemas.microsoft.com/office/drawing/2014/main" id="{4D61ADC2-3B4A-B57A-6EC8-68B5BF55891B}"/>
              </a:ext>
            </a:extLst>
          </p:cNvPr>
          <p:cNvPicPr>
            <a:picLocks noChangeAspect="1"/>
          </p:cNvPicPr>
          <p:nvPr/>
        </p:nvPicPr>
        <p:blipFill>
          <a:blip r:embed="rId4"/>
          <a:stretch>
            <a:fillRect/>
          </a:stretch>
        </p:blipFill>
        <p:spPr>
          <a:xfrm>
            <a:off x="3759200" y="5553754"/>
            <a:ext cx="5917338" cy="750576"/>
          </a:xfrm>
          <a:prstGeom prst="rect">
            <a:avLst/>
          </a:prstGeom>
        </p:spPr>
      </p:pic>
    </p:spTree>
    <p:extLst>
      <p:ext uri="{BB962C8B-B14F-4D97-AF65-F5344CB8AC3E}">
        <p14:creationId xmlns:p14="http://schemas.microsoft.com/office/powerpoint/2010/main" val="56244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1" y="203993"/>
            <a:ext cx="8349719" cy="519907"/>
          </a:xfrm>
        </p:spPr>
        <p:txBody>
          <a:bodyPr rtlCol="0"/>
          <a:lstStyle/>
          <a:p>
            <a:pPr algn="l" rtl="0"/>
            <a:r>
              <a:rPr lang="en-US" sz="3600" dirty="0"/>
              <a:t>RF model development</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699500" cy="3693319"/>
          </a:xfrm>
          <a:prstGeom prst="rect">
            <a:avLst/>
          </a:prstGeom>
          <a:noFill/>
        </p:spPr>
        <p:txBody>
          <a:bodyPr wrap="square" rtlCol="0">
            <a:spAutoFit/>
          </a:bodyPr>
          <a:lstStyle/>
          <a:p>
            <a:r>
              <a:rPr lang="en-GB" dirty="0"/>
              <a:t>RF models are ensemble learning algorithms that combine multiple decision trees to make predictions. </a:t>
            </a:r>
          </a:p>
          <a:p>
            <a:endParaRPr lang="en-GB" dirty="0"/>
          </a:p>
          <a:p>
            <a:pPr marL="285750" indent="-285750">
              <a:buFont typeface="Arial" panose="020B0604020202020204" pitchFamily="34" charset="0"/>
              <a:buChar char="•"/>
            </a:pPr>
            <a:r>
              <a:rPr lang="en-GB" dirty="0"/>
              <a:t>I began with a simple random forest, that gave me an accuracy of right around 50%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then researched </a:t>
            </a:r>
            <a:r>
              <a:rPr lang="en-GB" dirty="0" err="1"/>
              <a:t>hyperparamter</a:t>
            </a:r>
            <a:r>
              <a:rPr lang="en-GB" dirty="0"/>
              <a:t> optimisation. A variety of estimator counts were employed to find the best balance between accuracy and computation time. The theory is the same with maximum depth, but this time to prevent overfitting.</a:t>
            </a:r>
          </a:p>
          <a:p>
            <a:pPr marL="285750" indent="-285750">
              <a:buFont typeface="Arial" panose="020B0604020202020204" pitchFamily="34" charset="0"/>
              <a:buChar char="•"/>
            </a:pPr>
            <a:r>
              <a:rPr lang="en-GB" dirty="0"/>
              <a:t>The max features parameter also considers 3 options to find if all the extra values actually contributes to the accuracy.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overall best parameters I found were: 200 Estimators, 2 Min sample split, 1 Min sample leaf, log2 Max features, and no max depth. This raised accuracy to around 60%.</a:t>
            </a:r>
          </a:p>
        </p:txBody>
      </p:sp>
      <p:pic>
        <p:nvPicPr>
          <p:cNvPr id="11" name="Picture 10">
            <a:extLst>
              <a:ext uri="{FF2B5EF4-FFF2-40B4-BE49-F238E27FC236}">
                <a16:creationId xmlns:a16="http://schemas.microsoft.com/office/drawing/2014/main" id="{CF6894FC-47FE-0AA3-BD61-F67FB75BDABE}"/>
              </a:ext>
            </a:extLst>
          </p:cNvPr>
          <p:cNvPicPr>
            <a:picLocks noChangeAspect="1"/>
          </p:cNvPicPr>
          <p:nvPr/>
        </p:nvPicPr>
        <p:blipFill>
          <a:blip r:embed="rId4"/>
          <a:stretch>
            <a:fillRect/>
          </a:stretch>
        </p:blipFill>
        <p:spPr>
          <a:xfrm>
            <a:off x="6096001" y="5000494"/>
            <a:ext cx="3770512" cy="1653513"/>
          </a:xfrm>
          <a:prstGeom prst="rect">
            <a:avLst/>
          </a:prstGeom>
        </p:spPr>
      </p:pic>
    </p:spTree>
    <p:extLst>
      <p:ext uri="{BB962C8B-B14F-4D97-AF65-F5344CB8AC3E}">
        <p14:creationId xmlns:p14="http://schemas.microsoft.com/office/powerpoint/2010/main" val="107710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alphaModFix amt="0"/>
            <a:extLst>
              <a:ext uri="{28A0092B-C50C-407E-A947-70E740481C1C}">
                <a14:useLocalDpi xmlns:a14="http://schemas.microsoft.com/office/drawing/2010/main"/>
              </a:ext>
            </a:extLst>
          </a:blip>
          <a:srcRect/>
          <a:stretch/>
        </p:blipFill>
        <p:spPr>
          <a:xfrm>
            <a:off x="9980476" y="0"/>
            <a:ext cx="2211524" cy="6858000"/>
          </a:xfrm>
          <a:solidFill>
            <a:srgbClr val="93E9BE"/>
          </a:solidFill>
          <a:ln>
            <a:noFill/>
          </a:ln>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0082" y="203993"/>
            <a:ext cx="8210278" cy="519907"/>
          </a:xfrm>
        </p:spPr>
        <p:txBody>
          <a:bodyPr rtlCol="0"/>
          <a:lstStyle/>
          <a:p>
            <a:pPr algn="l" rtl="0"/>
            <a:r>
              <a:rPr lang="en-US" sz="3600" dirty="0"/>
              <a:t>CNN: X-AI</a:t>
            </a:r>
          </a:p>
        </p:txBody>
      </p:sp>
      <p:sp>
        <p:nvSpPr>
          <p:cNvPr id="2" name="Rectangle 1">
            <a:extLst>
              <a:ext uri="{FF2B5EF4-FFF2-40B4-BE49-F238E27FC236}">
                <a16:creationId xmlns:a16="http://schemas.microsoft.com/office/drawing/2014/main" id="{CA6A4A97-D496-6367-2DFB-E8014F07E650}"/>
              </a:ext>
            </a:extLst>
          </p:cNvPr>
          <p:cNvSpPr/>
          <p:nvPr/>
        </p:nvSpPr>
        <p:spPr>
          <a:xfrm>
            <a:off x="8829675" y="0"/>
            <a:ext cx="3362325"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D61F8FD-AAFC-F2A2-D06C-9876E9D219E8}"/>
              </a:ext>
            </a:extLst>
          </p:cNvPr>
          <p:cNvSpPr/>
          <p:nvPr/>
        </p:nvSpPr>
        <p:spPr>
          <a:xfrm>
            <a:off x="9227240" y="6793707"/>
            <a:ext cx="296476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3448A2F-78B0-8734-A6B7-115DAEC29D69}"/>
              </a:ext>
            </a:extLst>
          </p:cNvPr>
          <p:cNvSpPr/>
          <p:nvPr/>
        </p:nvSpPr>
        <p:spPr>
          <a:xfrm rot="16200000">
            <a:off x="8730855" y="3396852"/>
            <a:ext cx="6858000" cy="642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6955756-6EA4-4A88-7AC8-1E3D5E5AD3AC}"/>
              </a:ext>
            </a:extLst>
          </p:cNvPr>
          <p:cNvSpPr txBox="1"/>
          <p:nvPr/>
        </p:nvSpPr>
        <p:spPr>
          <a:xfrm>
            <a:off x="622300" y="1308100"/>
            <a:ext cx="8724900" cy="5078313"/>
          </a:xfrm>
          <a:prstGeom prst="rect">
            <a:avLst/>
          </a:prstGeom>
          <a:noFill/>
        </p:spPr>
        <p:txBody>
          <a:bodyPr wrap="square" rtlCol="0">
            <a:spAutoFit/>
          </a:bodyPr>
          <a:lstStyle/>
          <a:p>
            <a:r>
              <a:rPr lang="en-GB" dirty="0"/>
              <a:t>High levels of accuracy are all well and good, but that doesn’t tell us much about how the model came to that decision.</a:t>
            </a:r>
          </a:p>
          <a:p>
            <a:endParaRPr lang="en-GB" dirty="0"/>
          </a:p>
          <a:p>
            <a:pPr marL="285750" indent="-285750">
              <a:buFont typeface="Arial" panose="020B0604020202020204" pitchFamily="34" charset="0"/>
              <a:buChar char="•"/>
            </a:pPr>
            <a:r>
              <a:rPr lang="en-GB" dirty="0"/>
              <a:t>To solve this, I employed a GCAM heatmap to highlight the areas which the CNN model considered most important for determining the result.</a:t>
            </a:r>
          </a:p>
          <a:p>
            <a:endParaRPr lang="en-GB" dirty="0"/>
          </a:p>
          <a:p>
            <a:endParaRPr lang="en-GB" dirty="0"/>
          </a:p>
          <a:p>
            <a:endParaRPr lang="en-GB" dirty="0"/>
          </a:p>
          <a:p>
            <a:endParaRPr lang="en-GB" dirty="0"/>
          </a:p>
          <a:p>
            <a:endParaRPr lang="en-GB" dirty="0"/>
          </a:p>
          <a:p>
            <a:endParaRPr lang="en-GB" dirty="0"/>
          </a:p>
          <a:p>
            <a:endParaRPr lang="en-GB" dirty="0"/>
          </a:p>
          <a:p>
            <a:pPr marL="285750" indent="-285750">
              <a:buFont typeface="Arial" panose="020B0604020202020204" pitchFamily="34" charset="0"/>
              <a:buChar char="•"/>
            </a:pPr>
            <a:r>
              <a:rPr lang="en-GB" dirty="0"/>
              <a:t>From this image, you can see how the model was able to correctly determine that the important parts of the image are the middle shapes, which is where the fluid build-up is located.</a:t>
            </a:r>
          </a:p>
          <a:p>
            <a:pPr marL="285750" indent="-285750">
              <a:buFont typeface="Arial" panose="020B0604020202020204" pitchFamily="34" charset="0"/>
              <a:buChar char="•"/>
            </a:pPr>
            <a:r>
              <a:rPr lang="en-GB" dirty="0"/>
              <a:t>The only negative point is how it can sometime highlight an areas of significant difference, such as the letter or arm. This is filtered out over other convolution layers, though.</a:t>
            </a:r>
          </a:p>
        </p:txBody>
      </p:sp>
      <p:pic>
        <p:nvPicPr>
          <p:cNvPr id="8" name="Picture 7">
            <a:extLst>
              <a:ext uri="{FF2B5EF4-FFF2-40B4-BE49-F238E27FC236}">
                <a16:creationId xmlns:a16="http://schemas.microsoft.com/office/drawing/2014/main" id="{AD155739-F7F4-43E5-25C9-81C3F5DD0148}"/>
              </a:ext>
            </a:extLst>
          </p:cNvPr>
          <p:cNvPicPr>
            <a:picLocks noChangeAspect="1"/>
          </p:cNvPicPr>
          <p:nvPr/>
        </p:nvPicPr>
        <p:blipFill>
          <a:blip r:embed="rId4"/>
          <a:stretch>
            <a:fillRect/>
          </a:stretch>
        </p:blipFill>
        <p:spPr>
          <a:xfrm>
            <a:off x="855349" y="2828751"/>
            <a:ext cx="3111025" cy="1730549"/>
          </a:xfrm>
          <a:prstGeom prst="rect">
            <a:avLst/>
          </a:prstGeom>
        </p:spPr>
      </p:pic>
    </p:spTree>
    <p:extLst>
      <p:ext uri="{BB962C8B-B14F-4D97-AF65-F5344CB8AC3E}">
        <p14:creationId xmlns:p14="http://schemas.microsoft.com/office/powerpoint/2010/main" val="3551189785"/>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542</TotalTime>
  <Words>1431</Words>
  <Application>Microsoft Office PowerPoint</Application>
  <PresentationFormat>Widescreen</PresentationFormat>
  <Paragraphs>148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Office Theme</vt:lpstr>
      <vt:lpstr>Data Mining and Foundations of AI: Assessment 2</vt:lpstr>
      <vt:lpstr>introduction</vt:lpstr>
      <vt:lpstr>Problem Analysis</vt:lpstr>
      <vt:lpstr>Data preparation</vt:lpstr>
      <vt:lpstr>Model selection</vt:lpstr>
      <vt:lpstr>Cnn model development</vt:lpstr>
      <vt:lpstr>SVM model development</vt:lpstr>
      <vt:lpstr>RF model development</vt:lpstr>
      <vt:lpstr>CNN: X-AI</vt:lpstr>
      <vt:lpstr>SVM: X-AI</vt:lpstr>
      <vt:lpstr>RF: X-AI</vt:lpstr>
      <vt:lpstr>Comparative Analysis</vt:lpstr>
      <vt:lpstr>conclusion</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Foundations of AI: Assessment 2</dc:title>
  <dc:creator>Daniel O'Brien</dc:creator>
  <cp:lastModifiedBy>Daniel O'Brien</cp:lastModifiedBy>
  <cp:revision>1</cp:revision>
  <dcterms:created xsi:type="dcterms:W3CDTF">2024-05-11T18:50:40Z</dcterms:created>
  <dcterms:modified xsi:type="dcterms:W3CDTF">2024-05-18T16:13:44Z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