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8" r:id="rId3"/>
    <p:sldId id="259" r:id="rId4"/>
    <p:sldId id="263" r:id="rId5"/>
    <p:sldId id="260" r:id="rId6"/>
    <p:sldId id="264" r:id="rId7"/>
    <p:sldId id="268" r:id="rId8"/>
    <p:sldId id="261" r:id="rId9"/>
    <p:sldId id="265" r:id="rId10"/>
    <p:sldId id="267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86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6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3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8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3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9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1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4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pTmLQvMM-1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06751"/>
            <a:ext cx="7766936" cy="3444085"/>
          </a:xfrm>
        </p:spPr>
        <p:txBody>
          <a:bodyPr/>
          <a:lstStyle/>
          <a:p>
            <a:pPr algn="just"/>
            <a:r>
              <a:rPr lang="en-US" dirty="0"/>
              <a:t>Viewing Media in stereo 3D produces a stronger emotional response than in equivalent 2D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73024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9185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0456"/>
          </a:xfrm>
        </p:spPr>
        <p:txBody>
          <a:bodyPr>
            <a:normAutofit/>
          </a:bodyPr>
          <a:lstStyle/>
          <a:p>
            <a:r>
              <a:rPr lang="en-US" sz="2000" dirty="0"/>
              <a:t>Control Measurement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107675" y="2174547"/>
            <a:ext cx="673094" cy="5640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89886" y="4466869"/>
            <a:ext cx="4714875" cy="23325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p-value calculated was 0.70 which shows the probability observed difference occurred by chance was high.</a:t>
            </a:r>
          </a:p>
          <a:p>
            <a:pPr marL="0" indent="0" algn="just">
              <a:buNone/>
            </a:pPr>
            <a:r>
              <a:rPr lang="en-US" dirty="0"/>
              <a:t>The calculated t-value was 0.37 and was compared to the critical value of 2.07 as proposed by the t-table used. </a:t>
            </a:r>
          </a:p>
          <a:p>
            <a:pPr marL="0" indent="0" algn="just">
              <a:buNone/>
            </a:pPr>
            <a:r>
              <a:rPr lang="en-US" dirty="0"/>
              <a:t>No statistically significant difference was observed.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9" y="500049"/>
            <a:ext cx="2467342" cy="453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99" y="400228"/>
            <a:ext cx="4714875" cy="3790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39" y="5257211"/>
            <a:ext cx="3691783" cy="10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9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0456"/>
          </a:xfrm>
        </p:spPr>
        <p:txBody>
          <a:bodyPr>
            <a:normAutofit/>
          </a:bodyPr>
          <a:lstStyle/>
          <a:p>
            <a:r>
              <a:rPr lang="en-US" sz="2000" dirty="0"/>
              <a:t>Excitement Measurement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81141" y="2148910"/>
            <a:ext cx="673094" cy="5640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7989" y="5044953"/>
            <a:ext cx="7332492" cy="15831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p-value calculated was 0.00932787 which shows the probability observed difference occurred by chance was low.</a:t>
            </a:r>
          </a:p>
          <a:p>
            <a:pPr marL="0" indent="0" algn="just">
              <a:buNone/>
            </a:pPr>
            <a:r>
              <a:rPr lang="en-US" dirty="0"/>
              <a:t>The calculated t-value was 2.72 and was compared to the critical value of 2.07 as proposed by the t-table used. </a:t>
            </a:r>
          </a:p>
          <a:p>
            <a:pPr marL="0" indent="0" algn="just">
              <a:buNone/>
            </a:pPr>
            <a:r>
              <a:rPr lang="en-US" dirty="0"/>
              <a:t>Statistically significant difference was observed in this dimension.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04" y="3802608"/>
            <a:ext cx="5960556" cy="976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8" y="494811"/>
            <a:ext cx="2465562" cy="44362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250" y="115944"/>
            <a:ext cx="4498463" cy="3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3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ncrease in user engagement and a heightened sense of realism when the viewed media is in a 3D format as opposed to its 2D </a:t>
            </a:r>
            <a:r>
              <a:rPr lang="en-GB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counterpart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Participants agreed they experienced an increased sense of presence in the 3D media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Due to the significant statistical difference in the excitement dimension for the 2 types of media, H1 was validated</a:t>
            </a:r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Questions for future research: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difference does 2D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3D </a:t>
            </a:r>
            <a:r>
              <a:rPr lang="en-GB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 presentation make on users’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subjective </a:t>
            </a:r>
            <a:r>
              <a:rPr lang="en-GB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emotional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the combination of immersive technology and 3D media increase the user satisfaction of media consumers in the future?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0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5088F-5F40-41FD-8388-FE443082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900" y="3001433"/>
            <a:ext cx="6680199" cy="855134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23656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" name="Picture 4" descr="A picture containing text, chair, seat, climbing fram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63" y="1711249"/>
            <a:ext cx="7550810" cy="4096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62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7222"/>
            <a:ext cx="8596668" cy="758273"/>
          </a:xfrm>
        </p:spPr>
        <p:txBody>
          <a:bodyPr/>
          <a:lstStyle/>
          <a:p>
            <a:r>
              <a:rPr lang="en-US" dirty="0"/>
              <a:t>Implementation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8044"/>
            <a:ext cx="8596668" cy="5452217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YouTube roller coaster ride video presented on desktop computer screen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versus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360° YouTube roller coaster ride video on an Oculus Rift S device</a:t>
            </a:r>
          </a:p>
          <a:p>
            <a:pPr marL="0" indent="0" algn="ctr">
              <a:buNone/>
            </a:pP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600" u="sng" dirty="0">
                <a:solidFill>
                  <a:schemeClr val="accent1">
                    <a:lumMod val="50000"/>
                  </a:schemeClr>
                </a:solidFill>
              </a:rPr>
              <a:t>H0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600" dirty="0"/>
              <a:t> In the field of VR there is no clear connection observed between sense of presence and strength of emotional response, so presentation of media in 2D would have a similar impact to the alternative presentation in 3D.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600" u="sng" dirty="0">
                <a:solidFill>
                  <a:schemeClr val="accent1">
                    <a:lumMod val="50000"/>
                  </a:schemeClr>
                </a:solidFill>
              </a:rPr>
              <a:t>H1</a:t>
            </a:r>
            <a:endParaRPr lang="en-GB" sz="1600" u="sng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600" dirty="0"/>
              <a:t> In an experimental setting, stereo 3D content presented in VR  is expected to show a significant increase of reported levels of happiness and/or excitement in users as compared to engaging with 2D media through a 2D screen.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5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51697" y="435836"/>
            <a:ext cx="8596668" cy="6237915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1 control group of up to 15 participants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Dependent variable:  media presentation’s immersive qualities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Primary questionnaire to ensure participant wellbeing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Self-Assessment Manikin (SAM) Questionnaire - the three dependent variables: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happiness, excitement, control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Paired-samples t-test performed on SAM data to measure subjective user feelings.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Switching order of 2D and 3D presentation between users to avoid familiarity with the content affecting the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Final questionnaire: Information about participants self-assessed sense of presence and opinions on the two types of media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997" y="393107"/>
            <a:ext cx="3263297" cy="108301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Results</a:t>
            </a:r>
          </a:p>
        </p:txBody>
      </p:sp>
      <p:pic>
        <p:nvPicPr>
          <p:cNvPr id="7" name="Picture 6" descr="Chart, bar 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4" y="3857247"/>
            <a:ext cx="4611883" cy="28996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Chart, bar char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4" y="393107"/>
            <a:ext cx="4611883" cy="29102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Chart, bar chart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243" y="2398045"/>
            <a:ext cx="4613223" cy="29184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113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22662"/>
            <a:ext cx="8596668" cy="3118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12 entries in total</a:t>
            </a:r>
          </a:p>
          <a:p>
            <a:pPr>
              <a:lnSpc>
                <a:spcPct val="150000"/>
              </a:lnSpc>
            </a:pPr>
            <a:r>
              <a:rPr lang="en-US" dirty="0"/>
              <a:t>11 out of 12 agree sense of presence is higher in stereo 3D media than 2D</a:t>
            </a:r>
          </a:p>
          <a:p>
            <a:pPr>
              <a:lnSpc>
                <a:spcPct val="150000"/>
              </a:lnSpc>
            </a:pPr>
            <a:r>
              <a:rPr lang="en-US" dirty="0"/>
              <a:t>No statistical difference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happiness</a:t>
            </a:r>
            <a:r>
              <a:rPr lang="en-US" dirty="0"/>
              <a:t> measurement for the 2 settings</a:t>
            </a:r>
          </a:p>
          <a:p>
            <a:pPr>
              <a:lnSpc>
                <a:spcPct val="150000"/>
              </a:lnSpc>
            </a:pPr>
            <a:r>
              <a:rPr lang="en-US" dirty="0"/>
              <a:t>No statistical difference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control </a:t>
            </a:r>
            <a:r>
              <a:rPr lang="en-US" dirty="0"/>
              <a:t>measurement for the 2 settings</a:t>
            </a:r>
          </a:p>
          <a:p>
            <a:pPr>
              <a:lnSpc>
                <a:spcPct val="150000"/>
              </a:lnSpc>
            </a:pPr>
            <a:r>
              <a:rPr lang="en-US" dirty="0"/>
              <a:t>Statistically significant difference in the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excitement</a:t>
            </a:r>
            <a:r>
              <a:rPr lang="en-US" dirty="0"/>
              <a:t> measurements for the two settings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ackground pattern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717847"/>
            <a:ext cx="8413834" cy="2082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69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elf-Assessment Manikin (SAM) used in the questionnaire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44" y="1476117"/>
            <a:ext cx="809625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8486" y="219686"/>
            <a:ext cx="5150162" cy="108301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SAM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53685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9877"/>
            <a:ext cx="6039660" cy="45549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To observe the impact of each type of media on the reported strength of emotional response, paired-sample t-tests were performed for the happiness, excitement and sense of control measurements. A pre-existing t-table was used to identify the critical value for each test. For a total of 24 measurements, the degrees of freedom were 22, therefore the critical value for p=0.5 was 2.07. This value was used for comparison purposes with the t-values from the next few slides to test the validity of the null hypothesis.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1400" dirty="0"/>
              <a:t>Table derived from: </a:t>
            </a:r>
            <a:r>
              <a:rPr lang="en-US" sz="1400" dirty="0">
                <a:hlinkClick r:id="rId2"/>
              </a:rPr>
              <a:t>https://www.youtube.com/watch?v=pTmLQvMM-1M </a:t>
            </a:r>
            <a:endParaRPr lang="en-US" sz="1400" dirty="0"/>
          </a:p>
        </p:txBody>
      </p:sp>
      <p:pic>
        <p:nvPicPr>
          <p:cNvPr id="4" name="Picture 3" descr="Tabl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633" y="1469877"/>
            <a:ext cx="2019300" cy="439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3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0456"/>
          </a:xfrm>
        </p:spPr>
        <p:txBody>
          <a:bodyPr>
            <a:normAutofit/>
          </a:bodyPr>
          <a:lstStyle/>
          <a:p>
            <a:r>
              <a:rPr lang="en-US" sz="2000" dirty="0"/>
              <a:t>Happiness Measurement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608349" y="2529555"/>
            <a:ext cx="673094" cy="56402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19532" y="4253669"/>
            <a:ext cx="4714875" cy="233255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p-value calculated was 0.07 which shows the probability observed difference occurred by chance was somewhat high.</a:t>
            </a:r>
          </a:p>
          <a:p>
            <a:pPr marL="0" indent="0" algn="just">
              <a:buNone/>
            </a:pPr>
            <a:r>
              <a:rPr lang="en-US" dirty="0"/>
              <a:t>The calculated t-value was 1.71 and was compared to the critical value of 2.07 as proposed by the t-table used. </a:t>
            </a:r>
          </a:p>
          <a:p>
            <a:pPr marL="0" indent="0" algn="just">
              <a:buNone/>
            </a:pPr>
            <a:r>
              <a:rPr lang="en-US" dirty="0"/>
              <a:t>No statistically significant difference was observed.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8" y="428447"/>
            <a:ext cx="2558203" cy="4690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32" y="363196"/>
            <a:ext cx="4772025" cy="3790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8" y="5315483"/>
            <a:ext cx="3643006" cy="10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6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590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Viewing Media in stereo 3D produces a stronger emotional response than in equivalent 2D view</vt:lpstr>
      <vt:lpstr>Demonstration</vt:lpstr>
      <vt:lpstr>Implementation Design</vt:lpstr>
      <vt:lpstr>PowerPoint Presentation</vt:lpstr>
      <vt:lpstr>Results</vt:lpstr>
      <vt:lpstr>PowerPoint Presentation</vt:lpstr>
      <vt:lpstr>SAM Questionnaire</vt:lpstr>
      <vt:lpstr>Data Analysis</vt:lpstr>
      <vt:lpstr>Happiness Measurement</vt:lpstr>
      <vt:lpstr>Control Measurement</vt:lpstr>
      <vt:lpstr>Excitement Measurement</vt:lpstr>
      <vt:lpstr>Conclusions</vt:lpstr>
      <vt:lpstr>Thank you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Viewing Media in stereo 3D produces a stronger emotional response than in equivalent 2D view</dc:title>
  <dc:creator>user</dc:creator>
  <cp:lastModifiedBy>user</cp:lastModifiedBy>
  <cp:revision>24</cp:revision>
  <dcterms:created xsi:type="dcterms:W3CDTF">2021-12-07T17:14:34Z</dcterms:created>
  <dcterms:modified xsi:type="dcterms:W3CDTF">2021-12-12T19:10:00Z</dcterms:modified>
</cp:coreProperties>
</file>