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0" r:id="rId4"/>
    <p:sldId id="321" r:id="rId5"/>
    <p:sldId id="312" r:id="rId6"/>
    <p:sldId id="313" r:id="rId7"/>
    <p:sldId id="322" r:id="rId8"/>
    <p:sldId id="323" r:id="rId9"/>
    <p:sldId id="324" r:id="rId10"/>
    <p:sldId id="325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1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1G - Machine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Binary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Efficient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2G - Assembly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Mnemonics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3G – HL Languages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Somewhat readable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MSIL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C042D8BB-54B2-4861-AECE-1C2176C2F403}">
      <dgm:prSet phldrT="[Text]"/>
      <dgm:spPr/>
      <dgm:t>
        <a:bodyPr/>
        <a:lstStyle/>
        <a:p>
          <a:r>
            <a:rPr lang="en-US" dirty="0"/>
            <a:t>Not readable</a:t>
          </a:r>
        </a:p>
      </dgm:t>
    </dgm:pt>
    <dgm:pt modelId="{84D87DE0-3AD5-47A6-924B-16C5F536CF3F}" type="parTrans" cxnId="{02F9F50D-9E37-4E0B-A2D3-55F7E73056AB}">
      <dgm:prSet/>
      <dgm:spPr/>
      <dgm:t>
        <a:bodyPr/>
        <a:lstStyle/>
        <a:p>
          <a:endParaRPr lang="en-US"/>
        </a:p>
      </dgm:t>
    </dgm:pt>
    <dgm:pt modelId="{0926FB03-22E2-4548-84C2-9B93F8E8EE99}" type="sibTrans" cxnId="{02F9F50D-9E37-4E0B-A2D3-55F7E73056A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2F9F50D-9E37-4E0B-A2D3-55F7E73056AB}" srcId="{FB986F71-3126-4196-BD30-74AEDC39A1CA}" destId="{C042D8BB-54B2-4861-AECE-1C2176C2F403}" srcOrd="2" destOrd="0" parTransId="{84D87DE0-3AD5-47A6-924B-16C5F536CF3F}" sibTransId="{0926FB03-22E2-4548-84C2-9B93F8E8EE99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8E27CA96-4C9B-46E7-8E36-3E93C0E1EDB6}" type="presOf" srcId="{C042D8BB-54B2-4861-AECE-1C2176C2F403}" destId="{BFE859F2-A9E8-4F95-9161-8EC68F2D30C4}" srcOrd="1" destOrd="2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D7E8F1D8-32FB-4D90-B87F-45CB44471EC2}" type="presOf" srcId="{C042D8BB-54B2-4861-AECE-1C2176C2F403}" destId="{96015622-8A46-45CF-A72A-2856B699B374}" srcOrd="0" destOrd="2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Binary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Efficient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Not readable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1G - Machine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Mnemonics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Somewhat readable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2G - Assembly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Java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MSIL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3G – HL Languages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 err="1"/>
              <a:t>SubtractionSuppose</a:t>
            </a:r>
            <a:r>
              <a:rPr lang="en-US" dirty="0"/>
              <a:t> there are 256 shades of red, green, and blue.  </a:t>
            </a:r>
          </a:p>
          <a:p>
            <a:r>
              <a:rPr lang="en-US" dirty="0"/>
              <a:t>Signed versus Unsigned</a:t>
            </a:r>
          </a:p>
        </p:txBody>
      </p:sp>
    </p:spTree>
    <p:extLst>
      <p:ext uri="{BB962C8B-B14F-4D97-AF65-F5344CB8AC3E}">
        <p14:creationId xmlns:p14="http://schemas.microsoft.com/office/powerpoint/2010/main" val="2215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  <a:p>
            <a:pPr lvl="1"/>
            <a:r>
              <a:rPr lang="en-US" dirty="0"/>
              <a:t>On/Off</a:t>
            </a:r>
          </a:p>
          <a:p>
            <a:pPr lvl="1"/>
            <a:r>
              <a:rPr lang="en-US" dirty="0"/>
              <a:t>Binary Language</a:t>
            </a:r>
          </a:p>
          <a:p>
            <a:pPr lvl="2"/>
            <a:r>
              <a:rPr lang="en-US" dirty="0"/>
              <a:t>Binary numbers</a:t>
            </a:r>
          </a:p>
          <a:p>
            <a:pPr lvl="2"/>
            <a:r>
              <a:rPr lang="en-US" dirty="0"/>
              <a:t>Letters</a:t>
            </a:r>
          </a:p>
          <a:p>
            <a:pPr lvl="2"/>
            <a:r>
              <a:rPr lang="en-US" dirty="0"/>
              <a:t>Language</a:t>
            </a:r>
          </a:p>
          <a:p>
            <a:pPr lvl="2"/>
            <a:r>
              <a:rPr lang="en-US" dirty="0"/>
              <a:t>Instructions</a:t>
            </a:r>
          </a:p>
          <a:p>
            <a:r>
              <a:rPr lang="en-US"/>
              <a:t>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Machine Language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Mnemonics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MOV</a:t>
            </a:r>
          </a:p>
          <a:p>
            <a:pPr lvl="2"/>
            <a:r>
              <a:rPr lang="en-US" dirty="0"/>
              <a:t>SUB</a:t>
            </a:r>
          </a:p>
          <a:p>
            <a:pPr lvl="2"/>
            <a:r>
              <a:rPr lang="en-US" dirty="0"/>
              <a:t>CALL</a:t>
            </a:r>
          </a:p>
          <a:p>
            <a:r>
              <a:rPr lang="en-US" dirty="0"/>
              <a:t>One-to-one relationship with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6924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 (3G)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Assembly Language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Typically what is used today</a:t>
            </a:r>
          </a:p>
          <a:p>
            <a:pPr lvl="2"/>
            <a:r>
              <a:rPr lang="en-US" dirty="0"/>
              <a:t>Java</a:t>
            </a:r>
          </a:p>
          <a:p>
            <a:pPr lvl="2"/>
            <a:r>
              <a:rPr lang="en-US" dirty="0"/>
              <a:t>C++</a:t>
            </a:r>
          </a:p>
          <a:p>
            <a:pPr lvl="2"/>
            <a:r>
              <a:rPr lang="en-US" dirty="0"/>
              <a:t>.NET (MSIL)</a:t>
            </a:r>
          </a:p>
          <a:p>
            <a:pPr lvl="2"/>
            <a:r>
              <a:rPr lang="en-US" dirty="0"/>
              <a:t>JavaScript / Typescript</a:t>
            </a:r>
          </a:p>
          <a:p>
            <a:r>
              <a:rPr lang="en-US" dirty="0"/>
              <a:t>One-to-man relationship with assembly language</a:t>
            </a:r>
          </a:p>
          <a:p>
            <a:pPr lvl="1"/>
            <a:r>
              <a:rPr lang="en-US" dirty="0"/>
              <a:t>Example on page 4</a:t>
            </a:r>
          </a:p>
        </p:txBody>
      </p:sp>
    </p:spTree>
    <p:extLst>
      <p:ext uri="{BB962C8B-B14F-4D97-AF65-F5344CB8AC3E}">
        <p14:creationId xmlns:p14="http://schemas.microsoft.com/office/powerpoint/2010/main" val="36508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Progression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202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238A1-91E8-417F-99CF-AB4394839E5C}"/>
              </a:ext>
            </a:extLst>
          </p:cNvPr>
          <p:cNvSpPr/>
          <p:nvPr/>
        </p:nvSpPr>
        <p:spPr>
          <a:xfrm>
            <a:off x="3275012" y="4953000"/>
            <a:ext cx="426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00000011 10001110 00000110</a:t>
            </a:r>
          </a:p>
          <a:p>
            <a:pPr algn="ctr"/>
            <a:r>
              <a:rPr lang="en-US" dirty="0"/>
              <a:t>00000010 11100001 00000011</a:t>
            </a:r>
          </a:p>
          <a:p>
            <a:pPr algn="ctr"/>
            <a:r>
              <a:rPr lang="en-US" dirty="0"/>
              <a:t>00000001 10001110 00000001</a:t>
            </a:r>
          </a:p>
          <a:p>
            <a:pPr algn="ctr"/>
            <a:r>
              <a:rPr lang="en-US" dirty="0"/>
              <a:t>00000010 11100001 00011100</a:t>
            </a:r>
          </a:p>
          <a:p>
            <a:pPr algn="ctr"/>
            <a:r>
              <a:rPr lang="en-US" dirty="0"/>
              <a:t>00000111 10001110 00000100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C6C5A-7F2C-4B19-933C-790A26BD69F1}"/>
              </a:ext>
            </a:extLst>
          </p:cNvPr>
          <p:cNvSpPr/>
          <p:nvPr/>
        </p:nvSpPr>
        <p:spPr>
          <a:xfrm>
            <a:off x="3275012" y="3581400"/>
            <a:ext cx="4267200" cy="13716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Y</a:t>
            </a:r>
          </a:p>
          <a:p>
            <a:pPr algn="ctr"/>
            <a:r>
              <a:rPr lang="en-US" dirty="0"/>
              <a:t>add </a:t>
            </a:r>
            <a:r>
              <a:rPr lang="en-US" dirty="0" err="1"/>
              <a:t>eax</a:t>
            </a:r>
            <a:r>
              <a:rPr lang="en-US" dirty="0"/>
              <a:t>, 4</a:t>
            </a:r>
          </a:p>
          <a:p>
            <a:pPr algn="ctr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3</a:t>
            </a:r>
          </a:p>
          <a:p>
            <a:pPr algn="ctr"/>
            <a:r>
              <a:rPr lang="en-US" dirty="0" err="1"/>
              <a:t>imul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pPr algn="ctr"/>
            <a:r>
              <a:rPr lang="en-US" dirty="0" err="1"/>
              <a:t>mov</a:t>
            </a:r>
            <a:r>
              <a:rPr lang="en-US" dirty="0"/>
              <a:t> X, 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2F89A-33C2-45F4-B103-E3240F48D8A5}"/>
              </a:ext>
            </a:extLst>
          </p:cNvPr>
          <p:cNvSpPr/>
          <p:nvPr/>
        </p:nvSpPr>
        <p:spPr>
          <a:xfrm>
            <a:off x="3275012" y="2895600"/>
            <a:ext cx="42672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X = (Y + 4) * 3;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language whose source programs can be compiled and run on a wide variety of computer systems is said to be portable.”</a:t>
            </a:r>
          </a:p>
          <a:p>
            <a:pPr lvl="1"/>
            <a:r>
              <a:rPr lang="en-US" dirty="0"/>
              <a:t>Benefits?</a:t>
            </a:r>
          </a:p>
          <a:p>
            <a:pPr lvl="1"/>
            <a:r>
              <a:rPr lang="en-US" dirty="0"/>
              <a:t>Drawbacks?</a:t>
            </a:r>
          </a:p>
          <a:p>
            <a:r>
              <a:rPr lang="en-US" dirty="0"/>
              <a:t>Assembly language is not portable</a:t>
            </a:r>
          </a:p>
        </p:txBody>
      </p:sp>
    </p:spTree>
    <p:extLst>
      <p:ext uri="{BB962C8B-B14F-4D97-AF65-F5344CB8AC3E}">
        <p14:creationId xmlns:p14="http://schemas.microsoft.com/office/powerpoint/2010/main" val="788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B0989-3F46-4701-8102-39ABDBB8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41" y="1904998"/>
            <a:ext cx="684597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&amp;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193-9195-4223-B2E6-3ED65343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What would a trinary language look like?</a:t>
            </a:r>
          </a:p>
          <a:p>
            <a:pPr lvl="1"/>
            <a:r>
              <a:rPr lang="en-US" dirty="0"/>
              <a:t>Suppose there are 256 shades of red, green, and blue.  Suppose all colors can be made up of different shades of red, green, and blue.  </a:t>
            </a:r>
          </a:p>
          <a:p>
            <a:pPr lvl="2"/>
            <a:r>
              <a:rPr lang="en-US" dirty="0"/>
              <a:t>How many combinations are there?</a:t>
            </a:r>
          </a:p>
          <a:p>
            <a:pPr lvl="2"/>
            <a:r>
              <a:rPr lang="en-US" dirty="0"/>
              <a:t>How many hexadecimal characters do you need to represent them all?</a:t>
            </a:r>
          </a:p>
          <a:p>
            <a:pPr lvl="2"/>
            <a:r>
              <a:rPr lang="en-US" dirty="0"/>
              <a:t>How might you represent them?</a:t>
            </a:r>
          </a:p>
        </p:txBody>
      </p:sp>
    </p:spTree>
    <p:extLst>
      <p:ext uri="{BB962C8B-B14F-4D97-AF65-F5344CB8AC3E}">
        <p14:creationId xmlns:p14="http://schemas.microsoft.com/office/powerpoint/2010/main" val="36339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43</TotalTime>
  <Words>268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CIS 11 – Computer Architecture</vt:lpstr>
      <vt:lpstr>Basic Concepts</vt:lpstr>
      <vt:lpstr>Assembly Language</vt:lpstr>
      <vt:lpstr>High-Level Languages (3G)</vt:lpstr>
      <vt:lpstr>Language Progression</vt:lpstr>
      <vt:lpstr>Abstraction Layers</vt:lpstr>
      <vt:lpstr>Portability</vt:lpstr>
      <vt:lpstr>Applications</vt:lpstr>
      <vt:lpstr>Binary &amp; Hexadecimal</vt:lpstr>
      <vt:lpstr>Binary Arithmetic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7</cp:revision>
  <dcterms:created xsi:type="dcterms:W3CDTF">2018-01-25T22:54:13Z</dcterms:created>
  <dcterms:modified xsi:type="dcterms:W3CDTF">2018-02-07T21:17:49Z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