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sldIdLst>
    <p:sldId id="256" r:id="rId2"/>
    <p:sldId id="257" r:id="rId3"/>
    <p:sldId id="258" r:id="rId4"/>
    <p:sldId id="259" r:id="rId5"/>
    <p:sldId id="262" r:id="rId6"/>
    <p:sldId id="263" r:id="rId7"/>
    <p:sldId id="267" r:id="rId8"/>
    <p:sldId id="268" r:id="rId9"/>
    <p:sldId id="269" r:id="rId10"/>
    <p:sldId id="270" r:id="rId11"/>
    <p:sldId id="261" r:id="rId12"/>
    <p:sldId id="265"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360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87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6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095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162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47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419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93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565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066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464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67502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6" r:id="rId6"/>
    <p:sldLayoutId id="2147483751" r:id="rId7"/>
    <p:sldLayoutId id="2147483752" r:id="rId8"/>
    <p:sldLayoutId id="2147483753" r:id="rId9"/>
    <p:sldLayoutId id="2147483755" r:id="rId10"/>
    <p:sldLayoutId id="2147483754"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58EE1-910D-AADB-7B0A-69D03EBAA19A}"/>
              </a:ext>
            </a:extLst>
          </p:cNvPr>
          <p:cNvSpPr>
            <a:spLocks noGrp="1"/>
          </p:cNvSpPr>
          <p:nvPr>
            <p:ph type="ctrTitle"/>
          </p:nvPr>
        </p:nvSpPr>
        <p:spPr>
          <a:xfrm>
            <a:off x="648929" y="639097"/>
            <a:ext cx="6253317" cy="3686015"/>
          </a:xfrm>
        </p:spPr>
        <p:txBody>
          <a:bodyPr>
            <a:normAutofit/>
          </a:bodyPr>
          <a:lstStyle/>
          <a:p>
            <a:r>
              <a:rPr lang="en-US" dirty="0">
                <a:latin typeface="Times New Roman" panose="02020603050405020304" pitchFamily="18" charset="0"/>
                <a:cs typeface="Times New Roman" panose="02020603050405020304" pitchFamily="18" charset="0"/>
              </a:rPr>
              <a:t>Data Scientist Hiring</a:t>
            </a:r>
          </a:p>
        </p:txBody>
      </p:sp>
      <p:sp>
        <p:nvSpPr>
          <p:cNvPr id="3" name="Subtitle 2">
            <a:extLst>
              <a:ext uri="{FF2B5EF4-FFF2-40B4-BE49-F238E27FC236}">
                <a16:creationId xmlns:a16="http://schemas.microsoft.com/office/drawing/2014/main" id="{5EC7E046-55E0-E51D-6629-4F78BDEE9B55}"/>
              </a:ext>
            </a:extLst>
          </p:cNvPr>
          <p:cNvSpPr>
            <a:spLocks noGrp="1"/>
          </p:cNvSpPr>
          <p:nvPr>
            <p:ph type="subTitle" idx="1"/>
          </p:nvPr>
        </p:nvSpPr>
        <p:spPr>
          <a:xfrm>
            <a:off x="632899" y="4672739"/>
            <a:ext cx="6269347" cy="1021498"/>
          </a:xfrm>
        </p:spPr>
        <p:txBody>
          <a:bodyPr>
            <a:normAutofit fontScale="92500"/>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How should we fill the position and what should we pay them?</a:t>
            </a: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79AC04F-35F8-468B-5E05-0B22D68AF71D}"/>
              </a:ext>
            </a:extLst>
          </p:cNvPr>
          <p:cNvPicPr>
            <a:picLocks noChangeAspect="1"/>
          </p:cNvPicPr>
          <p:nvPr/>
        </p:nvPicPr>
        <p:blipFill rotWithShape="1">
          <a:blip r:embed="rId2"/>
          <a:srcRect l="32038" r="22845" b="-2"/>
          <a:stretch/>
        </p:blipFill>
        <p:spPr>
          <a:xfrm>
            <a:off x="7556686" y="1"/>
            <a:ext cx="4635315" cy="6857999"/>
          </a:xfrm>
          <a:prstGeom prst="rect">
            <a:avLst/>
          </a:prstGeom>
        </p:spPr>
      </p:pic>
    </p:spTree>
    <p:extLst>
      <p:ext uri="{BB962C8B-B14F-4D97-AF65-F5344CB8AC3E}">
        <p14:creationId xmlns:p14="http://schemas.microsoft.com/office/powerpoint/2010/main" val="6603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66E7-F66E-B750-5969-13B10CCC72CD}"/>
              </a:ext>
            </a:extLst>
          </p:cNvPr>
          <p:cNvSpPr>
            <a:spLocks noGrp="1"/>
          </p:cNvSpPr>
          <p:nvPr>
            <p:ph type="title"/>
          </p:nvPr>
        </p:nvSpPr>
        <p:spPr>
          <a:xfrm>
            <a:off x="1097279" y="286603"/>
            <a:ext cx="10101151" cy="1450757"/>
          </a:xfrm>
        </p:spPr>
        <p:txBody>
          <a:bodyPr/>
          <a:lstStyle/>
          <a:p>
            <a:r>
              <a:rPr lang="en-US" dirty="0">
                <a:latin typeface="Times New Roman" panose="02020603050405020304" pitchFamily="18" charset="0"/>
                <a:cs typeface="Times New Roman" panose="02020603050405020304" pitchFamily="18" charset="0"/>
              </a:rPr>
              <a:t>US vs. Offshore Salary Data by Work Environment</a:t>
            </a:r>
          </a:p>
        </p:txBody>
      </p:sp>
      <p:sp>
        <p:nvSpPr>
          <p:cNvPr id="3" name="Content Placeholder 2">
            <a:extLst>
              <a:ext uri="{FF2B5EF4-FFF2-40B4-BE49-F238E27FC236}">
                <a16:creationId xmlns:a16="http://schemas.microsoft.com/office/drawing/2014/main" id="{EE311D15-76DB-3E66-CD47-938042081F56}"/>
              </a:ext>
            </a:extLst>
          </p:cNvPr>
          <p:cNvSpPr>
            <a:spLocks noGrp="1"/>
          </p:cNvSpPr>
          <p:nvPr>
            <p:ph idx="1"/>
          </p:nvPr>
        </p:nvSpPr>
        <p:spPr>
          <a:xfrm>
            <a:off x="340427" y="2413367"/>
            <a:ext cx="4647210" cy="3217912"/>
          </a:xfrm>
        </p:spPr>
        <p:txBody>
          <a:bodyPr>
            <a:normAutofit fontScale="92500"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 average salary by work environment:</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office was $140,225</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Fully remote was $161,234</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Hybrid was $124,000</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Offshore average salary by work   environment:</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office was $83,024</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Fully remote was $58,955</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Hybrid was $69,154</a:t>
            </a:r>
          </a:p>
        </p:txBody>
      </p:sp>
      <p:pic>
        <p:nvPicPr>
          <p:cNvPr id="6" name="Picture 5" descr="A graph of blue and pink squares&#10;&#10;Description automatically generated">
            <a:extLst>
              <a:ext uri="{FF2B5EF4-FFF2-40B4-BE49-F238E27FC236}">
                <a16:creationId xmlns:a16="http://schemas.microsoft.com/office/drawing/2014/main" id="{01819360-A873-8EB4-9C95-8EF34612FE56}"/>
              </a:ext>
            </a:extLst>
          </p:cNvPr>
          <p:cNvPicPr>
            <a:picLocks noChangeAspect="1"/>
          </p:cNvPicPr>
          <p:nvPr/>
        </p:nvPicPr>
        <p:blipFill>
          <a:blip r:embed="rId2"/>
          <a:stretch>
            <a:fillRect/>
          </a:stretch>
        </p:blipFill>
        <p:spPr>
          <a:xfrm>
            <a:off x="4488872" y="2195988"/>
            <a:ext cx="7638473" cy="3670421"/>
          </a:xfrm>
          <a:prstGeom prst="rect">
            <a:avLst/>
          </a:prstGeom>
        </p:spPr>
      </p:pic>
    </p:spTree>
    <p:extLst>
      <p:ext uri="{BB962C8B-B14F-4D97-AF65-F5344CB8AC3E}">
        <p14:creationId xmlns:p14="http://schemas.microsoft.com/office/powerpoint/2010/main" val="156506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218C-1CAF-DEA6-D321-A36438A6D6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 Salary Data Takeaway</a:t>
            </a:r>
          </a:p>
        </p:txBody>
      </p:sp>
      <p:sp>
        <p:nvSpPr>
          <p:cNvPr id="3" name="Content Placeholder 2">
            <a:extLst>
              <a:ext uri="{FF2B5EF4-FFF2-40B4-BE49-F238E27FC236}">
                <a16:creationId xmlns:a16="http://schemas.microsoft.com/office/drawing/2014/main" id="{D3D35B2C-6CE8-7EF3-72A5-4381083474AF}"/>
              </a:ext>
            </a:extLst>
          </p:cNvPr>
          <p:cNvSpPr>
            <a:spLocks noGrp="1"/>
          </p:cNvSpPr>
          <p:nvPr>
            <p:ph idx="1"/>
          </p:nvPr>
        </p:nvSpPr>
        <p:spPr/>
        <p:txBody>
          <a:bodyPr>
            <a:normAutofit fontScale="925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average salary between Medium and Large-sized companies was practically the same. In the US, it seems that Data Scientists working in companies sized 50-250 and those those working in companies with over 250 employees, on average are getting paid the same.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Those in the US working fully remote are getting paid on average $21,000 more than those not working remote. Hybrid workers are getting paid less than both fully remote and fully on-site employees.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big difference in the average salaries is seen with the experience level. If you want someone with more experience, you will have to pay for it, as the difference for average salaries between Senior-level and Mid-level Data Scientists is $38,092. The average of Senior-level and Mid-level averages is $145,133. This may be a good reference point when hiring US candidates of Senior or Mid-level.</a:t>
            </a:r>
          </a:p>
        </p:txBody>
      </p:sp>
    </p:spTree>
    <p:extLst>
      <p:ext uri="{BB962C8B-B14F-4D97-AF65-F5344CB8AC3E}">
        <p14:creationId xmlns:p14="http://schemas.microsoft.com/office/powerpoint/2010/main" val="96959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218C-1CAF-DEA6-D321-A36438A6D63C}"/>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Offshore Salary Data Takeaway</a:t>
            </a:r>
          </a:p>
        </p:txBody>
      </p:sp>
      <p:sp>
        <p:nvSpPr>
          <p:cNvPr id="3" name="Content Placeholder 2">
            <a:extLst>
              <a:ext uri="{FF2B5EF4-FFF2-40B4-BE49-F238E27FC236}">
                <a16:creationId xmlns:a16="http://schemas.microsoft.com/office/drawing/2014/main" id="{D3D35B2C-6CE8-7EF3-72A5-4381083474A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average salary between Medium and Large-sized companies was a little different than what we saw in the US (aside from difference in pay). Unlike in the US, the employees at Medium-sized companies on average were paid more than than those working at Large-sized companies. By about $13,000.</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Opposite to those in the US, offshore Data Scientists working fully remote are getting paid less than those who work fully on-site. Plus, if hired for our company, Offshore employees will be remote anyways.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Seems that you can get similar type experience in both Medium and Large-sized companies Offshore and can pay them a fraction of what those in the US are making. However, when you have someone Offshore, they will not be able to be on-sight everyday. You pay them less, but they also will not be physically present everyday.</a:t>
            </a:r>
          </a:p>
        </p:txBody>
      </p:sp>
    </p:spTree>
    <p:extLst>
      <p:ext uri="{BB962C8B-B14F-4D97-AF65-F5344CB8AC3E}">
        <p14:creationId xmlns:p14="http://schemas.microsoft.com/office/powerpoint/2010/main" val="264491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FDE1-9FB3-9B47-5CA3-9EB06A1B19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 = Hire Offshore Senior-Level Data Scientist</a:t>
            </a:r>
          </a:p>
        </p:txBody>
      </p:sp>
      <p:sp>
        <p:nvSpPr>
          <p:cNvPr id="3" name="Content Placeholder 2">
            <a:extLst>
              <a:ext uri="{FF2B5EF4-FFF2-40B4-BE49-F238E27FC236}">
                <a16:creationId xmlns:a16="http://schemas.microsoft.com/office/drawing/2014/main" id="{C0310C0C-073B-B50A-73CF-C11919E35BC3}"/>
              </a:ext>
            </a:extLst>
          </p:cNvPr>
          <p:cNvSpPr>
            <a:spLocks noGrp="1"/>
          </p:cNvSpPr>
          <p:nvPr>
            <p:ph idx="1"/>
          </p:nvPr>
        </p:nvSpPr>
        <p:spPr>
          <a:xfrm>
            <a:off x="1097279" y="2108201"/>
            <a:ext cx="10350533" cy="4138220"/>
          </a:xfrm>
        </p:spPr>
        <p:txBody>
          <a:bodyPr>
            <a:normAutofit fontScale="925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 recommend hiring an offshore Senior-level Data Scientist from a Medium-sized company. This will provide you with same level experience for a fraction of what it would cost to hire a Data Scientist working in the US. Senior-level Data Scientists have proven track record of climbing ranks and know what it takes to be a contributing member to a team. The Medium-sized company background will provide solid experience to bridge our company from a Small to a Medium-sized company (and hopefully larger) as we rapidly grow.</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Since you are looking to expand the department to keep up with the rapid growth of the company, I would recommend using the money you will be saving hiring an offshore Data Scientist, to invest in someone else, such as a Head of Data Science, to assist and potentially lead that new hire.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Using average salaries over past 3 years and looking at 20% overall average income growth from 2021 to 2022 for both US and Offshore, we should be paying our Offshore Data Scientist approximately $94,400 per year. If we chose to go with a Data Scientist in the US, we should be paying them $183,000 per year. We can use that difference of $88,600 and invest into Head of Data Science position and use our money more efficiently. </a:t>
            </a:r>
          </a:p>
        </p:txBody>
      </p:sp>
    </p:spTree>
    <p:extLst>
      <p:ext uri="{BB962C8B-B14F-4D97-AF65-F5344CB8AC3E}">
        <p14:creationId xmlns:p14="http://schemas.microsoft.com/office/powerpoint/2010/main" val="23358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013E-8474-1E69-6E20-CDF8EFF573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 Conclusion</a:t>
            </a:r>
          </a:p>
        </p:txBody>
      </p:sp>
      <p:sp>
        <p:nvSpPr>
          <p:cNvPr id="3" name="Content Placeholder 2">
            <a:extLst>
              <a:ext uri="{FF2B5EF4-FFF2-40B4-BE49-F238E27FC236}">
                <a16:creationId xmlns:a16="http://schemas.microsoft.com/office/drawing/2014/main" id="{FA0FC72A-D0A0-74AF-4C4A-3096629553FD}"/>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Hire Offshore Senior-level Data Scientist from Medium-sized company.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Pay them salary of approximately $94,400 per year.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If we hired US Senior-level Data Scientist from Medium-sized company, we would be paying approximately $183,000.</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Take $88,600 in difference and allocate </a:t>
            </a:r>
            <a:r>
              <a:rPr lang="en-US">
                <a:latin typeface="Times New Roman" panose="02020603050405020304" pitchFamily="18" charset="0"/>
                <a:cs typeface="Times New Roman" panose="02020603050405020304" pitchFamily="18" charset="0"/>
              </a:rPr>
              <a:t>those savings </a:t>
            </a:r>
            <a:r>
              <a:rPr lang="en-US" dirty="0">
                <a:latin typeface="Times New Roman" panose="02020603050405020304" pitchFamily="18" charset="0"/>
                <a:cs typeface="Times New Roman" panose="02020603050405020304" pitchFamily="18" charset="0"/>
              </a:rPr>
              <a:t>towards investment in Offshore Head of Data Science to maximize efficient spending.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Let those two establish foundation for growing team!</a:t>
            </a:r>
          </a:p>
        </p:txBody>
      </p:sp>
    </p:spTree>
    <p:extLst>
      <p:ext uri="{BB962C8B-B14F-4D97-AF65-F5344CB8AC3E}">
        <p14:creationId xmlns:p14="http://schemas.microsoft.com/office/powerpoint/2010/main" val="62797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C5FF-E7AE-1227-5ACB-0F8E3BA9AE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are our main goals?</a:t>
            </a:r>
          </a:p>
        </p:txBody>
      </p:sp>
      <p:sp>
        <p:nvSpPr>
          <p:cNvPr id="3" name="Content Placeholder 2">
            <a:extLst>
              <a:ext uri="{FF2B5EF4-FFF2-40B4-BE49-F238E27FC236}">
                <a16:creationId xmlns:a16="http://schemas.microsoft.com/office/drawing/2014/main" id="{C504FDEF-371C-0ECA-039A-1E81B4236899}"/>
              </a:ext>
            </a:extLst>
          </p:cNvPr>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Hire a full-time Data Scientist.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Hire someone who can drive growth in Data Science department and potentially lead a team in the future as we rapidly grow.</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Compare those working in the US vs those working Offshore.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8290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8C72-07D8-5958-57F8-D9926F92D1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Guidelines to Analysis</a:t>
            </a:r>
          </a:p>
        </p:txBody>
      </p:sp>
      <p:sp>
        <p:nvSpPr>
          <p:cNvPr id="3" name="Content Placeholder 2">
            <a:extLst>
              <a:ext uri="{FF2B5EF4-FFF2-40B4-BE49-F238E27FC236}">
                <a16:creationId xmlns:a16="http://schemas.microsoft.com/office/drawing/2014/main" id="{66DD77DE-1131-E290-6444-AFE4EE02C4FB}"/>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Based on data provided, I focused only on full-time Data Scientist employees.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 removed any entry level workers as we are looking to find someone with either Mid-level, Senior-level, or Executive-level experience to potentially lead a team in the future. There was no Executive-level employee data available.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 removed any workers working with a Small-sized company (less than 50 employees) so we could focus on our rapid growth. I only looked at employees from Medium-sized (50 to 250 employees) and Large-sized (over 250 employee) companies.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Compared average salaries between those working in the US and those working Offshore.</a:t>
            </a:r>
          </a:p>
        </p:txBody>
      </p:sp>
    </p:spTree>
    <p:extLst>
      <p:ext uri="{BB962C8B-B14F-4D97-AF65-F5344CB8AC3E}">
        <p14:creationId xmlns:p14="http://schemas.microsoft.com/office/powerpoint/2010/main" val="138531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2AAB-07F5-0FF1-B419-277A2DE0F9D3}"/>
              </a:ext>
            </a:extLst>
          </p:cNvPr>
          <p:cNvSpPr>
            <a:spLocks noGrp="1"/>
          </p:cNvSpPr>
          <p:nvPr>
            <p:ph type="title"/>
          </p:nvPr>
        </p:nvSpPr>
        <p:spPr>
          <a:xfrm>
            <a:off x="1100138" y="1014410"/>
            <a:ext cx="9229725" cy="727809"/>
          </a:xfrm>
        </p:spPr>
        <p:txBody>
          <a:bodyPr>
            <a:normAutofit fontScale="90000"/>
          </a:bodyPr>
          <a:lstStyle/>
          <a:p>
            <a:r>
              <a:rPr lang="en-US" dirty="0">
                <a:latin typeface="Times New Roman" panose="02020603050405020304" pitchFamily="18" charset="0"/>
                <a:cs typeface="Times New Roman" panose="02020603050405020304" pitchFamily="18" charset="0"/>
              </a:rPr>
              <a:t>Let’s look at US Data Scientists Salaries</a:t>
            </a:r>
          </a:p>
        </p:txBody>
      </p:sp>
      <p:sp>
        <p:nvSpPr>
          <p:cNvPr id="16" name="TextBox 15">
            <a:extLst>
              <a:ext uri="{FF2B5EF4-FFF2-40B4-BE49-F238E27FC236}">
                <a16:creationId xmlns:a16="http://schemas.microsoft.com/office/drawing/2014/main" id="{F3A10AC2-88B5-40A2-C79D-3EE44944620A}"/>
              </a:ext>
            </a:extLst>
          </p:cNvPr>
          <p:cNvSpPr txBox="1"/>
          <p:nvPr/>
        </p:nvSpPr>
        <p:spPr>
          <a:xfrm>
            <a:off x="428625" y="2214563"/>
            <a:ext cx="3843337" cy="258532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you can see, the average salary for Data Scientists was much higher in 2020 than 2021 due to the recession. However, we saw those incomes start to climb back up in 2022</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$160,295 in 2020</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$131,500 in 2021</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$156,223 in 2022</a:t>
            </a:r>
          </a:p>
        </p:txBody>
      </p:sp>
      <p:pic>
        <p:nvPicPr>
          <p:cNvPr id="6" name="Content Placeholder 5" descr="A graph of a salary by year&#10;&#10;Description automatically generated">
            <a:extLst>
              <a:ext uri="{FF2B5EF4-FFF2-40B4-BE49-F238E27FC236}">
                <a16:creationId xmlns:a16="http://schemas.microsoft.com/office/drawing/2014/main" id="{52C722CC-6A8E-E84F-8360-E52ED42EAD31}"/>
              </a:ext>
            </a:extLst>
          </p:cNvPr>
          <p:cNvPicPr>
            <a:picLocks noGrp="1" noChangeAspect="1"/>
          </p:cNvPicPr>
          <p:nvPr>
            <p:ph idx="1"/>
          </p:nvPr>
        </p:nvPicPr>
        <p:blipFill>
          <a:blip r:embed="rId2"/>
          <a:stretch>
            <a:fillRect/>
          </a:stretch>
        </p:blipFill>
        <p:spPr>
          <a:xfrm>
            <a:off x="4189537" y="2214562"/>
            <a:ext cx="7722093" cy="3629027"/>
          </a:xfrm>
        </p:spPr>
      </p:pic>
    </p:spTree>
    <p:extLst>
      <p:ext uri="{BB962C8B-B14F-4D97-AF65-F5344CB8AC3E}">
        <p14:creationId xmlns:p14="http://schemas.microsoft.com/office/powerpoint/2010/main" val="259995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2AAB-07F5-0FF1-B419-277A2DE0F9D3}"/>
              </a:ext>
            </a:extLst>
          </p:cNvPr>
          <p:cNvSpPr>
            <a:spLocks noGrp="1"/>
          </p:cNvSpPr>
          <p:nvPr>
            <p:ph type="title"/>
          </p:nvPr>
        </p:nvSpPr>
        <p:spPr>
          <a:xfrm>
            <a:off x="1100138" y="1014410"/>
            <a:ext cx="9229725" cy="727809"/>
          </a:xfrm>
        </p:spPr>
        <p:txBody>
          <a:bodyPr>
            <a:normAutofit fontScale="90000"/>
          </a:bodyPr>
          <a:lstStyle/>
          <a:p>
            <a:r>
              <a:rPr lang="en-US" dirty="0">
                <a:latin typeface="Times New Roman" panose="02020603050405020304" pitchFamily="18" charset="0"/>
                <a:cs typeface="Times New Roman" panose="02020603050405020304" pitchFamily="18" charset="0"/>
              </a:rPr>
              <a:t>Let’s look at Offshore Data Scientists Salaries</a:t>
            </a:r>
          </a:p>
        </p:txBody>
      </p:sp>
      <p:sp>
        <p:nvSpPr>
          <p:cNvPr id="16" name="TextBox 15">
            <a:extLst>
              <a:ext uri="{FF2B5EF4-FFF2-40B4-BE49-F238E27FC236}">
                <a16:creationId xmlns:a16="http://schemas.microsoft.com/office/drawing/2014/main" id="{F3A10AC2-88B5-40A2-C79D-3EE44944620A}"/>
              </a:ext>
            </a:extLst>
          </p:cNvPr>
          <p:cNvSpPr txBox="1"/>
          <p:nvPr/>
        </p:nvSpPr>
        <p:spPr>
          <a:xfrm>
            <a:off x="428625" y="2214563"/>
            <a:ext cx="3843337" cy="397031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you can see, the average salary for Offshore Data Scientists was much different than those in the US. Overall, they are much lower and contrary to those in the US the average salary has steadily climbed during the past three years.</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$48,706 in 2020</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$68,400 in 2021</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$81,559 in 2022</a:t>
            </a:r>
          </a:p>
          <a:p>
            <a:pPr marL="285750"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slide will show you the comparison to see just how much more those in the US are getting paid compared to offshore.</a:t>
            </a:r>
          </a:p>
        </p:txBody>
      </p:sp>
      <p:pic>
        <p:nvPicPr>
          <p:cNvPr id="4" name="Picture 3" descr="A graph of blue squares&#10;&#10;Description automatically generated">
            <a:extLst>
              <a:ext uri="{FF2B5EF4-FFF2-40B4-BE49-F238E27FC236}">
                <a16:creationId xmlns:a16="http://schemas.microsoft.com/office/drawing/2014/main" id="{1FF875C7-2809-3DF5-2D1E-776909609010}"/>
              </a:ext>
            </a:extLst>
          </p:cNvPr>
          <p:cNvPicPr>
            <a:picLocks noChangeAspect="1"/>
          </p:cNvPicPr>
          <p:nvPr/>
        </p:nvPicPr>
        <p:blipFill>
          <a:blip r:embed="rId2"/>
          <a:stretch>
            <a:fillRect/>
          </a:stretch>
        </p:blipFill>
        <p:spPr>
          <a:xfrm>
            <a:off x="4409291" y="2339549"/>
            <a:ext cx="7456141" cy="3504041"/>
          </a:xfrm>
          <a:prstGeom prst="rect">
            <a:avLst/>
          </a:prstGeom>
        </p:spPr>
      </p:pic>
    </p:spTree>
    <p:extLst>
      <p:ext uri="{BB962C8B-B14F-4D97-AF65-F5344CB8AC3E}">
        <p14:creationId xmlns:p14="http://schemas.microsoft.com/office/powerpoint/2010/main" val="168414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30DC-80EA-269B-900F-02B9E8F5A5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 vs. Offshore Average Salaries</a:t>
            </a:r>
          </a:p>
        </p:txBody>
      </p:sp>
      <p:sp>
        <p:nvSpPr>
          <p:cNvPr id="12" name="TextBox 11">
            <a:extLst>
              <a:ext uri="{FF2B5EF4-FFF2-40B4-BE49-F238E27FC236}">
                <a16:creationId xmlns:a16="http://schemas.microsoft.com/office/drawing/2014/main" id="{4893861B-87DD-2B2F-C156-1D5ED40780C1}"/>
              </a:ext>
            </a:extLst>
          </p:cNvPr>
          <p:cNvSpPr txBox="1"/>
          <p:nvPr/>
        </p:nvSpPr>
        <p:spPr>
          <a:xfrm>
            <a:off x="202385" y="2274838"/>
            <a:ext cx="3728347" cy="286232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salary percentage difference between US and Offshore by year:</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329% higher in US in 2020</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192% higher in US in 2021</a:t>
            </a:r>
          </a:p>
          <a:p>
            <a:pPr marL="742950" lvl="1"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191% higher in US in 2022</a:t>
            </a:r>
          </a:p>
          <a:p>
            <a:pPr marL="285750" indent="-285750">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2020, US Data Scientists were getting paid more than triple than those Offshore and almost double in 2021 and 2022.</a:t>
            </a:r>
          </a:p>
        </p:txBody>
      </p:sp>
      <p:pic>
        <p:nvPicPr>
          <p:cNvPr id="4" name="Picture 3" descr="A graph showing the average salary per year&#10;&#10;Description automatically generated">
            <a:extLst>
              <a:ext uri="{FF2B5EF4-FFF2-40B4-BE49-F238E27FC236}">
                <a16:creationId xmlns:a16="http://schemas.microsoft.com/office/drawing/2014/main" id="{FCA60439-41D6-6B7F-01B3-455063472E2D}"/>
              </a:ext>
            </a:extLst>
          </p:cNvPr>
          <p:cNvPicPr>
            <a:picLocks noChangeAspect="1"/>
          </p:cNvPicPr>
          <p:nvPr/>
        </p:nvPicPr>
        <p:blipFill>
          <a:blip r:embed="rId2"/>
          <a:stretch>
            <a:fillRect/>
          </a:stretch>
        </p:blipFill>
        <p:spPr>
          <a:xfrm>
            <a:off x="4302414" y="2121643"/>
            <a:ext cx="7772400" cy="3652668"/>
          </a:xfrm>
          <a:prstGeom prst="rect">
            <a:avLst/>
          </a:prstGeom>
        </p:spPr>
      </p:pic>
    </p:spTree>
    <p:extLst>
      <p:ext uri="{BB962C8B-B14F-4D97-AF65-F5344CB8AC3E}">
        <p14:creationId xmlns:p14="http://schemas.microsoft.com/office/powerpoint/2010/main" val="94539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66E7-F66E-B750-5969-13B10CCC72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 vs. Offshore Salary Data</a:t>
            </a:r>
          </a:p>
        </p:txBody>
      </p:sp>
      <p:sp>
        <p:nvSpPr>
          <p:cNvPr id="3" name="Content Placeholder 2">
            <a:extLst>
              <a:ext uri="{FF2B5EF4-FFF2-40B4-BE49-F238E27FC236}">
                <a16:creationId xmlns:a16="http://schemas.microsoft.com/office/drawing/2014/main" id="{EE311D15-76DB-3E66-CD47-938042081F56}"/>
              </a:ext>
            </a:extLst>
          </p:cNvPr>
          <p:cNvSpPr>
            <a:spLocks noGrp="1"/>
          </p:cNvSpPr>
          <p:nvPr>
            <p:ph idx="1"/>
          </p:nvPr>
        </p:nvSpPr>
        <p:spPr>
          <a:xfrm>
            <a:off x="1097280" y="2108200"/>
            <a:ext cx="9618345" cy="3978275"/>
          </a:xfrm>
        </p:spPr>
        <p:txBody>
          <a:bodyPr>
            <a:normAutofit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Over last 3 years: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Difference in average salary is $82,719</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Difference in maximum salary is $228,772</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Difference in minimum salary is $48,257</a:t>
            </a:r>
          </a:p>
        </p:txBody>
      </p:sp>
      <p:graphicFrame>
        <p:nvGraphicFramePr>
          <p:cNvPr id="5" name="Table 5">
            <a:extLst>
              <a:ext uri="{FF2B5EF4-FFF2-40B4-BE49-F238E27FC236}">
                <a16:creationId xmlns:a16="http://schemas.microsoft.com/office/drawing/2014/main" id="{C84A5B80-39CF-216B-247A-BC608081E186}"/>
              </a:ext>
            </a:extLst>
          </p:cNvPr>
          <p:cNvGraphicFramePr>
            <a:graphicFrameLocks noGrp="1"/>
          </p:cNvGraphicFramePr>
          <p:nvPr>
            <p:extLst>
              <p:ext uri="{D42A27DB-BD31-4B8C-83A1-F6EECF244321}">
                <p14:modId xmlns:p14="http://schemas.microsoft.com/office/powerpoint/2010/main" val="420281800"/>
              </p:ext>
            </p:extLst>
          </p:nvPr>
        </p:nvGraphicFramePr>
        <p:xfrm>
          <a:off x="1240156" y="2543175"/>
          <a:ext cx="9218295" cy="1741642"/>
        </p:xfrm>
        <a:graphic>
          <a:graphicData uri="http://schemas.openxmlformats.org/drawingml/2006/table">
            <a:tbl>
              <a:tblPr firstRow="1" bandRow="1">
                <a:tableStyleId>{BC89EF96-8CEA-46FF-86C4-4CE0E7609802}</a:tableStyleId>
              </a:tblPr>
              <a:tblGrid>
                <a:gridCol w="3072765">
                  <a:extLst>
                    <a:ext uri="{9D8B030D-6E8A-4147-A177-3AD203B41FA5}">
                      <a16:colId xmlns:a16="http://schemas.microsoft.com/office/drawing/2014/main" val="4256976455"/>
                    </a:ext>
                  </a:extLst>
                </a:gridCol>
                <a:gridCol w="3072765">
                  <a:extLst>
                    <a:ext uri="{9D8B030D-6E8A-4147-A177-3AD203B41FA5}">
                      <a16:colId xmlns:a16="http://schemas.microsoft.com/office/drawing/2014/main" val="570854716"/>
                    </a:ext>
                  </a:extLst>
                </a:gridCol>
                <a:gridCol w="3072765">
                  <a:extLst>
                    <a:ext uri="{9D8B030D-6E8A-4147-A177-3AD203B41FA5}">
                      <a16:colId xmlns:a16="http://schemas.microsoft.com/office/drawing/2014/main" val="2519294199"/>
                    </a:ext>
                  </a:extLst>
                </a:gridCol>
              </a:tblGrid>
              <a:tr h="422707">
                <a:tc>
                  <a:txBody>
                    <a:bodyPr/>
                    <a:lstStyle/>
                    <a:p>
                      <a:r>
                        <a:rPr lang="en-US" dirty="0">
                          <a:latin typeface="Times New Roman" panose="02020603050405020304" pitchFamily="18" charset="0"/>
                          <a:cs typeface="Times New Roman" panose="02020603050405020304" pitchFamily="18" charset="0"/>
                        </a:rPr>
                        <a:t>Salary Type</a:t>
                      </a:r>
                    </a:p>
                  </a:txBody>
                  <a:tcPr/>
                </a:tc>
                <a:tc>
                  <a:txBody>
                    <a:bodyPr/>
                    <a:lstStyle/>
                    <a:p>
                      <a:r>
                        <a:rPr lang="en-US" dirty="0">
                          <a:latin typeface="Times New Roman" panose="02020603050405020304" pitchFamily="18" charset="0"/>
                          <a:cs typeface="Times New Roman" panose="02020603050405020304" pitchFamily="18" charset="0"/>
                        </a:rPr>
                        <a:t>United States</a:t>
                      </a:r>
                    </a:p>
                  </a:txBody>
                  <a:tcPr/>
                </a:tc>
                <a:tc>
                  <a:txBody>
                    <a:bodyPr/>
                    <a:lstStyle/>
                    <a:p>
                      <a:r>
                        <a:rPr lang="en-US" dirty="0">
                          <a:latin typeface="Times New Roman" panose="02020603050405020304" pitchFamily="18" charset="0"/>
                          <a:cs typeface="Times New Roman" panose="02020603050405020304" pitchFamily="18" charset="0"/>
                        </a:rPr>
                        <a:t>Offshore</a:t>
                      </a:r>
                    </a:p>
                  </a:txBody>
                  <a:tcPr/>
                </a:tc>
                <a:extLst>
                  <a:ext uri="{0D108BD9-81ED-4DB2-BD59-A6C34878D82A}">
                    <a16:rowId xmlns:a16="http://schemas.microsoft.com/office/drawing/2014/main" val="276942860"/>
                  </a:ext>
                </a:extLst>
              </a:tr>
              <a:tr h="422707">
                <a:tc>
                  <a:txBody>
                    <a:bodyPr/>
                    <a:lstStyle/>
                    <a:p>
                      <a:r>
                        <a:rPr lang="en-US" dirty="0">
                          <a:latin typeface="Times New Roman" panose="02020603050405020304" pitchFamily="18" charset="0"/>
                          <a:cs typeface="Times New Roman" panose="02020603050405020304" pitchFamily="18" charset="0"/>
                        </a:rPr>
                        <a:t>Average Salary</a:t>
                      </a:r>
                    </a:p>
                  </a:txBody>
                  <a:tcPr/>
                </a:tc>
                <a:tc>
                  <a:txBody>
                    <a:bodyPr/>
                    <a:lstStyle/>
                    <a:p>
                      <a:r>
                        <a:rPr lang="en-US" dirty="0">
                          <a:latin typeface="Times New Roman" panose="02020603050405020304" pitchFamily="18" charset="0"/>
                          <a:cs typeface="Times New Roman" panose="02020603050405020304" pitchFamily="18" charset="0"/>
                        </a:rPr>
                        <a:t>$153,517</a:t>
                      </a:r>
                    </a:p>
                  </a:txBody>
                  <a:tcPr/>
                </a:tc>
                <a:tc>
                  <a:txBody>
                    <a:bodyPr/>
                    <a:lstStyle/>
                    <a:p>
                      <a:r>
                        <a:rPr lang="en-US" dirty="0">
                          <a:latin typeface="Times New Roman" panose="02020603050405020304" pitchFamily="18" charset="0"/>
                          <a:cs typeface="Times New Roman" panose="02020603050405020304" pitchFamily="18" charset="0"/>
                        </a:rPr>
                        <a:t>$70,798</a:t>
                      </a:r>
                    </a:p>
                  </a:txBody>
                  <a:tcPr/>
                </a:tc>
                <a:extLst>
                  <a:ext uri="{0D108BD9-81ED-4DB2-BD59-A6C34878D82A}">
                    <a16:rowId xmlns:a16="http://schemas.microsoft.com/office/drawing/2014/main" val="1366862400"/>
                  </a:ext>
                </a:extLst>
              </a:tr>
              <a:tr h="448114">
                <a:tc>
                  <a:txBody>
                    <a:bodyPr/>
                    <a:lstStyle/>
                    <a:p>
                      <a:r>
                        <a:rPr lang="en-US" dirty="0">
                          <a:latin typeface="Times New Roman" panose="02020603050405020304" pitchFamily="18" charset="0"/>
                          <a:cs typeface="Times New Roman" panose="02020603050405020304" pitchFamily="18" charset="0"/>
                        </a:rPr>
                        <a:t>Maximum Salary</a:t>
                      </a:r>
                    </a:p>
                  </a:txBody>
                  <a:tcPr>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$412,000</a:t>
                      </a:r>
                    </a:p>
                  </a:txBody>
                  <a:tcPr/>
                </a:tc>
                <a:tc>
                  <a:txBody>
                    <a:bodyPr/>
                    <a:lstStyle/>
                    <a:p>
                      <a:r>
                        <a:rPr lang="en-US" dirty="0">
                          <a:latin typeface="Times New Roman" panose="02020603050405020304" pitchFamily="18" charset="0"/>
                          <a:cs typeface="Times New Roman" panose="02020603050405020304" pitchFamily="18" charset="0"/>
                        </a:rPr>
                        <a:t>$183,228</a:t>
                      </a:r>
                    </a:p>
                  </a:txBody>
                  <a:tcPr/>
                </a:tc>
                <a:extLst>
                  <a:ext uri="{0D108BD9-81ED-4DB2-BD59-A6C34878D82A}">
                    <a16:rowId xmlns:a16="http://schemas.microsoft.com/office/drawing/2014/main" val="1140856842"/>
                  </a:ext>
                </a:extLst>
              </a:tr>
              <a:tr h="448114">
                <a:tc>
                  <a:txBody>
                    <a:bodyPr/>
                    <a:lstStyle/>
                    <a:p>
                      <a:r>
                        <a:rPr lang="en-US" dirty="0">
                          <a:latin typeface="Times New Roman" panose="02020603050405020304" pitchFamily="18" charset="0"/>
                          <a:cs typeface="Times New Roman" panose="02020603050405020304" pitchFamily="18" charset="0"/>
                        </a:rPr>
                        <a:t>Minimum 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$68,428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$20,171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63094123"/>
                  </a:ext>
                </a:extLst>
              </a:tr>
            </a:tbl>
          </a:graphicData>
        </a:graphic>
      </p:graphicFrame>
    </p:spTree>
    <p:extLst>
      <p:ext uri="{BB962C8B-B14F-4D97-AF65-F5344CB8AC3E}">
        <p14:creationId xmlns:p14="http://schemas.microsoft.com/office/powerpoint/2010/main" val="97575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66E7-F66E-B750-5969-13B10CCC72CD}"/>
              </a:ext>
            </a:extLst>
          </p:cNvPr>
          <p:cNvSpPr>
            <a:spLocks noGrp="1"/>
          </p:cNvSpPr>
          <p:nvPr>
            <p:ph type="title"/>
          </p:nvPr>
        </p:nvSpPr>
        <p:spPr>
          <a:xfrm>
            <a:off x="1097279" y="286603"/>
            <a:ext cx="10101151" cy="1450757"/>
          </a:xfrm>
        </p:spPr>
        <p:txBody>
          <a:bodyPr/>
          <a:lstStyle/>
          <a:p>
            <a:r>
              <a:rPr lang="en-US" dirty="0">
                <a:latin typeface="Times New Roman" panose="02020603050405020304" pitchFamily="18" charset="0"/>
                <a:cs typeface="Times New Roman" panose="02020603050405020304" pitchFamily="18" charset="0"/>
              </a:rPr>
              <a:t>US vs. Offshore Salary Data by Company Size</a:t>
            </a:r>
          </a:p>
        </p:txBody>
      </p:sp>
      <p:sp>
        <p:nvSpPr>
          <p:cNvPr id="3" name="Content Placeholder 2">
            <a:extLst>
              <a:ext uri="{FF2B5EF4-FFF2-40B4-BE49-F238E27FC236}">
                <a16:creationId xmlns:a16="http://schemas.microsoft.com/office/drawing/2014/main" id="{EE311D15-76DB-3E66-CD47-938042081F56}"/>
              </a:ext>
            </a:extLst>
          </p:cNvPr>
          <p:cNvSpPr>
            <a:spLocks noGrp="1"/>
          </p:cNvSpPr>
          <p:nvPr>
            <p:ph idx="1"/>
          </p:nvPr>
        </p:nvSpPr>
        <p:spPr>
          <a:xfrm>
            <a:off x="340427" y="2413367"/>
            <a:ext cx="4647210" cy="3217912"/>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 Average salary by company size: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Large-sized company was $154,729</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company was $153,027</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Offshore average salary by company size:</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Large-sized company was $64,976</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company was $77,784</a:t>
            </a:r>
          </a:p>
        </p:txBody>
      </p:sp>
      <p:pic>
        <p:nvPicPr>
          <p:cNvPr id="8" name="Picture 7" descr="A graph of a company size&#10;&#10;Description automatically generated">
            <a:extLst>
              <a:ext uri="{FF2B5EF4-FFF2-40B4-BE49-F238E27FC236}">
                <a16:creationId xmlns:a16="http://schemas.microsoft.com/office/drawing/2014/main" id="{9FF75B07-6A2E-2C49-0612-2EA56C1A38E4}"/>
              </a:ext>
            </a:extLst>
          </p:cNvPr>
          <p:cNvPicPr>
            <a:picLocks noChangeAspect="1"/>
          </p:cNvPicPr>
          <p:nvPr/>
        </p:nvPicPr>
        <p:blipFill>
          <a:blip r:embed="rId2"/>
          <a:stretch>
            <a:fillRect/>
          </a:stretch>
        </p:blipFill>
        <p:spPr>
          <a:xfrm>
            <a:off x="4802574" y="2413367"/>
            <a:ext cx="7271817" cy="3417417"/>
          </a:xfrm>
          <a:prstGeom prst="rect">
            <a:avLst/>
          </a:prstGeom>
        </p:spPr>
      </p:pic>
    </p:spTree>
    <p:extLst>
      <p:ext uri="{BB962C8B-B14F-4D97-AF65-F5344CB8AC3E}">
        <p14:creationId xmlns:p14="http://schemas.microsoft.com/office/powerpoint/2010/main" val="117697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66E7-F66E-B750-5969-13B10CCC72CD}"/>
              </a:ext>
            </a:extLst>
          </p:cNvPr>
          <p:cNvSpPr>
            <a:spLocks noGrp="1"/>
          </p:cNvSpPr>
          <p:nvPr>
            <p:ph type="title"/>
          </p:nvPr>
        </p:nvSpPr>
        <p:spPr>
          <a:xfrm>
            <a:off x="1097279" y="286603"/>
            <a:ext cx="10101151" cy="1450757"/>
          </a:xfrm>
        </p:spPr>
        <p:txBody>
          <a:bodyPr/>
          <a:lstStyle/>
          <a:p>
            <a:r>
              <a:rPr lang="en-US" dirty="0">
                <a:latin typeface="Times New Roman" panose="02020603050405020304" pitchFamily="18" charset="0"/>
                <a:cs typeface="Times New Roman" panose="02020603050405020304" pitchFamily="18" charset="0"/>
              </a:rPr>
              <a:t>US vs. Offshore Salary Data by Experience Level</a:t>
            </a:r>
          </a:p>
        </p:txBody>
      </p:sp>
      <p:sp>
        <p:nvSpPr>
          <p:cNvPr id="3" name="Content Placeholder 2">
            <a:extLst>
              <a:ext uri="{FF2B5EF4-FFF2-40B4-BE49-F238E27FC236}">
                <a16:creationId xmlns:a16="http://schemas.microsoft.com/office/drawing/2014/main" id="{EE311D15-76DB-3E66-CD47-938042081F56}"/>
              </a:ext>
            </a:extLst>
          </p:cNvPr>
          <p:cNvSpPr>
            <a:spLocks noGrp="1"/>
          </p:cNvSpPr>
          <p:nvPr>
            <p:ph idx="1"/>
          </p:nvPr>
        </p:nvSpPr>
        <p:spPr>
          <a:xfrm>
            <a:off x="340427" y="2413367"/>
            <a:ext cx="4647210" cy="3217912"/>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 average salary by experience:</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Mid-level was $126,587</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Senior-level was $164,679</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Offshore average salary by experience:</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Mid-level was $68,856</a:t>
            </a:r>
          </a:p>
          <a:p>
            <a:pPr lvl="1">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Senior-level was $79,538</a:t>
            </a:r>
          </a:p>
        </p:txBody>
      </p:sp>
      <p:pic>
        <p:nvPicPr>
          <p:cNvPr id="5" name="Picture 4" descr="A graph of a number of people&#10;&#10;Description automatically generated">
            <a:extLst>
              <a:ext uri="{FF2B5EF4-FFF2-40B4-BE49-F238E27FC236}">
                <a16:creationId xmlns:a16="http://schemas.microsoft.com/office/drawing/2014/main" id="{57C12B79-CFA5-65C7-6849-F7041182CEBC}"/>
              </a:ext>
            </a:extLst>
          </p:cNvPr>
          <p:cNvPicPr>
            <a:picLocks noChangeAspect="1"/>
          </p:cNvPicPr>
          <p:nvPr/>
        </p:nvPicPr>
        <p:blipFill>
          <a:blip r:embed="rId2"/>
          <a:stretch>
            <a:fillRect/>
          </a:stretch>
        </p:blipFill>
        <p:spPr>
          <a:xfrm>
            <a:off x="4568210" y="2244436"/>
            <a:ext cx="7623789" cy="3582828"/>
          </a:xfrm>
          <a:prstGeom prst="rect">
            <a:avLst/>
          </a:prstGeom>
        </p:spPr>
      </p:pic>
    </p:spTree>
    <p:extLst>
      <p:ext uri="{BB962C8B-B14F-4D97-AF65-F5344CB8AC3E}">
        <p14:creationId xmlns:p14="http://schemas.microsoft.com/office/powerpoint/2010/main" val="3345067485"/>
      </p:ext>
    </p:extLst>
  </p:cSld>
  <p:clrMapOvr>
    <a:masterClrMapping/>
  </p:clrMapOvr>
</p:sld>
</file>

<file path=ppt/theme/theme1.xml><?xml version="1.0" encoding="utf-8"?>
<a:theme xmlns:a="http://schemas.openxmlformats.org/drawingml/2006/main" name="Retrospect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
  <TotalTime>8051</TotalTime>
  <Words>1231</Words>
  <Application>Microsoft Macintosh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 Pro Cond Light</vt:lpstr>
      <vt:lpstr>Speak Pro</vt:lpstr>
      <vt:lpstr>Times New Roman</vt:lpstr>
      <vt:lpstr>RetrospectVTI</vt:lpstr>
      <vt:lpstr>Data Scientist Hiring</vt:lpstr>
      <vt:lpstr>What are our main goals?</vt:lpstr>
      <vt:lpstr>Guidelines to Analysis</vt:lpstr>
      <vt:lpstr>Let’s look at US Data Scientists Salaries</vt:lpstr>
      <vt:lpstr>Let’s look at Offshore Data Scientists Salaries</vt:lpstr>
      <vt:lpstr>US vs. Offshore Average Salaries</vt:lpstr>
      <vt:lpstr>US vs. Offshore Salary Data</vt:lpstr>
      <vt:lpstr>US vs. Offshore Salary Data by Company Size</vt:lpstr>
      <vt:lpstr>US vs. Offshore Salary Data by Experience Level</vt:lpstr>
      <vt:lpstr>US vs. Offshore Salary Data by Work Environment</vt:lpstr>
      <vt:lpstr>US Salary Data Takeaway</vt:lpstr>
      <vt:lpstr> Offshore Salary Data Takeaway</vt:lpstr>
      <vt:lpstr>Recommendation = Hire Offshore Senior-Level Data Scientist</vt:lpstr>
      <vt:lpstr>Recommendation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Hiring</dc:title>
  <dc:creator>Jackson, Daniel2</dc:creator>
  <cp:lastModifiedBy>Jackson, Daniel2</cp:lastModifiedBy>
  <cp:revision>71</cp:revision>
  <dcterms:created xsi:type="dcterms:W3CDTF">2023-07-27T16:46:19Z</dcterms:created>
  <dcterms:modified xsi:type="dcterms:W3CDTF">2023-08-02T15:30:13Z</dcterms:modified>
</cp:coreProperties>
</file>