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8" r:id="rId1"/>
  </p:sld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373"/>
    <p:restoredTop sz="94613"/>
  </p:normalViewPr>
  <p:slideViewPr>
    <p:cSldViewPr snapToGrid="0">
      <p:cViewPr varScale="1">
        <p:scale>
          <a:sx n="107" d="100"/>
          <a:sy n="107" d="100"/>
        </p:scale>
        <p:origin x="109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303629-3081-8A4A-8851-E4D1FA257967}" type="datetimeFigureOut">
              <a:rPr lang="en-US" smtClean="0"/>
              <a:t>3/4/24</a:t>
            </a:fld>
            <a:endParaRPr lang="en-US"/>
          </a:p>
        </p:txBody>
      </p:sp>
      <p:sp>
        <p:nvSpPr>
          <p:cNvPr id="5" name="Footer Placeholder 4"/>
          <p:cNvSpPr>
            <a:spLocks noGrp="1"/>
          </p:cNvSpPr>
          <p:nvPr>
            <p:ph type="ftr" sz="quarter" idx="11"/>
          </p:nvPr>
        </p:nvSpPr>
        <p:spPr>
          <a:xfrm>
            <a:off x="1127124" y="329307"/>
            <a:ext cx="5943668" cy="309201"/>
          </a:xfrm>
        </p:spPr>
        <p:txBody>
          <a:bodyPr/>
          <a:lstStyle/>
          <a:p>
            <a:endParaRPr lang="en-US"/>
          </a:p>
        </p:txBody>
      </p:sp>
      <p:sp>
        <p:nvSpPr>
          <p:cNvPr id="6" name="Slide Number Placeholder 5"/>
          <p:cNvSpPr>
            <a:spLocks noGrp="1"/>
          </p:cNvSpPr>
          <p:nvPr>
            <p:ph type="sldNum" sz="quarter" idx="12"/>
          </p:nvPr>
        </p:nvSpPr>
        <p:spPr>
          <a:xfrm>
            <a:off x="9924392" y="134930"/>
            <a:ext cx="811019" cy="503578"/>
          </a:xfrm>
        </p:spPr>
        <p:txBody>
          <a:bodyPr/>
          <a:lstStyle/>
          <a:p>
            <a:fld id="{9ED5CD2D-8EA7-5641-9C49-8D9D3B579364}"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618958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303629-3081-8A4A-8851-E4D1FA257967}" type="datetimeFigureOut">
              <a:rPr lang="en-US" smtClean="0"/>
              <a:t>3/4/24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5CD2D-8EA7-5641-9C49-8D9D3B579364}" type="slidenum">
              <a:rPr lang="en-US" smtClean="0"/>
              <a:t>‹#›</a:t>
            </a:fld>
            <a:endParaRPr 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55759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303629-3081-8A4A-8851-E4D1FA257967}" type="datetimeFigureOut">
              <a:rPr lang="en-US" smtClean="0"/>
              <a:t>3/4/24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5CD2D-8EA7-5641-9C49-8D9D3B579364}" type="slidenum">
              <a:rPr lang="en-US" smtClean="0"/>
              <a:t>‹#›</a:t>
            </a:fld>
            <a:endParaRPr lang="en-US"/>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1047943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2D303629-3081-8A4A-8851-E4D1FA257967}" type="datetimeFigureOut">
              <a:rPr lang="en-US" smtClean="0"/>
              <a:t>3/4/24</a:t>
            </a:fld>
            <a:endParaRPr lang="en-US"/>
          </a:p>
        </p:txBody>
      </p:sp>
      <p:sp>
        <p:nvSpPr>
          <p:cNvPr id="5" name="Footer Placeholder 4"/>
          <p:cNvSpPr>
            <a:spLocks noGrp="1"/>
          </p:cNvSpPr>
          <p:nvPr>
            <p:ph type="ftr" sz="quarter" idx="11"/>
          </p:nvPr>
        </p:nvSpPr>
        <p:spPr/>
        <p:txBody>
          <a:bodyPr/>
          <a:lstStyle>
            <a:lvl1pPr>
              <a:defRPr sz="1200"/>
            </a:lvl1pPr>
          </a:lstStyle>
          <a:p>
            <a:endParaRPr lang="en-US"/>
          </a:p>
        </p:txBody>
      </p:sp>
      <p:sp>
        <p:nvSpPr>
          <p:cNvPr id="6" name="Slide Number Placeholder 5"/>
          <p:cNvSpPr>
            <a:spLocks noGrp="1"/>
          </p:cNvSpPr>
          <p:nvPr>
            <p:ph type="sldNum" sz="quarter" idx="12"/>
          </p:nvPr>
        </p:nvSpPr>
        <p:spPr/>
        <p:txBody>
          <a:bodyPr/>
          <a:lstStyle/>
          <a:p>
            <a:fld id="{9ED5CD2D-8EA7-5641-9C49-8D9D3B579364}" type="slidenum">
              <a:rPr lang="en-US" smtClean="0"/>
              <a:t>‹#›</a:t>
            </a:fld>
            <a:endParaRPr lang="en-US"/>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966592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303629-3081-8A4A-8851-E4D1FA257967}" type="datetimeFigureOut">
              <a:rPr lang="en-US" smtClean="0"/>
              <a:t>3/4/24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5CD2D-8EA7-5641-9C49-8D9D3B579364}"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482995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303629-3081-8A4A-8851-E4D1FA257967}" type="datetimeFigureOut">
              <a:rPr lang="en-US" smtClean="0"/>
              <a:t>3/4/24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5CD2D-8EA7-5641-9C49-8D9D3B579364}"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697450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303629-3081-8A4A-8851-E4D1FA257967}" type="datetimeFigureOut">
              <a:rPr lang="en-US" smtClean="0"/>
              <a:t>3/4/24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D5CD2D-8EA7-5641-9C49-8D9D3B579364}" type="slidenum">
              <a:rPr lang="en-US" smtClean="0"/>
              <a:t>‹#›</a:t>
            </a:fld>
            <a:endParaRPr lang="en-US"/>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072450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303629-3081-8A4A-8851-E4D1FA257967}" type="datetimeFigureOut">
              <a:rPr lang="en-US" smtClean="0"/>
              <a:t>3/4/24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D5CD2D-8EA7-5641-9C49-8D9D3B579364}" type="slidenum">
              <a:rPr lang="en-US" smtClean="0"/>
              <a:t>‹#›</a:t>
            </a:fld>
            <a:endParaRPr lang="en-US"/>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692628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303629-3081-8A4A-8851-E4D1FA257967}" type="datetimeFigureOut">
              <a:rPr lang="en-US" smtClean="0"/>
              <a:t>3/4/24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D5CD2D-8EA7-5641-9C49-8D9D3B579364}" type="slidenum">
              <a:rPr lang="en-US" smtClean="0"/>
              <a:t>‹#›</a:t>
            </a:fld>
            <a:endParaRPr lang="en-US"/>
          </a:p>
        </p:txBody>
      </p:sp>
    </p:spTree>
    <p:extLst>
      <p:ext uri="{BB962C8B-B14F-4D97-AF65-F5344CB8AC3E}">
        <p14:creationId xmlns:p14="http://schemas.microsoft.com/office/powerpoint/2010/main" val="3246238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303629-3081-8A4A-8851-E4D1FA257967}" type="datetimeFigureOut">
              <a:rPr lang="en-US" smtClean="0"/>
              <a:t>3/4/24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5CD2D-8EA7-5641-9C49-8D9D3B579364}"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540170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2D303629-3081-8A4A-8851-E4D1FA257967}" type="datetimeFigureOut">
              <a:rPr lang="en-US" smtClean="0"/>
              <a:t>3/4/24</a:t>
            </a:fld>
            <a:endParaRPr lang="en-US"/>
          </a:p>
        </p:txBody>
      </p:sp>
      <p:sp>
        <p:nvSpPr>
          <p:cNvPr id="6" name="Footer Placeholder 5"/>
          <p:cNvSpPr>
            <a:spLocks noGrp="1"/>
          </p:cNvSpPr>
          <p:nvPr>
            <p:ph type="ftr" sz="quarter" idx="11"/>
          </p:nvPr>
        </p:nvSpPr>
        <p:spPr>
          <a:xfrm>
            <a:off x="1125300" y="318640"/>
            <a:ext cx="4877818" cy="320931"/>
          </a:xfrm>
        </p:spPr>
        <p:txBody>
          <a:bodyPr/>
          <a:lstStyle/>
          <a:p>
            <a:endParaRPr lang="en-US"/>
          </a:p>
        </p:txBody>
      </p:sp>
      <p:sp>
        <p:nvSpPr>
          <p:cNvPr id="7" name="Slide Number Placeholder 6"/>
          <p:cNvSpPr>
            <a:spLocks noGrp="1"/>
          </p:cNvSpPr>
          <p:nvPr>
            <p:ph type="sldNum" sz="quarter" idx="12"/>
          </p:nvPr>
        </p:nvSpPr>
        <p:spPr>
          <a:xfrm>
            <a:off x="6176794" y="137408"/>
            <a:ext cx="811019" cy="503578"/>
          </a:xfrm>
        </p:spPr>
        <p:txBody>
          <a:bodyPr/>
          <a:lstStyle/>
          <a:p>
            <a:fld id="{9ED5CD2D-8EA7-5641-9C49-8D9D3B579364}" type="slidenum">
              <a:rPr lang="en-US" smtClean="0"/>
              <a:t>‹#›</a:t>
            </a:fld>
            <a:endParaRPr lang="en-US"/>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3585452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D303629-3081-8A4A-8851-E4D1FA257967}" type="datetimeFigureOut">
              <a:rPr lang="en-US" smtClean="0"/>
              <a:t>3/4/24</a:t>
            </a:fld>
            <a:endParaRPr lang="en-US"/>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9ED5CD2D-8EA7-5641-9C49-8D9D3B579364}" type="slidenum">
              <a:rPr lang="en-US" smtClean="0"/>
              <a:t>‹#›</a:t>
            </a:fld>
            <a:endParaRPr lang="en-US"/>
          </a:p>
        </p:txBody>
      </p:sp>
    </p:spTree>
    <p:extLst>
      <p:ext uri="{BB962C8B-B14F-4D97-AF65-F5344CB8AC3E}">
        <p14:creationId xmlns:p14="http://schemas.microsoft.com/office/powerpoint/2010/main" val="3627671766"/>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45CB-3904-B80B-CD08-417B72587919}"/>
              </a:ext>
            </a:extLst>
          </p:cNvPr>
          <p:cNvSpPr>
            <a:spLocks noGrp="1"/>
          </p:cNvSpPr>
          <p:nvPr>
            <p:ph type="ctrTitle"/>
          </p:nvPr>
        </p:nvSpPr>
        <p:spPr>
          <a:xfrm>
            <a:off x="1128404" y="945913"/>
            <a:ext cx="5886760" cy="2618554"/>
          </a:xfrm>
        </p:spPr>
        <p:txBody>
          <a:bodyPr>
            <a:normAutofit fontScale="90000"/>
          </a:bodyPr>
          <a:lstStyle/>
          <a:p>
            <a:r>
              <a:rPr lang="en-US" sz="6700" dirty="0"/>
              <a:t>Predicting</a:t>
            </a:r>
            <a:r>
              <a:rPr lang="en-US" dirty="0"/>
              <a:t> NBA Player’s Value</a:t>
            </a:r>
          </a:p>
        </p:txBody>
      </p:sp>
      <p:sp>
        <p:nvSpPr>
          <p:cNvPr id="3" name="Subtitle 2">
            <a:extLst>
              <a:ext uri="{FF2B5EF4-FFF2-40B4-BE49-F238E27FC236}">
                <a16:creationId xmlns:a16="http://schemas.microsoft.com/office/drawing/2014/main" id="{EFEB3B9E-6771-4599-4387-EA5E94C78E45}"/>
              </a:ext>
            </a:extLst>
          </p:cNvPr>
          <p:cNvSpPr>
            <a:spLocks noGrp="1"/>
          </p:cNvSpPr>
          <p:nvPr>
            <p:ph type="subTitle" idx="1"/>
          </p:nvPr>
        </p:nvSpPr>
        <p:spPr>
          <a:xfrm>
            <a:off x="1128404" y="3885101"/>
            <a:ext cx="5141767" cy="1071095"/>
          </a:xfrm>
        </p:spPr>
        <p:txBody>
          <a:bodyPr>
            <a:noAutofit/>
          </a:bodyPr>
          <a:lstStyle/>
          <a:p>
            <a:r>
              <a:rPr lang="en-US" sz="2000" dirty="0"/>
              <a:t>Model Selection and Free Agency Plans</a:t>
            </a:r>
          </a:p>
          <a:p>
            <a:r>
              <a:rPr lang="en-US" sz="2000" dirty="0"/>
              <a:t>By Daniel Jackson</a:t>
            </a:r>
          </a:p>
        </p:txBody>
      </p:sp>
      <p:pic>
        <p:nvPicPr>
          <p:cNvPr id="5" name="Picture 4" descr="A logo of a basketball team&#10;&#10;Description automatically generated">
            <a:extLst>
              <a:ext uri="{FF2B5EF4-FFF2-40B4-BE49-F238E27FC236}">
                <a16:creationId xmlns:a16="http://schemas.microsoft.com/office/drawing/2014/main" id="{EA08994C-76C7-A51E-01EB-FF39AC22BFF5}"/>
              </a:ext>
            </a:extLst>
          </p:cNvPr>
          <p:cNvPicPr>
            <a:picLocks noChangeAspect="1"/>
          </p:cNvPicPr>
          <p:nvPr/>
        </p:nvPicPr>
        <p:blipFill>
          <a:blip r:embed="rId2"/>
          <a:stretch>
            <a:fillRect/>
          </a:stretch>
        </p:blipFill>
        <p:spPr>
          <a:xfrm>
            <a:off x="7381046" y="1590181"/>
            <a:ext cx="4339361" cy="3153269"/>
          </a:xfrm>
          <a:prstGeom prst="rect">
            <a:avLst/>
          </a:prstGeom>
        </p:spPr>
      </p:pic>
    </p:spTree>
    <p:extLst>
      <p:ext uri="{BB962C8B-B14F-4D97-AF65-F5344CB8AC3E}">
        <p14:creationId xmlns:p14="http://schemas.microsoft.com/office/powerpoint/2010/main" val="2048594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B0ACE-707B-5AEF-085C-E4D77E061BA5}"/>
              </a:ext>
            </a:extLst>
          </p:cNvPr>
          <p:cNvSpPr>
            <a:spLocks noGrp="1"/>
          </p:cNvSpPr>
          <p:nvPr>
            <p:ph type="title"/>
          </p:nvPr>
        </p:nvSpPr>
        <p:spPr/>
        <p:txBody>
          <a:bodyPr/>
          <a:lstStyle/>
          <a:p>
            <a:r>
              <a:rPr lang="en-US" dirty="0"/>
              <a:t>Plan A</a:t>
            </a:r>
          </a:p>
        </p:txBody>
      </p:sp>
      <p:sp>
        <p:nvSpPr>
          <p:cNvPr id="3" name="Content Placeholder 2">
            <a:extLst>
              <a:ext uri="{FF2B5EF4-FFF2-40B4-BE49-F238E27FC236}">
                <a16:creationId xmlns:a16="http://schemas.microsoft.com/office/drawing/2014/main" id="{13437A1C-CAB8-57AD-7D8D-42764F3372F0}"/>
              </a:ext>
            </a:extLst>
          </p:cNvPr>
          <p:cNvSpPr>
            <a:spLocks noGrp="1"/>
          </p:cNvSpPr>
          <p:nvPr>
            <p:ph idx="1"/>
          </p:nvPr>
        </p:nvSpPr>
        <p:spPr>
          <a:xfrm>
            <a:off x="1130270" y="1477941"/>
            <a:ext cx="9603275" cy="1700423"/>
          </a:xfrm>
        </p:spPr>
        <p:txBody>
          <a:bodyPr>
            <a:normAutofit fontScale="85000" lnSpcReduction="20000"/>
          </a:bodyPr>
          <a:lstStyle/>
          <a:p>
            <a:r>
              <a:rPr lang="en-US" dirty="0"/>
              <a:t>Chose five players at best value.</a:t>
            </a:r>
          </a:p>
          <a:p>
            <a:pPr lvl="1"/>
            <a:r>
              <a:rPr lang="en-US" dirty="0"/>
              <a:t>Meaning that their market values are much less than what we expect their win share dollar values to be.</a:t>
            </a:r>
          </a:p>
          <a:p>
            <a:r>
              <a:rPr lang="en-US" dirty="0"/>
              <a:t>Used portion of leftover $9.8 million in cap space to choose a SF at a value price</a:t>
            </a:r>
          </a:p>
          <a:p>
            <a:r>
              <a:rPr lang="en-US" dirty="0"/>
              <a:t>Remaining cap space after signings: $8.3 million.</a:t>
            </a:r>
          </a:p>
        </p:txBody>
      </p:sp>
      <p:graphicFrame>
        <p:nvGraphicFramePr>
          <p:cNvPr id="4" name="Table 3">
            <a:extLst>
              <a:ext uri="{FF2B5EF4-FFF2-40B4-BE49-F238E27FC236}">
                <a16:creationId xmlns:a16="http://schemas.microsoft.com/office/drawing/2014/main" id="{E949966B-0B97-C086-5D43-F80BB093B687}"/>
              </a:ext>
            </a:extLst>
          </p:cNvPr>
          <p:cNvGraphicFramePr>
            <a:graphicFrameLocks noGrp="1"/>
          </p:cNvGraphicFramePr>
          <p:nvPr>
            <p:extLst>
              <p:ext uri="{D42A27DB-BD31-4B8C-83A1-F6EECF244321}">
                <p14:modId xmlns:p14="http://schemas.microsoft.com/office/powerpoint/2010/main" val="259310722"/>
              </p:ext>
            </p:extLst>
          </p:nvPr>
        </p:nvGraphicFramePr>
        <p:xfrm>
          <a:off x="1450108" y="3330833"/>
          <a:ext cx="8128000" cy="25958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44394792"/>
                    </a:ext>
                  </a:extLst>
                </a:gridCol>
                <a:gridCol w="2032000">
                  <a:extLst>
                    <a:ext uri="{9D8B030D-6E8A-4147-A177-3AD203B41FA5}">
                      <a16:colId xmlns:a16="http://schemas.microsoft.com/office/drawing/2014/main" val="3148640450"/>
                    </a:ext>
                  </a:extLst>
                </a:gridCol>
                <a:gridCol w="2032000">
                  <a:extLst>
                    <a:ext uri="{9D8B030D-6E8A-4147-A177-3AD203B41FA5}">
                      <a16:colId xmlns:a16="http://schemas.microsoft.com/office/drawing/2014/main" val="822432343"/>
                    </a:ext>
                  </a:extLst>
                </a:gridCol>
                <a:gridCol w="2032000">
                  <a:extLst>
                    <a:ext uri="{9D8B030D-6E8A-4147-A177-3AD203B41FA5}">
                      <a16:colId xmlns:a16="http://schemas.microsoft.com/office/drawing/2014/main" val="4062372039"/>
                    </a:ext>
                  </a:extLst>
                </a:gridCol>
              </a:tblGrid>
              <a:tr h="370840">
                <a:tc>
                  <a:txBody>
                    <a:bodyPr/>
                    <a:lstStyle/>
                    <a:p>
                      <a:r>
                        <a:rPr lang="en-US" dirty="0"/>
                        <a:t>Player Signed</a:t>
                      </a:r>
                    </a:p>
                  </a:txBody>
                  <a:tcPr/>
                </a:tc>
                <a:tc>
                  <a:txBody>
                    <a:bodyPr/>
                    <a:lstStyle/>
                    <a:p>
                      <a:pPr algn="ctr"/>
                      <a:r>
                        <a:rPr lang="en-US" dirty="0"/>
                        <a:t>Position</a:t>
                      </a:r>
                    </a:p>
                  </a:txBody>
                  <a:tcPr/>
                </a:tc>
                <a:tc>
                  <a:txBody>
                    <a:bodyPr/>
                    <a:lstStyle/>
                    <a:p>
                      <a:pPr algn="ctr"/>
                      <a:r>
                        <a:rPr lang="en-US" dirty="0"/>
                        <a:t>Market Value</a:t>
                      </a:r>
                    </a:p>
                  </a:txBody>
                  <a:tcPr/>
                </a:tc>
                <a:tc>
                  <a:txBody>
                    <a:bodyPr/>
                    <a:lstStyle/>
                    <a:p>
                      <a:pPr algn="ctr"/>
                      <a:r>
                        <a:rPr lang="en-US" dirty="0"/>
                        <a:t>Estimated Value</a:t>
                      </a:r>
                    </a:p>
                  </a:txBody>
                  <a:tcPr/>
                </a:tc>
                <a:extLst>
                  <a:ext uri="{0D108BD9-81ED-4DB2-BD59-A6C34878D82A}">
                    <a16:rowId xmlns:a16="http://schemas.microsoft.com/office/drawing/2014/main" val="2942109101"/>
                  </a:ext>
                </a:extLst>
              </a:tr>
              <a:tr h="370840">
                <a:tc>
                  <a:txBody>
                    <a:bodyPr/>
                    <a:lstStyle/>
                    <a:p>
                      <a:r>
                        <a:rPr lang="en-US" dirty="0"/>
                        <a:t>Josh Hart</a:t>
                      </a:r>
                    </a:p>
                  </a:txBody>
                  <a:tcPr/>
                </a:tc>
                <a:tc>
                  <a:txBody>
                    <a:bodyPr/>
                    <a:lstStyle/>
                    <a:p>
                      <a:pPr algn="ctr"/>
                      <a:r>
                        <a:rPr lang="en-US" dirty="0"/>
                        <a:t>SG</a:t>
                      </a:r>
                    </a:p>
                  </a:txBody>
                  <a:tcPr/>
                </a:tc>
                <a:tc>
                  <a:txBody>
                    <a:bodyPr/>
                    <a:lstStyle/>
                    <a:p>
                      <a:pPr algn="ctr"/>
                      <a:r>
                        <a:rPr lang="en-US" dirty="0"/>
                        <a:t>$20 M</a:t>
                      </a:r>
                    </a:p>
                  </a:txBody>
                  <a:tcPr/>
                </a:tc>
                <a:tc>
                  <a:txBody>
                    <a:bodyPr/>
                    <a:lstStyle/>
                    <a:p>
                      <a:pPr algn="ctr"/>
                      <a:r>
                        <a:rPr lang="en-US" dirty="0"/>
                        <a:t>$22 M</a:t>
                      </a:r>
                    </a:p>
                  </a:txBody>
                  <a:tcPr/>
                </a:tc>
                <a:extLst>
                  <a:ext uri="{0D108BD9-81ED-4DB2-BD59-A6C34878D82A}">
                    <a16:rowId xmlns:a16="http://schemas.microsoft.com/office/drawing/2014/main" val="3834798800"/>
                  </a:ext>
                </a:extLst>
              </a:tr>
              <a:tr h="370840">
                <a:tc>
                  <a:txBody>
                    <a:bodyPr/>
                    <a:lstStyle/>
                    <a:p>
                      <a:r>
                        <a:rPr lang="en-US" dirty="0"/>
                        <a:t>Harrison Barnes</a:t>
                      </a:r>
                    </a:p>
                  </a:txBody>
                  <a:tcPr/>
                </a:tc>
                <a:tc>
                  <a:txBody>
                    <a:bodyPr/>
                    <a:lstStyle/>
                    <a:p>
                      <a:pPr algn="ctr"/>
                      <a:r>
                        <a:rPr lang="en-US" dirty="0"/>
                        <a:t>PF</a:t>
                      </a:r>
                    </a:p>
                  </a:txBody>
                  <a:tcPr/>
                </a:tc>
                <a:tc>
                  <a:txBody>
                    <a:bodyPr/>
                    <a:lstStyle/>
                    <a:p>
                      <a:pPr algn="ctr"/>
                      <a:r>
                        <a:rPr lang="en-US" dirty="0"/>
                        <a:t>$15 M</a:t>
                      </a:r>
                    </a:p>
                  </a:txBody>
                  <a:tcPr/>
                </a:tc>
                <a:tc>
                  <a:txBody>
                    <a:bodyPr/>
                    <a:lstStyle/>
                    <a:p>
                      <a:pPr algn="ctr"/>
                      <a:r>
                        <a:rPr lang="en-US" dirty="0"/>
                        <a:t>$21 M</a:t>
                      </a:r>
                    </a:p>
                  </a:txBody>
                  <a:tcPr/>
                </a:tc>
                <a:extLst>
                  <a:ext uri="{0D108BD9-81ED-4DB2-BD59-A6C34878D82A}">
                    <a16:rowId xmlns:a16="http://schemas.microsoft.com/office/drawing/2014/main" val="1414823735"/>
                  </a:ext>
                </a:extLst>
              </a:tr>
              <a:tr h="370840">
                <a:tc>
                  <a:txBody>
                    <a:bodyPr/>
                    <a:lstStyle/>
                    <a:p>
                      <a:r>
                        <a:rPr lang="en-US" dirty="0"/>
                        <a:t>Mason Plumlee</a:t>
                      </a:r>
                    </a:p>
                  </a:txBody>
                  <a:tcPr/>
                </a:tc>
                <a:tc>
                  <a:txBody>
                    <a:bodyPr/>
                    <a:lstStyle/>
                    <a:p>
                      <a:pPr algn="ctr"/>
                      <a:r>
                        <a:rPr lang="en-US" dirty="0"/>
                        <a:t>C</a:t>
                      </a:r>
                    </a:p>
                  </a:txBody>
                  <a:tcPr/>
                </a:tc>
                <a:tc>
                  <a:txBody>
                    <a:bodyPr/>
                    <a:lstStyle/>
                    <a:p>
                      <a:pPr algn="ctr"/>
                      <a:r>
                        <a:rPr lang="en-US" dirty="0"/>
                        <a:t>$12.5 M</a:t>
                      </a:r>
                    </a:p>
                  </a:txBody>
                  <a:tcPr/>
                </a:tc>
                <a:tc>
                  <a:txBody>
                    <a:bodyPr/>
                    <a:lstStyle/>
                    <a:p>
                      <a:pPr algn="ctr"/>
                      <a:r>
                        <a:rPr lang="en-US" dirty="0"/>
                        <a:t>$28 M</a:t>
                      </a:r>
                    </a:p>
                  </a:txBody>
                  <a:tcPr/>
                </a:tc>
                <a:extLst>
                  <a:ext uri="{0D108BD9-81ED-4DB2-BD59-A6C34878D82A}">
                    <a16:rowId xmlns:a16="http://schemas.microsoft.com/office/drawing/2014/main" val="1979729175"/>
                  </a:ext>
                </a:extLst>
              </a:tr>
              <a:tr h="370840">
                <a:tc>
                  <a:txBody>
                    <a:bodyPr/>
                    <a:lstStyle/>
                    <a:p>
                      <a:r>
                        <a:rPr lang="en-US" dirty="0"/>
                        <a:t>Jevon Carter</a:t>
                      </a:r>
                    </a:p>
                  </a:txBody>
                  <a:tcPr/>
                </a:tc>
                <a:tc>
                  <a:txBody>
                    <a:bodyPr/>
                    <a:lstStyle/>
                    <a:p>
                      <a:pPr algn="ctr"/>
                      <a:r>
                        <a:rPr lang="en-US" dirty="0"/>
                        <a:t>PG</a:t>
                      </a:r>
                    </a:p>
                  </a:txBody>
                  <a:tcPr/>
                </a:tc>
                <a:tc>
                  <a:txBody>
                    <a:bodyPr/>
                    <a:lstStyle/>
                    <a:p>
                      <a:pPr algn="ctr"/>
                      <a:r>
                        <a:rPr lang="en-US" dirty="0"/>
                        <a:t>$5 M</a:t>
                      </a:r>
                    </a:p>
                  </a:txBody>
                  <a:tcPr/>
                </a:tc>
                <a:tc>
                  <a:txBody>
                    <a:bodyPr/>
                    <a:lstStyle/>
                    <a:p>
                      <a:pPr algn="ctr"/>
                      <a:r>
                        <a:rPr lang="en-US" dirty="0"/>
                        <a:t>$10 M</a:t>
                      </a:r>
                    </a:p>
                  </a:txBody>
                  <a:tcPr/>
                </a:tc>
                <a:extLst>
                  <a:ext uri="{0D108BD9-81ED-4DB2-BD59-A6C34878D82A}">
                    <a16:rowId xmlns:a16="http://schemas.microsoft.com/office/drawing/2014/main" val="3248150086"/>
                  </a:ext>
                </a:extLst>
              </a:tr>
              <a:tr h="370840">
                <a:tc>
                  <a:txBody>
                    <a:bodyPr/>
                    <a:lstStyle/>
                    <a:p>
                      <a:r>
                        <a:rPr lang="en-US" dirty="0"/>
                        <a:t>Keita Bates-Diop</a:t>
                      </a:r>
                    </a:p>
                  </a:txBody>
                  <a:tcPr/>
                </a:tc>
                <a:tc>
                  <a:txBody>
                    <a:bodyPr/>
                    <a:lstStyle/>
                    <a:p>
                      <a:pPr algn="ctr"/>
                      <a:r>
                        <a:rPr lang="en-US" dirty="0"/>
                        <a:t>PF</a:t>
                      </a:r>
                    </a:p>
                  </a:txBody>
                  <a:tcPr/>
                </a:tc>
                <a:tc>
                  <a:txBody>
                    <a:bodyPr/>
                    <a:lstStyle/>
                    <a:p>
                      <a:pPr algn="ctr"/>
                      <a:r>
                        <a:rPr lang="en-US" dirty="0"/>
                        <a:t>$1.5 M</a:t>
                      </a:r>
                    </a:p>
                  </a:txBody>
                  <a:tcPr/>
                </a:tc>
                <a:tc>
                  <a:txBody>
                    <a:bodyPr/>
                    <a:lstStyle/>
                    <a:p>
                      <a:pPr algn="ctr"/>
                      <a:r>
                        <a:rPr lang="en-US" dirty="0"/>
                        <a:t>$13.5 M</a:t>
                      </a:r>
                    </a:p>
                  </a:txBody>
                  <a:tcPr/>
                </a:tc>
                <a:extLst>
                  <a:ext uri="{0D108BD9-81ED-4DB2-BD59-A6C34878D82A}">
                    <a16:rowId xmlns:a16="http://schemas.microsoft.com/office/drawing/2014/main" val="3347636083"/>
                  </a:ext>
                </a:extLst>
              </a:tr>
              <a:tr h="370840">
                <a:tc>
                  <a:txBody>
                    <a:bodyPr/>
                    <a:lstStyle/>
                    <a:p>
                      <a:r>
                        <a:rPr lang="en-US" dirty="0"/>
                        <a:t>Yuta Watanabe</a:t>
                      </a:r>
                    </a:p>
                  </a:txBody>
                  <a:tcPr/>
                </a:tc>
                <a:tc>
                  <a:txBody>
                    <a:bodyPr/>
                    <a:lstStyle/>
                    <a:p>
                      <a:pPr algn="ctr"/>
                      <a:r>
                        <a:rPr lang="en-US" dirty="0"/>
                        <a:t>SF</a:t>
                      </a:r>
                    </a:p>
                  </a:txBody>
                  <a:tcPr/>
                </a:tc>
                <a:tc>
                  <a:txBody>
                    <a:bodyPr/>
                    <a:lstStyle/>
                    <a:p>
                      <a:pPr algn="ctr"/>
                      <a:r>
                        <a:rPr lang="en-US" dirty="0"/>
                        <a:t>$1.5 M</a:t>
                      </a:r>
                    </a:p>
                  </a:txBody>
                  <a:tcPr/>
                </a:tc>
                <a:tc>
                  <a:txBody>
                    <a:bodyPr/>
                    <a:lstStyle/>
                    <a:p>
                      <a:pPr algn="ctr"/>
                      <a:r>
                        <a:rPr lang="en-US" dirty="0"/>
                        <a:t>$8.5 M</a:t>
                      </a:r>
                    </a:p>
                  </a:txBody>
                  <a:tcPr/>
                </a:tc>
                <a:extLst>
                  <a:ext uri="{0D108BD9-81ED-4DB2-BD59-A6C34878D82A}">
                    <a16:rowId xmlns:a16="http://schemas.microsoft.com/office/drawing/2014/main" val="606464027"/>
                  </a:ext>
                </a:extLst>
              </a:tr>
            </a:tbl>
          </a:graphicData>
        </a:graphic>
      </p:graphicFrame>
    </p:spTree>
    <p:extLst>
      <p:ext uri="{BB962C8B-B14F-4D97-AF65-F5344CB8AC3E}">
        <p14:creationId xmlns:p14="http://schemas.microsoft.com/office/powerpoint/2010/main" val="771596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B0ACE-707B-5AEF-085C-E4D77E061BA5}"/>
              </a:ext>
            </a:extLst>
          </p:cNvPr>
          <p:cNvSpPr>
            <a:spLocks noGrp="1"/>
          </p:cNvSpPr>
          <p:nvPr>
            <p:ph type="title"/>
          </p:nvPr>
        </p:nvSpPr>
        <p:spPr/>
        <p:txBody>
          <a:bodyPr/>
          <a:lstStyle/>
          <a:p>
            <a:r>
              <a:rPr lang="en-US" dirty="0"/>
              <a:t>Plan B</a:t>
            </a:r>
          </a:p>
        </p:txBody>
      </p:sp>
      <p:sp>
        <p:nvSpPr>
          <p:cNvPr id="3" name="Content Placeholder 2">
            <a:extLst>
              <a:ext uri="{FF2B5EF4-FFF2-40B4-BE49-F238E27FC236}">
                <a16:creationId xmlns:a16="http://schemas.microsoft.com/office/drawing/2014/main" id="{13437A1C-CAB8-57AD-7D8D-42764F3372F0}"/>
              </a:ext>
            </a:extLst>
          </p:cNvPr>
          <p:cNvSpPr>
            <a:spLocks noGrp="1"/>
          </p:cNvSpPr>
          <p:nvPr>
            <p:ph idx="1"/>
          </p:nvPr>
        </p:nvSpPr>
        <p:spPr>
          <a:xfrm>
            <a:off x="1130270" y="1477940"/>
            <a:ext cx="9603275" cy="4245966"/>
          </a:xfrm>
        </p:spPr>
        <p:txBody>
          <a:bodyPr>
            <a:normAutofit/>
          </a:bodyPr>
          <a:lstStyle/>
          <a:p>
            <a:r>
              <a:rPr lang="en-US" dirty="0"/>
              <a:t>Take a chance and make one big free agent splash.</a:t>
            </a:r>
          </a:p>
          <a:p>
            <a:pPr lvl="1"/>
            <a:r>
              <a:rPr lang="en-US" dirty="0"/>
              <a:t>The market value of this chosen player will be much higher than what we expect them to be worth next year.</a:t>
            </a:r>
          </a:p>
          <a:p>
            <a:r>
              <a:rPr lang="en-US" dirty="0"/>
              <a:t>Decided to sign Fred </a:t>
            </a:r>
            <a:r>
              <a:rPr lang="en-US" dirty="0" err="1"/>
              <a:t>VanFleet</a:t>
            </a:r>
            <a:r>
              <a:rPr lang="en-US" dirty="0"/>
              <a:t> at $40 million market value.</a:t>
            </a:r>
          </a:p>
          <a:p>
            <a:pPr lvl="1"/>
            <a:r>
              <a:rPr lang="en-US" dirty="0"/>
              <a:t>He is a NBA veteran who knows what it takes to win the NBA Finals.</a:t>
            </a:r>
          </a:p>
          <a:p>
            <a:r>
              <a:rPr lang="en-US" dirty="0"/>
              <a:t>We will sign remaining players at a value to offset the risk of signing a player like </a:t>
            </a:r>
            <a:r>
              <a:rPr lang="en-US" dirty="0" err="1"/>
              <a:t>VanFleet</a:t>
            </a:r>
            <a:r>
              <a:rPr lang="en-US" dirty="0"/>
              <a:t>, as we think will be worth less than what his market value is.</a:t>
            </a:r>
          </a:p>
          <a:p>
            <a:r>
              <a:rPr lang="en-US" dirty="0"/>
              <a:t>Similar to Plan A, we used leftover $3.3 million in cap space to choose a SF at a value price and chose to sign Yuta Watanabe again in this plan.</a:t>
            </a:r>
          </a:p>
        </p:txBody>
      </p:sp>
    </p:spTree>
    <p:extLst>
      <p:ext uri="{BB962C8B-B14F-4D97-AF65-F5344CB8AC3E}">
        <p14:creationId xmlns:p14="http://schemas.microsoft.com/office/powerpoint/2010/main" val="2009387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E1CF1-F3AE-F5E2-27E4-FAC1A2B851F1}"/>
              </a:ext>
            </a:extLst>
          </p:cNvPr>
          <p:cNvSpPr>
            <a:spLocks noGrp="1"/>
          </p:cNvSpPr>
          <p:nvPr>
            <p:ph type="title"/>
          </p:nvPr>
        </p:nvSpPr>
        <p:spPr/>
        <p:txBody>
          <a:bodyPr/>
          <a:lstStyle/>
          <a:p>
            <a:r>
              <a:rPr lang="en-US" dirty="0"/>
              <a:t>Plan B Cont.</a:t>
            </a:r>
          </a:p>
        </p:txBody>
      </p:sp>
      <p:sp>
        <p:nvSpPr>
          <p:cNvPr id="3" name="Content Placeholder 2">
            <a:extLst>
              <a:ext uri="{FF2B5EF4-FFF2-40B4-BE49-F238E27FC236}">
                <a16:creationId xmlns:a16="http://schemas.microsoft.com/office/drawing/2014/main" id="{68CE4101-618A-51AE-0301-1790FB17375B}"/>
              </a:ext>
            </a:extLst>
          </p:cNvPr>
          <p:cNvSpPr>
            <a:spLocks noGrp="1"/>
          </p:cNvSpPr>
          <p:nvPr>
            <p:ph idx="1"/>
          </p:nvPr>
        </p:nvSpPr>
        <p:spPr>
          <a:xfrm>
            <a:off x="1130269" y="1722781"/>
            <a:ext cx="9603275" cy="961042"/>
          </a:xfrm>
        </p:spPr>
        <p:txBody>
          <a:bodyPr/>
          <a:lstStyle/>
          <a:p>
            <a:r>
              <a:rPr lang="en-US" dirty="0"/>
              <a:t>Players selected below for Plan B</a:t>
            </a:r>
          </a:p>
          <a:p>
            <a:r>
              <a:rPr lang="en-US" dirty="0"/>
              <a:t>Remaining cap space after signings: $1.8 million.</a:t>
            </a:r>
          </a:p>
          <a:p>
            <a:endParaRPr lang="en-US" dirty="0"/>
          </a:p>
        </p:txBody>
      </p:sp>
      <p:graphicFrame>
        <p:nvGraphicFramePr>
          <p:cNvPr id="4" name="Table 3">
            <a:extLst>
              <a:ext uri="{FF2B5EF4-FFF2-40B4-BE49-F238E27FC236}">
                <a16:creationId xmlns:a16="http://schemas.microsoft.com/office/drawing/2014/main" id="{88DB43FB-EDDF-3293-7CC1-9AE85A4AA7D5}"/>
              </a:ext>
            </a:extLst>
          </p:cNvPr>
          <p:cNvGraphicFramePr>
            <a:graphicFrameLocks noGrp="1"/>
          </p:cNvGraphicFramePr>
          <p:nvPr>
            <p:extLst>
              <p:ext uri="{D42A27DB-BD31-4B8C-83A1-F6EECF244321}">
                <p14:modId xmlns:p14="http://schemas.microsoft.com/office/powerpoint/2010/main" val="1370125007"/>
              </p:ext>
            </p:extLst>
          </p:nvPr>
        </p:nvGraphicFramePr>
        <p:xfrm>
          <a:off x="1458455" y="2811483"/>
          <a:ext cx="8128000" cy="25958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44394792"/>
                    </a:ext>
                  </a:extLst>
                </a:gridCol>
                <a:gridCol w="2032000">
                  <a:extLst>
                    <a:ext uri="{9D8B030D-6E8A-4147-A177-3AD203B41FA5}">
                      <a16:colId xmlns:a16="http://schemas.microsoft.com/office/drawing/2014/main" val="3148640450"/>
                    </a:ext>
                  </a:extLst>
                </a:gridCol>
                <a:gridCol w="2032000">
                  <a:extLst>
                    <a:ext uri="{9D8B030D-6E8A-4147-A177-3AD203B41FA5}">
                      <a16:colId xmlns:a16="http://schemas.microsoft.com/office/drawing/2014/main" val="822432343"/>
                    </a:ext>
                  </a:extLst>
                </a:gridCol>
                <a:gridCol w="2032000">
                  <a:extLst>
                    <a:ext uri="{9D8B030D-6E8A-4147-A177-3AD203B41FA5}">
                      <a16:colId xmlns:a16="http://schemas.microsoft.com/office/drawing/2014/main" val="4062372039"/>
                    </a:ext>
                  </a:extLst>
                </a:gridCol>
              </a:tblGrid>
              <a:tr h="370840">
                <a:tc>
                  <a:txBody>
                    <a:bodyPr/>
                    <a:lstStyle/>
                    <a:p>
                      <a:r>
                        <a:rPr lang="en-US" dirty="0"/>
                        <a:t>Player Signed</a:t>
                      </a:r>
                    </a:p>
                  </a:txBody>
                  <a:tcPr/>
                </a:tc>
                <a:tc>
                  <a:txBody>
                    <a:bodyPr/>
                    <a:lstStyle/>
                    <a:p>
                      <a:pPr algn="ctr"/>
                      <a:r>
                        <a:rPr lang="en-US" dirty="0"/>
                        <a:t>Position</a:t>
                      </a:r>
                    </a:p>
                  </a:txBody>
                  <a:tcPr/>
                </a:tc>
                <a:tc>
                  <a:txBody>
                    <a:bodyPr/>
                    <a:lstStyle/>
                    <a:p>
                      <a:pPr algn="ctr"/>
                      <a:r>
                        <a:rPr lang="en-US" dirty="0"/>
                        <a:t>Market Value</a:t>
                      </a:r>
                    </a:p>
                  </a:txBody>
                  <a:tcPr/>
                </a:tc>
                <a:tc>
                  <a:txBody>
                    <a:bodyPr/>
                    <a:lstStyle/>
                    <a:p>
                      <a:pPr algn="ctr"/>
                      <a:r>
                        <a:rPr lang="en-US" dirty="0"/>
                        <a:t>Estimated Value</a:t>
                      </a:r>
                    </a:p>
                  </a:txBody>
                  <a:tcPr/>
                </a:tc>
                <a:extLst>
                  <a:ext uri="{0D108BD9-81ED-4DB2-BD59-A6C34878D82A}">
                    <a16:rowId xmlns:a16="http://schemas.microsoft.com/office/drawing/2014/main" val="2942109101"/>
                  </a:ext>
                </a:extLst>
              </a:tr>
              <a:tr h="370840">
                <a:tc>
                  <a:txBody>
                    <a:bodyPr/>
                    <a:lstStyle/>
                    <a:p>
                      <a:r>
                        <a:rPr lang="en-US" dirty="0"/>
                        <a:t>Fred </a:t>
                      </a:r>
                      <a:r>
                        <a:rPr lang="en-US" dirty="0" err="1"/>
                        <a:t>VanFleet</a:t>
                      </a:r>
                      <a:endParaRPr lang="en-US" dirty="0"/>
                    </a:p>
                  </a:txBody>
                  <a:tcPr/>
                </a:tc>
                <a:tc>
                  <a:txBody>
                    <a:bodyPr/>
                    <a:lstStyle/>
                    <a:p>
                      <a:pPr algn="ctr"/>
                      <a:r>
                        <a:rPr lang="en-US" dirty="0"/>
                        <a:t>PG</a:t>
                      </a:r>
                    </a:p>
                  </a:txBody>
                  <a:tcPr/>
                </a:tc>
                <a:tc>
                  <a:txBody>
                    <a:bodyPr/>
                    <a:lstStyle/>
                    <a:p>
                      <a:pPr algn="ctr"/>
                      <a:r>
                        <a:rPr lang="en-US" dirty="0"/>
                        <a:t>$40 M</a:t>
                      </a:r>
                    </a:p>
                  </a:txBody>
                  <a:tcPr/>
                </a:tc>
                <a:tc>
                  <a:txBody>
                    <a:bodyPr/>
                    <a:lstStyle/>
                    <a:p>
                      <a:pPr algn="ctr"/>
                      <a:r>
                        <a:rPr lang="en-US" dirty="0"/>
                        <a:t>$22 M</a:t>
                      </a:r>
                    </a:p>
                  </a:txBody>
                  <a:tcPr/>
                </a:tc>
                <a:extLst>
                  <a:ext uri="{0D108BD9-81ED-4DB2-BD59-A6C34878D82A}">
                    <a16:rowId xmlns:a16="http://schemas.microsoft.com/office/drawing/2014/main" val="3834798800"/>
                  </a:ext>
                </a:extLst>
              </a:tr>
              <a:tr h="370840">
                <a:tc>
                  <a:txBody>
                    <a:bodyPr/>
                    <a:lstStyle/>
                    <a:p>
                      <a:r>
                        <a:rPr lang="en-US" dirty="0"/>
                        <a:t>Derrick Jones Jr</a:t>
                      </a:r>
                    </a:p>
                  </a:txBody>
                  <a:tcPr/>
                </a:tc>
                <a:tc>
                  <a:txBody>
                    <a:bodyPr/>
                    <a:lstStyle/>
                    <a:p>
                      <a:pPr algn="ctr"/>
                      <a:r>
                        <a:rPr lang="en-US" dirty="0"/>
                        <a:t>PF</a:t>
                      </a:r>
                    </a:p>
                  </a:txBody>
                  <a:tcPr/>
                </a:tc>
                <a:tc>
                  <a:txBody>
                    <a:bodyPr/>
                    <a:lstStyle/>
                    <a:p>
                      <a:pPr algn="ctr"/>
                      <a:r>
                        <a:rPr lang="en-US" dirty="0"/>
                        <a:t>$1.5 M</a:t>
                      </a:r>
                    </a:p>
                  </a:txBody>
                  <a:tcPr/>
                </a:tc>
                <a:tc>
                  <a:txBody>
                    <a:bodyPr/>
                    <a:lstStyle/>
                    <a:p>
                      <a:pPr algn="ctr"/>
                      <a:r>
                        <a:rPr lang="en-US" dirty="0"/>
                        <a:t>$13.5 M</a:t>
                      </a:r>
                    </a:p>
                  </a:txBody>
                  <a:tcPr/>
                </a:tc>
                <a:extLst>
                  <a:ext uri="{0D108BD9-81ED-4DB2-BD59-A6C34878D82A}">
                    <a16:rowId xmlns:a16="http://schemas.microsoft.com/office/drawing/2014/main" val="1414823735"/>
                  </a:ext>
                </a:extLst>
              </a:tr>
              <a:tr h="370840">
                <a:tc>
                  <a:txBody>
                    <a:bodyPr/>
                    <a:lstStyle/>
                    <a:p>
                      <a:r>
                        <a:rPr lang="en-US" dirty="0"/>
                        <a:t>Mason Plumlee</a:t>
                      </a:r>
                    </a:p>
                  </a:txBody>
                  <a:tcPr/>
                </a:tc>
                <a:tc>
                  <a:txBody>
                    <a:bodyPr/>
                    <a:lstStyle/>
                    <a:p>
                      <a:pPr algn="ctr"/>
                      <a:r>
                        <a:rPr lang="en-US" dirty="0"/>
                        <a:t>C</a:t>
                      </a:r>
                    </a:p>
                  </a:txBody>
                  <a:tcPr/>
                </a:tc>
                <a:tc>
                  <a:txBody>
                    <a:bodyPr/>
                    <a:lstStyle/>
                    <a:p>
                      <a:pPr algn="ctr"/>
                      <a:r>
                        <a:rPr lang="en-US" dirty="0"/>
                        <a:t>$12.5 M</a:t>
                      </a:r>
                    </a:p>
                  </a:txBody>
                  <a:tcPr/>
                </a:tc>
                <a:tc>
                  <a:txBody>
                    <a:bodyPr/>
                    <a:lstStyle/>
                    <a:p>
                      <a:pPr algn="ctr"/>
                      <a:r>
                        <a:rPr lang="en-US" dirty="0"/>
                        <a:t>$28 M</a:t>
                      </a:r>
                    </a:p>
                  </a:txBody>
                  <a:tcPr/>
                </a:tc>
                <a:extLst>
                  <a:ext uri="{0D108BD9-81ED-4DB2-BD59-A6C34878D82A}">
                    <a16:rowId xmlns:a16="http://schemas.microsoft.com/office/drawing/2014/main" val="1979729175"/>
                  </a:ext>
                </a:extLst>
              </a:tr>
              <a:tr h="370840">
                <a:tc>
                  <a:txBody>
                    <a:bodyPr/>
                    <a:lstStyle/>
                    <a:p>
                      <a:r>
                        <a:rPr lang="en-US" dirty="0"/>
                        <a:t>Josh Okogie</a:t>
                      </a:r>
                    </a:p>
                  </a:txBody>
                  <a:tcPr/>
                </a:tc>
                <a:tc>
                  <a:txBody>
                    <a:bodyPr/>
                    <a:lstStyle/>
                    <a:p>
                      <a:pPr algn="ctr"/>
                      <a:r>
                        <a:rPr lang="en-US" dirty="0"/>
                        <a:t>SG</a:t>
                      </a:r>
                    </a:p>
                  </a:txBody>
                  <a:tcPr/>
                </a:tc>
                <a:tc>
                  <a:txBody>
                    <a:bodyPr/>
                    <a:lstStyle/>
                    <a:p>
                      <a:pPr algn="ctr"/>
                      <a:r>
                        <a:rPr lang="en-US" dirty="0"/>
                        <a:t>$5 M</a:t>
                      </a:r>
                    </a:p>
                  </a:txBody>
                  <a:tcPr/>
                </a:tc>
                <a:tc>
                  <a:txBody>
                    <a:bodyPr/>
                    <a:lstStyle/>
                    <a:p>
                      <a:pPr algn="ctr"/>
                      <a:r>
                        <a:rPr lang="en-US" dirty="0"/>
                        <a:t>$10 M</a:t>
                      </a:r>
                    </a:p>
                  </a:txBody>
                  <a:tcPr/>
                </a:tc>
                <a:extLst>
                  <a:ext uri="{0D108BD9-81ED-4DB2-BD59-A6C34878D82A}">
                    <a16:rowId xmlns:a16="http://schemas.microsoft.com/office/drawing/2014/main" val="3248150086"/>
                  </a:ext>
                </a:extLst>
              </a:tr>
              <a:tr h="370840">
                <a:tc>
                  <a:txBody>
                    <a:bodyPr/>
                    <a:lstStyle/>
                    <a:p>
                      <a:r>
                        <a:rPr lang="en-US" dirty="0"/>
                        <a:t>Keita Bates-Diop</a:t>
                      </a:r>
                    </a:p>
                  </a:txBody>
                  <a:tcPr/>
                </a:tc>
                <a:tc>
                  <a:txBody>
                    <a:bodyPr/>
                    <a:lstStyle/>
                    <a:p>
                      <a:pPr algn="ctr"/>
                      <a:r>
                        <a:rPr lang="en-US" dirty="0"/>
                        <a:t>PF</a:t>
                      </a:r>
                    </a:p>
                  </a:txBody>
                  <a:tcPr/>
                </a:tc>
                <a:tc>
                  <a:txBody>
                    <a:bodyPr/>
                    <a:lstStyle/>
                    <a:p>
                      <a:pPr algn="ctr"/>
                      <a:r>
                        <a:rPr lang="en-US" dirty="0"/>
                        <a:t>$1.5 M</a:t>
                      </a:r>
                    </a:p>
                  </a:txBody>
                  <a:tcPr/>
                </a:tc>
                <a:tc>
                  <a:txBody>
                    <a:bodyPr/>
                    <a:lstStyle/>
                    <a:p>
                      <a:pPr algn="ctr"/>
                      <a:r>
                        <a:rPr lang="en-US" dirty="0"/>
                        <a:t>$11.5 M</a:t>
                      </a:r>
                    </a:p>
                  </a:txBody>
                  <a:tcPr/>
                </a:tc>
                <a:extLst>
                  <a:ext uri="{0D108BD9-81ED-4DB2-BD59-A6C34878D82A}">
                    <a16:rowId xmlns:a16="http://schemas.microsoft.com/office/drawing/2014/main" val="3347636083"/>
                  </a:ext>
                </a:extLst>
              </a:tr>
              <a:tr h="370840">
                <a:tc>
                  <a:txBody>
                    <a:bodyPr/>
                    <a:lstStyle/>
                    <a:p>
                      <a:r>
                        <a:rPr lang="en-US" dirty="0"/>
                        <a:t>Yuta Watanabe</a:t>
                      </a:r>
                    </a:p>
                  </a:txBody>
                  <a:tcPr/>
                </a:tc>
                <a:tc>
                  <a:txBody>
                    <a:bodyPr/>
                    <a:lstStyle/>
                    <a:p>
                      <a:pPr algn="ctr"/>
                      <a:r>
                        <a:rPr lang="en-US" dirty="0"/>
                        <a:t>SF</a:t>
                      </a:r>
                    </a:p>
                  </a:txBody>
                  <a:tcPr/>
                </a:tc>
                <a:tc>
                  <a:txBody>
                    <a:bodyPr/>
                    <a:lstStyle/>
                    <a:p>
                      <a:pPr algn="ctr"/>
                      <a:r>
                        <a:rPr lang="en-US" dirty="0"/>
                        <a:t>$1.5 M</a:t>
                      </a:r>
                    </a:p>
                  </a:txBody>
                  <a:tcPr/>
                </a:tc>
                <a:tc>
                  <a:txBody>
                    <a:bodyPr/>
                    <a:lstStyle/>
                    <a:p>
                      <a:pPr algn="ctr"/>
                      <a:r>
                        <a:rPr lang="en-US" dirty="0"/>
                        <a:t>$8.5 M</a:t>
                      </a:r>
                    </a:p>
                  </a:txBody>
                  <a:tcPr/>
                </a:tc>
                <a:extLst>
                  <a:ext uri="{0D108BD9-81ED-4DB2-BD59-A6C34878D82A}">
                    <a16:rowId xmlns:a16="http://schemas.microsoft.com/office/drawing/2014/main" val="606464027"/>
                  </a:ext>
                </a:extLst>
              </a:tr>
            </a:tbl>
          </a:graphicData>
        </a:graphic>
      </p:graphicFrame>
    </p:spTree>
    <p:extLst>
      <p:ext uri="{BB962C8B-B14F-4D97-AF65-F5344CB8AC3E}">
        <p14:creationId xmlns:p14="http://schemas.microsoft.com/office/powerpoint/2010/main" val="1584982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171DB-66FA-46BA-032E-F09924C8FCFB}"/>
              </a:ext>
            </a:extLst>
          </p:cNvPr>
          <p:cNvSpPr>
            <a:spLocks noGrp="1"/>
          </p:cNvSpPr>
          <p:nvPr>
            <p:ph type="title"/>
          </p:nvPr>
        </p:nvSpPr>
        <p:spPr/>
        <p:txBody>
          <a:bodyPr/>
          <a:lstStyle/>
          <a:p>
            <a:r>
              <a:rPr lang="en-US" dirty="0"/>
              <a:t>Quick Analysis Summary	</a:t>
            </a:r>
          </a:p>
        </p:txBody>
      </p:sp>
      <p:sp>
        <p:nvSpPr>
          <p:cNvPr id="3" name="Content Placeholder 2">
            <a:extLst>
              <a:ext uri="{FF2B5EF4-FFF2-40B4-BE49-F238E27FC236}">
                <a16:creationId xmlns:a16="http://schemas.microsoft.com/office/drawing/2014/main" id="{382DF2E0-D948-EBD1-208A-7C0DA8A40E6F}"/>
              </a:ext>
            </a:extLst>
          </p:cNvPr>
          <p:cNvSpPr>
            <a:spLocks noGrp="1"/>
          </p:cNvSpPr>
          <p:nvPr>
            <p:ph idx="1"/>
          </p:nvPr>
        </p:nvSpPr>
        <p:spPr>
          <a:xfrm>
            <a:off x="1130270" y="1757548"/>
            <a:ext cx="9603275" cy="4013859"/>
          </a:xfrm>
        </p:spPr>
        <p:txBody>
          <a:bodyPr>
            <a:normAutofit fontScale="92500" lnSpcReduction="20000"/>
          </a:bodyPr>
          <a:lstStyle/>
          <a:p>
            <a:r>
              <a:rPr lang="en-US" dirty="0"/>
              <a:t>Used NBA data </a:t>
            </a:r>
            <a:r>
              <a:rPr lang="en-US"/>
              <a:t>from 2020-2021 </a:t>
            </a:r>
            <a:r>
              <a:rPr lang="en-US" dirty="0"/>
              <a:t>to the 2022-2023 season to predict win share value.</a:t>
            </a:r>
          </a:p>
          <a:p>
            <a:r>
              <a:rPr lang="en-US" dirty="0"/>
              <a:t>Only analyzed players that played over 1,000 minutes in each season.</a:t>
            </a:r>
          </a:p>
          <a:p>
            <a:r>
              <a:rPr lang="en-US" dirty="0"/>
              <a:t>Removed highly correlated predictors and predictors not correlated with win share value.</a:t>
            </a:r>
          </a:p>
          <a:p>
            <a:r>
              <a:rPr lang="en-US" dirty="0"/>
              <a:t>Split NBA data into training and test data set. Used 70% of data for training data and 30% for test data.</a:t>
            </a:r>
          </a:p>
          <a:p>
            <a:r>
              <a:rPr lang="en-US" dirty="0"/>
              <a:t>Fit nine regression models using training data and use those fitted models to predict the win share value of our test data.</a:t>
            </a:r>
          </a:p>
          <a:p>
            <a:r>
              <a:rPr lang="en-US" dirty="0"/>
              <a:t>Measured the mean square error rate of our predictions of each model and chose the model that produced the lowest mean square error rate.</a:t>
            </a:r>
          </a:p>
        </p:txBody>
      </p:sp>
    </p:spTree>
    <p:extLst>
      <p:ext uri="{BB962C8B-B14F-4D97-AF65-F5344CB8AC3E}">
        <p14:creationId xmlns:p14="http://schemas.microsoft.com/office/powerpoint/2010/main" val="2154212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1EF32-51EB-DA91-CF0D-4B9C73BF1B35}"/>
              </a:ext>
            </a:extLst>
          </p:cNvPr>
          <p:cNvSpPr>
            <a:spLocks noGrp="1"/>
          </p:cNvSpPr>
          <p:nvPr>
            <p:ph type="title"/>
          </p:nvPr>
        </p:nvSpPr>
        <p:spPr/>
        <p:txBody>
          <a:bodyPr/>
          <a:lstStyle/>
          <a:p>
            <a:r>
              <a:rPr lang="en-US" dirty="0"/>
              <a:t>Predictor Correlation Plot</a:t>
            </a:r>
          </a:p>
        </p:txBody>
      </p:sp>
      <p:sp>
        <p:nvSpPr>
          <p:cNvPr id="3" name="Content Placeholder 2">
            <a:extLst>
              <a:ext uri="{FF2B5EF4-FFF2-40B4-BE49-F238E27FC236}">
                <a16:creationId xmlns:a16="http://schemas.microsoft.com/office/drawing/2014/main" id="{2EAEEFDA-92A6-6F71-2BD6-66E186F9289C}"/>
              </a:ext>
            </a:extLst>
          </p:cNvPr>
          <p:cNvSpPr>
            <a:spLocks noGrp="1"/>
          </p:cNvSpPr>
          <p:nvPr>
            <p:ph idx="1"/>
          </p:nvPr>
        </p:nvSpPr>
        <p:spPr>
          <a:xfrm>
            <a:off x="1130271" y="2171769"/>
            <a:ext cx="4356130" cy="3294576"/>
          </a:xfrm>
        </p:spPr>
        <p:txBody>
          <a:bodyPr/>
          <a:lstStyle/>
          <a:p>
            <a:r>
              <a:rPr lang="en-US" dirty="0"/>
              <a:t>11 total predictors:</a:t>
            </a:r>
          </a:p>
          <a:p>
            <a:pPr lvl="1"/>
            <a:r>
              <a:rPr lang="en-US" dirty="0"/>
              <a:t>Games, Minutes Played, Player Efficiency Rating, True Shooting Percentage, Free Throw Rate, Total Rebound Percentage, Assist Percentage, Block Percentage, Usage Percentage, and Wins Over Replacement Player.</a:t>
            </a:r>
          </a:p>
          <a:p>
            <a:endParaRPr lang="en-US" dirty="0"/>
          </a:p>
        </p:txBody>
      </p:sp>
      <p:pic>
        <p:nvPicPr>
          <p:cNvPr id="7" name="Picture 6" descr="A close-up of a graph&#10;&#10;Description automatically generated">
            <a:extLst>
              <a:ext uri="{FF2B5EF4-FFF2-40B4-BE49-F238E27FC236}">
                <a16:creationId xmlns:a16="http://schemas.microsoft.com/office/drawing/2014/main" id="{E1BC1D3C-CC81-D818-C158-F7AE0F040BD4}"/>
              </a:ext>
            </a:extLst>
          </p:cNvPr>
          <p:cNvPicPr>
            <a:picLocks noChangeAspect="1"/>
          </p:cNvPicPr>
          <p:nvPr/>
        </p:nvPicPr>
        <p:blipFill>
          <a:blip r:embed="rId2"/>
          <a:stretch>
            <a:fillRect/>
          </a:stretch>
        </p:blipFill>
        <p:spPr>
          <a:xfrm>
            <a:off x="5680357" y="1472540"/>
            <a:ext cx="5665277" cy="4361762"/>
          </a:xfrm>
          <a:prstGeom prst="rect">
            <a:avLst/>
          </a:prstGeom>
        </p:spPr>
      </p:pic>
    </p:spTree>
    <p:extLst>
      <p:ext uri="{BB962C8B-B14F-4D97-AF65-F5344CB8AC3E}">
        <p14:creationId xmlns:p14="http://schemas.microsoft.com/office/powerpoint/2010/main" val="2078901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8678D-02DC-606D-6E2D-DC7144F037DD}"/>
              </a:ext>
            </a:extLst>
          </p:cNvPr>
          <p:cNvSpPr>
            <a:spLocks noGrp="1"/>
          </p:cNvSpPr>
          <p:nvPr>
            <p:ph type="title"/>
          </p:nvPr>
        </p:nvSpPr>
        <p:spPr/>
        <p:txBody>
          <a:bodyPr/>
          <a:lstStyle/>
          <a:p>
            <a:r>
              <a:rPr lang="en-US" dirty="0"/>
              <a:t>Regression Models Fit</a:t>
            </a:r>
          </a:p>
        </p:txBody>
      </p:sp>
      <p:graphicFrame>
        <p:nvGraphicFramePr>
          <p:cNvPr id="4" name="Content Placeholder 3">
            <a:extLst>
              <a:ext uri="{FF2B5EF4-FFF2-40B4-BE49-F238E27FC236}">
                <a16:creationId xmlns:a16="http://schemas.microsoft.com/office/drawing/2014/main" id="{13D515BA-C738-920E-E1A5-7294D81F0A8B}"/>
              </a:ext>
            </a:extLst>
          </p:cNvPr>
          <p:cNvGraphicFramePr>
            <a:graphicFrameLocks noGrp="1"/>
          </p:cNvGraphicFramePr>
          <p:nvPr>
            <p:ph idx="1"/>
            <p:extLst>
              <p:ext uri="{D42A27DB-BD31-4B8C-83A1-F6EECF244321}">
                <p14:modId xmlns:p14="http://schemas.microsoft.com/office/powerpoint/2010/main" val="2560452183"/>
              </p:ext>
            </p:extLst>
          </p:nvPr>
        </p:nvGraphicFramePr>
        <p:xfrm>
          <a:off x="1130270" y="1827316"/>
          <a:ext cx="8251206" cy="3708400"/>
        </p:xfrm>
        <a:graphic>
          <a:graphicData uri="http://schemas.openxmlformats.org/drawingml/2006/table">
            <a:tbl>
              <a:tblPr firstRow="1" bandRow="1">
                <a:tableStyleId>{5C22544A-7EE6-4342-B048-85BDC9FD1C3A}</a:tableStyleId>
              </a:tblPr>
              <a:tblGrid>
                <a:gridCol w="4125603">
                  <a:extLst>
                    <a:ext uri="{9D8B030D-6E8A-4147-A177-3AD203B41FA5}">
                      <a16:colId xmlns:a16="http://schemas.microsoft.com/office/drawing/2014/main" val="2990855204"/>
                    </a:ext>
                  </a:extLst>
                </a:gridCol>
                <a:gridCol w="4125603">
                  <a:extLst>
                    <a:ext uri="{9D8B030D-6E8A-4147-A177-3AD203B41FA5}">
                      <a16:colId xmlns:a16="http://schemas.microsoft.com/office/drawing/2014/main" val="1090256024"/>
                    </a:ext>
                  </a:extLst>
                </a:gridCol>
              </a:tblGrid>
              <a:tr h="370840">
                <a:tc>
                  <a:txBody>
                    <a:bodyPr/>
                    <a:lstStyle/>
                    <a:p>
                      <a:r>
                        <a:rPr lang="en-US" dirty="0"/>
                        <a:t>Regression Model</a:t>
                      </a:r>
                    </a:p>
                  </a:txBody>
                  <a:tcPr/>
                </a:tc>
                <a:tc>
                  <a:txBody>
                    <a:bodyPr/>
                    <a:lstStyle/>
                    <a:p>
                      <a:pPr algn="ctr"/>
                      <a:r>
                        <a:rPr lang="en-US" dirty="0"/>
                        <a:t>Test Mean Squared Error Rate</a:t>
                      </a:r>
                    </a:p>
                  </a:txBody>
                  <a:tcPr/>
                </a:tc>
                <a:extLst>
                  <a:ext uri="{0D108BD9-81ED-4DB2-BD59-A6C34878D82A}">
                    <a16:rowId xmlns:a16="http://schemas.microsoft.com/office/drawing/2014/main" val="1989752383"/>
                  </a:ext>
                </a:extLst>
              </a:tr>
              <a:tr h="370840">
                <a:tc>
                  <a:txBody>
                    <a:bodyPr/>
                    <a:lstStyle/>
                    <a:p>
                      <a:r>
                        <a:rPr lang="en-US" dirty="0"/>
                        <a:t>Linear Regression</a:t>
                      </a:r>
                    </a:p>
                  </a:txBody>
                  <a:tcPr/>
                </a:tc>
                <a:tc>
                  <a:txBody>
                    <a:bodyPr/>
                    <a:lstStyle/>
                    <a:p>
                      <a:pPr algn="ctr"/>
                      <a:r>
                        <a:rPr lang="en-US" dirty="0"/>
                        <a:t>0.29</a:t>
                      </a:r>
                    </a:p>
                  </a:txBody>
                  <a:tcPr/>
                </a:tc>
                <a:extLst>
                  <a:ext uri="{0D108BD9-81ED-4DB2-BD59-A6C34878D82A}">
                    <a16:rowId xmlns:a16="http://schemas.microsoft.com/office/drawing/2014/main" val="2029776378"/>
                  </a:ext>
                </a:extLst>
              </a:tr>
              <a:tr h="370840">
                <a:tc>
                  <a:txBody>
                    <a:bodyPr/>
                    <a:lstStyle/>
                    <a:p>
                      <a:r>
                        <a:rPr lang="en-US" dirty="0"/>
                        <a:t>Ridge Regression</a:t>
                      </a:r>
                    </a:p>
                  </a:txBody>
                  <a:tcPr/>
                </a:tc>
                <a:tc>
                  <a:txBody>
                    <a:bodyPr/>
                    <a:lstStyle/>
                    <a:p>
                      <a:pPr algn="ctr"/>
                      <a:r>
                        <a:rPr lang="en-US" dirty="0"/>
                        <a:t>0.34</a:t>
                      </a:r>
                    </a:p>
                  </a:txBody>
                  <a:tcPr/>
                </a:tc>
                <a:extLst>
                  <a:ext uri="{0D108BD9-81ED-4DB2-BD59-A6C34878D82A}">
                    <a16:rowId xmlns:a16="http://schemas.microsoft.com/office/drawing/2014/main" val="3927297473"/>
                  </a:ext>
                </a:extLst>
              </a:tr>
              <a:tr h="370840">
                <a:tc>
                  <a:txBody>
                    <a:bodyPr/>
                    <a:lstStyle/>
                    <a:p>
                      <a:r>
                        <a:rPr lang="en-US" dirty="0"/>
                        <a:t>Lasso Regression</a:t>
                      </a:r>
                    </a:p>
                  </a:txBody>
                  <a:tcPr/>
                </a:tc>
                <a:tc>
                  <a:txBody>
                    <a:bodyPr/>
                    <a:lstStyle/>
                    <a:p>
                      <a:pPr algn="ctr"/>
                      <a:r>
                        <a:rPr lang="en-US" dirty="0"/>
                        <a:t>0.28</a:t>
                      </a:r>
                    </a:p>
                  </a:txBody>
                  <a:tcPr/>
                </a:tc>
                <a:extLst>
                  <a:ext uri="{0D108BD9-81ED-4DB2-BD59-A6C34878D82A}">
                    <a16:rowId xmlns:a16="http://schemas.microsoft.com/office/drawing/2014/main" val="2035893010"/>
                  </a:ext>
                </a:extLst>
              </a:tr>
              <a:tr h="370840">
                <a:tc>
                  <a:txBody>
                    <a:bodyPr/>
                    <a:lstStyle/>
                    <a:p>
                      <a:r>
                        <a:rPr lang="en-US" dirty="0"/>
                        <a:t>Principal Component Regression</a:t>
                      </a:r>
                    </a:p>
                  </a:txBody>
                  <a:tcPr/>
                </a:tc>
                <a:tc>
                  <a:txBody>
                    <a:bodyPr/>
                    <a:lstStyle/>
                    <a:p>
                      <a:pPr algn="ctr"/>
                      <a:r>
                        <a:rPr lang="en-US" dirty="0"/>
                        <a:t>0.34</a:t>
                      </a:r>
                    </a:p>
                  </a:txBody>
                  <a:tcPr/>
                </a:tc>
                <a:extLst>
                  <a:ext uri="{0D108BD9-81ED-4DB2-BD59-A6C34878D82A}">
                    <a16:rowId xmlns:a16="http://schemas.microsoft.com/office/drawing/2014/main" val="1762292938"/>
                  </a:ext>
                </a:extLst>
              </a:tr>
              <a:tr h="370840">
                <a:tc>
                  <a:txBody>
                    <a:bodyPr/>
                    <a:lstStyle/>
                    <a:p>
                      <a:r>
                        <a:rPr lang="en-US" dirty="0"/>
                        <a:t>Partial Least Squares</a:t>
                      </a:r>
                    </a:p>
                  </a:txBody>
                  <a:tcPr/>
                </a:tc>
                <a:tc>
                  <a:txBody>
                    <a:bodyPr/>
                    <a:lstStyle/>
                    <a:p>
                      <a:pPr algn="ctr"/>
                      <a:r>
                        <a:rPr lang="en-US" dirty="0"/>
                        <a:t>0.31</a:t>
                      </a:r>
                    </a:p>
                  </a:txBody>
                  <a:tcPr/>
                </a:tc>
                <a:extLst>
                  <a:ext uri="{0D108BD9-81ED-4DB2-BD59-A6C34878D82A}">
                    <a16:rowId xmlns:a16="http://schemas.microsoft.com/office/drawing/2014/main" val="531359881"/>
                  </a:ext>
                </a:extLst>
              </a:tr>
              <a:tr h="370840">
                <a:tc>
                  <a:txBody>
                    <a:bodyPr/>
                    <a:lstStyle/>
                    <a:p>
                      <a:r>
                        <a:rPr lang="en-US" dirty="0"/>
                        <a:t>Regression Tree</a:t>
                      </a:r>
                    </a:p>
                  </a:txBody>
                  <a:tcPr/>
                </a:tc>
                <a:tc>
                  <a:txBody>
                    <a:bodyPr/>
                    <a:lstStyle/>
                    <a:p>
                      <a:pPr algn="ctr"/>
                      <a:r>
                        <a:rPr lang="en-US" dirty="0"/>
                        <a:t>1.43</a:t>
                      </a:r>
                    </a:p>
                  </a:txBody>
                  <a:tcPr/>
                </a:tc>
                <a:extLst>
                  <a:ext uri="{0D108BD9-81ED-4DB2-BD59-A6C34878D82A}">
                    <a16:rowId xmlns:a16="http://schemas.microsoft.com/office/drawing/2014/main" val="2539307863"/>
                  </a:ext>
                </a:extLst>
              </a:tr>
              <a:tr h="370840">
                <a:tc>
                  <a:txBody>
                    <a:bodyPr/>
                    <a:lstStyle/>
                    <a:p>
                      <a:r>
                        <a:rPr lang="en-US" dirty="0"/>
                        <a:t>Bagging</a:t>
                      </a:r>
                    </a:p>
                  </a:txBody>
                  <a:tcPr/>
                </a:tc>
                <a:tc>
                  <a:txBody>
                    <a:bodyPr/>
                    <a:lstStyle/>
                    <a:p>
                      <a:pPr algn="ctr"/>
                      <a:r>
                        <a:rPr lang="en-US" dirty="0"/>
                        <a:t>1</a:t>
                      </a:r>
                    </a:p>
                  </a:txBody>
                  <a:tcPr/>
                </a:tc>
                <a:extLst>
                  <a:ext uri="{0D108BD9-81ED-4DB2-BD59-A6C34878D82A}">
                    <a16:rowId xmlns:a16="http://schemas.microsoft.com/office/drawing/2014/main" val="3426722917"/>
                  </a:ext>
                </a:extLst>
              </a:tr>
              <a:tr h="370840">
                <a:tc>
                  <a:txBody>
                    <a:bodyPr/>
                    <a:lstStyle/>
                    <a:p>
                      <a:r>
                        <a:rPr lang="en-US" dirty="0"/>
                        <a:t>Random Forest</a:t>
                      </a:r>
                    </a:p>
                  </a:txBody>
                  <a:tcPr/>
                </a:tc>
                <a:tc>
                  <a:txBody>
                    <a:bodyPr/>
                    <a:lstStyle/>
                    <a:p>
                      <a:pPr algn="ctr"/>
                      <a:r>
                        <a:rPr lang="en-US" dirty="0"/>
                        <a:t>0.52</a:t>
                      </a:r>
                    </a:p>
                  </a:txBody>
                  <a:tcPr/>
                </a:tc>
                <a:extLst>
                  <a:ext uri="{0D108BD9-81ED-4DB2-BD59-A6C34878D82A}">
                    <a16:rowId xmlns:a16="http://schemas.microsoft.com/office/drawing/2014/main" val="3693142256"/>
                  </a:ext>
                </a:extLst>
              </a:tr>
              <a:tr h="370840">
                <a:tc>
                  <a:txBody>
                    <a:bodyPr/>
                    <a:lstStyle/>
                    <a:p>
                      <a:r>
                        <a:rPr lang="en-US" dirty="0"/>
                        <a:t>Boosted</a:t>
                      </a:r>
                    </a:p>
                  </a:txBody>
                  <a:tcPr/>
                </a:tc>
                <a:tc>
                  <a:txBody>
                    <a:bodyPr/>
                    <a:lstStyle/>
                    <a:p>
                      <a:pPr algn="ctr"/>
                      <a:r>
                        <a:rPr lang="en-US" dirty="0"/>
                        <a:t>0.49</a:t>
                      </a:r>
                    </a:p>
                  </a:txBody>
                  <a:tcPr/>
                </a:tc>
                <a:extLst>
                  <a:ext uri="{0D108BD9-81ED-4DB2-BD59-A6C34878D82A}">
                    <a16:rowId xmlns:a16="http://schemas.microsoft.com/office/drawing/2014/main" val="1659701344"/>
                  </a:ext>
                </a:extLst>
              </a:tr>
            </a:tbl>
          </a:graphicData>
        </a:graphic>
      </p:graphicFrame>
    </p:spTree>
    <p:extLst>
      <p:ext uri="{BB962C8B-B14F-4D97-AF65-F5344CB8AC3E}">
        <p14:creationId xmlns:p14="http://schemas.microsoft.com/office/powerpoint/2010/main" val="585056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C7327-5A2B-EEAD-318C-35DA1054C441}"/>
              </a:ext>
            </a:extLst>
          </p:cNvPr>
          <p:cNvSpPr>
            <a:spLocks noGrp="1"/>
          </p:cNvSpPr>
          <p:nvPr>
            <p:ph type="title"/>
          </p:nvPr>
        </p:nvSpPr>
        <p:spPr/>
        <p:txBody>
          <a:bodyPr/>
          <a:lstStyle/>
          <a:p>
            <a:r>
              <a:rPr lang="en-US" dirty="0"/>
              <a:t>Model Selection</a:t>
            </a:r>
          </a:p>
        </p:txBody>
      </p:sp>
      <p:sp>
        <p:nvSpPr>
          <p:cNvPr id="3" name="Content Placeholder 2">
            <a:extLst>
              <a:ext uri="{FF2B5EF4-FFF2-40B4-BE49-F238E27FC236}">
                <a16:creationId xmlns:a16="http://schemas.microsoft.com/office/drawing/2014/main" id="{33CE4719-E11C-7E79-2879-832E471D005C}"/>
              </a:ext>
            </a:extLst>
          </p:cNvPr>
          <p:cNvSpPr>
            <a:spLocks noGrp="1"/>
          </p:cNvSpPr>
          <p:nvPr>
            <p:ph idx="1"/>
          </p:nvPr>
        </p:nvSpPr>
        <p:spPr>
          <a:xfrm>
            <a:off x="795648" y="1757548"/>
            <a:ext cx="9937898" cy="3776353"/>
          </a:xfrm>
        </p:spPr>
        <p:txBody>
          <a:bodyPr>
            <a:normAutofit fontScale="92500"/>
          </a:bodyPr>
          <a:lstStyle/>
          <a:p>
            <a:r>
              <a:rPr lang="en-US" dirty="0"/>
              <a:t>The lasso regression model barely produced a lower mean squared error rate than the linear regression model.</a:t>
            </a:r>
          </a:p>
          <a:p>
            <a:r>
              <a:rPr lang="en-US" dirty="0"/>
              <a:t>However, since the linear regression model is easier to interpret, I chose that model to predict each NBA player’s win share value.</a:t>
            </a:r>
          </a:p>
          <a:p>
            <a:r>
              <a:rPr lang="en-US" dirty="0"/>
              <a:t>There were 9 predictors chosen to estimate win share value.</a:t>
            </a:r>
          </a:p>
          <a:p>
            <a:r>
              <a:rPr lang="en-US" dirty="0"/>
              <a:t>Below you will find the model written out:</a:t>
            </a:r>
          </a:p>
          <a:p>
            <a:pPr marL="0" indent="0">
              <a:buNone/>
            </a:pPr>
            <a:r>
              <a:rPr lang="en-US" sz="1800" dirty="0">
                <a:effectLst/>
              </a:rPr>
              <a:t>Win Shares Estimate = -1.2347 + 0.0173(</a:t>
            </a:r>
            <a:r>
              <a:rPr lang="en-US" sz="1800" i="1" dirty="0">
                <a:effectLst/>
              </a:rPr>
              <a:t>Games Played</a:t>
            </a:r>
            <a:r>
              <a:rPr lang="en-US" sz="1800" dirty="0">
                <a:effectLst/>
              </a:rPr>
              <a:t>) + 0.0012(</a:t>
            </a:r>
            <a:r>
              <a:rPr lang="en-US" sz="1800" i="1" dirty="0">
                <a:effectLst/>
              </a:rPr>
              <a:t>Minutes Played</a:t>
            </a:r>
            <a:r>
              <a:rPr lang="en-US" sz="1800" dirty="0">
                <a:effectLst/>
              </a:rPr>
              <a:t>) + 0.3251(</a:t>
            </a:r>
            <a:r>
              <a:rPr lang="en-US" sz="1800" i="1" dirty="0">
                <a:effectLst/>
              </a:rPr>
              <a:t>Player Efficiency Rating</a:t>
            </a:r>
            <a:r>
              <a:rPr lang="en-US" sz="1800" dirty="0">
                <a:effectLst/>
              </a:rPr>
              <a:t>) + 1.9526(</a:t>
            </a:r>
            <a:r>
              <a:rPr lang="en-US" sz="1800" i="1" dirty="0">
                <a:effectLst/>
              </a:rPr>
              <a:t>Free Throw Attempt Rate</a:t>
            </a:r>
            <a:r>
              <a:rPr lang="en-US" sz="1800" dirty="0">
                <a:effectLst/>
              </a:rPr>
              <a:t>) + 0.9932(</a:t>
            </a:r>
            <a:r>
              <a:rPr lang="en-US" sz="1800" i="1" dirty="0">
                <a:effectLst/>
              </a:rPr>
              <a:t>Wins Over Replacement</a:t>
            </a:r>
            <a:r>
              <a:rPr lang="en-US" sz="1800" dirty="0">
                <a:effectLst/>
              </a:rPr>
              <a:t>) - 0.0480(</a:t>
            </a:r>
            <a:r>
              <a:rPr lang="en-US" sz="1800" i="1" dirty="0">
                <a:effectLst/>
              </a:rPr>
              <a:t>Total Rebound %</a:t>
            </a:r>
            <a:r>
              <a:rPr lang="en-US" sz="1800" dirty="0">
                <a:effectLst/>
              </a:rPr>
              <a:t>) - 0.0382(</a:t>
            </a:r>
            <a:r>
              <a:rPr lang="en-US" sz="1800" i="1" dirty="0">
                <a:effectLst/>
              </a:rPr>
              <a:t>Assist %</a:t>
            </a:r>
            <a:r>
              <a:rPr lang="en-US" sz="1800" dirty="0">
                <a:effectLst/>
              </a:rPr>
              <a:t>) - 0.1109(</a:t>
            </a:r>
            <a:r>
              <a:rPr lang="en-US" sz="1800" i="1" dirty="0">
                <a:effectLst/>
              </a:rPr>
              <a:t>Block %</a:t>
            </a:r>
            <a:r>
              <a:rPr lang="en-US" sz="1800" dirty="0">
                <a:effectLst/>
              </a:rPr>
              <a:t>) - 0.1670(</a:t>
            </a:r>
            <a:r>
              <a:rPr lang="en-US" sz="1800" i="1" dirty="0">
                <a:effectLst/>
              </a:rPr>
              <a:t>Usage %</a:t>
            </a:r>
            <a:r>
              <a:rPr lang="en-US" sz="1800" dirty="0">
                <a:effectLst/>
              </a:rPr>
              <a:t>) </a:t>
            </a:r>
            <a:endParaRPr lang="en-US" dirty="0"/>
          </a:p>
          <a:p>
            <a:endParaRPr lang="en-US" dirty="0"/>
          </a:p>
          <a:p>
            <a:endParaRPr lang="en-US" dirty="0"/>
          </a:p>
        </p:txBody>
      </p:sp>
    </p:spTree>
    <p:extLst>
      <p:ext uri="{BB962C8B-B14F-4D97-AF65-F5344CB8AC3E}">
        <p14:creationId xmlns:p14="http://schemas.microsoft.com/office/powerpoint/2010/main" val="3137547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9A302-E4C5-4D64-4D6D-ECE0F814096A}"/>
              </a:ext>
            </a:extLst>
          </p:cNvPr>
          <p:cNvSpPr>
            <a:spLocks noGrp="1"/>
          </p:cNvSpPr>
          <p:nvPr>
            <p:ph type="title"/>
          </p:nvPr>
        </p:nvSpPr>
        <p:spPr/>
        <p:txBody>
          <a:bodyPr/>
          <a:lstStyle/>
          <a:p>
            <a:r>
              <a:rPr lang="en-US" dirty="0"/>
              <a:t>Free Agency Plan</a:t>
            </a:r>
          </a:p>
        </p:txBody>
      </p:sp>
      <p:sp>
        <p:nvSpPr>
          <p:cNvPr id="3" name="Content Placeholder 2">
            <a:extLst>
              <a:ext uri="{FF2B5EF4-FFF2-40B4-BE49-F238E27FC236}">
                <a16:creationId xmlns:a16="http://schemas.microsoft.com/office/drawing/2014/main" id="{A87F756D-7AF7-E843-6601-2E542A360BD6}"/>
              </a:ext>
            </a:extLst>
          </p:cNvPr>
          <p:cNvSpPr>
            <a:spLocks noGrp="1"/>
          </p:cNvSpPr>
          <p:nvPr>
            <p:ph idx="1"/>
          </p:nvPr>
        </p:nvSpPr>
        <p:spPr>
          <a:xfrm>
            <a:off x="1130270" y="2002559"/>
            <a:ext cx="9603275" cy="3696922"/>
          </a:xfrm>
        </p:spPr>
        <p:txBody>
          <a:bodyPr>
            <a:normAutofit/>
          </a:bodyPr>
          <a:lstStyle/>
          <a:p>
            <a:r>
              <a:rPr lang="en-US" dirty="0"/>
              <a:t>Used linear model to predict win share value for each player we needed to make decision on and to predict win share value of the NBA free agents.</a:t>
            </a:r>
          </a:p>
          <a:p>
            <a:r>
              <a:rPr lang="en-US" dirty="0"/>
              <a:t>We then converted that win share value to a win share dollar value using this equation:</a:t>
            </a:r>
          </a:p>
          <a:p>
            <a:pPr marL="0" indent="0">
              <a:buNone/>
            </a:pPr>
            <a:r>
              <a:rPr lang="en-US" dirty="0">
                <a:effectLst/>
              </a:rPr>
              <a:t>	Production value = Win Share * League Value Per Win </a:t>
            </a:r>
          </a:p>
          <a:p>
            <a:r>
              <a:rPr lang="en-US" dirty="0"/>
              <a:t>Using estimated League Value Per Win of $3.44 million from 2022-2023 season per Seth </a:t>
            </a:r>
            <a:r>
              <a:rPr lang="en-US" dirty="0" err="1"/>
              <a:t>Partnow</a:t>
            </a:r>
            <a:r>
              <a:rPr lang="en-US" dirty="0"/>
              <a:t>.</a:t>
            </a:r>
          </a:p>
          <a:p>
            <a:endParaRPr lang="en-US" dirty="0"/>
          </a:p>
          <a:p>
            <a:endParaRPr lang="en-US" dirty="0"/>
          </a:p>
        </p:txBody>
      </p:sp>
    </p:spTree>
    <p:extLst>
      <p:ext uri="{BB962C8B-B14F-4D97-AF65-F5344CB8AC3E}">
        <p14:creationId xmlns:p14="http://schemas.microsoft.com/office/powerpoint/2010/main" val="1381703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5A568-BCA8-BCB5-EC0A-35BC5887A5AF}"/>
              </a:ext>
            </a:extLst>
          </p:cNvPr>
          <p:cNvSpPr>
            <a:spLocks noGrp="1"/>
          </p:cNvSpPr>
          <p:nvPr>
            <p:ph type="title"/>
          </p:nvPr>
        </p:nvSpPr>
        <p:spPr/>
        <p:txBody>
          <a:bodyPr/>
          <a:lstStyle/>
          <a:p>
            <a:r>
              <a:rPr lang="en-US" dirty="0"/>
              <a:t>Free Agency Plan Cont.</a:t>
            </a:r>
          </a:p>
        </p:txBody>
      </p:sp>
      <p:sp>
        <p:nvSpPr>
          <p:cNvPr id="3" name="Content Placeholder 2">
            <a:extLst>
              <a:ext uri="{FF2B5EF4-FFF2-40B4-BE49-F238E27FC236}">
                <a16:creationId xmlns:a16="http://schemas.microsoft.com/office/drawing/2014/main" id="{772EF67A-A107-C7B5-37CF-541841FAA0C5}"/>
              </a:ext>
            </a:extLst>
          </p:cNvPr>
          <p:cNvSpPr>
            <a:spLocks noGrp="1"/>
          </p:cNvSpPr>
          <p:nvPr>
            <p:ph idx="1"/>
          </p:nvPr>
        </p:nvSpPr>
        <p:spPr/>
        <p:txBody>
          <a:bodyPr>
            <a:normAutofit lnSpcReduction="10000"/>
          </a:bodyPr>
          <a:lstStyle/>
          <a:p>
            <a:r>
              <a:rPr lang="en-US" dirty="0"/>
              <a:t>We know that Bol Bol and Goga Bitadze declined their player options.</a:t>
            </a:r>
          </a:p>
          <a:p>
            <a:pPr lvl="1"/>
            <a:r>
              <a:rPr lang="en-US" dirty="0"/>
              <a:t>This put our cap space at $26 million.</a:t>
            </a:r>
          </a:p>
          <a:p>
            <a:r>
              <a:rPr lang="en-US" dirty="0"/>
              <a:t>Need to make decisions on whether we should or should not re-sign Gary Harris, Markelle Fultz and Jonathan Isaac.</a:t>
            </a:r>
          </a:p>
          <a:p>
            <a:r>
              <a:rPr lang="en-US" dirty="0"/>
              <a:t>We will compare each player’s adjusted worth based on our win share dollar value and compare it to what we will have to pay them next year.</a:t>
            </a:r>
          </a:p>
          <a:p>
            <a:r>
              <a:rPr lang="en-US" dirty="0"/>
              <a:t>If their adjusted worth is less than what their salary will be next year, we will waive the player.</a:t>
            </a:r>
          </a:p>
          <a:p>
            <a:endParaRPr lang="en-US" dirty="0"/>
          </a:p>
        </p:txBody>
      </p:sp>
    </p:spTree>
    <p:extLst>
      <p:ext uri="{BB962C8B-B14F-4D97-AF65-F5344CB8AC3E}">
        <p14:creationId xmlns:p14="http://schemas.microsoft.com/office/powerpoint/2010/main" val="3550341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A3377-DAA6-27B4-E1C4-E6BB6B4CED23}"/>
              </a:ext>
            </a:extLst>
          </p:cNvPr>
          <p:cNvSpPr>
            <a:spLocks noGrp="1"/>
          </p:cNvSpPr>
          <p:nvPr>
            <p:ph type="title"/>
          </p:nvPr>
        </p:nvSpPr>
        <p:spPr/>
        <p:txBody>
          <a:bodyPr/>
          <a:lstStyle/>
          <a:p>
            <a:r>
              <a:rPr lang="en-US" dirty="0"/>
              <a:t>Free Agency Cont.</a:t>
            </a:r>
          </a:p>
        </p:txBody>
      </p:sp>
      <p:sp>
        <p:nvSpPr>
          <p:cNvPr id="6" name="Content Placeholder 5">
            <a:extLst>
              <a:ext uri="{FF2B5EF4-FFF2-40B4-BE49-F238E27FC236}">
                <a16:creationId xmlns:a16="http://schemas.microsoft.com/office/drawing/2014/main" id="{1D50548E-8BDE-52E6-83CA-2FEAFC320206}"/>
              </a:ext>
            </a:extLst>
          </p:cNvPr>
          <p:cNvSpPr>
            <a:spLocks noGrp="1"/>
          </p:cNvSpPr>
          <p:nvPr>
            <p:ph idx="1"/>
          </p:nvPr>
        </p:nvSpPr>
        <p:spPr>
          <a:xfrm>
            <a:off x="1130270" y="1744258"/>
            <a:ext cx="9603275" cy="1684742"/>
          </a:xfrm>
        </p:spPr>
        <p:txBody>
          <a:bodyPr>
            <a:normAutofit/>
          </a:bodyPr>
          <a:lstStyle/>
          <a:p>
            <a:r>
              <a:rPr lang="en-US" dirty="0"/>
              <a:t>Each player’s adjusted worth will be their buyout plus what we think they will be worth next year if we do not re-sign them.</a:t>
            </a:r>
          </a:p>
          <a:p>
            <a:r>
              <a:rPr lang="en-US" dirty="0"/>
              <a:t>If adjusted worth is less than what we plan to pay them, we will waive player.</a:t>
            </a:r>
          </a:p>
          <a:p>
            <a:endParaRPr lang="en-US" dirty="0"/>
          </a:p>
        </p:txBody>
      </p:sp>
      <p:graphicFrame>
        <p:nvGraphicFramePr>
          <p:cNvPr id="8" name="Table 7">
            <a:extLst>
              <a:ext uri="{FF2B5EF4-FFF2-40B4-BE49-F238E27FC236}">
                <a16:creationId xmlns:a16="http://schemas.microsoft.com/office/drawing/2014/main" id="{FA0D8B4B-67A1-0B27-3B8E-0377BB3F57FF}"/>
              </a:ext>
            </a:extLst>
          </p:cNvPr>
          <p:cNvGraphicFramePr>
            <a:graphicFrameLocks noGrp="1"/>
          </p:cNvGraphicFramePr>
          <p:nvPr>
            <p:extLst>
              <p:ext uri="{D42A27DB-BD31-4B8C-83A1-F6EECF244321}">
                <p14:modId xmlns:p14="http://schemas.microsoft.com/office/powerpoint/2010/main" val="3755702740"/>
              </p:ext>
            </p:extLst>
          </p:nvPr>
        </p:nvGraphicFramePr>
        <p:xfrm>
          <a:off x="529507" y="3651663"/>
          <a:ext cx="10804800" cy="1752600"/>
        </p:xfrm>
        <a:graphic>
          <a:graphicData uri="http://schemas.openxmlformats.org/drawingml/2006/table">
            <a:tbl>
              <a:tblPr firstRow="1" bandRow="1">
                <a:tableStyleId>{5C22544A-7EE6-4342-B048-85BDC9FD1C3A}</a:tableStyleId>
              </a:tblPr>
              <a:tblGrid>
                <a:gridCol w="2030681">
                  <a:extLst>
                    <a:ext uri="{9D8B030D-6E8A-4147-A177-3AD203B41FA5}">
                      <a16:colId xmlns:a16="http://schemas.microsoft.com/office/drawing/2014/main" val="1741303697"/>
                    </a:ext>
                  </a:extLst>
                </a:gridCol>
                <a:gridCol w="1570919">
                  <a:extLst>
                    <a:ext uri="{9D8B030D-6E8A-4147-A177-3AD203B41FA5}">
                      <a16:colId xmlns:a16="http://schemas.microsoft.com/office/drawing/2014/main" val="1665738514"/>
                    </a:ext>
                  </a:extLst>
                </a:gridCol>
                <a:gridCol w="1800800">
                  <a:extLst>
                    <a:ext uri="{9D8B030D-6E8A-4147-A177-3AD203B41FA5}">
                      <a16:colId xmlns:a16="http://schemas.microsoft.com/office/drawing/2014/main" val="545876558"/>
                    </a:ext>
                  </a:extLst>
                </a:gridCol>
                <a:gridCol w="1800800">
                  <a:extLst>
                    <a:ext uri="{9D8B030D-6E8A-4147-A177-3AD203B41FA5}">
                      <a16:colId xmlns:a16="http://schemas.microsoft.com/office/drawing/2014/main" val="112148473"/>
                    </a:ext>
                  </a:extLst>
                </a:gridCol>
                <a:gridCol w="1800800">
                  <a:extLst>
                    <a:ext uri="{9D8B030D-6E8A-4147-A177-3AD203B41FA5}">
                      <a16:colId xmlns:a16="http://schemas.microsoft.com/office/drawing/2014/main" val="230751344"/>
                    </a:ext>
                  </a:extLst>
                </a:gridCol>
                <a:gridCol w="1800800">
                  <a:extLst>
                    <a:ext uri="{9D8B030D-6E8A-4147-A177-3AD203B41FA5}">
                      <a16:colId xmlns:a16="http://schemas.microsoft.com/office/drawing/2014/main" val="2652315702"/>
                    </a:ext>
                  </a:extLst>
                </a:gridCol>
              </a:tblGrid>
              <a:tr h="0">
                <a:tc>
                  <a:txBody>
                    <a:bodyPr/>
                    <a:lstStyle/>
                    <a:p>
                      <a:r>
                        <a:rPr lang="en-US" dirty="0"/>
                        <a:t>Player</a:t>
                      </a:r>
                    </a:p>
                  </a:txBody>
                  <a:tcPr/>
                </a:tc>
                <a:tc>
                  <a:txBody>
                    <a:bodyPr/>
                    <a:lstStyle/>
                    <a:p>
                      <a:pPr algn="ctr"/>
                      <a:r>
                        <a:rPr lang="en-US" dirty="0"/>
                        <a:t>2023-2024 Salary</a:t>
                      </a:r>
                    </a:p>
                  </a:txBody>
                  <a:tcPr/>
                </a:tc>
                <a:tc>
                  <a:txBody>
                    <a:bodyPr/>
                    <a:lstStyle/>
                    <a:p>
                      <a:pPr algn="ctr"/>
                      <a:r>
                        <a:rPr lang="en-US" dirty="0"/>
                        <a:t>Estimated Value</a:t>
                      </a:r>
                    </a:p>
                  </a:txBody>
                  <a:tcPr/>
                </a:tc>
                <a:tc>
                  <a:txBody>
                    <a:bodyPr/>
                    <a:lstStyle/>
                    <a:p>
                      <a:pPr algn="ctr"/>
                      <a:r>
                        <a:rPr lang="en-US" dirty="0"/>
                        <a:t>Buyout</a:t>
                      </a:r>
                    </a:p>
                  </a:txBody>
                  <a:tcPr/>
                </a:tc>
                <a:tc>
                  <a:txBody>
                    <a:bodyPr/>
                    <a:lstStyle/>
                    <a:p>
                      <a:pPr algn="ctr"/>
                      <a:r>
                        <a:rPr lang="en-US" dirty="0"/>
                        <a:t>Adjusted Worth</a:t>
                      </a:r>
                    </a:p>
                  </a:txBody>
                  <a:tcPr/>
                </a:tc>
                <a:tc>
                  <a:txBody>
                    <a:bodyPr/>
                    <a:lstStyle/>
                    <a:p>
                      <a:pPr algn="ctr"/>
                      <a:r>
                        <a:rPr lang="en-US" dirty="0"/>
                        <a:t>Sign or Waive</a:t>
                      </a:r>
                    </a:p>
                  </a:txBody>
                  <a:tcPr/>
                </a:tc>
                <a:extLst>
                  <a:ext uri="{0D108BD9-81ED-4DB2-BD59-A6C34878D82A}">
                    <a16:rowId xmlns:a16="http://schemas.microsoft.com/office/drawing/2014/main" val="3717651026"/>
                  </a:ext>
                </a:extLst>
              </a:tr>
              <a:tr h="370840">
                <a:tc>
                  <a:txBody>
                    <a:bodyPr/>
                    <a:lstStyle/>
                    <a:p>
                      <a:r>
                        <a:rPr lang="en-US" dirty="0"/>
                        <a:t>Gary Harris</a:t>
                      </a:r>
                    </a:p>
                  </a:txBody>
                  <a:tcPr/>
                </a:tc>
                <a:tc>
                  <a:txBody>
                    <a:bodyPr/>
                    <a:lstStyle/>
                    <a:p>
                      <a:pPr algn="ctr"/>
                      <a:r>
                        <a:rPr lang="en-US" dirty="0"/>
                        <a:t>$13 M</a:t>
                      </a:r>
                    </a:p>
                  </a:txBody>
                  <a:tcPr/>
                </a:tc>
                <a:tc>
                  <a:txBody>
                    <a:bodyPr/>
                    <a:lstStyle/>
                    <a:p>
                      <a:pPr algn="ctr"/>
                      <a:r>
                        <a:rPr lang="en-US" dirty="0"/>
                        <a:t>$8 M</a:t>
                      </a:r>
                    </a:p>
                  </a:txBody>
                  <a:tcPr/>
                </a:tc>
                <a:tc>
                  <a:txBody>
                    <a:bodyPr/>
                    <a:lstStyle/>
                    <a:p>
                      <a:pPr algn="ctr"/>
                      <a:r>
                        <a:rPr lang="en-US" dirty="0"/>
                        <a:t>None</a:t>
                      </a:r>
                    </a:p>
                  </a:txBody>
                  <a:tcPr/>
                </a:tc>
                <a:tc>
                  <a:txBody>
                    <a:bodyPr/>
                    <a:lstStyle/>
                    <a:p>
                      <a:pPr algn="ctr"/>
                      <a:r>
                        <a:rPr lang="en-US" dirty="0"/>
                        <a:t>$8 M</a:t>
                      </a:r>
                    </a:p>
                  </a:txBody>
                  <a:tcPr/>
                </a:tc>
                <a:tc>
                  <a:txBody>
                    <a:bodyPr/>
                    <a:lstStyle/>
                    <a:p>
                      <a:pPr algn="ctr"/>
                      <a:r>
                        <a:rPr lang="en-US" dirty="0"/>
                        <a:t>Waive</a:t>
                      </a:r>
                    </a:p>
                  </a:txBody>
                  <a:tcPr/>
                </a:tc>
                <a:extLst>
                  <a:ext uri="{0D108BD9-81ED-4DB2-BD59-A6C34878D82A}">
                    <a16:rowId xmlns:a16="http://schemas.microsoft.com/office/drawing/2014/main" val="376953127"/>
                  </a:ext>
                </a:extLst>
              </a:tr>
              <a:tr h="370840">
                <a:tc>
                  <a:txBody>
                    <a:bodyPr/>
                    <a:lstStyle/>
                    <a:p>
                      <a:r>
                        <a:rPr lang="en-US" dirty="0"/>
                        <a:t>Markelle Fultz</a:t>
                      </a:r>
                    </a:p>
                  </a:txBody>
                  <a:tcPr/>
                </a:tc>
                <a:tc>
                  <a:txBody>
                    <a:bodyPr/>
                    <a:lstStyle/>
                    <a:p>
                      <a:pPr algn="ctr"/>
                      <a:r>
                        <a:rPr lang="en-US" dirty="0"/>
                        <a:t>$17 M</a:t>
                      </a:r>
                    </a:p>
                  </a:txBody>
                  <a:tcPr/>
                </a:tc>
                <a:tc>
                  <a:txBody>
                    <a:bodyPr/>
                    <a:lstStyle/>
                    <a:p>
                      <a:pPr algn="ctr"/>
                      <a:r>
                        <a:rPr lang="en-US" dirty="0"/>
                        <a:t>$12.9 M</a:t>
                      </a:r>
                    </a:p>
                  </a:txBody>
                  <a:tcPr/>
                </a:tc>
                <a:tc>
                  <a:txBody>
                    <a:bodyPr/>
                    <a:lstStyle/>
                    <a:p>
                      <a:pPr algn="ctr"/>
                      <a:r>
                        <a:rPr lang="en-US" dirty="0"/>
                        <a:t>$2 M</a:t>
                      </a:r>
                    </a:p>
                  </a:txBody>
                  <a:tcPr/>
                </a:tc>
                <a:tc>
                  <a:txBody>
                    <a:bodyPr/>
                    <a:lstStyle/>
                    <a:p>
                      <a:pPr algn="ctr"/>
                      <a:r>
                        <a:rPr lang="en-US" dirty="0"/>
                        <a:t>$14.9 M</a:t>
                      </a:r>
                    </a:p>
                  </a:txBody>
                  <a:tcPr/>
                </a:tc>
                <a:tc>
                  <a:txBody>
                    <a:bodyPr/>
                    <a:lstStyle/>
                    <a:p>
                      <a:pPr algn="ctr"/>
                      <a:r>
                        <a:rPr lang="en-US" dirty="0"/>
                        <a:t>Waive</a:t>
                      </a:r>
                    </a:p>
                  </a:txBody>
                  <a:tcPr/>
                </a:tc>
                <a:extLst>
                  <a:ext uri="{0D108BD9-81ED-4DB2-BD59-A6C34878D82A}">
                    <a16:rowId xmlns:a16="http://schemas.microsoft.com/office/drawing/2014/main" val="3762738044"/>
                  </a:ext>
                </a:extLst>
              </a:tr>
              <a:tr h="370840">
                <a:tc>
                  <a:txBody>
                    <a:bodyPr/>
                    <a:lstStyle/>
                    <a:p>
                      <a:r>
                        <a:rPr lang="en-US" dirty="0"/>
                        <a:t>Jonathan Isaac</a:t>
                      </a:r>
                    </a:p>
                  </a:txBody>
                  <a:tcPr/>
                </a:tc>
                <a:tc>
                  <a:txBody>
                    <a:bodyPr/>
                    <a:lstStyle/>
                    <a:p>
                      <a:pPr algn="ctr"/>
                      <a:r>
                        <a:rPr lang="en-US" dirty="0"/>
                        <a:t>$17.4 M</a:t>
                      </a:r>
                    </a:p>
                  </a:txBody>
                  <a:tcPr/>
                </a:tc>
                <a:tc>
                  <a:txBody>
                    <a:bodyPr/>
                    <a:lstStyle/>
                    <a:p>
                      <a:pPr algn="ctr"/>
                      <a:r>
                        <a:rPr lang="en-US" dirty="0"/>
                        <a:t>$3.9 M</a:t>
                      </a:r>
                    </a:p>
                  </a:txBody>
                  <a:tcPr/>
                </a:tc>
                <a:tc>
                  <a:txBody>
                    <a:bodyPr/>
                    <a:lstStyle/>
                    <a:p>
                      <a:pPr algn="ctr"/>
                      <a:r>
                        <a:rPr lang="en-US" dirty="0"/>
                        <a:t>$7.6 M</a:t>
                      </a:r>
                    </a:p>
                  </a:txBody>
                  <a:tcPr/>
                </a:tc>
                <a:tc>
                  <a:txBody>
                    <a:bodyPr/>
                    <a:lstStyle/>
                    <a:p>
                      <a:pPr algn="ctr"/>
                      <a:r>
                        <a:rPr lang="en-US" dirty="0"/>
                        <a:t>$11.5 M</a:t>
                      </a:r>
                    </a:p>
                  </a:txBody>
                  <a:tcPr/>
                </a:tc>
                <a:tc>
                  <a:txBody>
                    <a:bodyPr/>
                    <a:lstStyle/>
                    <a:p>
                      <a:pPr algn="ctr"/>
                      <a:r>
                        <a:rPr lang="en-US" dirty="0"/>
                        <a:t>Waive</a:t>
                      </a:r>
                    </a:p>
                  </a:txBody>
                  <a:tcPr/>
                </a:tc>
                <a:extLst>
                  <a:ext uri="{0D108BD9-81ED-4DB2-BD59-A6C34878D82A}">
                    <a16:rowId xmlns:a16="http://schemas.microsoft.com/office/drawing/2014/main" val="1620914323"/>
                  </a:ext>
                </a:extLst>
              </a:tr>
            </a:tbl>
          </a:graphicData>
        </a:graphic>
      </p:graphicFrame>
    </p:spTree>
    <p:extLst>
      <p:ext uri="{BB962C8B-B14F-4D97-AF65-F5344CB8AC3E}">
        <p14:creationId xmlns:p14="http://schemas.microsoft.com/office/powerpoint/2010/main" val="397489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5F456-3A88-5357-E2D5-7F5507DBC915}"/>
              </a:ext>
            </a:extLst>
          </p:cNvPr>
          <p:cNvSpPr>
            <a:spLocks noGrp="1"/>
          </p:cNvSpPr>
          <p:nvPr>
            <p:ph type="title"/>
          </p:nvPr>
        </p:nvSpPr>
        <p:spPr/>
        <p:txBody>
          <a:bodyPr/>
          <a:lstStyle/>
          <a:p>
            <a:r>
              <a:rPr lang="en-US" dirty="0"/>
              <a:t>Free Agency Plans</a:t>
            </a:r>
          </a:p>
        </p:txBody>
      </p:sp>
      <p:sp>
        <p:nvSpPr>
          <p:cNvPr id="3" name="Content Placeholder 2">
            <a:extLst>
              <a:ext uri="{FF2B5EF4-FFF2-40B4-BE49-F238E27FC236}">
                <a16:creationId xmlns:a16="http://schemas.microsoft.com/office/drawing/2014/main" id="{05107731-F2B8-5337-F482-6BD05D58678B}"/>
              </a:ext>
            </a:extLst>
          </p:cNvPr>
          <p:cNvSpPr>
            <a:spLocks noGrp="1"/>
          </p:cNvSpPr>
          <p:nvPr>
            <p:ph idx="1"/>
          </p:nvPr>
        </p:nvSpPr>
        <p:spPr>
          <a:xfrm>
            <a:off x="843148" y="1674421"/>
            <a:ext cx="9890397" cy="3895106"/>
          </a:xfrm>
        </p:spPr>
        <p:txBody>
          <a:bodyPr>
            <a:normAutofit fontScale="77500" lnSpcReduction="20000"/>
          </a:bodyPr>
          <a:lstStyle/>
          <a:p>
            <a:r>
              <a:rPr lang="en-US" sz="2400" dirty="0"/>
              <a:t>After waiving Harris, Fultz and Isaac, we know that our cap space is now at $63.8 million.</a:t>
            </a:r>
          </a:p>
          <a:p>
            <a:r>
              <a:rPr lang="en-US" sz="2400" dirty="0"/>
              <a:t>Since Bol Bol and Bitadze also declined their player options, we lost five players and need to fill their positions: PG, SG, 2 PF and C.</a:t>
            </a:r>
          </a:p>
          <a:p>
            <a:r>
              <a:rPr lang="en-US" sz="2400" dirty="0"/>
              <a:t>We are assuming we can sign each free agent at market value for a one-year deal.</a:t>
            </a:r>
          </a:p>
          <a:p>
            <a:r>
              <a:rPr lang="en-US" sz="2400" dirty="0"/>
              <a:t>We created two plans:</a:t>
            </a:r>
          </a:p>
          <a:p>
            <a:pPr lvl="1"/>
            <a:r>
              <a:rPr lang="en-US" sz="2100" b="1" dirty="0"/>
              <a:t>Plan A</a:t>
            </a:r>
            <a:r>
              <a:rPr lang="en-US" sz="2100" dirty="0"/>
              <a:t>: W</a:t>
            </a:r>
            <a:r>
              <a:rPr lang="en-US" sz="2100" dirty="0">
                <a:effectLst/>
              </a:rPr>
              <a:t>e will play it more on the safe side and maximize the players we get based on what we think they are worth and what we can sign them for. We will not overpay in Plan A.</a:t>
            </a:r>
          </a:p>
          <a:p>
            <a:pPr lvl="1"/>
            <a:r>
              <a:rPr lang="en-US" sz="2100" b="1" dirty="0"/>
              <a:t>Plan</a:t>
            </a:r>
            <a:r>
              <a:rPr lang="en-US" sz="2100" dirty="0"/>
              <a:t> </a:t>
            </a:r>
            <a:r>
              <a:rPr lang="en-US" sz="2100" b="1" dirty="0"/>
              <a:t>B</a:t>
            </a:r>
            <a:r>
              <a:rPr lang="en-US" sz="2100" dirty="0"/>
              <a:t>: We will have more of an aggressive approach in Plan B and try to make a big free agent splash by overpaying for one player. The other players that we will sign will be signed at a value based on our model.</a:t>
            </a:r>
          </a:p>
          <a:p>
            <a:pPr lvl="1"/>
            <a:endParaRPr lang="en-US" dirty="0"/>
          </a:p>
        </p:txBody>
      </p:sp>
    </p:spTree>
    <p:extLst>
      <p:ext uri="{BB962C8B-B14F-4D97-AF65-F5344CB8AC3E}">
        <p14:creationId xmlns:p14="http://schemas.microsoft.com/office/powerpoint/2010/main" val="290947740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Gallery</Template>
  <TotalTime>99</TotalTime>
  <Words>1107</Words>
  <Application>Microsoft Macintosh PowerPoint</Application>
  <PresentationFormat>Widescreen</PresentationFormat>
  <Paragraphs>156</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Century Gothic</vt:lpstr>
      <vt:lpstr>Gallery</vt:lpstr>
      <vt:lpstr>Predicting NBA Player’s Value</vt:lpstr>
      <vt:lpstr>Quick Analysis Summary </vt:lpstr>
      <vt:lpstr>Predictor Correlation Plot</vt:lpstr>
      <vt:lpstr>Regression Models Fit</vt:lpstr>
      <vt:lpstr>Model Selection</vt:lpstr>
      <vt:lpstr>Free Agency Plan</vt:lpstr>
      <vt:lpstr>Free Agency Plan Cont.</vt:lpstr>
      <vt:lpstr>Free Agency Cont.</vt:lpstr>
      <vt:lpstr>Free Agency Plans</vt:lpstr>
      <vt:lpstr>Plan A</vt:lpstr>
      <vt:lpstr>Plan B</vt:lpstr>
      <vt:lpstr>Plan B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NBA Player’s Value</dc:title>
  <dc:creator>Jackson, Daniel2</dc:creator>
  <cp:lastModifiedBy>Jackson, Daniel2</cp:lastModifiedBy>
  <cp:revision>42</cp:revision>
  <dcterms:created xsi:type="dcterms:W3CDTF">2024-03-04T01:23:32Z</dcterms:created>
  <dcterms:modified xsi:type="dcterms:W3CDTF">2024-03-04T19:57:41Z</dcterms:modified>
</cp:coreProperties>
</file>