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139136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B4306-C2F2-E245-927B-CA052CBDC23D}" type="datetimeFigureOut">
              <a:rPr lang="en-US" smtClean="0"/>
              <a:t>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164098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3006375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466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383630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3975710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1280821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3325405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23338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26653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319875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B4306-C2F2-E245-927B-CA052CBDC23D}" type="datetimeFigureOut">
              <a:rPr lang="en-US" smtClean="0"/>
              <a:t>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201746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B4306-C2F2-E245-927B-CA052CBDC23D}" type="datetimeFigureOut">
              <a:rPr lang="en-US" smtClean="0"/>
              <a:t>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311443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274428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395575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1BB4306-C2F2-E245-927B-CA052CBDC23D}" type="datetimeFigureOut">
              <a:rPr lang="en-US" smtClean="0"/>
              <a:t>2/12/24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28793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B4306-C2F2-E245-927B-CA052CBDC23D}" type="datetimeFigureOut">
              <a:rPr lang="en-US" smtClean="0"/>
              <a:t>2/12/24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1D0C00-CE5F-754E-9290-7BB160D472AF}" type="slidenum">
              <a:rPr lang="en-US" smtClean="0"/>
              <a:t>‹#›</a:t>
            </a:fld>
            <a:endParaRPr lang="en-US"/>
          </a:p>
        </p:txBody>
      </p:sp>
    </p:spTree>
    <p:extLst>
      <p:ext uri="{BB962C8B-B14F-4D97-AF65-F5344CB8AC3E}">
        <p14:creationId xmlns:p14="http://schemas.microsoft.com/office/powerpoint/2010/main" val="59079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BB4306-C2F2-E245-927B-CA052CBDC23D}" type="datetimeFigureOut">
              <a:rPr lang="en-US" smtClean="0"/>
              <a:t>2/12/24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1D0C00-CE5F-754E-9290-7BB160D472AF}" type="slidenum">
              <a:rPr lang="en-US" smtClean="0"/>
              <a:t>‹#›</a:t>
            </a:fld>
            <a:endParaRPr lang="en-US"/>
          </a:p>
        </p:txBody>
      </p:sp>
    </p:spTree>
    <p:extLst>
      <p:ext uri="{BB962C8B-B14F-4D97-AF65-F5344CB8AC3E}">
        <p14:creationId xmlns:p14="http://schemas.microsoft.com/office/powerpoint/2010/main" val="3170084176"/>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4CC3-2726-DEC6-EB50-AB47D8B409F2}"/>
              </a:ext>
            </a:extLst>
          </p:cNvPr>
          <p:cNvSpPr>
            <a:spLocks noGrp="1"/>
          </p:cNvSpPr>
          <p:nvPr>
            <p:ph type="ctrTitle"/>
          </p:nvPr>
        </p:nvSpPr>
        <p:spPr>
          <a:xfrm>
            <a:off x="955365" y="302290"/>
            <a:ext cx="8676222" cy="3200400"/>
          </a:xfrm>
        </p:spPr>
        <p:txBody>
          <a:bodyPr/>
          <a:lstStyle/>
          <a:p>
            <a:r>
              <a:rPr lang="en-US" dirty="0"/>
              <a:t>NFL First Down Analysis</a:t>
            </a:r>
          </a:p>
        </p:txBody>
      </p:sp>
      <p:sp>
        <p:nvSpPr>
          <p:cNvPr id="3" name="Subtitle 2">
            <a:extLst>
              <a:ext uri="{FF2B5EF4-FFF2-40B4-BE49-F238E27FC236}">
                <a16:creationId xmlns:a16="http://schemas.microsoft.com/office/drawing/2014/main" id="{9EBA73CD-7037-3DA7-6EDD-520796FE89BB}"/>
              </a:ext>
            </a:extLst>
          </p:cNvPr>
          <p:cNvSpPr>
            <a:spLocks noGrp="1"/>
          </p:cNvSpPr>
          <p:nvPr>
            <p:ph type="subTitle" idx="1"/>
          </p:nvPr>
        </p:nvSpPr>
        <p:spPr>
          <a:xfrm>
            <a:off x="955365" y="4789255"/>
            <a:ext cx="8825658" cy="1385914"/>
          </a:xfrm>
        </p:spPr>
        <p:txBody>
          <a:bodyPr>
            <a:noAutofit/>
          </a:bodyPr>
          <a:lstStyle/>
          <a:p>
            <a:r>
              <a:rPr lang="en-US" sz="2800" dirty="0">
                <a:solidFill>
                  <a:schemeClr val="tx1"/>
                </a:solidFill>
              </a:rPr>
              <a:t>when should we attempt a pass or decide to run the ball to get a first down?</a:t>
            </a:r>
          </a:p>
        </p:txBody>
      </p:sp>
    </p:spTree>
    <p:extLst>
      <p:ext uri="{BB962C8B-B14F-4D97-AF65-F5344CB8AC3E}">
        <p14:creationId xmlns:p14="http://schemas.microsoft.com/office/powerpoint/2010/main" val="335731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82A7C-B522-0B6D-B57D-287AED7AF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2A9F8-2435-C6A8-BA92-C4316B8453B3}"/>
              </a:ext>
            </a:extLst>
          </p:cNvPr>
          <p:cNvSpPr>
            <a:spLocks noGrp="1"/>
          </p:cNvSpPr>
          <p:nvPr>
            <p:ph type="title"/>
          </p:nvPr>
        </p:nvSpPr>
        <p:spPr/>
        <p:txBody>
          <a:bodyPr/>
          <a:lstStyle/>
          <a:p>
            <a:r>
              <a:rPr lang="en-US" dirty="0"/>
              <a:t>Game Scenarios</a:t>
            </a:r>
          </a:p>
        </p:txBody>
      </p:sp>
      <p:sp>
        <p:nvSpPr>
          <p:cNvPr id="3" name="Content Placeholder 2">
            <a:extLst>
              <a:ext uri="{FF2B5EF4-FFF2-40B4-BE49-F238E27FC236}">
                <a16:creationId xmlns:a16="http://schemas.microsoft.com/office/drawing/2014/main" id="{BA14FF22-3482-EDD3-7B28-434268A29862}"/>
              </a:ext>
            </a:extLst>
          </p:cNvPr>
          <p:cNvSpPr>
            <a:spLocks noGrp="1"/>
          </p:cNvSpPr>
          <p:nvPr>
            <p:ph idx="1"/>
          </p:nvPr>
        </p:nvSpPr>
        <p:spPr>
          <a:xfrm>
            <a:off x="875201" y="1331259"/>
            <a:ext cx="8946541" cy="4855785"/>
          </a:xfrm>
        </p:spPr>
        <p:txBody>
          <a:bodyPr>
            <a:normAutofit/>
          </a:bodyPr>
          <a:lstStyle/>
          <a:p>
            <a:r>
              <a:rPr lang="en-US" dirty="0"/>
              <a:t>Outside of Red Zone:</a:t>
            </a:r>
          </a:p>
          <a:p>
            <a:pPr lvl="1"/>
            <a:r>
              <a:rPr lang="en-US" dirty="0"/>
              <a:t>3</a:t>
            </a:r>
            <a:r>
              <a:rPr lang="en-US" baseline="30000" dirty="0"/>
              <a:t>rd</a:t>
            </a:r>
            <a:r>
              <a:rPr lang="en-US" dirty="0"/>
              <a:t> and short (3 or less yards to go): PASS or RUN. Our model had same prediction rate for both passing and running the when it came to predicting first down under these conditions.</a:t>
            </a:r>
          </a:p>
          <a:p>
            <a:pPr lvl="1"/>
            <a:r>
              <a:rPr lang="en-US" dirty="0"/>
              <a:t>3</a:t>
            </a:r>
            <a:r>
              <a:rPr lang="en-US" baseline="30000" dirty="0"/>
              <a:t>rd</a:t>
            </a:r>
            <a:r>
              <a:rPr lang="en-US" dirty="0"/>
              <a:t> and long (7 or more yards to go): PASS </a:t>
            </a:r>
          </a:p>
          <a:p>
            <a:pPr lvl="1"/>
            <a:r>
              <a:rPr lang="en-US" dirty="0"/>
              <a:t>4</a:t>
            </a:r>
            <a:r>
              <a:rPr lang="en-US" baseline="30000" dirty="0"/>
              <a:t>th</a:t>
            </a:r>
            <a:r>
              <a:rPr lang="en-US" dirty="0"/>
              <a:t> and short (3 or less yards to go): RUN</a:t>
            </a:r>
          </a:p>
          <a:p>
            <a:pPr lvl="1"/>
            <a:r>
              <a:rPr lang="en-US" dirty="0"/>
              <a:t>4</a:t>
            </a:r>
            <a:r>
              <a:rPr lang="en-US" baseline="30000" dirty="0"/>
              <a:t>th</a:t>
            </a:r>
            <a:r>
              <a:rPr lang="en-US" dirty="0"/>
              <a:t> and long (7 or more yards to go): PASS</a:t>
            </a:r>
          </a:p>
          <a:p>
            <a:r>
              <a:rPr lang="en-US" dirty="0"/>
              <a:t>Inside the Red Zone (20-yard line to 3-yard line):</a:t>
            </a:r>
          </a:p>
          <a:p>
            <a:pPr lvl="1"/>
            <a:r>
              <a:rPr lang="en-US" dirty="0"/>
              <a:t>3</a:t>
            </a:r>
            <a:r>
              <a:rPr lang="en-US" baseline="30000" dirty="0"/>
              <a:t>rd</a:t>
            </a:r>
            <a:r>
              <a:rPr lang="en-US" dirty="0"/>
              <a:t> and short (3 or less yards to go): RUN</a:t>
            </a:r>
          </a:p>
          <a:p>
            <a:pPr lvl="1"/>
            <a:r>
              <a:rPr lang="en-US" dirty="0"/>
              <a:t>3</a:t>
            </a:r>
            <a:r>
              <a:rPr lang="en-US" baseline="30000" dirty="0"/>
              <a:t>rd</a:t>
            </a:r>
            <a:r>
              <a:rPr lang="en-US" dirty="0"/>
              <a:t> and long (7 or more yards to go): PASS</a:t>
            </a:r>
          </a:p>
          <a:p>
            <a:pPr lvl="1"/>
            <a:r>
              <a:rPr lang="en-US" dirty="0"/>
              <a:t>4</a:t>
            </a:r>
            <a:r>
              <a:rPr lang="en-US" baseline="30000" dirty="0"/>
              <a:t>th</a:t>
            </a:r>
            <a:r>
              <a:rPr lang="en-US" dirty="0"/>
              <a:t> and short (3 or less yards to go): RUN</a:t>
            </a:r>
          </a:p>
          <a:p>
            <a:pPr lvl="1"/>
            <a:r>
              <a:rPr lang="en-US" dirty="0"/>
              <a:t>4</a:t>
            </a:r>
            <a:r>
              <a:rPr lang="en-US" baseline="30000" dirty="0"/>
              <a:t>th</a:t>
            </a:r>
            <a:r>
              <a:rPr lang="en-US" dirty="0"/>
              <a:t> and long (7 or more yards to go): PASS</a:t>
            </a:r>
          </a:p>
          <a:p>
            <a:pPr lvl="1"/>
            <a:endParaRPr lang="en-US" dirty="0"/>
          </a:p>
        </p:txBody>
      </p:sp>
    </p:spTree>
    <p:extLst>
      <p:ext uri="{BB962C8B-B14F-4D97-AF65-F5344CB8AC3E}">
        <p14:creationId xmlns:p14="http://schemas.microsoft.com/office/powerpoint/2010/main" val="71729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2D061-00F0-8E09-DEF0-85AD156DE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579DA8-2CCB-989D-E847-CFF43D568B1A}"/>
              </a:ext>
            </a:extLst>
          </p:cNvPr>
          <p:cNvSpPr>
            <a:spLocks noGrp="1"/>
          </p:cNvSpPr>
          <p:nvPr>
            <p:ph type="title"/>
          </p:nvPr>
        </p:nvSpPr>
        <p:spPr/>
        <p:txBody>
          <a:bodyPr/>
          <a:lstStyle/>
          <a:p>
            <a:r>
              <a:rPr lang="en-US" dirty="0"/>
              <a:t>Game Scenarios Continued</a:t>
            </a:r>
          </a:p>
        </p:txBody>
      </p:sp>
      <p:sp>
        <p:nvSpPr>
          <p:cNvPr id="3" name="Content Placeholder 2">
            <a:extLst>
              <a:ext uri="{FF2B5EF4-FFF2-40B4-BE49-F238E27FC236}">
                <a16:creationId xmlns:a16="http://schemas.microsoft.com/office/drawing/2014/main" id="{438AAEB8-13A9-6C5E-7A1D-05A547F418A9}"/>
              </a:ext>
            </a:extLst>
          </p:cNvPr>
          <p:cNvSpPr>
            <a:spLocks noGrp="1"/>
          </p:cNvSpPr>
          <p:nvPr>
            <p:ph idx="1"/>
          </p:nvPr>
        </p:nvSpPr>
        <p:spPr>
          <a:xfrm>
            <a:off x="875201" y="1853248"/>
            <a:ext cx="8946541" cy="3585125"/>
          </a:xfrm>
        </p:spPr>
        <p:txBody>
          <a:bodyPr>
            <a:normAutofit/>
          </a:bodyPr>
          <a:lstStyle/>
          <a:p>
            <a:r>
              <a:rPr lang="en-US" dirty="0"/>
              <a:t>Goal Line to Go (between the 3-yard line and the goal line)</a:t>
            </a:r>
          </a:p>
          <a:p>
            <a:pPr lvl="1"/>
            <a:r>
              <a:rPr lang="en-US" dirty="0"/>
              <a:t>The data between the 2018 and 2023 seasons that I was working with did not have enough data for me to analyze this situation.</a:t>
            </a:r>
          </a:p>
          <a:p>
            <a:pPr lvl="1"/>
            <a:r>
              <a:rPr lang="en-US" dirty="0"/>
              <a:t>However, assuming we are not looking to kick a field goal in this situation, I would use my red zone recommendations in this scenario as well</a:t>
            </a:r>
          </a:p>
          <a:p>
            <a:pPr lvl="1"/>
            <a:r>
              <a:rPr lang="en-US" dirty="0"/>
              <a:t>3</a:t>
            </a:r>
            <a:r>
              <a:rPr lang="en-US" baseline="30000" dirty="0"/>
              <a:t>rd</a:t>
            </a:r>
            <a:r>
              <a:rPr lang="en-US" dirty="0"/>
              <a:t> and goal: RUN</a:t>
            </a:r>
          </a:p>
          <a:p>
            <a:pPr lvl="1"/>
            <a:r>
              <a:rPr lang="en-US" dirty="0"/>
              <a:t>4</a:t>
            </a:r>
            <a:r>
              <a:rPr lang="en-US" baseline="30000" dirty="0"/>
              <a:t>th</a:t>
            </a:r>
            <a:r>
              <a:rPr lang="en-US" dirty="0"/>
              <a:t> and goal: RUN</a:t>
            </a:r>
          </a:p>
          <a:p>
            <a:pPr lvl="1"/>
            <a:endParaRPr lang="en-US" dirty="0"/>
          </a:p>
          <a:p>
            <a:pPr lvl="1"/>
            <a:endParaRPr lang="en-US" dirty="0"/>
          </a:p>
        </p:txBody>
      </p:sp>
    </p:spTree>
    <p:extLst>
      <p:ext uri="{BB962C8B-B14F-4D97-AF65-F5344CB8AC3E}">
        <p14:creationId xmlns:p14="http://schemas.microsoft.com/office/powerpoint/2010/main" val="91155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F379-D4FB-8A18-D57F-5CE6AE4A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21BD70-52E5-0D21-5373-0A14BDC75ADA}"/>
              </a:ext>
            </a:extLst>
          </p:cNvPr>
          <p:cNvSpPr>
            <a:spLocks noGrp="1"/>
          </p:cNvSpPr>
          <p:nvPr>
            <p:ph type="title"/>
          </p:nvPr>
        </p:nvSpPr>
        <p:spPr/>
        <p:txBody>
          <a:bodyPr/>
          <a:lstStyle/>
          <a:p>
            <a:r>
              <a:rPr lang="en-US" dirty="0"/>
              <a:t>Analysis Conclusion</a:t>
            </a:r>
          </a:p>
        </p:txBody>
      </p:sp>
      <p:sp>
        <p:nvSpPr>
          <p:cNvPr id="3" name="Content Placeholder 2">
            <a:extLst>
              <a:ext uri="{FF2B5EF4-FFF2-40B4-BE49-F238E27FC236}">
                <a16:creationId xmlns:a16="http://schemas.microsoft.com/office/drawing/2014/main" id="{082DFB83-A435-C8F8-CC8A-0167AEDCBE26}"/>
              </a:ext>
            </a:extLst>
          </p:cNvPr>
          <p:cNvSpPr>
            <a:spLocks noGrp="1"/>
          </p:cNvSpPr>
          <p:nvPr>
            <p:ph idx="1"/>
          </p:nvPr>
        </p:nvSpPr>
        <p:spPr>
          <a:xfrm>
            <a:off x="875201" y="1853248"/>
            <a:ext cx="8946541" cy="3585125"/>
          </a:xfrm>
        </p:spPr>
        <p:txBody>
          <a:bodyPr>
            <a:normAutofit/>
          </a:bodyPr>
          <a:lstStyle/>
          <a:p>
            <a:r>
              <a:rPr lang="en-US" dirty="0"/>
              <a:t>Based on the data that we had, we were able to fit a K-nearest neighbor model using K = 3 (meaning we used three closest data points when predicting a test observation).</a:t>
            </a:r>
          </a:p>
          <a:p>
            <a:r>
              <a:rPr lang="en-US" dirty="0"/>
              <a:t>We were able to use our model to help us decide how well we can predict first down percentages based on down, yards to go to get the first down, and field position (whether we were outside of the red zone or in it).</a:t>
            </a:r>
          </a:p>
          <a:p>
            <a:r>
              <a:rPr lang="en-US" dirty="0"/>
              <a:t>We needed more data to help us analyze what to do in goal to go situations. However, we used our red zone predictions to help with that.</a:t>
            </a:r>
          </a:p>
          <a:p>
            <a:pPr lvl="1"/>
            <a:endParaRPr lang="en-US" dirty="0"/>
          </a:p>
          <a:p>
            <a:pPr lvl="1"/>
            <a:endParaRPr lang="en-US" dirty="0"/>
          </a:p>
        </p:txBody>
      </p:sp>
    </p:spTree>
    <p:extLst>
      <p:ext uri="{BB962C8B-B14F-4D97-AF65-F5344CB8AC3E}">
        <p14:creationId xmlns:p14="http://schemas.microsoft.com/office/powerpoint/2010/main" val="414494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0DFDE-B14D-CC12-D729-1D4C80C7A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0A409-2FC4-0D25-5FC5-40ACC756BA44}"/>
              </a:ext>
            </a:extLst>
          </p:cNvPr>
          <p:cNvSpPr>
            <a:spLocks noGrp="1"/>
          </p:cNvSpPr>
          <p:nvPr>
            <p:ph type="title"/>
          </p:nvPr>
        </p:nvSpPr>
        <p:spPr/>
        <p:txBody>
          <a:bodyPr/>
          <a:lstStyle/>
          <a:p>
            <a:r>
              <a:rPr lang="en-US" dirty="0"/>
              <a:t>Analysis Conclusion Continued</a:t>
            </a:r>
          </a:p>
        </p:txBody>
      </p:sp>
      <p:sp>
        <p:nvSpPr>
          <p:cNvPr id="3" name="Content Placeholder 2">
            <a:extLst>
              <a:ext uri="{FF2B5EF4-FFF2-40B4-BE49-F238E27FC236}">
                <a16:creationId xmlns:a16="http://schemas.microsoft.com/office/drawing/2014/main" id="{BD20CFE7-273F-99FB-6DA6-CD29C57D22B3}"/>
              </a:ext>
            </a:extLst>
          </p:cNvPr>
          <p:cNvSpPr>
            <a:spLocks noGrp="1"/>
          </p:cNvSpPr>
          <p:nvPr>
            <p:ph idx="1"/>
          </p:nvPr>
        </p:nvSpPr>
        <p:spPr>
          <a:xfrm>
            <a:off x="875201" y="1853248"/>
            <a:ext cx="8946541" cy="3585125"/>
          </a:xfrm>
        </p:spPr>
        <p:txBody>
          <a:bodyPr>
            <a:normAutofit fontScale="92500" lnSpcReduction="10000"/>
          </a:bodyPr>
          <a:lstStyle/>
          <a:p>
            <a:r>
              <a:rPr lang="en-US" dirty="0"/>
              <a:t>This model that we fit to the data is intended to help the coaches make the right call for the team when faced with a certain down and distance.</a:t>
            </a:r>
          </a:p>
          <a:p>
            <a:r>
              <a:rPr lang="en-US" dirty="0"/>
              <a:t>Therefore, when it comes to either running or passing the ball to get a first down, we have model to help make the most informed decision possible.</a:t>
            </a:r>
          </a:p>
          <a:p>
            <a:r>
              <a:rPr lang="en-US" dirty="0"/>
              <a:t>Rather than deciding whether to pass or run, the model will recommend which one to do so you can focus on your most effective pass/run play call and formation.</a:t>
            </a:r>
          </a:p>
          <a:p>
            <a:r>
              <a:rPr lang="en-US" dirty="0"/>
              <a:t>This model helps you make one less decision during during the 25-40 seconds in between each play.</a:t>
            </a:r>
          </a:p>
          <a:p>
            <a:pPr lvl="1"/>
            <a:endParaRPr lang="en-US" dirty="0"/>
          </a:p>
        </p:txBody>
      </p:sp>
    </p:spTree>
    <p:extLst>
      <p:ext uri="{BB962C8B-B14F-4D97-AF65-F5344CB8AC3E}">
        <p14:creationId xmlns:p14="http://schemas.microsoft.com/office/powerpoint/2010/main" val="209174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8E8B-A71B-579A-BD6D-31D9A4F491ED}"/>
              </a:ext>
            </a:extLst>
          </p:cNvPr>
          <p:cNvSpPr>
            <a:spLocks noGrp="1"/>
          </p:cNvSpPr>
          <p:nvPr>
            <p:ph type="title"/>
          </p:nvPr>
        </p:nvSpPr>
        <p:spPr/>
        <p:txBody>
          <a:bodyPr/>
          <a:lstStyle/>
          <a:p>
            <a:r>
              <a:rPr lang="en-US" dirty="0"/>
              <a:t>What is our main goal?</a:t>
            </a:r>
          </a:p>
        </p:txBody>
      </p:sp>
      <p:sp>
        <p:nvSpPr>
          <p:cNvPr id="3" name="Content Placeholder 2">
            <a:extLst>
              <a:ext uri="{FF2B5EF4-FFF2-40B4-BE49-F238E27FC236}">
                <a16:creationId xmlns:a16="http://schemas.microsoft.com/office/drawing/2014/main" id="{455EA453-DF86-B681-796A-521C9DCD1CEA}"/>
              </a:ext>
            </a:extLst>
          </p:cNvPr>
          <p:cNvSpPr>
            <a:spLocks noGrp="1"/>
          </p:cNvSpPr>
          <p:nvPr>
            <p:ph idx="1"/>
          </p:nvPr>
        </p:nvSpPr>
        <p:spPr/>
        <p:txBody>
          <a:bodyPr>
            <a:normAutofit fontScale="92500" lnSpcReduction="10000"/>
          </a:bodyPr>
          <a:lstStyle/>
          <a:p>
            <a:r>
              <a:rPr lang="en-US" sz="3300" dirty="0"/>
              <a:t>We are looking to use NFL play-by-play data to decide when we should pass the ball or run the ball when trying to get a first down.</a:t>
            </a:r>
          </a:p>
          <a:p>
            <a:r>
              <a:rPr lang="en-US" sz="3300" dirty="0"/>
              <a:t>Will be looking to see if passing and running plays result in a first down.</a:t>
            </a:r>
          </a:p>
          <a:p>
            <a:r>
              <a:rPr lang="en-US" sz="3300" dirty="0"/>
              <a:t>We will be using various predictors that will be discussed along with various regression models to best fit our data.</a:t>
            </a:r>
          </a:p>
          <a:p>
            <a:endParaRPr lang="en-US" dirty="0"/>
          </a:p>
        </p:txBody>
      </p:sp>
    </p:spTree>
    <p:extLst>
      <p:ext uri="{BB962C8B-B14F-4D97-AF65-F5344CB8AC3E}">
        <p14:creationId xmlns:p14="http://schemas.microsoft.com/office/powerpoint/2010/main" val="247738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97C7-EFD2-900A-50D2-ACD78B79B6BB}"/>
              </a:ext>
            </a:extLst>
          </p:cNvPr>
          <p:cNvSpPr>
            <a:spLocks noGrp="1"/>
          </p:cNvSpPr>
          <p:nvPr>
            <p:ph type="title"/>
          </p:nvPr>
        </p:nvSpPr>
        <p:spPr/>
        <p:txBody>
          <a:bodyPr/>
          <a:lstStyle/>
          <a:p>
            <a:r>
              <a:rPr lang="en-US" dirty="0"/>
              <a:t>Guidelines to Analysis</a:t>
            </a:r>
          </a:p>
        </p:txBody>
      </p:sp>
      <p:sp>
        <p:nvSpPr>
          <p:cNvPr id="3" name="Content Placeholder 2">
            <a:extLst>
              <a:ext uri="{FF2B5EF4-FFF2-40B4-BE49-F238E27FC236}">
                <a16:creationId xmlns:a16="http://schemas.microsoft.com/office/drawing/2014/main" id="{6FEF037B-FC17-4C0A-040E-E40F35507396}"/>
              </a:ext>
            </a:extLst>
          </p:cNvPr>
          <p:cNvSpPr>
            <a:spLocks noGrp="1"/>
          </p:cNvSpPr>
          <p:nvPr>
            <p:ph idx="1"/>
          </p:nvPr>
        </p:nvSpPr>
        <p:spPr/>
        <p:txBody>
          <a:bodyPr>
            <a:normAutofit lnSpcReduction="10000"/>
          </a:bodyPr>
          <a:lstStyle/>
          <a:p>
            <a:r>
              <a:rPr lang="en-US" dirty="0"/>
              <a:t>Using data from the 2018 to 2023 NFL season.</a:t>
            </a:r>
          </a:p>
          <a:p>
            <a:r>
              <a:rPr lang="en-US" dirty="0"/>
              <a:t>We will filter our data between passing and running plays. This means we will not be looking at punts, field goals, or defensive turnovers.</a:t>
            </a:r>
          </a:p>
          <a:p>
            <a:r>
              <a:rPr lang="en-US" dirty="0"/>
              <a:t>Our response variable will be First Down, meaning if the play resulted in a first down or not.</a:t>
            </a:r>
          </a:p>
          <a:p>
            <a:r>
              <a:rPr lang="en-US" dirty="0"/>
              <a:t>We will be using the 2018, 2020 and 2021 season data as our training data for our models.</a:t>
            </a:r>
          </a:p>
          <a:p>
            <a:r>
              <a:rPr lang="en-US" dirty="0"/>
              <a:t>We will be using the 2019, 2021 and 2023 season data as our test data to test fitted models on training data.</a:t>
            </a:r>
          </a:p>
          <a:p>
            <a:r>
              <a:rPr lang="en-US" dirty="0"/>
              <a:t>You will find the predictors that we chose to use for our analysis on the next slide.</a:t>
            </a:r>
          </a:p>
          <a:p>
            <a:pPr marL="0" indent="0">
              <a:buNone/>
            </a:pPr>
            <a:endParaRPr lang="en-US" dirty="0"/>
          </a:p>
        </p:txBody>
      </p:sp>
    </p:spTree>
    <p:extLst>
      <p:ext uri="{BB962C8B-B14F-4D97-AF65-F5344CB8AC3E}">
        <p14:creationId xmlns:p14="http://schemas.microsoft.com/office/powerpoint/2010/main" val="253463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3417-E5E6-C53F-DF8C-838F5F971E86}"/>
              </a:ext>
            </a:extLst>
          </p:cNvPr>
          <p:cNvSpPr>
            <a:spLocks noGrp="1"/>
          </p:cNvSpPr>
          <p:nvPr>
            <p:ph type="title"/>
          </p:nvPr>
        </p:nvSpPr>
        <p:spPr/>
        <p:txBody>
          <a:bodyPr/>
          <a:lstStyle/>
          <a:p>
            <a:r>
              <a:rPr lang="en-US" dirty="0"/>
              <a:t>Predictors Used for Analysis</a:t>
            </a:r>
          </a:p>
        </p:txBody>
      </p:sp>
      <p:sp>
        <p:nvSpPr>
          <p:cNvPr id="3" name="Content Placeholder 2">
            <a:extLst>
              <a:ext uri="{FF2B5EF4-FFF2-40B4-BE49-F238E27FC236}">
                <a16:creationId xmlns:a16="http://schemas.microsoft.com/office/drawing/2014/main" id="{AA2814C6-A02F-FC3F-9410-20E76C33DB11}"/>
              </a:ext>
            </a:extLst>
          </p:cNvPr>
          <p:cNvSpPr>
            <a:spLocks noGrp="1"/>
          </p:cNvSpPr>
          <p:nvPr>
            <p:ph idx="1"/>
          </p:nvPr>
        </p:nvSpPr>
        <p:spPr/>
        <p:txBody>
          <a:bodyPr>
            <a:normAutofit fontScale="92500" lnSpcReduction="20000"/>
          </a:bodyPr>
          <a:lstStyle/>
          <a:p>
            <a:r>
              <a:rPr lang="en-US" dirty="0"/>
              <a:t>Season</a:t>
            </a:r>
          </a:p>
          <a:p>
            <a:pPr lvl="1"/>
            <a:r>
              <a:rPr lang="en-US" dirty="0"/>
              <a:t>2018-2023</a:t>
            </a:r>
          </a:p>
          <a:p>
            <a:r>
              <a:rPr lang="en-US" dirty="0"/>
              <a:t>Down</a:t>
            </a:r>
          </a:p>
          <a:p>
            <a:pPr lvl="1"/>
            <a:r>
              <a:rPr lang="en-US" dirty="0"/>
              <a:t>First Down</a:t>
            </a:r>
          </a:p>
          <a:p>
            <a:pPr lvl="1"/>
            <a:r>
              <a:rPr lang="en-US" dirty="0"/>
              <a:t>Second Down</a:t>
            </a:r>
          </a:p>
          <a:p>
            <a:pPr lvl="1"/>
            <a:r>
              <a:rPr lang="en-US" dirty="0"/>
              <a:t>Third Down</a:t>
            </a:r>
          </a:p>
          <a:p>
            <a:pPr lvl="1"/>
            <a:r>
              <a:rPr lang="en-US" dirty="0"/>
              <a:t>Fourth Down</a:t>
            </a:r>
          </a:p>
          <a:p>
            <a:r>
              <a:rPr lang="en-US" dirty="0"/>
              <a:t>Yards to Go</a:t>
            </a:r>
          </a:p>
          <a:p>
            <a:pPr lvl="1"/>
            <a:r>
              <a:rPr lang="en-US" dirty="0"/>
              <a:t>Distance to the first down marker</a:t>
            </a:r>
          </a:p>
          <a:p>
            <a:r>
              <a:rPr lang="en-US" dirty="0"/>
              <a:t>Field position of play (0 to 100, 50 being midfield)</a:t>
            </a:r>
          </a:p>
          <a:p>
            <a:r>
              <a:rPr lang="en-US" dirty="0"/>
              <a:t>Temperature</a:t>
            </a:r>
          </a:p>
          <a:p>
            <a:r>
              <a:rPr lang="en-US" dirty="0"/>
              <a:t>Wind</a:t>
            </a:r>
          </a:p>
        </p:txBody>
      </p:sp>
    </p:spTree>
    <p:extLst>
      <p:ext uri="{BB962C8B-B14F-4D97-AF65-F5344CB8AC3E}">
        <p14:creationId xmlns:p14="http://schemas.microsoft.com/office/powerpoint/2010/main" val="216771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713D-DF4C-D755-FFC9-58B53D29C90A}"/>
              </a:ext>
            </a:extLst>
          </p:cNvPr>
          <p:cNvSpPr>
            <a:spLocks noGrp="1"/>
          </p:cNvSpPr>
          <p:nvPr>
            <p:ph type="title"/>
          </p:nvPr>
        </p:nvSpPr>
        <p:spPr/>
        <p:txBody>
          <a:bodyPr/>
          <a:lstStyle/>
          <a:p>
            <a:r>
              <a:rPr lang="en-US" dirty="0"/>
              <a:t>Passing Data Predictors</a:t>
            </a:r>
          </a:p>
        </p:txBody>
      </p:sp>
      <p:sp>
        <p:nvSpPr>
          <p:cNvPr id="5" name="AutoShape 4">
            <a:extLst>
              <a:ext uri="{FF2B5EF4-FFF2-40B4-BE49-F238E27FC236}">
                <a16:creationId xmlns:a16="http://schemas.microsoft.com/office/drawing/2014/main" id="{858E6744-3032-4C0E-A460-3A290CDA5F62}"/>
              </a:ext>
            </a:extLst>
          </p:cNvPr>
          <p:cNvSpPr>
            <a:spLocks noGrp="1" noChangeAspect="1" noChangeArrowheads="1"/>
          </p:cNvSpPr>
          <p:nvPr>
            <p:ph idx="1"/>
          </p:nvPr>
        </p:nvSpPr>
        <p:spPr bwMode="auto">
          <a:xfrm>
            <a:off x="317500" y="1941253"/>
            <a:ext cx="5216401" cy="44640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Yards to go has negative impact on obtaining a first down </a:t>
            </a:r>
          </a:p>
          <a:p>
            <a:pPr lvl="1"/>
            <a:r>
              <a:rPr lang="en-US" dirty="0"/>
              <a:t>This make sense. Longer you are from the sticks, harder it is to get a first down.</a:t>
            </a:r>
          </a:p>
          <a:p>
            <a:r>
              <a:rPr lang="en-US" dirty="0"/>
              <a:t>The yards to go is negatively impacted by what down it is</a:t>
            </a:r>
          </a:p>
          <a:p>
            <a:pPr lvl="1"/>
            <a:r>
              <a:rPr lang="en-US" dirty="0"/>
              <a:t>This also makes sense as the down increases, ideally your yards to go become smaller</a:t>
            </a:r>
          </a:p>
          <a:p>
            <a:r>
              <a:rPr lang="en-US" dirty="0"/>
              <a:t>The down is a slight positive correlation to getting a first down as well</a:t>
            </a:r>
          </a:p>
        </p:txBody>
      </p:sp>
      <p:pic>
        <p:nvPicPr>
          <p:cNvPr id="14" name="Picture 13" descr="A diagram of a weather forecast&#10;&#10;Description automatically generated">
            <a:extLst>
              <a:ext uri="{FF2B5EF4-FFF2-40B4-BE49-F238E27FC236}">
                <a16:creationId xmlns:a16="http://schemas.microsoft.com/office/drawing/2014/main" id="{C0118A7C-5D2C-5ABB-65CE-BA816A894B63}"/>
              </a:ext>
            </a:extLst>
          </p:cNvPr>
          <p:cNvPicPr>
            <a:picLocks noChangeAspect="1"/>
          </p:cNvPicPr>
          <p:nvPr/>
        </p:nvPicPr>
        <p:blipFill>
          <a:blip r:embed="rId2"/>
          <a:stretch>
            <a:fillRect/>
          </a:stretch>
        </p:blipFill>
        <p:spPr>
          <a:xfrm>
            <a:off x="5818910" y="1346795"/>
            <a:ext cx="5216402" cy="5134550"/>
          </a:xfrm>
          <a:prstGeom prst="rect">
            <a:avLst/>
          </a:prstGeom>
        </p:spPr>
      </p:pic>
    </p:spTree>
    <p:extLst>
      <p:ext uri="{BB962C8B-B14F-4D97-AF65-F5344CB8AC3E}">
        <p14:creationId xmlns:p14="http://schemas.microsoft.com/office/powerpoint/2010/main" val="63556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40AF7-C474-B482-03C2-D6A746351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6E753-E885-D363-CAFE-A3604697BF6F}"/>
              </a:ext>
            </a:extLst>
          </p:cNvPr>
          <p:cNvSpPr>
            <a:spLocks noGrp="1"/>
          </p:cNvSpPr>
          <p:nvPr>
            <p:ph type="title"/>
          </p:nvPr>
        </p:nvSpPr>
        <p:spPr/>
        <p:txBody>
          <a:bodyPr/>
          <a:lstStyle/>
          <a:p>
            <a:r>
              <a:rPr lang="en-US" dirty="0"/>
              <a:t>Running Data Predictors</a:t>
            </a:r>
          </a:p>
        </p:txBody>
      </p:sp>
      <p:sp>
        <p:nvSpPr>
          <p:cNvPr id="5" name="AutoShape 4">
            <a:extLst>
              <a:ext uri="{FF2B5EF4-FFF2-40B4-BE49-F238E27FC236}">
                <a16:creationId xmlns:a16="http://schemas.microsoft.com/office/drawing/2014/main" id="{6D6FD928-1A25-A60F-4248-EDE16EE17468}"/>
              </a:ext>
            </a:extLst>
          </p:cNvPr>
          <p:cNvSpPr>
            <a:spLocks noGrp="1" noChangeAspect="1" noChangeArrowheads="1"/>
          </p:cNvSpPr>
          <p:nvPr>
            <p:ph idx="1"/>
          </p:nvPr>
        </p:nvSpPr>
        <p:spPr bwMode="auto">
          <a:xfrm>
            <a:off x="317500" y="1941253"/>
            <a:ext cx="5216401" cy="44640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Very similar scenario with running data</a:t>
            </a:r>
          </a:p>
          <a:p>
            <a:r>
              <a:rPr lang="en-US" dirty="0"/>
              <a:t>If anything, the predictors have more of an impact on the first down predictor than when we pass the ball</a:t>
            </a:r>
          </a:p>
          <a:p>
            <a:r>
              <a:rPr lang="en-US" dirty="0"/>
              <a:t>Now we can talk about what model selection we chose</a:t>
            </a:r>
          </a:p>
        </p:txBody>
      </p:sp>
      <p:pic>
        <p:nvPicPr>
          <p:cNvPr id="4" name="Picture 3" descr="A diagram of a weather forecast&#10;&#10;Description automatically generated">
            <a:extLst>
              <a:ext uri="{FF2B5EF4-FFF2-40B4-BE49-F238E27FC236}">
                <a16:creationId xmlns:a16="http://schemas.microsoft.com/office/drawing/2014/main" id="{913ECEC4-C310-C87A-19E7-0902B10D8EF5}"/>
              </a:ext>
            </a:extLst>
          </p:cNvPr>
          <p:cNvPicPr>
            <a:picLocks noChangeAspect="1"/>
          </p:cNvPicPr>
          <p:nvPr/>
        </p:nvPicPr>
        <p:blipFill>
          <a:blip r:embed="rId2"/>
          <a:stretch>
            <a:fillRect/>
          </a:stretch>
        </p:blipFill>
        <p:spPr>
          <a:xfrm>
            <a:off x="5829300" y="1353787"/>
            <a:ext cx="5216401" cy="5051495"/>
          </a:xfrm>
          <a:prstGeom prst="rect">
            <a:avLst/>
          </a:prstGeom>
        </p:spPr>
      </p:pic>
    </p:spTree>
    <p:extLst>
      <p:ext uri="{BB962C8B-B14F-4D97-AF65-F5344CB8AC3E}">
        <p14:creationId xmlns:p14="http://schemas.microsoft.com/office/powerpoint/2010/main" val="190786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766F-DDB9-CA2B-72B1-4194ACFD2A7D}"/>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A1BBD7C0-B94E-1395-C82B-41FCA3DF443B}"/>
              </a:ext>
            </a:extLst>
          </p:cNvPr>
          <p:cNvSpPr>
            <a:spLocks noGrp="1"/>
          </p:cNvSpPr>
          <p:nvPr>
            <p:ph idx="1"/>
          </p:nvPr>
        </p:nvSpPr>
        <p:spPr/>
        <p:txBody>
          <a:bodyPr>
            <a:normAutofit lnSpcReduction="10000"/>
          </a:bodyPr>
          <a:lstStyle/>
          <a:p>
            <a:r>
              <a:rPr lang="en-US" dirty="0"/>
              <a:t>Model Walkthrough</a:t>
            </a:r>
          </a:p>
          <a:p>
            <a:pPr lvl="1"/>
            <a:r>
              <a:rPr lang="en-US" dirty="0"/>
              <a:t>Used training data (passing/running plays from 2018, 2020 and 2022 seasons) to train regression models. </a:t>
            </a:r>
          </a:p>
          <a:p>
            <a:pPr lvl="1"/>
            <a:r>
              <a:rPr lang="en-US" dirty="0"/>
              <a:t>Used trained regression models to predict if a play ended in a first down or not on our test data (passing/running plays from 2019, 2021 and 2023 seasons).</a:t>
            </a:r>
          </a:p>
          <a:p>
            <a:r>
              <a:rPr lang="en-US" dirty="0"/>
              <a:t>After fitting multiple models, we found that a K-nearest neighbor model where K = 3 was the best model at predicting whether or not a play would end in a first down for both passing and running plays.</a:t>
            </a:r>
          </a:p>
          <a:p>
            <a:pPr lvl="1"/>
            <a:r>
              <a:rPr lang="en-US" dirty="0"/>
              <a:t>This just means that when we predicted if a play was either a first down or not, our model used the three closest data points and their predictor values (down, yards to go, field position, etc.) to help make that prediction. </a:t>
            </a:r>
          </a:p>
        </p:txBody>
      </p:sp>
    </p:spTree>
    <p:extLst>
      <p:ext uri="{BB962C8B-B14F-4D97-AF65-F5344CB8AC3E}">
        <p14:creationId xmlns:p14="http://schemas.microsoft.com/office/powerpoint/2010/main" val="98645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197B-264B-E615-FFE7-06418D4F6E52}"/>
              </a:ext>
            </a:extLst>
          </p:cNvPr>
          <p:cNvSpPr>
            <a:spLocks noGrp="1"/>
          </p:cNvSpPr>
          <p:nvPr>
            <p:ph type="title"/>
          </p:nvPr>
        </p:nvSpPr>
        <p:spPr/>
        <p:txBody>
          <a:bodyPr/>
          <a:lstStyle/>
          <a:p>
            <a:r>
              <a:rPr lang="en-US" dirty="0"/>
              <a:t>Prediction Rates by  Plays</a:t>
            </a:r>
          </a:p>
        </p:txBody>
      </p:sp>
      <p:sp>
        <p:nvSpPr>
          <p:cNvPr id="3" name="Content Placeholder 2">
            <a:extLst>
              <a:ext uri="{FF2B5EF4-FFF2-40B4-BE49-F238E27FC236}">
                <a16:creationId xmlns:a16="http://schemas.microsoft.com/office/drawing/2014/main" id="{A5198527-B483-9687-240E-32E48BC40979}"/>
              </a:ext>
            </a:extLst>
          </p:cNvPr>
          <p:cNvSpPr>
            <a:spLocks noGrp="1"/>
          </p:cNvSpPr>
          <p:nvPr>
            <p:ph idx="1"/>
          </p:nvPr>
        </p:nvSpPr>
        <p:spPr>
          <a:xfrm>
            <a:off x="646111" y="1598687"/>
            <a:ext cx="8947521" cy="4243973"/>
          </a:xfrm>
        </p:spPr>
        <p:txBody>
          <a:bodyPr>
            <a:normAutofit/>
          </a:bodyPr>
          <a:lstStyle/>
          <a:p>
            <a:r>
              <a:rPr lang="en-US" dirty="0"/>
              <a:t>PASSING PLAYS:</a:t>
            </a:r>
          </a:p>
          <a:p>
            <a:pPr lvl="1"/>
            <a:r>
              <a:rPr lang="en-US" dirty="0"/>
              <a:t>Of our 60,111 plays in our test passing data, we were able to predict if a play was either a first down or a not a first down 87.5% of the time.</a:t>
            </a:r>
          </a:p>
          <a:p>
            <a:pPr lvl="1"/>
            <a:r>
              <a:rPr lang="en-US" dirty="0"/>
              <a:t>Within this model, we were able to predict that a first down play was going to occur 84.5% of the time.</a:t>
            </a:r>
          </a:p>
          <a:p>
            <a:pPr lvl="1"/>
            <a:endParaRPr lang="en-US" dirty="0"/>
          </a:p>
          <a:p>
            <a:r>
              <a:rPr lang="en-US" dirty="0"/>
              <a:t>RUNNING PLAYS:</a:t>
            </a:r>
          </a:p>
          <a:p>
            <a:pPr lvl="1"/>
            <a:r>
              <a:rPr lang="en-US" dirty="0"/>
              <a:t>Of our 43,058 plays in our test running data, we </a:t>
            </a:r>
            <a:r>
              <a:rPr lang="en-US" dirty="0" err="1"/>
              <a:t>wer</a:t>
            </a:r>
            <a:r>
              <a:rPr lang="en-US" dirty="0"/>
              <a:t> able to predict if a play was either a first down or not a first down 90.6% of the time.</a:t>
            </a:r>
          </a:p>
          <a:p>
            <a:pPr lvl="1"/>
            <a:r>
              <a:rPr lang="en-US" dirty="0"/>
              <a:t>Within this model, we were able to predict that a first down play was going to occur 86.1% of the time.</a:t>
            </a:r>
          </a:p>
          <a:p>
            <a:endParaRPr lang="en-US" dirty="0"/>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313943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21D1-FDA5-57AC-ACD6-84D53DB033BE}"/>
              </a:ext>
            </a:extLst>
          </p:cNvPr>
          <p:cNvSpPr>
            <a:spLocks noGrp="1"/>
          </p:cNvSpPr>
          <p:nvPr>
            <p:ph type="title"/>
          </p:nvPr>
        </p:nvSpPr>
        <p:spPr/>
        <p:txBody>
          <a:bodyPr/>
          <a:lstStyle/>
          <a:p>
            <a:r>
              <a:rPr lang="en-US" dirty="0"/>
              <a:t>Game Scenarios and what are model says to do</a:t>
            </a:r>
          </a:p>
        </p:txBody>
      </p:sp>
      <p:sp>
        <p:nvSpPr>
          <p:cNvPr id="3" name="Content Placeholder 2">
            <a:extLst>
              <a:ext uri="{FF2B5EF4-FFF2-40B4-BE49-F238E27FC236}">
                <a16:creationId xmlns:a16="http://schemas.microsoft.com/office/drawing/2014/main" id="{89B496F6-1328-1ECB-76AD-97F4570772FB}"/>
              </a:ext>
            </a:extLst>
          </p:cNvPr>
          <p:cNvSpPr>
            <a:spLocks noGrp="1"/>
          </p:cNvSpPr>
          <p:nvPr>
            <p:ph idx="1"/>
          </p:nvPr>
        </p:nvSpPr>
        <p:spPr/>
        <p:txBody>
          <a:bodyPr/>
          <a:lstStyle/>
          <a:p>
            <a:r>
              <a:rPr lang="en-US" dirty="0"/>
              <a:t>Now we can look at some scenarios based on down and distance and what our field positions is.</a:t>
            </a:r>
          </a:p>
          <a:p>
            <a:r>
              <a:rPr lang="en-US" dirty="0"/>
              <a:t>We are doing these assumptions assuming that we are either looking to pass or run the ball.</a:t>
            </a:r>
          </a:p>
          <a:p>
            <a:r>
              <a:rPr lang="en-US" dirty="0"/>
              <a:t>Therefore, we are not considering punting or kicking a field goal.</a:t>
            </a:r>
          </a:p>
          <a:p>
            <a:r>
              <a:rPr lang="en-US" dirty="0"/>
              <a:t>We trained the K-nearest model using the parameters we will be looking at to help us make our predictions.</a:t>
            </a:r>
          </a:p>
          <a:p>
            <a:r>
              <a:rPr lang="en-US" dirty="0"/>
              <a:t>Our recommendations were ,made based on overall prediction rate and ability to predict first downs.</a:t>
            </a:r>
          </a:p>
        </p:txBody>
      </p:sp>
    </p:spTree>
    <p:extLst>
      <p:ext uri="{BB962C8B-B14F-4D97-AF65-F5344CB8AC3E}">
        <p14:creationId xmlns:p14="http://schemas.microsoft.com/office/powerpoint/2010/main" val="938192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{B97B8F7C-E061-A841-874F-F8D89D3DA6A5}tf10001062</Template>
  <TotalTime>83</TotalTime>
  <Words>1189</Words>
  <Application>Microsoft Macintosh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NFL First Down Analysis</vt:lpstr>
      <vt:lpstr>What is our main goal?</vt:lpstr>
      <vt:lpstr>Guidelines to Analysis</vt:lpstr>
      <vt:lpstr>Predictors Used for Analysis</vt:lpstr>
      <vt:lpstr>Passing Data Predictors</vt:lpstr>
      <vt:lpstr>Running Data Predictors</vt:lpstr>
      <vt:lpstr>Model Selection</vt:lpstr>
      <vt:lpstr>Prediction Rates by  Plays</vt:lpstr>
      <vt:lpstr>Game Scenarios and what are model says to do</vt:lpstr>
      <vt:lpstr>Game Scenarios</vt:lpstr>
      <vt:lpstr>Game Scenarios Continued</vt:lpstr>
      <vt:lpstr>Analysis Conclusion</vt:lpstr>
      <vt:lpstr>Analysis Conclusion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First Down Analysis</dc:title>
  <dc:creator>Jackson, Daniel2</dc:creator>
  <cp:lastModifiedBy>Jackson, Daniel2</cp:lastModifiedBy>
  <cp:revision>35</cp:revision>
  <dcterms:created xsi:type="dcterms:W3CDTF">2024-02-12T21:03:40Z</dcterms:created>
  <dcterms:modified xsi:type="dcterms:W3CDTF">2024-02-12T22:26:58Z</dcterms:modified>
</cp:coreProperties>
</file>