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4BA20-FF09-456D-90DB-FD4253A77883}" v="39" dt="2022-06-09T23:26:13.605"/>
    <p1510:client id="{A1FC250D-A7CB-4E27-A0F9-9AD0549290AE}" v="715" dt="2022-06-09T23:11:3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6C2922-68C3-4026-8E49-C70B7C4B5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67546-C1B2-4AAB-8BF5-61CD76FC7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6121-D25B-4AC5-BBD6-6FE90395B4AE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112576-9DC7-4FDB-8BFB-0EF70D00D9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D7804E-9965-4D74-A52E-E3CFF24C1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D458-5E19-46A7-836B-FA691F080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6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4591-768F-4E46-BDD9-6CEF2C2A53BF}" type="datetimeFigureOut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24FE8-2C51-4F33-8016-943DDDB50B0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4455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4FE8-2C51-4F33-8016-943DDDB50B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FA1FD4-124C-41B5-A1F5-0CA40D635EC7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32C4D-3A26-4B5D-8E4F-973BD3DF5ADC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2AB99-4E6D-4594-BC6F-82C2F5AE7FB6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1409FA-2968-48B1-9FF6-6315697DEB5F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45B1B-4114-4573-9D37-E7A32AE73C47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5421E1-D1D9-4D34-9FB6-486E084F2CE8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34946-31D5-40DC-8836-90FD41097321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74917-C3C2-4E15-93D2-4DEF3E387CDD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C784-D891-4E85-8FA4-B01C9D785E58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6B716-FD74-43A3-95A8-0E3E76F321E7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18FF0-3178-4F88-A77B-F1CEB6B39696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219DFB-AA3B-4EDD-9E0D-D2B190AC2188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F715E-92DE-4AF0-8677-3C0A6052C00E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01E97-B17F-4701-A843-EF9EEC7A6997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E2B934-B966-45FA-8B19-489217626172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E3DDA-2161-4FDF-922C-16EA192BB3DB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DE3DA-F2D3-4BA4-AD73-4E641D3606D7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1861FB9-1771-48DC-B6F0-B033C13DE271}" type="datetime1">
              <a:rPr lang="pt-BR" noProof="0" smtClean="0"/>
              <a:t>09/06/2022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rtlCol="0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Daniel jardim            gec          1525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Lucas graciano      gec          1545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100"/>
              <a:t>Trabalho Prático 3</a:t>
            </a:r>
            <a:br>
              <a:rPr lang="pt-BR" sz="6100"/>
            </a:br>
            <a:r>
              <a:rPr lang="pt-BR" sz="6100"/>
              <a:t>Sistemas Operacionais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A857-3D00-F4D5-B54D-2FFFAB3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Semáforos e Monitores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C288C-B1CB-20FE-A844-50DE7AA6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48" y="1377182"/>
            <a:ext cx="8946541" cy="9605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Afinal, qual a diferença entre os métodos?</a:t>
            </a:r>
          </a:p>
          <a:p>
            <a:pPr>
              <a:buClr>
                <a:srgbClr val="8AD0D6"/>
              </a:buClr>
            </a:pPr>
            <a:r>
              <a:rPr lang="pt-BR" dirty="0"/>
              <a:t>Quais as semelhanças?</a:t>
            </a:r>
          </a:p>
          <a:p>
            <a:pPr marL="0" indent="0">
              <a:buClr>
                <a:srgbClr val="8AD0D6"/>
              </a:buClr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1BAF45E-8EAF-FD2C-4505-E8BFE7344EF3}"/>
              </a:ext>
            </a:extLst>
          </p:cNvPr>
          <p:cNvSpPr txBox="1">
            <a:spLocks/>
          </p:cNvSpPr>
          <p:nvPr/>
        </p:nvSpPr>
        <p:spPr>
          <a:xfrm>
            <a:off x="1011297" y="2492865"/>
            <a:ext cx="4690844" cy="317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u="sng" dirty="0"/>
              <a:t>Semáforo:</a:t>
            </a:r>
          </a:p>
          <a:p>
            <a:pPr marL="0" indent="0">
              <a:buNone/>
            </a:pPr>
            <a:r>
              <a:rPr lang="pt-BR" dirty="0"/>
              <a:t>É uma ferramenta de sincronização, também de software, composta por uma variável inteira, acessada somente por duas operações atômicas: </a:t>
            </a:r>
            <a:r>
              <a:rPr lang="pt-BR" i="1" dirty="0" err="1"/>
              <a:t>wait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/>
              <a:t>signal</a:t>
            </a:r>
            <a:r>
              <a:rPr lang="pt-BR" i="1" dirty="0"/>
              <a:t> </a:t>
            </a:r>
            <a:r>
              <a:rPr lang="pt-BR" dirty="0"/>
              <a:t>(fora a inicialização).</a:t>
            </a:r>
          </a:p>
          <a:p>
            <a:pPr marL="0" indent="0">
              <a:buFont typeface="Wingdings 3" charset="2"/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Semáforos Binários e de Contagem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pt-BR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pt-BR" dirty="0"/>
          </a:p>
          <a:p>
            <a:pPr marL="0" indent="0">
              <a:buClr>
                <a:srgbClr val="8AD0D6"/>
              </a:buClr>
              <a:buNone/>
            </a:pPr>
            <a:endParaRPr lang="pt-BR" dirty="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FD00AC-8F76-1AE7-CFFD-EAF0C3408888}"/>
              </a:ext>
            </a:extLst>
          </p:cNvPr>
          <p:cNvSpPr txBox="1">
            <a:spLocks/>
          </p:cNvSpPr>
          <p:nvPr/>
        </p:nvSpPr>
        <p:spPr>
          <a:xfrm>
            <a:off x="6776619" y="2492865"/>
            <a:ext cx="4273900" cy="317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u="sng" dirty="0"/>
              <a:t>Monitores:</a:t>
            </a:r>
          </a:p>
          <a:p>
            <a:pPr marL="0" indent="0">
              <a:buNone/>
            </a:pPr>
            <a:r>
              <a:rPr lang="pt-BR" dirty="0"/>
              <a:t>Conforme cresce a complexidade de um código cresce, os semáforos podem começar a gerar soluções confusas. Desenvolvido em linguagem de alto nível, os monitores tendem a resolver tal problema.</a:t>
            </a:r>
          </a:p>
          <a:p>
            <a:pPr marL="0" indent="0">
              <a:buClr>
                <a:srgbClr val="8AD0D6"/>
              </a:buClr>
              <a:buFont typeface="Wingdings 3" charset="2"/>
              <a:buNone/>
            </a:pPr>
            <a:endParaRPr lang="pt-BR" dirty="0"/>
          </a:p>
          <a:p>
            <a:pPr marL="0" indent="0">
              <a:buFont typeface="Wingdings 3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6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F2C9F-91E1-416D-9EBA-B6AE2A6A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Semáforo: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40EE5-FF22-87F3-7541-36C6285D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71" y="3583451"/>
            <a:ext cx="5122606" cy="3658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dirty="0"/>
              <a:t>Sem controle: </a:t>
            </a:r>
            <a:r>
              <a:rPr lang="pt-BR" sz="1800" dirty="0">
                <a:solidFill>
                  <a:schemeClr val="bg1"/>
                </a:solidFill>
                <a:highlight>
                  <a:srgbClr val="FF0000"/>
                </a:highlight>
              </a:rPr>
              <a:t>RACE CONDITION</a:t>
            </a:r>
          </a:p>
          <a:p>
            <a:pPr marL="0" indent="0">
              <a:buClr>
                <a:srgbClr val="8AD0D6"/>
              </a:buClr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5BA305A-8807-C64A-D024-3407B76B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672305"/>
            <a:ext cx="5451627" cy="34139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3806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B9BF27-D1F2-91D4-81F3-01CCD029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Semáforos: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92090-D42A-DC1E-8FF7-5B0AC091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FFFFFF"/>
                </a:solidFill>
              </a:rPr>
              <a:t>Com controle:</a:t>
            </a:r>
            <a:endParaRPr lang="pt-BR"/>
          </a:p>
          <a:p>
            <a:pPr marL="0" indent="0">
              <a:buClr>
                <a:srgbClr val="8AD0D6"/>
              </a:buClr>
              <a:buNone/>
            </a:pPr>
            <a:endParaRPr lang="pt-BR" sz="1400">
              <a:solidFill>
                <a:srgbClr val="FFFFFF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0AD0EEC-8C05-E940-8FB1-FAA9D694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78839"/>
            <a:ext cx="6495847" cy="3909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806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CE4041-4ACC-6473-2319-810708AD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Fila de cadastro de usuários: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E515E0C-93C0-C0DD-1675-C9A95B86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>
                <a:solidFill>
                  <a:srgbClr val="FFFFFF"/>
                </a:solidFill>
              </a:rPr>
              <a:t>Imagine que você está em uma loja de sapatos, e decidiu comprar um belo tênis;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600">
                <a:solidFill>
                  <a:srgbClr val="FFFFFF"/>
                </a:solidFill>
              </a:rPr>
              <a:t>Para realizar a compra, é necessário um cadastro do seu usuário;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600">
                <a:solidFill>
                  <a:srgbClr val="FFFFFF"/>
                </a:solidFill>
              </a:rPr>
              <a:t>Porém outras 9 pessoas que estão na loja também precisam do cadastro para efetuar a compra;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600">
                <a:solidFill>
                  <a:srgbClr val="FFFFFF"/>
                </a:solidFill>
              </a:rPr>
              <a:t>Porém, como você já sabe, nem tudo convém fazer ao mesmo tempo, se não a desordem pode tomar conta do cenário;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600">
                <a:solidFill>
                  <a:srgbClr val="FFFFFF"/>
                </a:solidFill>
              </a:rPr>
              <a:t>Portanto, deve ser feito um cadastro de cada vez;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 sz="1600">
                <a:solidFill>
                  <a:srgbClr val="FFFFFF"/>
                </a:solidFill>
              </a:rPr>
              <a:t>Na parte prática, iremos demostrar como esse exemplo pode ser contornado com o uso de semáforos.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76" name="Imagem 76" descr="Uma imagem contendo calçado, vestuário&#10;&#10;Descrição gerada automaticamente">
            <a:extLst>
              <a:ext uri="{FF2B5EF4-FFF2-40B4-BE49-F238E27FC236}">
                <a16:creationId xmlns:a16="http://schemas.microsoft.com/office/drawing/2014/main" id="{F3F311CF-98D7-16DB-FBAD-2B233240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13" y="1697966"/>
            <a:ext cx="3447690" cy="34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8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Íon</vt:lpstr>
      <vt:lpstr>Trabalho Prático 3 Sistemas Operacionais</vt:lpstr>
      <vt:lpstr>Semáforos e Monitores</vt:lpstr>
      <vt:lpstr>Semáforo:</vt:lpstr>
      <vt:lpstr>Semáforos:</vt:lpstr>
      <vt:lpstr>Fila de cadastro de usuários: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216</cp:revision>
  <dcterms:created xsi:type="dcterms:W3CDTF">2022-06-09T22:10:32Z</dcterms:created>
  <dcterms:modified xsi:type="dcterms:W3CDTF">2022-06-09T23:26:30Z</dcterms:modified>
</cp:coreProperties>
</file>