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2" r:id="rId3"/>
    <p:sldId id="316" r:id="rId4"/>
    <p:sldId id="273" r:id="rId5"/>
    <p:sldId id="272" r:id="rId6"/>
    <p:sldId id="274" r:id="rId7"/>
    <p:sldId id="275" r:id="rId8"/>
    <p:sldId id="276" r:id="rId9"/>
    <p:sldId id="277" r:id="rId10"/>
    <p:sldId id="332" r:id="rId11"/>
    <p:sldId id="303" r:id="rId12"/>
    <p:sldId id="267" r:id="rId13"/>
    <p:sldId id="317" r:id="rId14"/>
    <p:sldId id="280" r:id="rId15"/>
    <p:sldId id="281" r:id="rId16"/>
    <p:sldId id="268" r:id="rId17"/>
    <p:sldId id="318" r:id="rId18"/>
    <p:sldId id="282" r:id="rId19"/>
    <p:sldId id="283" r:id="rId20"/>
    <p:sldId id="284" r:id="rId21"/>
    <p:sldId id="304" r:id="rId22"/>
    <p:sldId id="257" r:id="rId23"/>
    <p:sldId id="279" r:id="rId24"/>
    <p:sldId id="260" r:id="rId25"/>
    <p:sldId id="285" r:id="rId26"/>
    <p:sldId id="286" r:id="rId27"/>
    <p:sldId id="287" r:id="rId28"/>
    <p:sldId id="288" r:id="rId29"/>
    <p:sldId id="289" r:id="rId30"/>
    <p:sldId id="291" r:id="rId31"/>
    <p:sldId id="319" r:id="rId32"/>
    <p:sldId id="263" r:id="rId33"/>
    <p:sldId id="265" r:id="rId34"/>
    <p:sldId id="264" r:id="rId35"/>
    <p:sldId id="320" r:id="rId36"/>
    <p:sldId id="266" r:id="rId37"/>
    <p:sldId id="269" r:id="rId38"/>
    <p:sldId id="321" r:id="rId39"/>
    <p:sldId id="270" r:id="rId40"/>
    <p:sldId id="322" r:id="rId41"/>
    <p:sldId id="29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05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33" r:id="rId69"/>
    <p:sldId id="334" r:id="rId70"/>
    <p:sldId id="335" r:id="rId71"/>
    <p:sldId id="336" r:id="rId72"/>
    <p:sldId id="337" r:id="rId73"/>
    <p:sldId id="314" r:id="rId74"/>
    <p:sldId id="315" r:id="rId7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3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28-04-2017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MVVM Starter</a:t>
            </a:r>
            <a:endParaRPr lang="da-DK" sz="96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Arkitektur, klasser og ansvar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029201" cy="5413147"/>
          </a:xfrm>
        </p:spPr>
        <p:txBody>
          <a:bodyPr/>
          <a:lstStyle/>
          <a:p>
            <a:r>
              <a:rPr lang="da-DK" smtClean="0"/>
              <a:t>Muligt at addere et antal filtre til et Catalog.</a:t>
            </a:r>
          </a:p>
          <a:p>
            <a:r>
              <a:rPr lang="da-DK" smtClean="0"/>
              <a:t>Filter: domæne-objekt -&gt; </a:t>
            </a:r>
            <a:r>
              <a:rPr lang="da-DK" b="1" smtClean="0"/>
              <a:t>bool</a:t>
            </a:r>
          </a:p>
          <a:p>
            <a:r>
              <a:rPr lang="da-DK" smtClean="0"/>
              <a:t>Filtre kan programmatisk slås til og fra</a:t>
            </a:r>
            <a:endParaRPr lang="da-DK" smtClean="0"/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Generiske Filter og FilterManager klasser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forretningslogik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5321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Egen domæne-klasse</a:t>
            </a:r>
          </a:p>
          <a:p>
            <a:r>
              <a:rPr lang="da-DK" smtClean="0"/>
              <a:t>Properties af simple typer (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string</a:t>
            </a:r>
            <a:r>
              <a:rPr lang="da-DK" smtClean="0"/>
              <a:t>,…)</a:t>
            </a:r>
          </a:p>
          <a:p>
            <a:r>
              <a:rPr lang="da-DK" smtClean="0"/>
              <a:t>Kan tilføjes validering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4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57967" y="2538056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 : DomainClassBase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585604" y="1851671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SetDefaultValues</a:t>
            </a:r>
            <a:r>
              <a:rPr lang="da-DK" sz="1200">
                <a:latin typeface="Consolas" panose="020B0609020204030204" pitchFamily="49" charset="0"/>
              </a:rPr>
              <a:t>()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"(not set</a:t>
            </a:r>
            <a:r>
              <a:rPr lang="da-DK" sz="1200" smtClean="0">
                <a:latin typeface="Consolas" panose="020B0609020204030204" pitchFamily="49" charset="0"/>
              </a:rPr>
              <a:t>)";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DomainClassBase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526398" y="1522394"/>
            <a:ext cx="5593782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200" b="1" smtClean="0">
                <a:latin typeface="Consolas" panose="020B0609020204030204" pitchFamily="49" charset="0"/>
              </a:rPr>
              <a:t>Key</a:t>
            </a:r>
            <a:r>
              <a:rPr lang="da-DK" sz="1200" smtClean="0">
                <a:latin typeface="Consolas" panose="020B0609020204030204" pitchFamily="49" charset="0"/>
              </a:rPr>
              <a:t> {…}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b="1" smtClean="0">
                <a:latin typeface="Consolas" panose="020B0609020204030204" pitchFamily="49" charset="0"/>
              </a:rPr>
              <a:t>SetDefaultValues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abstract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SetDefaultValues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virtual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Clone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r>
              <a:rPr lang="da-DK" sz="1200" b="1" smtClean="0">
                <a:latin typeface="Consolas" panose="020B0609020204030204" pitchFamily="49" charset="0"/>
              </a:rPr>
              <a:t>MemberwiseClone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007960" y="3626074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286658" y="3779341"/>
            <a:ext cx="1550104" cy="90267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Rummer en collection af domæne-objekter</a:t>
            </a:r>
          </a:p>
          <a:p>
            <a:r>
              <a:rPr lang="da-DK" smtClean="0"/>
              <a:t>Fil-baseret persistens (JSON)</a:t>
            </a:r>
          </a:p>
          <a:p>
            <a:r>
              <a:rPr lang="da-DK" b="1" smtClean="0"/>
              <a:t>Load</a:t>
            </a:r>
            <a:r>
              <a:rPr lang="da-DK" smtClean="0"/>
              <a:t>- og </a:t>
            </a:r>
            <a:r>
              <a:rPr lang="da-DK" b="1" smtClean="0"/>
              <a:t>Save</a:t>
            </a:r>
            <a:r>
              <a:rPr lang="da-DK" smtClean="0"/>
              <a:t>-metoder</a:t>
            </a:r>
          </a:p>
          <a:p>
            <a:r>
              <a:rPr lang="da-DK" smtClean="0"/>
              <a:t>Metoder for operationer på collection (</a:t>
            </a:r>
            <a:r>
              <a:rPr lang="da-DK" b="1" smtClean="0"/>
              <a:t>Insert</a:t>
            </a:r>
            <a:r>
              <a:rPr lang="da-DK" smtClean="0"/>
              <a:t>, </a:t>
            </a:r>
            <a:r>
              <a:rPr lang="da-DK" b="1" smtClean="0"/>
              <a:t>Delete</a:t>
            </a:r>
            <a:r>
              <a:rPr lang="da-DK" smtClean="0"/>
              <a:t>, …)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8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007960" y="3626074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286658" y="3779341"/>
            <a:ext cx="1550104" cy="90267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67930" y="2291687"/>
            <a:ext cx="559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 singleton code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Catalog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</a:t>
            </a:r>
            <a:r>
              <a:rPr lang="da-DK" sz="1200" smtClean="0">
                <a:latin typeface="Consolas" panose="020B0609020204030204" pitchFamily="49" charset="0"/>
              </a:rPr>
              <a:t>    :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&gt;(),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FileSourceBase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&gt;())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007960" y="1504728"/>
            <a:ext cx="4074568" cy="2600204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CollectionBase&lt;TDomainClass&gt;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539558" y="1650668"/>
            <a:ext cx="55937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smtClean="0">
                <a:latin typeface="Consolas" panose="020B0609020204030204" pitchFamily="49" charset="0"/>
              </a:rPr>
              <a:t> _collection;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All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bool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key)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DeleteAll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plus key management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7375378" y="2603323"/>
            <a:ext cx="3339731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Dictionary&lt;int, TDomainClass&gt;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007960" y="1504728"/>
            <a:ext cx="4074568" cy="2600204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526399" y="1927667"/>
            <a:ext cx="559378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FileSourceBase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Load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coll)</a:t>
            </a:r>
          </a:p>
          <a:p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260345" y="2950460"/>
            <a:ext cx="1550104" cy="9026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 (JSON)</a:t>
            </a:r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Arkitektur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198072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CatalogBase&lt;TDomainClass</a:t>
            </a:r>
            <a:r>
              <a:rPr lang="da-DK" smtClean="0">
                <a:solidFill>
                  <a:srgbClr val="FFFF00"/>
                </a:solidFill>
              </a:rPr>
              <a:t>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504728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CollectionBase&lt;TDomainClass&gt;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7007960" y="324452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FileSourceBase&lt;TDomainClass&gt;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573184" y="2129903"/>
            <a:ext cx="55937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All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key)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DeleteAll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Modified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9002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2" name="Afrundet rektangel 51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2" name="Gruppe 31"/>
          <p:cNvGrpSpPr/>
          <p:nvPr/>
        </p:nvGrpSpPr>
        <p:grpSpPr>
          <a:xfrm>
            <a:off x="6406662" y="4554416"/>
            <a:ext cx="4149969" cy="1041175"/>
            <a:chOff x="6406662" y="4554416"/>
            <a:chExt cx="4149969" cy="1041175"/>
          </a:xfrm>
        </p:grpSpPr>
        <p:sp>
          <p:nvSpPr>
            <p:cNvPr id="8" name="Afrundet rektangel 7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Afrundet rektangel 8"/>
            <p:cNvSpPr/>
            <p:nvPr/>
          </p:nvSpPr>
          <p:spPr>
            <a:xfrm>
              <a:off x="6559060" y="4662853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Create</a:t>
              </a:r>
              <a:endParaRPr lang="da-DK"/>
            </a:p>
          </p:txBody>
        </p:sp>
        <p:sp>
          <p:nvSpPr>
            <p:cNvPr id="10" name="Afrundet rektangel 9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Update</a:t>
              </a:r>
              <a:endParaRPr lang="da-DK"/>
            </a:p>
          </p:txBody>
        </p:sp>
        <p:sp>
          <p:nvSpPr>
            <p:cNvPr id="11" name="Afrundet rektangel 10"/>
            <p:cNvSpPr/>
            <p:nvPr/>
          </p:nvSpPr>
          <p:spPr>
            <a:xfrm>
              <a:off x="9243642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Delete</a:t>
              </a:r>
              <a:endParaRPr lang="da-DK"/>
            </a:p>
          </p:txBody>
        </p:sp>
        <p:sp>
          <p:nvSpPr>
            <p:cNvPr id="12" name="Krans 11"/>
            <p:cNvSpPr/>
            <p:nvPr/>
          </p:nvSpPr>
          <p:spPr>
            <a:xfrm>
              <a:off x="6605953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Krans 12"/>
            <p:cNvSpPr/>
            <p:nvPr/>
          </p:nvSpPr>
          <p:spPr>
            <a:xfrm>
              <a:off x="7485184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Krans 13"/>
            <p:cNvSpPr/>
            <p:nvPr/>
          </p:nvSpPr>
          <p:spPr>
            <a:xfrm>
              <a:off x="8305797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Krans 14"/>
            <p:cNvSpPr/>
            <p:nvPr/>
          </p:nvSpPr>
          <p:spPr>
            <a:xfrm>
              <a:off x="9161583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6741576" y="5318592"/>
              <a:ext cx="59311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Create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9293464" y="5309047"/>
              <a:ext cx="594137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Delete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443540" y="5318592"/>
              <a:ext cx="643253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Update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9" name="Tekstfelt 18"/>
            <p:cNvSpPr txBox="1"/>
            <p:nvPr/>
          </p:nvSpPr>
          <p:spPr>
            <a:xfrm>
              <a:off x="7623733" y="5318591"/>
              <a:ext cx="49616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Read</a:t>
              </a:r>
              <a:endParaRPr lang="da-DK" sz="1200">
                <a:solidFill>
                  <a:schemeClr val="bg1"/>
                </a:solidFill>
              </a:endParaRPr>
            </a:p>
          </p:txBody>
        </p:sp>
      </p:grp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887415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887415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2971801" y="200462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1845812" y="1998460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1746739" y="1148841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Tekstfelt 38"/>
          <p:cNvSpPr txBox="1"/>
          <p:nvPr/>
        </p:nvSpPr>
        <p:spPr>
          <a:xfrm>
            <a:off x="1746738" y="75021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1746738" y="162032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6682153" y="145805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605953" y="177093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9" name="Afrundet rektangel 48"/>
          <p:cNvSpPr/>
          <p:nvPr/>
        </p:nvSpPr>
        <p:spPr>
          <a:xfrm>
            <a:off x="7647593" y="2114872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Afrundet rektangel 49"/>
          <p:cNvSpPr/>
          <p:nvPr/>
        </p:nvSpPr>
        <p:spPr>
          <a:xfrm>
            <a:off x="6760932" y="2125266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Tekstfelt 47"/>
          <p:cNvSpPr txBox="1"/>
          <p:nvPr/>
        </p:nvSpPr>
        <p:spPr>
          <a:xfrm>
            <a:off x="7680223" y="2141230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Tekstfelt 46"/>
          <p:cNvSpPr txBox="1"/>
          <p:nvPr/>
        </p:nvSpPr>
        <p:spPr>
          <a:xfrm>
            <a:off x="6682152" y="2145492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1" name="Tekstfelt 50"/>
          <p:cNvSpPr txBox="1"/>
          <p:nvPr/>
        </p:nvSpPr>
        <p:spPr>
          <a:xfrm>
            <a:off x="6682152" y="182785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9" name="Afrundet rektangel 58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/>
          <p:cNvGrpSpPr/>
          <p:nvPr/>
        </p:nvGrpSpPr>
        <p:grpSpPr>
          <a:xfrm>
            <a:off x="6406662" y="4554416"/>
            <a:ext cx="4149969" cy="977409"/>
            <a:chOff x="6406662" y="4554416"/>
            <a:chExt cx="4149969" cy="977409"/>
          </a:xfrm>
        </p:grpSpPr>
        <p:sp>
          <p:nvSpPr>
            <p:cNvPr id="61" name="Afrundet rektangel 60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Afrundet rektangel 62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7" name="Krans 66"/>
            <p:cNvSpPr/>
            <p:nvPr/>
          </p:nvSpPr>
          <p:spPr>
            <a:xfrm>
              <a:off x="7924249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56" name="Tekstfelt 55"/>
          <p:cNvSpPr txBox="1"/>
          <p:nvPr/>
        </p:nvSpPr>
        <p:spPr>
          <a:xfrm>
            <a:off x="8086374" y="4743429"/>
            <a:ext cx="790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8" name="Tekstfelt 57"/>
          <p:cNvSpPr txBox="1"/>
          <p:nvPr/>
        </p:nvSpPr>
        <p:spPr>
          <a:xfrm>
            <a:off x="6493819" y="457625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5" name="Tekstfelt 44"/>
          <p:cNvSpPr txBox="1"/>
          <p:nvPr/>
        </p:nvSpPr>
        <p:spPr>
          <a:xfrm>
            <a:off x="8086374" y="5333980"/>
            <a:ext cx="12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RadioButton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3" name="Tekstfelt 72"/>
          <p:cNvSpPr txBox="1"/>
          <p:nvPr/>
        </p:nvSpPr>
        <p:spPr>
          <a:xfrm>
            <a:off x="6493651" y="528876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406662" y="4554416"/>
            <a:ext cx="4149969" cy="4220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Commands (actions)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06662" y="5173883"/>
            <a:ext cx="4149969" cy="4220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Commands (states)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289884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371596"/>
            <a:ext cx="3130062" cy="18452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7" y="2076608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3" y="1371596"/>
            <a:ext cx="3033366" cy="18452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078522" y="4166924"/>
            <a:ext cx="10152185" cy="18149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708637" y="4469795"/>
            <a:ext cx="7731391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577137" y="4623061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142887" y="462306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3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018136" y="1960368"/>
            <a:ext cx="4149969" cy="21114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034688" y="1960369"/>
            <a:ext cx="4149969" cy="21314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938307" y="297450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3921755" y="290324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7209944" y="2707486"/>
            <a:ext cx="1770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DetailsPropertyA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DetailsPropertyB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DetailsPropertyC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1193392" y="2697513"/>
            <a:ext cx="156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ItemPropertyA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ItemPropertyB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ItemPropertyC</a:t>
            </a:r>
          </a:p>
        </p:txBody>
      </p:sp>
    </p:spTree>
    <p:extLst>
      <p:ext uri="{BB962C8B-B14F-4D97-AF65-F5344CB8AC3E}">
        <p14:creationId xmlns:p14="http://schemas.microsoft.com/office/powerpoint/2010/main" val="1636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1170958" y="4769509"/>
            <a:ext cx="9525547" cy="16414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170958" y="2471229"/>
            <a:ext cx="9525547" cy="15689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2499799" y="4981223"/>
            <a:ext cx="6887602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2536375" y="589100"/>
            <a:ext cx="6887602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Collection&lt;ItemViewModel&gt;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3009366" y="5139445"/>
            <a:ext cx="981312" cy="892768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2706894" y="5139445"/>
            <a:ext cx="981312" cy="892768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2981907" y="782001"/>
            <a:ext cx="1714451" cy="823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2743470" y="782001"/>
            <a:ext cx="1652965" cy="823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16200000">
            <a:off x="5370145" y="4108191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3036285" y="3076257"/>
            <a:ext cx="720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a-DK" b="1" smtClean="0">
                <a:solidFill>
                  <a:schemeClr val="bg1">
                    <a:lumMod val="95000"/>
                  </a:schemeClr>
                </a:solidFill>
              </a:rPr>
              <a:t>CreateItemViewModel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Car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 obj)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 rot="16200000">
            <a:off x="5360276" y="1967541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45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 animBg="1"/>
      <p:bldP spid="15" grpId="0" animBg="1"/>
      <p:bldP spid="20" grpId="0" animBg="1"/>
      <p:bldP spid="17" grpId="0" animBg="1"/>
      <p:bldP spid="21" grpId="0" animBg="1"/>
      <p:bldP spid="2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3067034" y="1020623"/>
            <a:ext cx="1830423" cy="18555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Master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5230587" y="1020622"/>
            <a:ext cx="1830423" cy="18555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Item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394140" y="1020622"/>
            <a:ext cx="1830423" cy="1855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Details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2973528" y="3263070"/>
            <a:ext cx="6178672" cy="10217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CatalogBase&lt;Car&gt;</a:t>
            </a:r>
            <a:endParaRPr lang="da-DK" smtClean="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137904" y="3479071"/>
            <a:ext cx="2802405" cy="5897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err="1" smtClean="0">
                <a:solidFill>
                  <a:srgbClr val="FFFF00"/>
                </a:solidFill>
              </a:rPr>
              <a:t>CollectionBase</a:t>
            </a:r>
            <a:r>
              <a:rPr lang="da-DK" sz="1400" smtClean="0">
                <a:solidFill>
                  <a:srgbClr val="FFFF00"/>
                </a:solidFill>
              </a:rPr>
              <a:t>&lt;Car&gt;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 rot="5400000" flipH="1">
            <a:off x="3613790" y="2846583"/>
            <a:ext cx="706812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1536634" y="1020622"/>
            <a:ext cx="1151970" cy="32641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Factory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3286558" y="3587072"/>
            <a:ext cx="472628" cy="396722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Car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 flipH="1">
            <a:off x="2365901" y="3562375"/>
            <a:ext cx="857994" cy="446115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>
                <a:solidFill>
                  <a:schemeClr val="tx1"/>
                </a:solidFill>
              </a:rPr>
              <a:t>o</a:t>
            </a:r>
            <a:r>
              <a:rPr lang="da-DK" sz="1200" smtClean="0">
                <a:solidFill>
                  <a:schemeClr val="tx1"/>
                </a:solidFill>
              </a:rPr>
              <a:t>bj</a:t>
            </a:r>
            <a:endParaRPr lang="da-DK" sz="1200">
              <a:solidFill>
                <a:schemeClr val="tx1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>
            <a:off x="2276956" y="1499012"/>
            <a:ext cx="1393141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Create()</a:t>
            </a:r>
            <a:endParaRPr lang="da-DK" sz="1200" b="1">
              <a:solidFill>
                <a:schemeClr val="tx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2276956" y="1919624"/>
            <a:ext cx="3380483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" b="1" smtClean="0">
                <a:solidFill>
                  <a:schemeClr val="tx1"/>
                </a:solidFill>
              </a:rPr>
              <a:t> obj)</a:t>
            </a:r>
            <a:endParaRPr lang="da-DK" sz="1200" b="1">
              <a:solidFill>
                <a:schemeClr val="tx1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276956" y="2340235"/>
            <a:ext cx="5496844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" b="1" smtClean="0">
                <a:solidFill>
                  <a:schemeClr val="tx1"/>
                </a:solidFill>
              </a:rPr>
              <a:t> obj)</a:t>
            </a:r>
            <a:endParaRPr lang="da-DK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rundet rektangel 48"/>
          <p:cNvSpPr/>
          <p:nvPr/>
        </p:nvSpPr>
        <p:spPr>
          <a:xfrm>
            <a:off x="486803" y="254237"/>
            <a:ext cx="5539027" cy="6021573"/>
          </a:xfrm>
          <a:prstGeom prst="roundRect">
            <a:avLst/>
          </a:prstGeom>
          <a:solidFill>
            <a:srgbClr val="8A8A8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&lt;Page&gt;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383627" y="1761926"/>
            <a:ext cx="26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ItemViewModelCollection</a:t>
            </a:r>
          </a:p>
          <a:p>
            <a:r>
              <a:rPr lang="da-DK" b="1" smtClean="0">
                <a:solidFill>
                  <a:schemeClr val="bg1"/>
                </a:solidFill>
              </a:rPr>
              <a:t>ItemViewModelSelected</a:t>
            </a:r>
          </a:p>
          <a:p>
            <a:r>
              <a:rPr lang="da-DK" smtClean="0">
                <a:solidFill>
                  <a:schemeClr val="bg1"/>
                </a:solidFill>
              </a:rPr>
              <a:t>ItemSelectorEnabled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ItemSelectorVisible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7433387" y="3753843"/>
            <a:ext cx="27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DetailsViewModelSelected </a:t>
            </a:r>
          </a:p>
          <a:p>
            <a:r>
              <a:rPr lang="da-DK" smtClean="0">
                <a:solidFill>
                  <a:schemeClr val="bg1"/>
                </a:solidFill>
              </a:rPr>
              <a:t>ViewControlStates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&lt;Grid&gt;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72202" y="1148930"/>
            <a:ext cx="2444243" cy="174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&lt;ListView&gt;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269554" y="1687974"/>
            <a:ext cx="2018566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72202" y="3414076"/>
            <a:ext cx="2444244" cy="17434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&lt;StackPanel&gt;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415991" y="1988282"/>
            <a:ext cx="301762" cy="296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987759" y="1988282"/>
            <a:ext cx="1135786" cy="30278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2269555" y="3903713"/>
            <a:ext cx="2018566" cy="10564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2987759" y="4077009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frundet rektangel 28"/>
          <p:cNvSpPr/>
          <p:nvPr/>
        </p:nvSpPr>
        <p:spPr>
          <a:xfrm>
            <a:off x="2415991" y="4077186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frundet rektangel 29"/>
          <p:cNvSpPr/>
          <p:nvPr/>
        </p:nvSpPr>
        <p:spPr>
          <a:xfrm>
            <a:off x="2415991" y="4498351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3001468" y="4503643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pilforbindelse 2"/>
          <p:cNvCxnSpPr/>
          <p:nvPr/>
        </p:nvCxnSpPr>
        <p:spPr>
          <a:xfrm flipH="1" flipV="1">
            <a:off x="4288120" y="1605134"/>
            <a:ext cx="3119125" cy="350827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 flipH="1" flipV="1">
            <a:off x="4341755" y="3835217"/>
            <a:ext cx="3091632" cy="124991"/>
          </a:xfrm>
          <a:prstGeom prst="straightConnector1">
            <a:avLst/>
          </a:prstGeom>
          <a:ln w="50800"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/>
          <p:nvPr/>
        </p:nvCxnSpPr>
        <p:spPr>
          <a:xfrm flipH="1" flipV="1">
            <a:off x="4109836" y="1875890"/>
            <a:ext cx="3225223" cy="345379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/>
          <p:nvPr/>
        </p:nvCxnSpPr>
        <p:spPr>
          <a:xfrm flipH="1" flipV="1">
            <a:off x="4387917" y="2377132"/>
            <a:ext cx="2995710" cy="15490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/>
          <p:nvPr/>
        </p:nvCxnSpPr>
        <p:spPr>
          <a:xfrm flipH="1" flipV="1">
            <a:off x="4387917" y="2595709"/>
            <a:ext cx="2995710" cy="17686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H="1" flipV="1">
            <a:off x="3881465" y="4221186"/>
            <a:ext cx="3548802" cy="43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kstfelt 47"/>
          <p:cNvSpPr txBox="1"/>
          <p:nvPr/>
        </p:nvSpPr>
        <p:spPr>
          <a:xfrm>
            <a:off x="1684170" y="286822"/>
            <a:ext cx="3220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/>
                </a:solidFill>
              </a:rPr>
              <a:t> DataContext = </a:t>
            </a:r>
            <a:r>
              <a:rPr lang="da-DK" sz="1400" b="1">
                <a:solidFill>
                  <a:schemeClr val="bg1"/>
                </a:solidFill>
              </a:rPr>
              <a:t>MasterDetailsViewModel</a:t>
            </a:r>
            <a:endParaRPr lang="da-DK" sz="14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4078" y="523493"/>
            <a:ext cx="10657253" cy="5783288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32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rot="5400000">
            <a:off x="5486555" y="1981530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5400000">
            <a:off x="5486555" y="3839636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2672861" y="3663462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4079632" y="3677227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6709593" y="3663462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512328" y="2762876"/>
            <a:ext cx="1867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CreateCommand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UpdateCommand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DeleteCommand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Tekstfelt 19"/>
          <p:cNvSpPr txBox="1"/>
          <p:nvPr/>
        </p:nvSpPr>
        <p:spPr>
          <a:xfrm>
            <a:off x="7512328" y="4354007"/>
            <a:ext cx="2439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/>
                </a:solidFill>
              </a:rPr>
              <a:t>SelectCreateCommand</a:t>
            </a:r>
            <a:r>
              <a:rPr lang="da-DK" b="1" smtClean="0">
                <a:solidFill>
                  <a:schemeClr val="bg1"/>
                </a:solidFill>
              </a:rPr>
              <a:t> 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SelectReadCommand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SelectUpdateCommand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SelectDeleteCommand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07937" y="1308618"/>
            <a:ext cx="2444243" cy="4801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Master</a:t>
            </a: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07936" y="1926350"/>
            <a:ext cx="2444244" cy="4801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Details</a:t>
            </a: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2007936" y="4699957"/>
            <a:ext cx="2444244" cy="73745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Commands (state)</a:t>
            </a:r>
            <a:endParaRPr lang="da-DK"/>
          </a:p>
        </p:txBody>
      </p:sp>
      <p:sp>
        <p:nvSpPr>
          <p:cNvPr id="36" name="Afrundet rektangel 35"/>
          <p:cNvSpPr/>
          <p:nvPr/>
        </p:nvSpPr>
        <p:spPr>
          <a:xfrm>
            <a:off x="2007936" y="3705698"/>
            <a:ext cx="2444244" cy="73745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Commands (actions)</a:t>
            </a:r>
            <a:endParaRPr lang="da-DK"/>
          </a:p>
        </p:txBody>
      </p:sp>
      <p:cxnSp>
        <p:nvCxnSpPr>
          <p:cNvPr id="3" name="Lige pilforbindelse 2"/>
          <p:cNvCxnSpPr>
            <a:stCxn id="20" idx="1"/>
          </p:cNvCxnSpPr>
          <p:nvPr/>
        </p:nvCxnSpPr>
        <p:spPr>
          <a:xfrm flipH="1" flipV="1">
            <a:off x="4315442" y="4954171"/>
            <a:ext cx="3196886" cy="1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/>
          <p:nvPr/>
        </p:nvCxnSpPr>
        <p:spPr>
          <a:xfrm flipH="1">
            <a:off x="4287329" y="3222453"/>
            <a:ext cx="3224999" cy="640919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kstfelt 49"/>
          <p:cNvSpPr txBox="1"/>
          <p:nvPr/>
        </p:nvSpPr>
        <p:spPr>
          <a:xfrm>
            <a:off x="7512328" y="3705095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</a:rPr>
              <a:t>ViewControlStates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40" name="Lige pilforbindelse 39"/>
          <p:cNvCxnSpPr>
            <a:stCxn id="50" idx="1"/>
          </p:cNvCxnSpPr>
          <p:nvPr/>
        </p:nvCxnSpPr>
        <p:spPr>
          <a:xfrm flipH="1">
            <a:off x="4269596" y="3889761"/>
            <a:ext cx="3242732" cy="16585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8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Definition af, hvorledes et domæne-objekt præsenterer sig i en liste-orienteret GUI kontrol (f.eks. </a:t>
            </a:r>
            <a:r>
              <a:rPr lang="da-DK" b="1" smtClean="0"/>
              <a:t>ListView</a:t>
            </a:r>
            <a:r>
              <a:rPr lang="da-DK" smtClean="0"/>
              <a:t>)</a:t>
            </a:r>
          </a:p>
          <a:p>
            <a:r>
              <a:rPr lang="da-DK" smtClean="0"/>
              <a:t>Objekt vil referere til et enkelt domæne-objekt</a:t>
            </a:r>
          </a:p>
          <a:p>
            <a:r>
              <a:rPr lang="da-DK" smtClean="0"/>
              <a:t>Et antal virtuelle properties kan overrides</a:t>
            </a:r>
            <a:endParaRPr lang="da-DK"/>
          </a:p>
        </p:txBody>
      </p:sp>
      <p:sp>
        <p:nvSpPr>
          <p:cNvPr id="19" name="Tekstfelt 18"/>
          <p:cNvSpPr txBox="1"/>
          <p:nvPr/>
        </p:nvSpPr>
        <p:spPr>
          <a:xfrm>
            <a:off x="7777079" y="436056"/>
            <a:ext cx="2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570974" y="845360"/>
            <a:ext cx="2831123" cy="98752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6822" y="997759"/>
            <a:ext cx="665012" cy="6382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538131" y="997758"/>
            <a:ext cx="1670537" cy="638259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570974" y="2612454"/>
            <a:ext cx="5593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24;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</a:t>
            </a:r>
            <a:r>
              <a:rPr lang="da-DK" sz="1200" err="1" smtClean="0">
                <a:latin typeface="Consolas" panose="020B0609020204030204" pitchFamily="49" charset="0"/>
              </a:rPr>
              <a:t>.</a:t>
            </a:r>
            <a:r>
              <a:rPr lang="da-DK" sz="1200" b="1" err="1" smtClean="0">
                <a:latin typeface="Consolas" panose="020B0609020204030204" pitchFamily="49" charset="0"/>
              </a:rPr>
              <a:t>PhotoSource</a:t>
            </a:r>
            <a:r>
              <a:rPr lang="da-DK" sz="1200">
                <a:latin typeface="Consolas" panose="020B0609020204030204" pitchFamily="49" charset="0"/>
              </a:rPr>
              <a:t>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 obj)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DomainObject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= obj;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80275" y="539069"/>
            <a:ext cx="150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 err="1" smtClean="0">
                <a:latin typeface="Consolas" panose="020B0609020204030204" pitchFamily="49" charset="0"/>
              </a:rPr>
              <a:t>StackPanel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694246" y="1158195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&lt;Image&gt;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1821470" y="1158196"/>
            <a:ext cx="114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&lt;TextBlock&gt;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7777079" y="436056"/>
            <a:ext cx="2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7" name="Højrepil 16"/>
          <p:cNvSpPr/>
          <p:nvPr/>
        </p:nvSpPr>
        <p:spPr>
          <a:xfrm>
            <a:off x="8822436" y="4658758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3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570974" y="845360"/>
            <a:ext cx="2831123" cy="98752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6822" y="997759"/>
            <a:ext cx="665012" cy="6382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538131" y="997758"/>
            <a:ext cx="1670537" cy="638259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570974" y="2612454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DataType</a:t>
            </a:r>
            <a:r>
              <a:rPr lang="da-DK" sz="1200" smtClean="0">
                <a:latin typeface="Consolas" panose="020B0609020204030204" pitchFamily="49" charset="0"/>
              </a:rPr>
              <a:t>="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&lt;</a:t>
            </a:r>
            <a:r>
              <a:rPr lang="en-US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200" smtClean="0">
                <a:latin typeface="Consolas" panose="020B0609020204030204" pitchFamily="49" charset="0"/>
              </a:rPr>
              <a:t>"&gt;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ImageVisibility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 smtClean="0">
                <a:latin typeface="Consolas" panose="020B0609020204030204" pitchFamily="49" charset="0"/>
              </a:rPr>
              <a:t>}" 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Description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	</a:t>
            </a:r>
            <a:r>
              <a:rPr lang="da-DK" sz="1200" smtClean="0">
                <a:latin typeface="Consolas" panose="020B0609020204030204" pitchFamily="49" charset="0"/>
              </a:rPr>
              <a:t>    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80275" y="539069"/>
            <a:ext cx="150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 err="1" smtClean="0">
                <a:latin typeface="Consolas" panose="020B0609020204030204" pitchFamily="49" charset="0"/>
              </a:rPr>
              <a:t>StackPanel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694246" y="1158195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&lt;Image&gt;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1821470" y="1158196"/>
            <a:ext cx="114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&lt;TextBlock&gt;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Tekstfelt 22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4" name="Tekstfelt 23"/>
          <p:cNvSpPr txBox="1"/>
          <p:nvPr/>
        </p:nvSpPr>
        <p:spPr>
          <a:xfrm>
            <a:off x="7780736" y="436056"/>
            <a:ext cx="280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5" name="Tekstfelt 24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6" name="Højrepil 25"/>
          <p:cNvSpPr/>
          <p:nvPr/>
        </p:nvSpPr>
        <p:spPr>
          <a:xfrm>
            <a:off x="8822436" y="4658758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4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464127" y="616376"/>
            <a:ext cx="41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3" name="Højrepil 22"/>
          <p:cNvSpPr/>
          <p:nvPr/>
        </p:nvSpPr>
        <p:spPr>
          <a:xfrm>
            <a:off x="8116267" y="3238830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Definition af, hvorledes data fra et domæne-objekt skal præsenteres i et Details-view</a:t>
            </a:r>
          </a:p>
          <a:p>
            <a:r>
              <a:rPr lang="da-DK" smtClean="0"/>
              <a:t>Objekt vil referere til et enkelt domæne-objekt</a:t>
            </a:r>
          </a:p>
          <a:p>
            <a:r>
              <a:rPr lang="da-DK" smtClean="0"/>
              <a:t>Simple properties: en-til-en mapping til properties på domæne-objekt (</a:t>
            </a:r>
            <a:r>
              <a:rPr lang="da-DK" b="1" smtClean="0"/>
              <a:t>get</a:t>
            </a:r>
            <a:r>
              <a:rPr lang="da-DK" smtClean="0"/>
              <a:t>/</a:t>
            </a:r>
            <a:r>
              <a:rPr lang="da-DK" b="1" smtClean="0"/>
              <a:t>set</a:t>
            </a:r>
            <a:r>
              <a:rPr lang="da-DK" smtClean="0"/>
              <a:t>)</a:t>
            </a:r>
          </a:p>
          <a:p>
            <a:r>
              <a:rPr lang="da-DK" smtClean="0"/>
              <a:t>Aggregerede (beregnede) properties: Kun </a:t>
            </a:r>
            <a:r>
              <a:rPr lang="da-DK" b="1" smtClean="0"/>
              <a:t>get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1780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464127" y="616376"/>
            <a:ext cx="41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586307" y="524075"/>
            <a:ext cx="3773552" cy="17582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18" name="Gruppe 17"/>
          <p:cNvGrpSpPr/>
          <p:nvPr/>
        </p:nvGrpSpPr>
        <p:grpSpPr>
          <a:xfrm>
            <a:off x="886543" y="843201"/>
            <a:ext cx="3056348" cy="1111089"/>
            <a:chOff x="6758105" y="1770183"/>
            <a:chExt cx="3380641" cy="1111089"/>
          </a:xfrm>
        </p:grpSpPr>
        <p:sp>
          <p:nvSpPr>
            <p:cNvPr id="19" name="Afrundet rektangel 18"/>
            <p:cNvSpPr/>
            <p:nvPr/>
          </p:nvSpPr>
          <p:spPr>
            <a:xfrm>
              <a:off x="6758105" y="1770183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Location</a:t>
              </a:r>
              <a:endParaRPr lang="da-DK"/>
            </a:p>
          </p:txBody>
        </p:sp>
        <p:sp>
          <p:nvSpPr>
            <p:cNvPr id="20" name="Afrundet rektangel 19"/>
            <p:cNvSpPr/>
            <p:nvPr/>
          </p:nvSpPr>
          <p:spPr>
            <a:xfrm>
              <a:off x="8237273" y="1770183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Afrundet rektangel 20"/>
            <p:cNvSpPr/>
            <p:nvPr/>
          </p:nvSpPr>
          <p:spPr>
            <a:xfrm>
              <a:off x="6758105" y="2173152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mtClean="0"/>
                <a:t>In EU </a:t>
              </a:r>
              <a:r>
                <a:rPr lang="da-DK" err="1" smtClean="0"/>
                <a:t>now</a:t>
              </a:r>
              <a:endParaRPr lang="da-DK"/>
            </a:p>
          </p:txBody>
        </p:sp>
        <p:sp>
          <p:nvSpPr>
            <p:cNvPr id="22" name="Afrundet rektangel 21"/>
            <p:cNvSpPr/>
            <p:nvPr/>
          </p:nvSpPr>
          <p:spPr>
            <a:xfrm>
              <a:off x="6758105" y="2576121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8237273" y="2176258"/>
              <a:ext cx="1901473" cy="298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8237273" y="2582334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29" name="Afrundet rektangel 2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24216" y="2509835"/>
            <a:ext cx="5593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Location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DomainObject.Location</a:t>
            </a:r>
            <a:r>
              <a:rPr lang="da-DK" sz="1200">
                <a:latin typeface="Consolas" panose="020B0609020204030204" pitchFamily="49" charset="0"/>
              </a:rPr>
              <a:t>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>
                <a:latin typeface="Consolas" panose="020B0609020204030204" pitchFamily="49" charset="0"/>
              </a:rPr>
              <a:t>DomainObject</a:t>
            </a:r>
            <a:r>
              <a:rPr lang="da-DK" sz="1200" b="1" err="1" smtClean="0">
                <a:latin typeface="Consolas" panose="020B0609020204030204" pitchFamily="49" charset="0"/>
              </a:rPr>
              <a:t>.Location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InEU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DomainObject.InEU</a:t>
            </a:r>
            <a:r>
              <a:rPr lang="da-DK" sz="1200" b="1" smtClean="0">
                <a:latin typeface="Consolas" panose="020B0609020204030204" pitchFamily="49" charset="0"/>
              </a:rPr>
              <a:t>(</a:t>
            </a:r>
            <a:r>
              <a:rPr lang="da-DK" sz="1200" b="1" err="1">
                <a:latin typeface="Consolas" panose="020B0609020204030204" pitchFamily="49" charset="0"/>
              </a:rPr>
              <a:t>DomainObject.</a:t>
            </a:r>
            <a:r>
              <a:rPr lang="da-DK" sz="1200" b="1" err="1" smtClean="0">
                <a:latin typeface="Consolas" panose="020B0609020204030204" pitchFamily="49" charset="0"/>
              </a:rPr>
              <a:t>Location</a:t>
            </a:r>
            <a:r>
              <a:rPr lang="da-DK" sz="1200" b="1" smtClean="0">
                <a:latin typeface="Consolas" panose="020B0609020204030204" pitchFamily="49" charset="0"/>
              </a:rPr>
              <a:t>)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 smtClean="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</a:p>
          <a:p>
            <a:endParaRPr lang="da-DK" sz="120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obj)</a:t>
            </a: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DomainObject</a:t>
            </a:r>
            <a:r>
              <a:rPr lang="da-DK" sz="1200">
                <a:latin typeface="Consolas" panose="020B0609020204030204" pitchFamily="49" charset="0"/>
              </a:rPr>
              <a:t> = obj;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3" name="Højrepil 22"/>
          <p:cNvSpPr/>
          <p:nvPr/>
        </p:nvSpPr>
        <p:spPr>
          <a:xfrm>
            <a:off x="8116267" y="3238830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felt 31"/>
          <p:cNvSpPr txBox="1"/>
          <p:nvPr/>
        </p:nvSpPr>
        <p:spPr>
          <a:xfrm>
            <a:off x="570974" y="2809964"/>
            <a:ext cx="5593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…}"/&gt;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…}”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…}"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DetailsViewModel.Location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>
                <a:latin typeface="Consolas" panose="020B0609020204030204" pitchFamily="49" charset="0"/>
              </a:rPr>
              <a:t>}" 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>
                <a:latin typeface="Consolas" panose="020B0609020204030204" pitchFamily="49" charset="0"/>
              </a:rPr>
              <a:t>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…}"/&gt;</a:t>
            </a:r>
          </a:p>
          <a:p>
            <a:r>
              <a:rPr lang="da-DK" sz="1200">
                <a:latin typeface="Consolas" panose="020B0609020204030204" pitchFamily="49" charset="0"/>
              </a:rPr>
              <a:t>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…}”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…}"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DetailsViewModel.InEU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 b="1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OneWay</a:t>
            </a:r>
            <a:r>
              <a:rPr lang="da-DK" sz="1200">
                <a:latin typeface="Consolas" panose="020B0609020204030204" pitchFamily="49" charset="0"/>
              </a:rPr>
              <a:t>}" /&gt;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586307" y="524075"/>
            <a:ext cx="3773552" cy="17582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27" name="Gruppe 26"/>
          <p:cNvGrpSpPr/>
          <p:nvPr/>
        </p:nvGrpSpPr>
        <p:grpSpPr>
          <a:xfrm>
            <a:off x="886543" y="843201"/>
            <a:ext cx="3056348" cy="1111089"/>
            <a:chOff x="6758105" y="1770183"/>
            <a:chExt cx="3380641" cy="1111089"/>
          </a:xfrm>
        </p:grpSpPr>
        <p:sp>
          <p:nvSpPr>
            <p:cNvPr id="28" name="Afrundet rektangel 27"/>
            <p:cNvSpPr/>
            <p:nvPr/>
          </p:nvSpPr>
          <p:spPr>
            <a:xfrm>
              <a:off x="6758105" y="1770183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Location</a:t>
              </a:r>
              <a:endParaRPr lang="da-DK"/>
            </a:p>
          </p:txBody>
        </p:sp>
        <p:sp>
          <p:nvSpPr>
            <p:cNvPr id="33" name="Afrundet rektangel 32"/>
            <p:cNvSpPr/>
            <p:nvPr/>
          </p:nvSpPr>
          <p:spPr>
            <a:xfrm>
              <a:off x="8237273" y="1770183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>
                  <a:solidFill>
                    <a:schemeClr val="tx1"/>
                  </a:solidFill>
                </a:rPr>
                <a:t>{Binding …}</a:t>
              </a: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34" name="Afrundet rektangel 33"/>
            <p:cNvSpPr/>
            <p:nvPr/>
          </p:nvSpPr>
          <p:spPr>
            <a:xfrm>
              <a:off x="6758105" y="2173152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mtClean="0"/>
                <a:t>In EU </a:t>
              </a:r>
              <a:r>
                <a:rPr lang="da-DK" err="1" smtClean="0"/>
                <a:t>now</a:t>
              </a:r>
              <a:endParaRPr lang="da-DK"/>
            </a:p>
          </p:txBody>
        </p:sp>
        <p:sp>
          <p:nvSpPr>
            <p:cNvPr id="35" name="Afrundet rektangel 34"/>
            <p:cNvSpPr/>
            <p:nvPr/>
          </p:nvSpPr>
          <p:spPr>
            <a:xfrm>
              <a:off x="6758105" y="2576121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6" name="Afrundet rektangel 35"/>
            <p:cNvSpPr/>
            <p:nvPr/>
          </p:nvSpPr>
          <p:spPr>
            <a:xfrm>
              <a:off x="8237273" y="2176258"/>
              <a:ext cx="1901473" cy="298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>
                  <a:solidFill>
                    <a:schemeClr val="tx1"/>
                  </a:solidFill>
                </a:rPr>
                <a:t>{Binding …}</a:t>
              </a: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37" name="Afrundet rektangel 36"/>
            <p:cNvSpPr/>
            <p:nvPr/>
          </p:nvSpPr>
          <p:spPr>
            <a:xfrm>
              <a:off x="8237273" y="2582334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8" name="Afrundet rektangel 37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9" name="Afrundet rektangel 3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464127" y="616376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161581" y="1489534"/>
            <a:ext cx="397234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675050" y="1008603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MasterViewModelBase&lt;Car&gt;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Transformation af en collection af domæne-objekter til en collection af </a:t>
            </a:r>
            <a:r>
              <a:rPr lang="da-DK" b="1" smtClean="0"/>
              <a:t>ItemViewModel-</a:t>
            </a:r>
            <a:r>
              <a:rPr lang="da-DK" smtClean="0"/>
              <a:t>objekter</a:t>
            </a:r>
          </a:p>
          <a:p>
            <a:r>
              <a:rPr lang="da-DK" smtClean="0"/>
              <a:t>Transformation af det enkelte domæne-objekt er defineret i </a:t>
            </a:r>
            <a:r>
              <a:rPr lang="da-DK" b="1" smtClean="0"/>
              <a:t>ItemViewModel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3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161581" y="1489534"/>
            <a:ext cx="397234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675050" y="1008603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MasterViewModelBase&lt;Car&gt;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58757" y="1489534"/>
            <a:ext cx="559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MasterViewModel</a:t>
            </a:r>
            <a:r>
              <a:rPr lang="da-DK" sz="1200" smtClean="0">
                <a:latin typeface="Consolas" panose="020B0609020204030204" pitchFamily="49" charset="0"/>
              </a:rPr>
              <a:t>()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658757" y="2820536"/>
            <a:ext cx="5412859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virtual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smtClean="0">
                <a:latin typeface="Consolas" panose="020B0609020204030204" pitchFamily="49" charset="0"/>
              </a:rPr>
              <a:t>catalog,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ViewModelFactoryBase&lt;Car&gt; </a:t>
            </a:r>
            <a:r>
              <a:rPr lang="da-DK" sz="1200" smtClean="0">
                <a:latin typeface="Consolas" panose="020B0609020204030204" pitchFamily="49" charset="0"/>
              </a:rPr>
              <a:t>factory)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_itemViewModelCollection.Clear();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smtClean="0">
                <a:latin typeface="Consolas" panose="020B0609020204030204" pitchFamily="49" charset="0"/>
              </a:rPr>
              <a:t> 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err="1" smtClean="0">
                <a:latin typeface="Consolas" panose="020B0609020204030204" pitchFamily="49" charset="0"/>
              </a:rPr>
              <a:t>obj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catalog</a:t>
            </a:r>
            <a:r>
              <a:rPr lang="en-US" sz="1200" smtClean="0">
                <a:latin typeface="Consolas" panose="020B0609020204030204" pitchFamily="49" charset="0"/>
              </a:rPr>
              <a:t>.All</a:t>
            </a:r>
            <a:r>
              <a:rPr lang="en-US" sz="1200">
                <a:latin typeface="Consolas" panose="020B0609020204030204" pitchFamily="49" charset="0"/>
              </a:rPr>
              <a:t>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_</a:t>
            </a:r>
            <a:r>
              <a:rPr lang="da-DK" sz="1200">
                <a:latin typeface="Consolas" panose="020B0609020204030204" pitchFamily="49" charset="0"/>
              </a:rPr>
              <a:t>itemViewModelCollection.</a:t>
            </a:r>
            <a:r>
              <a:rPr lang="da-DK" sz="1200" b="1" smtClean="0">
                <a:latin typeface="Consolas" panose="020B0609020204030204" pitchFamily="49" charset="0"/>
              </a:rPr>
              <a:t>Add</a:t>
            </a:r>
            <a:r>
              <a:rPr lang="da-DK" sz="1200" smtClean="0">
                <a:latin typeface="Consolas" panose="020B0609020204030204" pitchFamily="49" charset="0"/>
              </a:rPr>
              <a:t>(factory.</a:t>
            </a:r>
            <a:r>
              <a:rPr lang="da-DK" sz="1200" b="1" smtClean="0">
                <a:latin typeface="Consolas" panose="020B0609020204030204" pitchFamily="49" charset="0"/>
              </a:rPr>
              <a:t>CreateItemVM</a:t>
            </a:r>
            <a:r>
              <a:rPr lang="da-DK" sz="1200" smtClean="0">
                <a:latin typeface="Consolas" panose="020B0609020204030204" pitchFamily="49" charset="0"/>
              </a:rPr>
              <a:t>(obj));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</a:t>
            </a:r>
            <a:r>
              <a:rPr lang="da-DK" sz="1200" smtClean="0">
                <a:latin typeface="Consolas" panose="020B0609020204030204" pitchFamily="49" charset="0"/>
              </a:rPr>
              <a:t>itemViewModelCollection;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frundet rektangel 25"/>
          <p:cNvSpPr/>
          <p:nvPr/>
        </p:nvSpPr>
        <p:spPr>
          <a:xfrm>
            <a:off x="2464233" y="306782"/>
            <a:ext cx="1753584" cy="573174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2594650" y="1947614"/>
            <a:ext cx="1459523" cy="6215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rgbClr val="FFFF00"/>
                </a:solidFill>
              </a:rPr>
              <a:t>Catalog</a:t>
            </a:r>
            <a:endParaRPr lang="da-DK" sz="1200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4730136" y="1840993"/>
            <a:ext cx="1420084" cy="29607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>
            <a:off x="2912989" y="2560913"/>
            <a:ext cx="2800182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CreateItemVMC(catalog, </a:t>
            </a:r>
            <a:r>
              <a:rPr lang="da-DK" sz="1400" smtClean="0"/>
              <a:t>factory)</a:t>
            </a:r>
            <a:endParaRPr lang="da-DK" sz="1400"/>
          </a:p>
        </p:txBody>
      </p:sp>
      <p:sp>
        <p:nvSpPr>
          <p:cNvPr id="22" name="Afrundet rektangel 21"/>
          <p:cNvSpPr/>
          <p:nvPr/>
        </p:nvSpPr>
        <p:spPr>
          <a:xfrm>
            <a:off x="325511" y="306781"/>
            <a:ext cx="1546395" cy="57317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ListView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418611" y="774708"/>
            <a:ext cx="1302794" cy="336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545471" y="843616"/>
            <a:ext cx="228795" cy="186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867366" y="843617"/>
            <a:ext cx="680454" cy="18670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Højrepil 27"/>
          <p:cNvSpPr/>
          <p:nvPr/>
        </p:nvSpPr>
        <p:spPr>
          <a:xfrm>
            <a:off x="774266" y="1371604"/>
            <a:ext cx="1689967" cy="650158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ItemVMC</a:t>
            </a:r>
            <a:endParaRPr lang="da-DK" sz="1600"/>
          </a:p>
        </p:txBody>
      </p:sp>
      <p:sp>
        <p:nvSpPr>
          <p:cNvPr id="30" name="Afrundet rektangel 29"/>
          <p:cNvSpPr/>
          <p:nvPr/>
        </p:nvSpPr>
        <p:spPr>
          <a:xfrm>
            <a:off x="2594650" y="1084924"/>
            <a:ext cx="1459523" cy="6501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200" smtClean="0">
                <a:solidFill>
                  <a:srgbClr val="FFFF00"/>
                </a:solidFill>
              </a:rPr>
              <a:t>Factory</a:t>
            </a:r>
            <a:endParaRPr lang="da-DK" sz="12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713800" y="2041501"/>
            <a:ext cx="424309" cy="32970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000" smtClean="0">
                <a:solidFill>
                  <a:srgbClr val="FFFF00"/>
                </a:solidFill>
              </a:rPr>
              <a:t>Car</a:t>
            </a:r>
            <a:endParaRPr lang="da-DK" sz="1000">
              <a:solidFill>
                <a:srgbClr val="FFFF00"/>
              </a:solidFill>
            </a:endParaRPr>
          </a:p>
        </p:txBody>
      </p:sp>
      <p:sp>
        <p:nvSpPr>
          <p:cNvPr id="31" name="Højrepil 30"/>
          <p:cNvSpPr/>
          <p:nvPr/>
        </p:nvSpPr>
        <p:spPr>
          <a:xfrm flipH="1">
            <a:off x="2912987" y="3532031"/>
            <a:ext cx="2800183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List&lt;ItemViewModel&gt;</a:t>
            </a:r>
            <a:endParaRPr lang="da-DK" sz="1400"/>
          </a:p>
        </p:txBody>
      </p:sp>
      <p:sp>
        <p:nvSpPr>
          <p:cNvPr id="16" name="Højrepil 15"/>
          <p:cNvSpPr/>
          <p:nvPr/>
        </p:nvSpPr>
        <p:spPr>
          <a:xfrm flipH="1">
            <a:off x="774266" y="4785277"/>
            <a:ext cx="2583723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List&lt;ItemViewModel&gt;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418385" y="911853"/>
            <a:ext cx="5351583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2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_masterVM.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latin typeface="Consolas" panose="020B0609020204030204" pitchFamily="49" charset="0"/>
              </a:rPr>
              <a:t>_catalog, </a:t>
            </a:r>
            <a:r>
              <a:rPr lang="da-DK" sz="1200" smtClean="0">
                <a:latin typeface="Consolas" panose="020B0609020204030204" pitchFamily="49" charset="0"/>
              </a:rPr>
              <a:t>_viewModelFactory);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6418385" y="3172651"/>
            <a:ext cx="5424924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virtual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smtClean="0">
                <a:latin typeface="Consolas" panose="020B0609020204030204" pitchFamily="49" charset="0"/>
              </a:rPr>
              <a:t>catalog,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ViewModelFactoryBase&lt;Car&gt; </a:t>
            </a:r>
            <a:r>
              <a:rPr lang="da-DK" sz="1200" smtClean="0">
                <a:latin typeface="Consolas" panose="020B0609020204030204" pitchFamily="49" charset="0"/>
              </a:rPr>
              <a:t>factory)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_itemViewModelCollection.Clear();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smtClean="0">
                <a:latin typeface="Consolas" panose="020B0609020204030204" pitchFamily="49" charset="0"/>
              </a:rPr>
              <a:t> 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err="1" smtClean="0">
                <a:latin typeface="Consolas" panose="020B0609020204030204" pitchFamily="49" charset="0"/>
              </a:rPr>
              <a:t>obj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catalog.All</a:t>
            </a:r>
            <a:r>
              <a:rPr lang="en-US" sz="1200">
                <a:latin typeface="Consolas" panose="020B0609020204030204" pitchFamily="49" charset="0"/>
              </a:rPr>
              <a:t>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_itemViewModelCollection.</a:t>
            </a:r>
            <a:r>
              <a:rPr lang="da-DK" sz="1200" b="1" smtClean="0">
                <a:latin typeface="Consolas" panose="020B0609020204030204" pitchFamily="49" charset="0"/>
              </a:rPr>
              <a:t>Add</a:t>
            </a:r>
            <a:r>
              <a:rPr lang="da-DK" sz="1200" smtClean="0">
                <a:latin typeface="Consolas" panose="020B0609020204030204" pitchFamily="49" charset="0"/>
              </a:rPr>
              <a:t>(factory.</a:t>
            </a:r>
            <a:r>
              <a:rPr lang="da-DK" sz="1200" b="1" smtClean="0">
                <a:latin typeface="Consolas" panose="020B0609020204030204" pitchFamily="49" charset="0"/>
              </a:rPr>
              <a:t>CreateItemVM</a:t>
            </a:r>
            <a:r>
              <a:rPr lang="da-DK" sz="1200" smtClean="0">
                <a:latin typeface="Consolas" panose="020B0609020204030204" pitchFamily="49" charset="0"/>
              </a:rPr>
              <a:t>(obj));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</a:t>
            </a:r>
            <a:r>
              <a:rPr lang="da-DK" sz="1200" smtClean="0">
                <a:latin typeface="Consolas" panose="020B0609020204030204" pitchFamily="49" charset="0"/>
              </a:rPr>
              <a:t>itemViewModelCollection;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1" grpId="0" animBg="1"/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064369" cy="5413147"/>
          </a:xfrm>
        </p:spPr>
        <p:txBody>
          <a:bodyPr/>
          <a:lstStyle/>
          <a:p>
            <a:r>
              <a:rPr lang="da-DK" smtClean="0"/>
              <a:t>XAML</a:t>
            </a:r>
          </a:p>
          <a:p>
            <a:r>
              <a:rPr lang="da-DK" smtClean="0"/>
              <a:t>Bruger-interaktion</a:t>
            </a:r>
          </a:p>
          <a:p>
            <a:r>
              <a:rPr lang="da-DK" smtClean="0"/>
              <a:t>Bindings</a:t>
            </a:r>
          </a:p>
          <a:p>
            <a:r>
              <a:rPr lang="da-DK" smtClean="0"/>
              <a:t>Kontakt til ViewModel</a:t>
            </a:r>
          </a:p>
          <a:p>
            <a:r>
              <a:rPr lang="da-DK" smtClean="0"/>
              <a:t>Ingen kontakt til Model</a:t>
            </a:r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skabelon til Master/</a:t>
            </a:r>
            <a:r>
              <a:rPr lang="da-DK" err="1">
                <a:solidFill>
                  <a:srgbClr val="C00000"/>
                </a:solidFill>
              </a:rPr>
              <a:t>Details</a:t>
            </a:r>
            <a:r>
              <a:rPr lang="da-DK">
                <a:solidFill>
                  <a:srgbClr val="C00000"/>
                </a:solidFill>
              </a:rPr>
              <a:t> </a:t>
            </a:r>
            <a:r>
              <a:rPr lang="da-DK" err="1">
                <a:solidFill>
                  <a:srgbClr val="C00000"/>
                </a:solidFill>
              </a:rPr>
              <a:t>view</a:t>
            </a:r>
            <a:endParaRPr lang="da-DK">
              <a:solidFill>
                <a:srgbClr val="C00000"/>
              </a:solidFill>
            </a:endParaRPr>
          </a:p>
          <a:p>
            <a:r>
              <a:rPr lang="da-DK" smtClean="0">
                <a:solidFill>
                  <a:srgbClr val="00B050"/>
                </a:solidFill>
              </a:rPr>
              <a:t>Studerende: Et </a:t>
            </a:r>
            <a:r>
              <a:rPr lang="da-DK" err="1" smtClean="0">
                <a:solidFill>
                  <a:srgbClr val="00B050"/>
                </a:solidFill>
              </a:rPr>
              <a:t>view</a:t>
            </a:r>
            <a:r>
              <a:rPr lang="da-DK" smtClean="0">
                <a:solidFill>
                  <a:srgbClr val="00B050"/>
                </a:solidFill>
              </a:rPr>
              <a:t> for hver domæne-klasse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bg1"/>
                </a:solidFill>
              </a:rPr>
              <a:t>View</a:t>
            </a:r>
            <a:endParaRPr lang="da-DK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Holder sammen på alle ViewModel-objekter</a:t>
            </a:r>
          </a:p>
          <a:p>
            <a:r>
              <a:rPr lang="da-DK" smtClean="0"/>
              <a:t>Udstiller properties, som View kan binde sig til</a:t>
            </a:r>
          </a:p>
          <a:p>
            <a:r>
              <a:rPr lang="da-DK" smtClean="0"/>
              <a:t>Bliver </a:t>
            </a:r>
            <a:r>
              <a:rPr lang="da-DK" b="1" smtClean="0"/>
              <a:t>DataContext</a:t>
            </a:r>
            <a:r>
              <a:rPr lang="da-DK" smtClean="0"/>
              <a:t> for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01910" y="1748508"/>
            <a:ext cx="6268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MasterDetailsViewModelBase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: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200" smtClean="0">
                <a:latin typeface="Consolas" panose="020B0609020204030204" pitchFamily="49" charset="0"/>
              </a:rPr>
              <a:t>(),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 </a:t>
            </a:r>
            <a:r>
              <a:rPr lang="da-DK" sz="1200" b="1" smtClean="0">
                <a:latin typeface="Consolas" panose="020B0609020204030204" pitchFamily="49" charset="0"/>
              </a:rPr>
              <a:t>Models.Domain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.Car.</a:t>
            </a:r>
            <a:r>
              <a:rPr lang="da-DK" sz="1200" b="1" smtClean="0">
                <a:latin typeface="Consolas" panose="020B0609020204030204" pitchFamily="49" charset="0"/>
              </a:rPr>
              <a:t>Catalog.Instance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StateManager.AddViewControlState</a:t>
            </a:r>
            <a:r>
              <a:rPr lang="da-DK" sz="1200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/>
              <a:t>V</a:t>
            </a:r>
            <a:r>
              <a:rPr lang="da-DK" sz="9600" smtClean="0"/>
              <a:t>iew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7950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2" name="Afrundet rektangel 51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2" name="Gruppe 31"/>
          <p:cNvGrpSpPr/>
          <p:nvPr/>
        </p:nvGrpSpPr>
        <p:grpSpPr>
          <a:xfrm>
            <a:off x="6406662" y="4554416"/>
            <a:ext cx="4149969" cy="1041175"/>
            <a:chOff x="6406662" y="4554416"/>
            <a:chExt cx="4149969" cy="1041175"/>
          </a:xfrm>
        </p:grpSpPr>
        <p:sp>
          <p:nvSpPr>
            <p:cNvPr id="8" name="Afrundet rektangel 7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Afrundet rektangel 8"/>
            <p:cNvSpPr/>
            <p:nvPr/>
          </p:nvSpPr>
          <p:spPr>
            <a:xfrm>
              <a:off x="6559060" y="4662853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Create</a:t>
              </a:r>
              <a:endParaRPr lang="da-DK"/>
            </a:p>
          </p:txBody>
        </p:sp>
        <p:sp>
          <p:nvSpPr>
            <p:cNvPr id="10" name="Afrundet rektangel 9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Update</a:t>
              </a:r>
              <a:endParaRPr lang="da-DK"/>
            </a:p>
          </p:txBody>
        </p:sp>
        <p:sp>
          <p:nvSpPr>
            <p:cNvPr id="11" name="Afrundet rektangel 10"/>
            <p:cNvSpPr/>
            <p:nvPr/>
          </p:nvSpPr>
          <p:spPr>
            <a:xfrm>
              <a:off x="9243642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Delete</a:t>
              </a:r>
              <a:endParaRPr lang="da-DK"/>
            </a:p>
          </p:txBody>
        </p:sp>
        <p:sp>
          <p:nvSpPr>
            <p:cNvPr id="12" name="Krans 11"/>
            <p:cNvSpPr/>
            <p:nvPr/>
          </p:nvSpPr>
          <p:spPr>
            <a:xfrm>
              <a:off x="6605953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Krans 12"/>
            <p:cNvSpPr/>
            <p:nvPr/>
          </p:nvSpPr>
          <p:spPr>
            <a:xfrm>
              <a:off x="7485184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Krans 13"/>
            <p:cNvSpPr/>
            <p:nvPr/>
          </p:nvSpPr>
          <p:spPr>
            <a:xfrm>
              <a:off x="8305797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Krans 14"/>
            <p:cNvSpPr/>
            <p:nvPr/>
          </p:nvSpPr>
          <p:spPr>
            <a:xfrm>
              <a:off x="9161583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6741576" y="5318592"/>
              <a:ext cx="59311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Create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9293464" y="5309047"/>
              <a:ext cx="594137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Delete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443540" y="5318592"/>
              <a:ext cx="643253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Update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9" name="Tekstfelt 18"/>
            <p:cNvSpPr txBox="1"/>
            <p:nvPr/>
          </p:nvSpPr>
          <p:spPr>
            <a:xfrm>
              <a:off x="7623733" y="5318591"/>
              <a:ext cx="49616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Read</a:t>
              </a:r>
              <a:endParaRPr lang="da-DK" sz="1200">
                <a:solidFill>
                  <a:schemeClr val="bg1"/>
                </a:solidFill>
              </a:endParaRPr>
            </a:p>
          </p:txBody>
        </p:sp>
      </p:grp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404446" y="257907"/>
            <a:ext cx="11693769" cy="6389077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887415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887415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2971801" y="200462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1845812" y="1998460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1746739" y="1148841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Tekstfelt 38"/>
          <p:cNvSpPr txBox="1"/>
          <p:nvPr/>
        </p:nvSpPr>
        <p:spPr>
          <a:xfrm>
            <a:off x="1746738" y="75021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1746738" y="162032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6682153" y="145805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605953" y="177093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9" name="Afrundet rektangel 48"/>
          <p:cNvSpPr/>
          <p:nvPr/>
        </p:nvSpPr>
        <p:spPr>
          <a:xfrm>
            <a:off x="7647593" y="2114872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Afrundet rektangel 49"/>
          <p:cNvSpPr/>
          <p:nvPr/>
        </p:nvSpPr>
        <p:spPr>
          <a:xfrm>
            <a:off x="6760932" y="2125266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Tekstfelt 47"/>
          <p:cNvSpPr txBox="1"/>
          <p:nvPr/>
        </p:nvSpPr>
        <p:spPr>
          <a:xfrm>
            <a:off x="7680223" y="2141230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Tekstfelt 46"/>
          <p:cNvSpPr txBox="1"/>
          <p:nvPr/>
        </p:nvSpPr>
        <p:spPr>
          <a:xfrm>
            <a:off x="6682152" y="2145492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1" name="Tekstfelt 50"/>
          <p:cNvSpPr txBox="1"/>
          <p:nvPr/>
        </p:nvSpPr>
        <p:spPr>
          <a:xfrm>
            <a:off x="6682152" y="182785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9" name="Afrundet rektangel 58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/>
          <p:cNvGrpSpPr/>
          <p:nvPr/>
        </p:nvGrpSpPr>
        <p:grpSpPr>
          <a:xfrm>
            <a:off x="6406662" y="4554416"/>
            <a:ext cx="4149969" cy="977409"/>
            <a:chOff x="6406662" y="4554416"/>
            <a:chExt cx="4149969" cy="977409"/>
          </a:xfrm>
        </p:grpSpPr>
        <p:sp>
          <p:nvSpPr>
            <p:cNvPr id="61" name="Afrundet rektangel 60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Afrundet rektangel 62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7" name="Krans 66"/>
            <p:cNvSpPr/>
            <p:nvPr/>
          </p:nvSpPr>
          <p:spPr>
            <a:xfrm>
              <a:off x="7924249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56" name="Tekstfelt 55"/>
          <p:cNvSpPr txBox="1"/>
          <p:nvPr/>
        </p:nvSpPr>
        <p:spPr>
          <a:xfrm>
            <a:off x="8086374" y="4743429"/>
            <a:ext cx="790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8" name="Tekstfelt 57"/>
          <p:cNvSpPr txBox="1"/>
          <p:nvPr/>
        </p:nvSpPr>
        <p:spPr>
          <a:xfrm>
            <a:off x="6493819" y="457625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5" name="Tekstfelt 44"/>
          <p:cNvSpPr txBox="1"/>
          <p:nvPr/>
        </p:nvSpPr>
        <p:spPr>
          <a:xfrm>
            <a:off x="8086374" y="5333980"/>
            <a:ext cx="12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RadioButton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3" name="Tekstfelt 72"/>
          <p:cNvSpPr txBox="1"/>
          <p:nvPr/>
        </p:nvSpPr>
        <p:spPr>
          <a:xfrm>
            <a:off x="6493651" y="528876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1078523" y="42750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&lt;Page&gt;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frundet rektangel 42"/>
          <p:cNvSpPr/>
          <p:nvPr/>
        </p:nvSpPr>
        <p:spPr>
          <a:xfrm>
            <a:off x="8567620" y="684007"/>
            <a:ext cx="2713893" cy="392508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  <a:latin typeface="Consolas" panose="020B0609020204030204" pitchFamily="49" charset="0"/>
              </a:rPr>
              <a:t>&lt;Page&gt;</a:t>
            </a:r>
            <a:endParaRPr lang="da-DK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802279" y="1346361"/>
            <a:ext cx="2319065" cy="2930768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kstfelt 28"/>
          <p:cNvSpPr txBox="1"/>
          <p:nvPr/>
        </p:nvSpPr>
        <p:spPr>
          <a:xfrm>
            <a:off x="617867" y="684007"/>
            <a:ext cx="55937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DataContext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DataContext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Resources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&lt;!-- (Master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) --&gt;</a:t>
            </a: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(Details) --&gt;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(Action buttons) --&gt;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(State 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buttons)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66628"/>
              </p:ext>
            </p:extLst>
          </p:nvPr>
        </p:nvGraphicFramePr>
        <p:xfrm>
          <a:off x="9134282" y="2008713"/>
          <a:ext cx="1642208" cy="2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9425221"/>
                    </a:ext>
                  </a:extLst>
                </a:gridCol>
                <a:gridCol w="956408">
                  <a:extLst>
                    <a:ext uri="{9D8B030D-6E8A-4147-A177-3AD203B41FA5}">
                      <a16:colId xmlns:a16="http://schemas.microsoft.com/office/drawing/2014/main" val="3641888453"/>
                    </a:ext>
                  </a:extLst>
                </a:gridCol>
              </a:tblGrid>
              <a:tr h="1269109">
                <a:tc rowSpan="3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9630"/>
                  </a:ext>
                </a:extLst>
              </a:tr>
              <a:tr h="311854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65597"/>
                  </a:ext>
                </a:extLst>
              </a:tr>
              <a:tr h="261001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10205"/>
                  </a:ext>
                </a:extLst>
              </a:tr>
            </a:tbl>
          </a:graphicData>
        </a:graphic>
      </p:graphicFrame>
      <p:sp>
        <p:nvSpPr>
          <p:cNvPr id="31" name="Tekstfelt 30"/>
          <p:cNvSpPr txBox="1"/>
          <p:nvPr/>
        </p:nvSpPr>
        <p:spPr>
          <a:xfrm>
            <a:off x="9082853" y="2775807"/>
            <a:ext cx="70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Master</a:t>
            </a:r>
            <a:endParaRPr lang="da-DK" sz="14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9929671" y="2468030"/>
            <a:ext cx="70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Details</a:t>
            </a:r>
            <a:endParaRPr lang="da-DK" sz="14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9794855" y="3339650"/>
            <a:ext cx="106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Action buttons</a:t>
            </a:r>
            <a:endParaRPr lang="da-DK" sz="10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9865682" y="3686221"/>
            <a:ext cx="99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State buttons</a:t>
            </a:r>
            <a:endParaRPr lang="da-DK" sz="10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7" name="Afrundet rektangel 36"/>
          <p:cNvSpPr/>
          <p:nvPr/>
        </p:nvSpPr>
        <p:spPr>
          <a:xfrm>
            <a:off x="3813248" y="5392988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42" name="Lige pilforbindelse 41"/>
          <p:cNvCxnSpPr/>
          <p:nvPr/>
        </p:nvCxnSpPr>
        <p:spPr>
          <a:xfrm flipH="1" flipV="1">
            <a:off x="3058964" y="1013076"/>
            <a:ext cx="1888006" cy="4703569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41313" y="1720053"/>
            <a:ext cx="559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ItemsSource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ItemViewModelCollection</a:t>
            </a:r>
            <a:r>
              <a:rPr lang="da-DK" sz="1200">
                <a:latin typeface="Consolas" panose="020B0609020204030204" pitchFamily="49" charset="0"/>
              </a:rPr>
              <a:t>}" </a:t>
            </a: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ItemViewModelSelected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>
                <a:latin typeface="Consolas" panose="020B0609020204030204" pitchFamily="49" charset="0"/>
              </a:rPr>
              <a:t>=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Visibility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ItemSelectorVisible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IsEnabled</a:t>
            </a:r>
            <a:r>
              <a:rPr lang="en-US" sz="1200">
                <a:latin typeface="Consolas" panose="020B0609020204030204" pitchFamily="49" charset="0"/>
              </a:rPr>
              <a:t>="{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ItemSelectorEnabled</a:t>
            </a:r>
            <a:r>
              <a:rPr lang="en-US" sz="1200">
                <a:latin typeface="Consolas" panose="020B0609020204030204" pitchFamily="49" charset="0"/>
              </a:rPr>
              <a:t>}" 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ItemTemplate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8516816" y="684007"/>
            <a:ext cx="2713892" cy="38485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&lt;ListView&gt;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5207019" y="5286385"/>
            <a:ext cx="2713892" cy="972706"/>
          </a:xfrm>
          <a:prstGeom prst="roundRect">
            <a:avLst/>
          </a:prstGeom>
          <a:solidFill>
            <a:srgbClr val="00B050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859458" y="5286386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V="1">
            <a:off x="3039335" y="2440593"/>
            <a:ext cx="1534015" cy="3072122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Højrepil 13"/>
          <p:cNvSpPr/>
          <p:nvPr/>
        </p:nvSpPr>
        <p:spPr>
          <a:xfrm>
            <a:off x="4519374" y="5591032"/>
            <a:ext cx="94729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15" name="Afrundet rektangel 14"/>
          <p:cNvSpPr/>
          <p:nvPr/>
        </p:nvSpPr>
        <p:spPr>
          <a:xfrm>
            <a:off x="8516816" y="5286386"/>
            <a:ext cx="2713892" cy="972706"/>
          </a:xfrm>
          <a:prstGeom prst="roundRect">
            <a:avLst/>
          </a:prstGeom>
          <a:solidFill>
            <a:schemeClr val="accent4">
              <a:lumMod val="75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>
            <a:off x="7883147" y="5605535"/>
            <a:ext cx="94729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42541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/>
          <p:cNvSpPr txBox="1"/>
          <p:nvPr/>
        </p:nvSpPr>
        <p:spPr>
          <a:xfrm>
            <a:off x="576835" y="1487110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DataType</a:t>
            </a:r>
            <a:r>
              <a:rPr lang="da-DK" sz="1200" smtClean="0">
                <a:latin typeface="Consolas" panose="020B0609020204030204" pitchFamily="49" charset="0"/>
              </a:rPr>
              <a:t>="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&lt;</a:t>
            </a:r>
            <a:r>
              <a:rPr lang="en-US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200" smtClean="0">
                <a:latin typeface="Consolas" panose="020B0609020204030204" pitchFamily="49" charset="0"/>
              </a:rPr>
              <a:t>"&gt;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ImageVisibility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 smtClean="0">
                <a:latin typeface="Consolas" panose="020B0609020204030204" pitchFamily="49" charset="0"/>
              </a:rPr>
              <a:t>}" 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Description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	</a:t>
            </a:r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8516816" y="528837"/>
            <a:ext cx="2713892" cy="40036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chemeClr val="bg1"/>
                </a:solidFill>
                <a:latin typeface="Consolas" panose="020B0609020204030204" pitchFamily="49" charset="0"/>
              </a:rPr>
              <a:t>ListView.ItemTemplate&gt;</a:t>
            </a:r>
            <a:endParaRPr lang="da-DK" sz="1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3456725" y="5373702"/>
            <a:ext cx="2713892" cy="972706"/>
          </a:xfrm>
          <a:prstGeom prst="roundRect">
            <a:avLst/>
          </a:prstGeom>
          <a:solidFill>
            <a:schemeClr val="accent4">
              <a:lumMod val="75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6" name="Lige pilforbindelse 15"/>
          <p:cNvCxnSpPr/>
          <p:nvPr/>
        </p:nvCxnSpPr>
        <p:spPr>
          <a:xfrm flipV="1">
            <a:off x="4874607" y="2631368"/>
            <a:ext cx="19735" cy="307212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felt 31"/>
          <p:cNvSpPr txBox="1"/>
          <p:nvPr/>
        </p:nvSpPr>
        <p:spPr>
          <a:xfrm>
            <a:off x="465019" y="1601782"/>
            <a:ext cx="7501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TextBlockStyle</a:t>
            </a:r>
            <a:r>
              <a:rPr lang="da-DK" sz="1200">
                <a:latin typeface="Consolas" panose="020B0609020204030204" pitchFamily="49" charset="0"/>
              </a:rPr>
              <a:t>}"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ViewControlStates[Location].</a:t>
            </a:r>
            <a:r>
              <a:rPr lang="da-DK" sz="1200" b="1">
                <a:latin typeface="Consolas" panose="020B0609020204030204" pitchFamily="49" charset="0"/>
              </a:rPr>
              <a:t>Description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TextBoxStyle</a:t>
            </a:r>
            <a:r>
              <a:rPr lang="da-DK" sz="1200">
                <a:latin typeface="Consolas" panose="020B0609020204030204" pitchFamily="49" charset="0"/>
              </a:rPr>
              <a:t>}" 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ViewControlStates[Location].Enabled</a:t>
            </a:r>
            <a:r>
              <a:rPr lang="da-DK" sz="1200" smtClean="0">
                <a:latin typeface="Consolas" panose="020B0609020204030204" pitchFamily="49" charset="0"/>
              </a:rPr>
              <a:t>}" </a:t>
            </a:r>
          </a:p>
          <a:p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     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ViewControlStates[Location</a:t>
            </a:r>
            <a:r>
              <a:rPr lang="da-DK" sz="1200" b="1" smtClean="0">
                <a:latin typeface="Consolas" panose="020B0609020204030204" pitchFamily="49" charset="0"/>
              </a:rPr>
              <a:t>].Visible</a:t>
            </a:r>
            <a:r>
              <a:rPr lang="da-DK" sz="1200" smtClean="0">
                <a:latin typeface="Consolas" panose="020B0609020204030204" pitchFamily="49" charset="0"/>
              </a:rPr>
              <a:t>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DetailsViewModel.Location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>
                <a:latin typeface="Consolas" panose="020B0609020204030204" pitchFamily="49" charset="0"/>
              </a:rPr>
              <a:t>...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Afrundet rektangel 37"/>
          <p:cNvSpPr/>
          <p:nvPr/>
        </p:nvSpPr>
        <p:spPr>
          <a:xfrm>
            <a:off x="8516816" y="731830"/>
            <a:ext cx="2880653" cy="38401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&lt;StackPanel&gt;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8690090" y="1412630"/>
            <a:ext cx="2558202" cy="4572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938156" y="5253494"/>
            <a:ext cx="2713892" cy="972706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714732" y="525349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4552265" y="3776012"/>
            <a:ext cx="1565220" cy="179591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 flipV="1">
            <a:off x="2881347" y="2841876"/>
            <a:ext cx="328921" cy="282872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Højrepil 24"/>
          <p:cNvSpPr/>
          <p:nvPr/>
        </p:nvSpPr>
        <p:spPr>
          <a:xfrm>
            <a:off x="4376883" y="5558140"/>
            <a:ext cx="76368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24733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 animBg="1"/>
      <p:bldP spid="18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7467600" y="2543908"/>
            <a:ext cx="4149969" cy="1017673"/>
            <a:chOff x="6406662" y="4179277"/>
            <a:chExt cx="4149969" cy="1017673"/>
          </a:xfrm>
        </p:grpSpPr>
        <p:sp>
          <p:nvSpPr>
            <p:cNvPr id="5" name="Afrundet rektangel 4"/>
            <p:cNvSpPr/>
            <p:nvPr/>
          </p:nvSpPr>
          <p:spPr>
            <a:xfrm>
              <a:off x="6406662" y="4179277"/>
              <a:ext cx="4149969" cy="101767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da-DK" smtClean="0">
                  <a:latin typeface="Consolas" panose="020B0609020204030204" pitchFamily="49" charset="0"/>
                </a:rPr>
                <a:t>&lt;StackPanel&gt;</a:t>
              </a:r>
              <a:endParaRPr lang="da-DK">
                <a:latin typeface="Consolas" panose="020B0609020204030204" pitchFamily="49" charset="0"/>
              </a:endParaRPr>
            </a:p>
          </p:txBody>
        </p:sp>
        <p:sp>
          <p:nvSpPr>
            <p:cNvPr id="6" name="Afrundet rektangel 5"/>
            <p:cNvSpPr/>
            <p:nvPr/>
          </p:nvSpPr>
          <p:spPr>
            <a:xfrm>
              <a:off x="6757804" y="4633545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smtClean="0">
                  <a:latin typeface="Consolas" panose="020B0609020204030204" pitchFamily="49" charset="0"/>
                </a:rPr>
                <a:t>&lt;Button&gt;</a:t>
              </a:r>
              <a:endParaRPr lang="da-DK" sz="1400">
                <a:latin typeface="Consolas" panose="020B0609020204030204" pitchFamily="49" charset="0"/>
              </a:endParaRPr>
            </a:p>
          </p:txBody>
        </p:sp>
      </p:grpSp>
      <p:sp>
        <p:nvSpPr>
          <p:cNvPr id="8" name="Tekstfelt 7"/>
          <p:cNvSpPr txBox="1"/>
          <p:nvPr/>
        </p:nvSpPr>
        <p:spPr>
          <a:xfrm>
            <a:off x="465019" y="1601782"/>
            <a:ext cx="6398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&lt;!--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Delete button--&gt;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&lt;Button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   Content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200">
                <a:latin typeface="Consolas" panose="020B0609020204030204" pitchFamily="49" charset="0"/>
              </a:rPr>
              <a:t>"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   Style</a:t>
            </a:r>
            <a:r>
              <a:rPr lang="en-US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ButtonStyle</a:t>
            </a:r>
            <a:r>
              <a:rPr lang="en-US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ViewControlStates[Delete].Enabled</a:t>
            </a:r>
            <a:r>
              <a:rPr lang="da-DK" sz="1200">
                <a:latin typeface="Consolas" panose="020B0609020204030204" pitchFamily="49" charset="0"/>
              </a:rPr>
              <a:t>}"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ViewControlStates[Delete].Visible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Command=</a:t>
            </a:r>
            <a:r>
              <a:rPr lang="da-DK" sz="1200">
                <a:latin typeface="Consolas" panose="020B0609020204030204" pitchFamily="49" charset="0"/>
              </a:rPr>
              <a:t>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  <a:r>
              <a:rPr lang="da-DK" sz="1200" smtClean="0">
                <a:latin typeface="Consolas" panose="020B0609020204030204" pitchFamily="49" charset="0"/>
              </a:rPr>
              <a:t>}"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...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699609" y="534164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4507523" y="3217987"/>
            <a:ext cx="23447" cy="2268413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5128846" cy="5413147"/>
          </a:xfrm>
        </p:spPr>
        <p:txBody>
          <a:bodyPr/>
          <a:lstStyle/>
          <a:p>
            <a:r>
              <a:rPr lang="da-DK" smtClean="0"/>
              <a:t>C#</a:t>
            </a:r>
          </a:p>
          <a:p>
            <a:r>
              <a:rPr lang="da-DK" smtClean="0"/>
              <a:t>Udstiller properties som </a:t>
            </a:r>
            <a:r>
              <a:rPr lang="da-DK" err="1" smtClean="0"/>
              <a:t>Views</a:t>
            </a:r>
            <a:r>
              <a:rPr lang="da-DK" smtClean="0"/>
              <a:t> kan binde til</a:t>
            </a:r>
          </a:p>
          <a:p>
            <a:r>
              <a:rPr lang="da-DK" smtClean="0"/>
              <a:t>Transformationer fra domæne-objekter til ViewModel-objekter</a:t>
            </a:r>
          </a:p>
          <a:p>
            <a:r>
              <a:rPr lang="da-DK" smtClean="0"/>
              <a:t>Kontakt til Model</a:t>
            </a:r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 smtClean="0">
                <a:solidFill>
                  <a:srgbClr val="C00000"/>
                </a:solidFill>
              </a:rPr>
              <a:t>: Base-klasser</a:t>
            </a:r>
          </a:p>
          <a:p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(små) klasser per domæne-klasse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5019" y="1601782"/>
            <a:ext cx="6398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&lt;!--Create radiobutton-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RadioButton</a:t>
            </a:r>
            <a:r>
              <a:rPr lang="da-DK" sz="120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Content</a:t>
            </a:r>
            <a:r>
              <a:rPr lang="da-DK" sz="1200">
                <a:latin typeface="Consolas" panose="020B0609020204030204" pitchFamily="49" charset="0"/>
              </a:rPr>
              <a:t>=“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da-DK" sz="1200">
                <a:latin typeface="Consolas" panose="020B0609020204030204" pitchFamily="49" charset="0"/>
              </a:rPr>
              <a:t>" 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Style 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RadioButtonStyle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Command 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SelectCreateCommand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699609" y="534164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H="1" flipV="1">
            <a:off x="4495800" y="3004754"/>
            <a:ext cx="11723" cy="2481648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467600" y="2543908"/>
            <a:ext cx="4149969" cy="101767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latin typeface="Consolas" panose="020B0609020204030204" pitchFamily="49" charset="0"/>
              </a:rPr>
              <a:t>&lt;StackPanel&gt;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15" name="Krans 14"/>
          <p:cNvSpPr/>
          <p:nvPr/>
        </p:nvSpPr>
        <p:spPr>
          <a:xfrm>
            <a:off x="7815433" y="3004754"/>
            <a:ext cx="152400" cy="149468"/>
          </a:xfrm>
          <a:prstGeom prst="donu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951056" y="2940988"/>
            <a:ext cx="128913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  <a:latin typeface="Consolas" panose="020B0609020204030204" pitchFamily="49" charset="0"/>
              </a:rPr>
              <a:t>&lt;RadioButton&gt;</a:t>
            </a:r>
            <a:endParaRPr lang="da-DK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Validering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5381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2409091" y="3389781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09091" y="1531676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833324" y="2354313"/>
            <a:ext cx="183466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61" y="1565937"/>
            <a:ext cx="990600" cy="990600"/>
          </a:xfrm>
          <a:prstGeom prst="rect">
            <a:avLst/>
          </a:prstGeom>
        </p:spPr>
      </p:pic>
      <p:pic>
        <p:nvPicPr>
          <p:cNvPr id="1028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8" y="3427400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frundet rektangel 12"/>
          <p:cNvSpPr/>
          <p:nvPr/>
        </p:nvSpPr>
        <p:spPr>
          <a:xfrm>
            <a:off x="1110761" y="2708469"/>
            <a:ext cx="1009501" cy="56699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</a:t>
            </a:r>
          </a:p>
          <a:p>
            <a:pPr algn="ct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Exception</a:t>
            </a:r>
            <a:endParaRPr lang="da-DK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590031" y="1244053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 : DomainClassBase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603189" y="849344"/>
            <a:ext cx="5593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 smtClean="0">
                <a:latin typeface="Consolas" panose="020B0609020204030204" pitchFamily="49" charset="0"/>
              </a:rPr>
              <a:t>_</a:t>
            </a:r>
            <a:r>
              <a:rPr lang="da-DK" sz="1200" smtClean="0">
                <a:latin typeface="Consolas" panose="020B0609020204030204" pitchFamily="49" charset="0"/>
              </a:rPr>
              <a:t>licensePlate;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{ 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smtClean="0">
                <a:latin typeface="Consolas" panose="020B0609020204030204" pitchFamily="49" charset="0"/>
              </a:rPr>
              <a:t> licensePlate; }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Validator</a:t>
            </a:r>
            <a:r>
              <a:rPr lang="da-DK" sz="1200" b="1" smtClean="0">
                <a:latin typeface="Consolas" panose="020B0609020204030204" pitchFamily="49" charset="0"/>
              </a:rPr>
              <a:t>.ValidateLicensePlate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}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59845" y="1460408"/>
            <a:ext cx="3016632" cy="129030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03188" y="4292586"/>
            <a:ext cx="593242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ThrowOnInvalid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 smtClean="0">
                <a:latin typeface="Consolas" panose="020B0609020204030204" pitchFamily="49" charset="0"/>
              </a:rPr>
              <a:t>&gt;(      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Func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 smtClean="0">
                <a:latin typeface="Consolas" panose="020B0609020204030204" pitchFamily="49" charset="0"/>
              </a:rPr>
              <a:t>,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>
                <a:latin typeface="Consolas" panose="020B0609020204030204" pitchFamily="49" charset="0"/>
              </a:rPr>
              <a:t>&gt; validator,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>
                <a:latin typeface="Consolas" panose="020B0609020204030204" pitchFamily="49" charset="0"/>
              </a:rPr>
              <a:t> value)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vo = validator(value);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if </a:t>
            </a:r>
            <a:r>
              <a:rPr lang="da-DK" sz="1200">
                <a:latin typeface="Consolas" panose="020B0609020204030204" pitchFamily="49" charset="0"/>
              </a:rPr>
              <a:t>(vo !=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 throw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>
                <a:latin typeface="Consolas" panose="020B0609020204030204" pitchFamily="49" charset="0"/>
              </a:rPr>
              <a:t>(vo.Message);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459845" y="4292586"/>
            <a:ext cx="3016632" cy="134246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ValidationHandler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3" name="Lige pilforbindelse 2"/>
          <p:cNvCxnSpPr>
            <a:stCxn id="8" idx="2"/>
            <a:endCxn id="5" idx="0"/>
          </p:cNvCxnSpPr>
          <p:nvPr/>
        </p:nvCxnSpPr>
        <p:spPr>
          <a:xfrm>
            <a:off x="9968161" y="2750715"/>
            <a:ext cx="0" cy="15418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603186" y="2520187"/>
            <a:ext cx="64599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ValidateLicensePlate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 value)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return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ValidateStringMinLength</a:t>
            </a:r>
            <a:r>
              <a:rPr lang="da-DK" sz="1200" smtClean="0">
                <a:latin typeface="Consolas" panose="020B0609020204030204" pitchFamily="49" charset="0"/>
              </a:rPr>
              <a:t>(value</a:t>
            </a:r>
            <a:r>
              <a:rPr lang="da-DK" sz="1200">
                <a:latin typeface="Consolas" panose="020B0609020204030204" pitchFamily="49" charset="0"/>
              </a:rPr>
              <a:t>, 3);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endParaRPr lang="da-DK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8415144" y="802565"/>
            <a:ext cx="2831087" cy="88850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415143" y="2616411"/>
            <a:ext cx="2831087" cy="103865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Validator 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(in Domain.Car)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5" name="Lige pilforbindelse 4"/>
          <p:cNvCxnSpPr>
            <a:stCxn id="8" idx="2"/>
            <a:endCxn id="4" idx="0"/>
          </p:cNvCxnSpPr>
          <p:nvPr/>
        </p:nvCxnSpPr>
        <p:spPr>
          <a:xfrm flipH="1">
            <a:off x="9830687" y="1691072"/>
            <a:ext cx="1" cy="925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603186" y="4222573"/>
            <a:ext cx="645996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ValidateStringMinLength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string</a:t>
            </a:r>
            <a:r>
              <a:rPr lang="da-DK" sz="1200" smtClean="0">
                <a:latin typeface="Consolas" panose="020B0609020204030204" pitchFamily="49" charset="0"/>
              </a:rPr>
              <a:t> value,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latin typeface="Consolas" panose="020B0609020204030204" pitchFamily="49" charset="0"/>
              </a:rPr>
              <a:t> minLength,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[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CallerMemberName</a:t>
            </a:r>
            <a:r>
              <a:rPr lang="da-DK" sz="1200">
                <a:latin typeface="Consolas" panose="020B0609020204030204" pitchFamily="49" charset="0"/>
              </a:rPr>
              <a:t>]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propertyName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)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message = propertyName + " " +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must contain at least </a:t>
            </a:r>
            <a:r>
              <a:rPr lang="en-US" sz="1200">
                <a:latin typeface="Consolas" panose="020B0609020204030204" pitchFamily="49" charset="0"/>
              </a:rPr>
              <a:t>" </a:t>
            </a:r>
            <a:r>
              <a:rPr lang="en-US" sz="1200" smtClean="0">
                <a:latin typeface="Consolas" panose="020B0609020204030204" pitchFamily="49" charset="0"/>
              </a:rPr>
              <a:t>+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              minLength  </a:t>
            </a:r>
            <a:r>
              <a:rPr lang="en-US" sz="1200">
                <a:latin typeface="Consolas" panose="020B0609020204030204" pitchFamily="49" charset="0"/>
              </a:rPr>
              <a:t>+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characters</a:t>
            </a:r>
            <a:r>
              <a:rPr lang="en-US" sz="1200" smtClean="0">
                <a:latin typeface="Consolas" panose="020B0609020204030204" pitchFamily="49" charset="0"/>
              </a:rPr>
              <a:t>";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Validate</a:t>
            </a:r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smtClean="0">
                <a:latin typeface="Consolas" panose="020B0609020204030204" pitchFamily="49" charset="0"/>
              </a:rPr>
              <a:t>&gt;(</a:t>
            </a:r>
            <a:r>
              <a:rPr lang="en-US" sz="1200">
                <a:latin typeface="Consolas" panose="020B0609020204030204" pitchFamily="49" charset="0"/>
              </a:rPr>
              <a:t>value, (v =&gt; v.Length &gt;= minLength), message);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415143" y="4580407"/>
            <a:ext cx="2831087" cy="103865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ValidatorHandler</a:t>
            </a:r>
          </a:p>
        </p:txBody>
      </p:sp>
      <p:cxnSp>
        <p:nvCxnSpPr>
          <p:cNvPr id="11" name="Lige pilforbindelse 10"/>
          <p:cNvCxnSpPr>
            <a:stCxn id="4" idx="2"/>
            <a:endCxn id="10" idx="0"/>
          </p:cNvCxnSpPr>
          <p:nvPr/>
        </p:nvCxnSpPr>
        <p:spPr>
          <a:xfrm>
            <a:off x="9830687" y="3655069"/>
            <a:ext cx="0" cy="925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603186" y="646653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Validator</a:t>
            </a:r>
            <a:r>
              <a:rPr lang="da-DK" sz="1200" smtClean="0">
                <a:latin typeface="Consolas" panose="020B0609020204030204" pitchFamily="49" charset="0"/>
              </a:rPr>
              <a:t>.ValidateLicensePlate,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295464" y="1951285"/>
            <a:ext cx="4197433" cy="29956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554942" y="3193902"/>
            <a:ext cx="2571139" cy="1351786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24216" y="2509835"/>
            <a:ext cx="5593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err="1"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5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7295464" y="1951285"/>
            <a:ext cx="4197433" cy="29956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554942" y="3193902"/>
            <a:ext cx="2571139" cy="1351786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57108" y="931587"/>
            <a:ext cx="58239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>
                <a:latin typeface="Consolas" panose="020B0609020204030204" pitchFamily="49" charset="0"/>
              </a:rPr>
              <a:t>LicensePlate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DomainObject.LicensePlate</a:t>
            </a:r>
            <a:r>
              <a:rPr lang="da-DK" sz="1200">
                <a:latin typeface="Consolas" panose="020B0609020204030204" pitchFamily="49" charset="0"/>
              </a:rPr>
              <a:t>; </a:t>
            </a:r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 try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da-DK" sz="1200" smtClean="0">
                <a:latin typeface="Consolas" panose="020B0609020204030204" pitchFamily="49" charset="0"/>
              </a:rPr>
              <a:t> 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 smtClean="0">
                <a:latin typeface="Consolas" panose="020B0609020204030204" pitchFamily="49" charset="0"/>
              </a:rPr>
              <a:t>PresentValidationError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>
                <a:latin typeface="Consolas" panose="020B0609020204030204" pitchFamily="49" charset="0"/>
              </a:rPr>
              <a:t>e.Message,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() </a:t>
            </a:r>
            <a:r>
              <a:rPr lang="da-DK" sz="1200">
                <a:latin typeface="Consolas" panose="020B0609020204030204" pitchFamily="49" charset="0"/>
              </a:rPr>
              <a:t>=&gt; </a:t>
            </a:r>
            <a:r>
              <a:rPr lang="da-DK" sz="1200" smtClean="0">
                <a:latin typeface="Consolas" panose="020B0609020204030204" pitchFamily="49" charset="0"/>
              </a:rPr>
              <a:t>{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 smtClean="0">
                <a:latin typeface="Consolas" panose="020B0609020204030204" pitchFamily="49" charset="0"/>
              </a:rPr>
              <a:t>(); });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557110" y="5131167"/>
            <a:ext cx="582395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protected void </a:t>
            </a:r>
            <a:r>
              <a:rPr lang="en-US" sz="1200" b="1" smtClean="0">
                <a:latin typeface="Consolas" panose="020B0609020204030204" pitchFamily="49" charset="0"/>
              </a:rPr>
              <a:t>PresentValidationError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message,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1200">
                <a:latin typeface="Consolas" panose="020B0609020204030204" pitchFamily="49" charset="0"/>
              </a:rPr>
              <a:t> undo)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UserActionPresenter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PresentMessage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message, 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Undo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RelayCommand</a:t>
            </a:r>
            <a:r>
              <a:rPr lang="da-DK" sz="1200">
                <a:latin typeface="Consolas" panose="020B0609020204030204" pitchFamily="49" charset="0"/>
              </a:rPr>
              <a:t>(undo));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5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chemeClr val="tx1"/>
                  </a:solidFill>
                </a:rPr>
                <a:t>AX 43 520</a:t>
              </a:r>
              <a:endParaRPr lang="da-DK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rgbClr val="FF0000"/>
                  </a:solidFill>
                </a:rPr>
                <a:t>AX 43 52</a:t>
              </a:r>
              <a:endParaRPr lang="da-DK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Afrundet rektangel 15"/>
          <p:cNvSpPr/>
          <p:nvPr/>
        </p:nvSpPr>
        <p:spPr>
          <a:xfrm>
            <a:off x="5705288" y="495442"/>
            <a:ext cx="1726235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943364" y="524075"/>
            <a:ext cx="1726234" cy="503189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0115978" y="524075"/>
            <a:ext cx="1726234" cy="50318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pic>
        <p:nvPicPr>
          <p:cNvPr id="22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620" y="2171537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øjrepil 23"/>
          <p:cNvSpPr/>
          <p:nvPr/>
        </p:nvSpPr>
        <p:spPr>
          <a:xfrm flipH="1">
            <a:off x="6856296" y="3100624"/>
            <a:ext cx="3609979" cy="357303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throw new ValidationException(…)</a:t>
            </a:r>
            <a:endParaRPr lang="da-DK" sz="1200" b="1"/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3" y="3553524"/>
            <a:ext cx="990600" cy="990600"/>
          </a:xfrm>
          <a:prstGeom prst="rect">
            <a:avLst/>
          </a:prstGeom>
        </p:spPr>
      </p:pic>
      <p:sp>
        <p:nvSpPr>
          <p:cNvPr id="27" name="Afrundet rektangel 26"/>
          <p:cNvSpPr/>
          <p:nvPr/>
        </p:nvSpPr>
        <p:spPr>
          <a:xfrm>
            <a:off x="3446049" y="473477"/>
            <a:ext cx="1726235" cy="5075820"/>
          </a:xfrm>
          <a:prstGeom prst="roundRect">
            <a:avLst/>
          </a:prstGeom>
          <a:solidFill>
            <a:schemeClr val="accent1"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750827" y="1267876"/>
            <a:ext cx="334736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set</a:t>
            </a:r>
            <a:endParaRPr lang="da-DK" sz="1200" b="1"/>
          </a:p>
        </p:txBody>
      </p:sp>
      <p:sp>
        <p:nvSpPr>
          <p:cNvPr id="20" name="Højrepil 19"/>
          <p:cNvSpPr/>
          <p:nvPr/>
        </p:nvSpPr>
        <p:spPr>
          <a:xfrm>
            <a:off x="6856298" y="1915440"/>
            <a:ext cx="3577072" cy="36157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set</a:t>
            </a:r>
            <a:endParaRPr lang="da-DK" sz="1200" b="1"/>
          </a:p>
        </p:txBody>
      </p:sp>
      <p:sp>
        <p:nvSpPr>
          <p:cNvPr id="30" name="Ramme 29"/>
          <p:cNvSpPr/>
          <p:nvPr/>
        </p:nvSpPr>
        <p:spPr>
          <a:xfrm>
            <a:off x="477228" y="3528461"/>
            <a:ext cx="2229150" cy="17234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1790213" y="4654005"/>
            <a:ext cx="630560" cy="3003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Undo</a:t>
            </a:r>
            <a:endParaRPr lang="da-DK" sz="1400"/>
          </a:p>
        </p:txBody>
      </p:sp>
      <p:pic>
        <p:nvPicPr>
          <p:cNvPr id="2050" name="Picture 2" descr="Billedresultat for exclama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7" y="3839353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Højrepil 32"/>
          <p:cNvSpPr/>
          <p:nvPr/>
        </p:nvSpPr>
        <p:spPr>
          <a:xfrm flipH="1">
            <a:off x="2750827" y="3805925"/>
            <a:ext cx="3347366" cy="339319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4" name="Højrepil 33"/>
          <p:cNvSpPr/>
          <p:nvPr/>
        </p:nvSpPr>
        <p:spPr>
          <a:xfrm>
            <a:off x="2518053" y="4639720"/>
            <a:ext cx="3580140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OnPropertyChanged()</a:t>
            </a:r>
            <a:endParaRPr lang="da-DK" sz="1200" b="1"/>
          </a:p>
        </p:txBody>
      </p:sp>
      <p:sp>
        <p:nvSpPr>
          <p:cNvPr id="28" name="Tekstfelt 27"/>
          <p:cNvSpPr txBox="1"/>
          <p:nvPr/>
        </p:nvSpPr>
        <p:spPr>
          <a:xfrm>
            <a:off x="5023944" y="1329071"/>
            <a:ext cx="35573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29" name="Tekstfelt 28"/>
          <p:cNvSpPr txBox="1"/>
          <p:nvPr/>
        </p:nvSpPr>
        <p:spPr>
          <a:xfrm>
            <a:off x="4309166" y="3528461"/>
            <a:ext cx="461517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da-DK" sz="1200" smtClean="0">
                <a:latin typeface="Consolas" panose="020B0609020204030204" pitchFamily="49" charset="0"/>
              </a:rPr>
              <a:t> 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PresentValidationError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e.Message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r>
              <a:rPr lang="da-DK" sz="1200">
                <a:latin typeface="Consolas" panose="020B0609020204030204" pitchFamily="49" charset="0"/>
              </a:rPr>
              <a:t>=&gt; </a:t>
            </a:r>
            <a:r>
              <a:rPr lang="da-DK" sz="1200" smtClean="0">
                <a:latin typeface="Consolas" panose="020B0609020204030204" pitchFamily="49" charset="0"/>
              </a:rPr>
              <a:t>{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 </a:t>
            </a:r>
            <a:r>
              <a:rPr lang="da-DK" sz="1200" smtClean="0">
                <a:latin typeface="Consolas" panose="020B0609020204030204" pitchFamily="49" charset="0"/>
              </a:rPr>
              <a:t>});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23" name="Højrepil 22"/>
          <p:cNvSpPr/>
          <p:nvPr/>
        </p:nvSpPr>
        <p:spPr>
          <a:xfrm rot="1098239">
            <a:off x="2649974" y="2194673"/>
            <a:ext cx="3554808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  <p:sp>
        <p:nvSpPr>
          <p:cNvPr id="26" name="Tekstfelt 25"/>
          <p:cNvSpPr txBox="1"/>
          <p:nvPr/>
        </p:nvSpPr>
        <p:spPr>
          <a:xfrm>
            <a:off x="7964527" y="2211188"/>
            <a:ext cx="409284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Validator</a:t>
            </a:r>
            <a:r>
              <a:rPr lang="da-DK" sz="1200" b="1" smtClean="0">
                <a:latin typeface="Consolas" panose="020B0609020204030204" pitchFamily="49" charset="0"/>
              </a:rPr>
              <a:t>.ValidateLicensePlate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7" grpId="0" animBg="1"/>
      <p:bldP spid="19" grpId="0" animBg="1"/>
      <p:bldP spid="20" grpId="0" animBg="1"/>
      <p:bldP spid="30" grpId="0" animBg="1"/>
      <p:bldP spid="31" grpId="0" animBg="1"/>
      <p:bldP spid="33" grpId="0" animBg="1"/>
      <p:bldP spid="34" grpId="0" animBg="1"/>
      <p:bldP spid="28" grpId="0" animBg="1"/>
      <p:bldP spid="28" grpId="1" animBg="1"/>
      <p:bldP spid="29" grpId="0" animBg="1"/>
      <p:bldP spid="29" grpId="1" animBg="1"/>
      <p:bldP spid="23" grpId="0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4976446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Singleton-adgang til collection af domæne-objekter</a:t>
            </a:r>
            <a:endParaRPr lang="da-DK"/>
          </a:p>
          <a:p>
            <a:r>
              <a:rPr lang="da-DK"/>
              <a:t>Kontakt til </a:t>
            </a:r>
            <a:r>
              <a:rPr lang="da-DK" smtClean="0"/>
              <a:t>source for objekter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Base-klasser</a:t>
            </a: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To (små) klasser </a:t>
            </a:r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per domæne-klasse</a:t>
            </a: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chemeClr val="tx1"/>
                  </a:solidFill>
                </a:rPr>
                <a:t>AX 43 520</a:t>
              </a:r>
              <a:endParaRPr lang="da-DK" b="1">
                <a:solidFill>
                  <a:schemeClr val="tx1"/>
                </a:solidFill>
              </a:endParaRPr>
            </a:p>
          </p:txBody>
        </p:sp>
      </p:grpSp>
      <p:sp>
        <p:nvSpPr>
          <p:cNvPr id="16" name="Afrundet rektangel 15"/>
          <p:cNvSpPr/>
          <p:nvPr/>
        </p:nvSpPr>
        <p:spPr>
          <a:xfrm>
            <a:off x="5705288" y="495442"/>
            <a:ext cx="1726235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943364" y="524075"/>
            <a:ext cx="1726234" cy="503189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0115978" y="524075"/>
            <a:ext cx="1726234" cy="50318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pic>
        <p:nvPicPr>
          <p:cNvPr id="22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620" y="2171537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øjrepil 23"/>
          <p:cNvSpPr/>
          <p:nvPr/>
        </p:nvSpPr>
        <p:spPr>
          <a:xfrm flipH="1">
            <a:off x="6856296" y="3100624"/>
            <a:ext cx="3609979" cy="357303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throw</a:t>
            </a:r>
            <a:r>
              <a:rPr lang="da-DK" sz="1200" smtClean="0"/>
              <a:t> </a:t>
            </a:r>
            <a:r>
              <a:rPr lang="da-DK" sz="1200" b="1" smtClean="0"/>
              <a:t>ValidationException</a:t>
            </a:r>
            <a:endParaRPr lang="da-DK" sz="1200" b="1"/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3" y="3553524"/>
            <a:ext cx="990600" cy="990600"/>
          </a:xfrm>
          <a:prstGeom prst="rect">
            <a:avLst/>
          </a:prstGeom>
        </p:spPr>
      </p:pic>
      <p:sp>
        <p:nvSpPr>
          <p:cNvPr id="27" name="Afrundet rektangel 26"/>
          <p:cNvSpPr/>
          <p:nvPr/>
        </p:nvSpPr>
        <p:spPr>
          <a:xfrm>
            <a:off x="3446049" y="473477"/>
            <a:ext cx="1726235" cy="5075820"/>
          </a:xfrm>
          <a:prstGeom prst="roundRect">
            <a:avLst/>
          </a:prstGeom>
          <a:solidFill>
            <a:schemeClr val="accent1"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750827" y="1267876"/>
            <a:ext cx="334736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20" name="Højrepil 19"/>
          <p:cNvSpPr/>
          <p:nvPr/>
        </p:nvSpPr>
        <p:spPr>
          <a:xfrm>
            <a:off x="6856298" y="1915440"/>
            <a:ext cx="3577072" cy="36157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0" name="Ramme 29"/>
          <p:cNvSpPr/>
          <p:nvPr/>
        </p:nvSpPr>
        <p:spPr>
          <a:xfrm>
            <a:off x="477228" y="3528461"/>
            <a:ext cx="2229150" cy="17234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1790213" y="4654005"/>
            <a:ext cx="630560" cy="3003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Undo</a:t>
            </a:r>
            <a:endParaRPr lang="da-DK" sz="1400"/>
          </a:p>
        </p:txBody>
      </p:sp>
      <p:pic>
        <p:nvPicPr>
          <p:cNvPr id="2050" name="Picture 2" descr="Billedresultat for exclama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7" y="3839353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Højrepil 32"/>
          <p:cNvSpPr/>
          <p:nvPr/>
        </p:nvSpPr>
        <p:spPr>
          <a:xfrm flipH="1">
            <a:off x="2750827" y="3805925"/>
            <a:ext cx="1475342" cy="339319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4" name="Højrepil 33"/>
          <p:cNvSpPr/>
          <p:nvPr/>
        </p:nvSpPr>
        <p:spPr>
          <a:xfrm>
            <a:off x="2518053" y="4639720"/>
            <a:ext cx="3580140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OnPropertyChanged()</a:t>
            </a:r>
            <a:endParaRPr lang="da-DK" sz="1200" b="1"/>
          </a:p>
        </p:txBody>
      </p:sp>
      <p:sp>
        <p:nvSpPr>
          <p:cNvPr id="23" name="Højrepil 22"/>
          <p:cNvSpPr/>
          <p:nvPr/>
        </p:nvSpPr>
        <p:spPr>
          <a:xfrm rot="1098239">
            <a:off x="2649974" y="2194673"/>
            <a:ext cx="3554808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34412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3736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4909524" y="3614544"/>
            <a:ext cx="183466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5285530" y="1253099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Action</a:t>
            </a:r>
            <a:endParaRPr lang="da-DK"/>
          </a:p>
        </p:txBody>
      </p:sp>
      <p:sp>
        <p:nvSpPr>
          <p:cNvPr id="14" name="Højrepil 13"/>
          <p:cNvSpPr/>
          <p:nvPr/>
        </p:nvSpPr>
        <p:spPr>
          <a:xfrm rot="5400000">
            <a:off x="5020800" y="2453147"/>
            <a:ext cx="1612107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7785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363046" y="821503"/>
            <a:ext cx="4012089" cy="3852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ICommand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712197" y="2099507"/>
            <a:ext cx="3313785" cy="1296902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ControllerBase&lt;TDomainClass&gt;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586369" y="1778462"/>
            <a:ext cx="594610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abstract class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ControllerBase</a:t>
            </a:r>
            <a:r>
              <a:rPr lang="en-US" sz="1200"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en-US" sz="1200">
                <a:latin typeface="Consolas" panose="020B0609020204030204" pitchFamily="49" charset="0"/>
              </a:rPr>
              <a:t>&gt; :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ICommand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MasterDetailsViewModelBase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Catalog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 smtClean="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// etc.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da-DK" sz="1200" b="1">
                <a:latin typeface="Consolas" panose="020B0609020204030204" pitchFamily="49" charset="0"/>
              </a:rPr>
              <a:t>Execute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186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363046" y="821503"/>
            <a:ext cx="4012089" cy="3852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ICommand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712197" y="2099507"/>
            <a:ext cx="3313785" cy="1296902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DeleteControllerBase&lt;TDomainClass</a:t>
            </a:r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586371" y="1963128"/>
            <a:ext cx="625334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200" b="1">
                <a:latin typeface="Consolas" panose="020B0609020204030204" pitchFamily="49" charset="0"/>
              </a:rPr>
              <a:t>Execute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obj =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DomainObject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Catalog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Delete</a:t>
            </a:r>
            <a:r>
              <a:rPr lang="da-DK" sz="1200" smtClean="0">
                <a:latin typeface="Consolas" panose="020B0609020204030204" pitchFamily="49" charset="0"/>
              </a:rPr>
              <a:t>(obj.</a:t>
            </a:r>
            <a:r>
              <a:rPr lang="da-DK" sz="1200" b="1" smtClean="0">
                <a:latin typeface="Consolas" panose="020B0609020204030204" pitchFamily="49" charset="0"/>
              </a:rPr>
              <a:t>Key</a:t>
            </a:r>
            <a:r>
              <a:rPr lang="da-DK" sz="120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AfterModelDelete</a:t>
            </a:r>
            <a:r>
              <a:rPr lang="da-DK" sz="1200" smtClean="0">
                <a:latin typeface="Consolas" panose="020B0609020204030204" pitchFamily="49" charset="0"/>
              </a:rPr>
              <a:t>(obj</a:t>
            </a:r>
            <a:r>
              <a:rPr lang="da-DK" sz="120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864850" y="517406"/>
            <a:ext cx="1834662" cy="2409989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92098" y="517407"/>
            <a:ext cx="1726235" cy="5075820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963261" y="517407"/>
            <a:ext cx="1726234" cy="5031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>
            <a:off x="1799308" y="1358987"/>
            <a:ext cx="497646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Delete(key)</a:t>
            </a:r>
            <a:endParaRPr lang="da-DK" sz="1200" b="1"/>
          </a:p>
        </p:txBody>
      </p:sp>
      <p:sp>
        <p:nvSpPr>
          <p:cNvPr id="10" name="Højrepil 9"/>
          <p:cNvSpPr/>
          <p:nvPr/>
        </p:nvSpPr>
        <p:spPr>
          <a:xfrm>
            <a:off x="1799308" y="1886357"/>
            <a:ext cx="2555604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AfterModelDelete(key)</a:t>
            </a:r>
            <a:endParaRPr lang="da-DK" sz="1200" b="1"/>
          </a:p>
        </p:txBody>
      </p:sp>
      <p:sp>
        <p:nvSpPr>
          <p:cNvPr id="12" name="Tekstfelt 11"/>
          <p:cNvSpPr txBox="1"/>
          <p:nvPr/>
        </p:nvSpPr>
        <p:spPr>
          <a:xfrm>
            <a:off x="1887034" y="2398004"/>
            <a:ext cx="537696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virtual void </a:t>
            </a:r>
            <a:r>
              <a:rPr lang="da-DK" sz="1200" b="1">
                <a:latin typeface="Consolas" panose="020B0609020204030204" pitchFamily="49" charset="0"/>
              </a:rPr>
              <a:t>AfterModelDelete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key)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ItemViewModelSelected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latin typeface="Consolas" panose="020B0609020204030204" pitchFamily="49" charset="0"/>
              </a:rPr>
              <a:t>ItemViewModelCollection</a:t>
            </a:r>
            <a:r>
              <a:rPr lang="da-DK" sz="1200">
                <a:latin typeface="Consolas" panose="020B0609020204030204" pitchFamily="49" charset="0"/>
              </a:rPr>
              <a:t>));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1955382" y="4435536"/>
            <a:ext cx="479905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2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_masterVM.</a:t>
            </a:r>
            <a:r>
              <a:rPr lang="da-DK" sz="12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latin typeface="Consolas" panose="020B0609020204030204" pitchFamily="49" charset="0"/>
              </a:rPr>
              <a:t>_catalog, </a:t>
            </a:r>
            <a:r>
              <a:rPr lang="da-DK" sz="1200" smtClean="0">
                <a:latin typeface="Consolas" panose="020B0609020204030204" pitchFamily="49" charset="0"/>
              </a:rPr>
              <a:t>_viewModelFactory);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Højrepil 15"/>
          <p:cNvSpPr/>
          <p:nvPr/>
        </p:nvSpPr>
        <p:spPr>
          <a:xfrm rot="5400000">
            <a:off x="3880728" y="3907565"/>
            <a:ext cx="813620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7037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ControllerBase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latin typeface="Consolas" panose="020B0609020204030204" pitchFamily="49" charset="0"/>
              </a:rPr>
              <a:t>&gt; _deleteCommandController;</a:t>
            </a: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…</a:t>
            </a: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_deleteCommandController =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new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DeleteControllerBase</a:t>
            </a:r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en-US" sz="1200" smtClean="0">
                <a:latin typeface="Consolas" panose="020B0609020204030204" pitchFamily="49" charset="0"/>
              </a:rPr>
              <a:t>&gt;(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200">
                <a:latin typeface="Consolas" panose="020B0609020204030204" pitchFamily="49" charset="0"/>
              </a:rPr>
              <a:t>, </a:t>
            </a:r>
            <a:r>
              <a:rPr lang="en-US" sz="1200" smtClean="0">
                <a:latin typeface="Consolas" panose="020B0609020204030204" pitchFamily="49" charset="0"/>
              </a:rPr>
              <a:t>_catalog);</a:t>
            </a:r>
            <a:endParaRPr lang="en-US" sz="1200">
              <a:latin typeface="Consolas" panose="020B0609020204030204" pitchFamily="49" charset="0"/>
            </a:endParaRPr>
          </a:p>
          <a:p>
            <a:endParaRPr lang="en-US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…</a:t>
            </a:r>
          </a:p>
          <a:p>
            <a:endParaRPr lang="en-US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ICommand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_deleteCommandController;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833402" y="4003614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Delete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60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833402" y="4003614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Delete</a:t>
            </a:r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606812" y="2210172"/>
            <a:ext cx="3977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200">
                <a:latin typeface="Consolas" panose="020B0609020204030204" pitchFamily="49" charset="0"/>
              </a:rPr>
              <a:t>="Delete"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 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200" smtClean="0">
                <a:latin typeface="Consolas" panose="020B0609020204030204" pitchFamily="49" charset="0"/>
              </a:rPr>
              <a:t>="{…}"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200" smtClean="0">
                <a:latin typeface="Consolas" panose="020B0609020204030204" pitchFamily="49" charset="0"/>
              </a:rPr>
              <a:t>…}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    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…}"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  <a:r>
              <a:rPr lang="da-DK" sz="1200">
                <a:latin typeface="Consolas" panose="020B0609020204030204" pitchFamily="49" charset="0"/>
              </a:rPr>
              <a:t>}"/&gt;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656709" y="3468827"/>
            <a:ext cx="1834662" cy="1339996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7262455" y="4032169"/>
            <a:ext cx="1691350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Execute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102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Filters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041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096106" y="480017"/>
            <a:ext cx="10152185" cy="18149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2066190" y="741857"/>
            <a:ext cx="7731391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CollectionBase</a:t>
            </a: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&lt;Car&gt;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5882882" y="889258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5467978" y="889258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5063295" y="88925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4602206" y="889260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227090" y="88925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3812186" y="88925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3407503" y="889260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946414" y="889261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512164" y="88926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066190" y="2554425"/>
            <a:ext cx="7731391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66189" y="3480548"/>
            <a:ext cx="7731391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066189" y="4406671"/>
            <a:ext cx="7731391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Afrundet rektangel 29"/>
          <p:cNvSpPr/>
          <p:nvPr/>
        </p:nvSpPr>
        <p:spPr>
          <a:xfrm>
            <a:off x="5882882" y="572503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5421793" y="572503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4987543" y="572503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Højrepil 32"/>
          <p:cNvSpPr/>
          <p:nvPr/>
        </p:nvSpPr>
        <p:spPr>
          <a:xfrm rot="16200000" flipH="1">
            <a:off x="5478453" y="4917209"/>
            <a:ext cx="808855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smtClean="0"/>
              <a:t>Condition</a:t>
            </a:r>
            <a:endParaRPr lang="da-DK" sz="1000" b="1"/>
          </a:p>
        </p:txBody>
      </p:sp>
      <p:sp>
        <p:nvSpPr>
          <p:cNvPr id="34" name="Højrepil 33"/>
          <p:cNvSpPr/>
          <p:nvPr/>
        </p:nvSpPr>
        <p:spPr>
          <a:xfrm rot="16200000" flipH="1">
            <a:off x="5468092" y="3033958"/>
            <a:ext cx="808855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smtClean="0"/>
              <a:t>Condition</a:t>
            </a:r>
            <a:endParaRPr lang="da-DK" sz="1000" b="1"/>
          </a:p>
        </p:txBody>
      </p:sp>
      <p:sp>
        <p:nvSpPr>
          <p:cNvPr id="35" name="Højrepil 34"/>
          <p:cNvSpPr/>
          <p:nvPr/>
        </p:nvSpPr>
        <p:spPr>
          <a:xfrm rot="16200000" flipH="1">
            <a:off x="5478453" y="3966586"/>
            <a:ext cx="808855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smtClean="0"/>
              <a:t>Condition</a:t>
            </a:r>
            <a:endParaRPr lang="da-DK" sz="1000" b="1"/>
          </a:p>
        </p:txBody>
      </p:sp>
    </p:spTree>
    <p:extLst>
      <p:ext uri="{BB962C8B-B14F-4D97-AF65-F5344CB8AC3E}">
        <p14:creationId xmlns:p14="http://schemas.microsoft.com/office/powerpoint/2010/main" val="35206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146432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Overordnet navigation</a:t>
            </a:r>
          </a:p>
          <a:p>
            <a:r>
              <a:rPr lang="da-DK" smtClean="0"/>
              <a:t>Konfiguration</a:t>
            </a:r>
          </a:p>
          <a:p>
            <a:r>
              <a:rPr lang="da-DK" smtClean="0"/>
              <a:t>Fil-</a:t>
            </a:r>
            <a:r>
              <a:rPr lang="da-DK" err="1" smtClean="0"/>
              <a:t>persistens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Veldefinerede </a:t>
            </a:r>
            <a:r>
              <a:rPr lang="da-DK" err="1" smtClean="0">
                <a:solidFill>
                  <a:srgbClr val="C00000"/>
                </a:solidFill>
              </a:rPr>
              <a:t>entry</a:t>
            </a:r>
            <a:r>
              <a:rPr lang="da-DK" smtClean="0">
                <a:solidFill>
                  <a:srgbClr val="C00000"/>
                </a:solidFill>
              </a:rPr>
              <a:t>-points for nye domæne-klasser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&lt;5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(små) tilføjelser ved </a:t>
            </a:r>
            <a:r>
              <a:rPr lang="da-DK" err="1" smtClean="0">
                <a:solidFill>
                  <a:schemeClr val="accent6">
                    <a:lumMod val="75000"/>
                  </a:schemeClr>
                </a:solidFill>
              </a:rPr>
              <a:t>entry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-points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67930" y="1254193"/>
            <a:ext cx="60543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1200"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>
                <a:latin typeface="Consolas" panose="020B0609020204030204" pitchFamily="49" charset="0"/>
              </a:rPr>
              <a:t>&gt; </a:t>
            </a:r>
            <a:r>
              <a:rPr lang="en-US" sz="1200">
                <a:latin typeface="Consolas" panose="020B0609020204030204" pitchFamily="49" charset="0"/>
              </a:rPr>
              <a:t>PriceFilter</a:t>
            </a:r>
            <a:r>
              <a:rPr lang="en-US" sz="1200" smtClean="0">
                <a:latin typeface="Consolas" panose="020B0609020204030204" pitchFamily="49" charset="0"/>
              </a:rPr>
              <a:t>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en-US" sz="1200" b="1" smtClean="0">
                <a:latin typeface="Consolas" panose="020B0609020204030204" pitchFamily="49" charset="0"/>
              </a:rPr>
              <a:t>PriceCondition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obj</a:t>
            </a:r>
            <a:r>
              <a:rPr lang="en-US" sz="1200">
                <a:latin typeface="Consolas" panose="020B0609020204030204" pitchFamily="49" charset="0"/>
              </a:rPr>
              <a:t>)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{ 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obj.</a:t>
            </a:r>
            <a:r>
              <a:rPr lang="en-US" sz="1200" b="1">
                <a:latin typeface="Consolas" panose="020B0609020204030204" pitchFamily="49" charset="0"/>
              </a:rPr>
              <a:t>Price</a:t>
            </a:r>
            <a:r>
              <a:rPr lang="en-US" sz="1200">
                <a:latin typeface="Consolas" panose="020B0609020204030204" pitchFamily="49" charset="0"/>
              </a:rPr>
              <a:t> &lt; 100000</a:t>
            </a:r>
            <a:r>
              <a:rPr lang="en-US" sz="1200">
                <a:latin typeface="Consolas" panose="020B0609020204030204" pitchFamily="49" charset="0"/>
              </a:rPr>
              <a:t>;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}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...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1200" smtClean="0">
                <a:latin typeface="Consolas" panose="020B0609020204030204" pitchFamily="49" charset="0"/>
              </a:rPr>
              <a:t>() </a:t>
            </a:r>
            <a:r>
              <a:rPr lang="en-US" sz="1200">
                <a:latin typeface="Consolas" panose="020B0609020204030204" pitchFamily="49" charset="0"/>
              </a:rPr>
              <a:t>: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200">
                <a:latin typeface="Consolas" panose="020B0609020204030204" pitchFamily="49" charset="0"/>
              </a:rPr>
              <a:t>(...)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PriceFilter </a:t>
            </a:r>
            <a:r>
              <a:rPr lang="en-US" sz="1200">
                <a:latin typeface="Consolas" panose="020B0609020204030204" pitchFamily="49" charset="0"/>
              </a:rPr>
              <a:t>=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1200"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>
                <a:latin typeface="Consolas" panose="020B0609020204030204" pitchFamily="49" charset="0"/>
              </a:rPr>
              <a:t>&gt;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PriceFilter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latin typeface="Consolas" panose="020B0609020204030204" pitchFamily="49" charset="0"/>
              </a:rPr>
              <a:t>, </a:t>
            </a:r>
            <a:r>
              <a:rPr lang="en-US" sz="1200" b="1" smtClean="0">
                <a:latin typeface="Consolas" panose="020B0609020204030204" pitchFamily="49" charset="0"/>
              </a:rPr>
              <a:t>PriceCondition</a:t>
            </a:r>
            <a:r>
              <a:rPr lang="en-US" sz="1200">
                <a:latin typeface="Consolas" panose="020B0609020204030204" pitchFamily="49" charset="0"/>
              </a:rPr>
              <a:t>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latin typeface="Consolas" panose="020B0609020204030204" pitchFamily="49" charset="0"/>
              </a:rPr>
              <a:t>AddFilter</a:t>
            </a:r>
            <a:r>
              <a:rPr lang="en-US" sz="1200" smtClean="0">
                <a:latin typeface="Consolas" panose="020B0609020204030204" pitchFamily="49" charset="0"/>
              </a:rPr>
              <a:t>(PriceFilter);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...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7007960" y="3425031"/>
            <a:ext cx="4074568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en-US" sz="1200" b="1">
                <a:latin typeface="Consolas" panose="020B0609020204030204" pitchFamily="49" charset="0"/>
              </a:rPr>
              <a:t>PriceFilterOn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{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CarCatalog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Instance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PriceFilter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On</a:t>
            </a:r>
            <a:r>
              <a:rPr lang="en-US" sz="1200" smtClean="0">
                <a:latin typeface="Consolas" panose="020B0609020204030204" pitchFamily="49" charset="0"/>
              </a:rPr>
              <a:t>; </a:t>
            </a:r>
            <a:r>
              <a:rPr lang="en-US" sz="120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latin typeface="Consolas" panose="020B0609020204030204" pitchFamily="49" charset="0"/>
              </a:rPr>
              <a:t>CarCatalog</a:t>
            </a:r>
            <a:r>
              <a:rPr lang="en-US" sz="1200" smtClean="0">
                <a:latin typeface="Consolas" panose="020B0609020204030204" pitchFamily="49" charset="0"/>
              </a:rPr>
              <a:t>.</a:t>
            </a:r>
            <a:r>
              <a:rPr lang="en-US" sz="1200" b="1" smtClean="0">
                <a:latin typeface="Consolas" panose="020B0609020204030204" pitchFamily="49" charset="0"/>
              </a:rPr>
              <a:t>Instance</a:t>
            </a:r>
            <a:r>
              <a:rPr lang="en-US" sz="1200" smtClean="0">
                <a:latin typeface="Consolas" panose="020B0609020204030204" pitchFamily="49" charset="0"/>
              </a:rPr>
              <a:t>.</a:t>
            </a:r>
            <a:r>
              <a:rPr lang="en-US" sz="1200" b="1" smtClean="0">
                <a:latin typeface="Consolas" panose="020B0609020204030204" pitchFamily="49" charset="0"/>
              </a:rPr>
              <a:t>PriceFilter</a:t>
            </a:r>
            <a:r>
              <a:rPr lang="en-US" sz="1200" smtClean="0">
                <a:latin typeface="Consolas" panose="020B0609020204030204" pitchFamily="49" charset="0"/>
              </a:rPr>
              <a:t>.</a:t>
            </a:r>
            <a:r>
              <a:rPr lang="en-US" sz="1200" b="1" smtClean="0">
                <a:latin typeface="Consolas" panose="020B0609020204030204" pitchFamily="49" charset="0"/>
              </a:rPr>
              <a:t>On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=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sz="120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latin typeface="Consolas" panose="020B0609020204030204" pitchFamily="49" charset="0"/>
              </a:rPr>
              <a:t>OnPropertyChanged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ItemViewModelCollection</a:t>
            </a:r>
            <a:r>
              <a:rPr lang="en-US" sz="1200">
                <a:latin typeface="Consolas" panose="020B0609020204030204" pitchFamily="49" charset="0"/>
              </a:rPr>
              <a:t>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}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StateManager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AddViewControlState</a:t>
            </a:r>
            <a:r>
              <a:rPr lang="en-US" sz="1200"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ViewControlState</a:t>
            </a:r>
            <a:r>
              <a:rPr lang="en-US" sz="1200" smtClean="0">
                <a:latin typeface="Consolas" panose="020B0609020204030204" pitchFamily="49" charset="0"/>
              </a:rPr>
              <a:t>(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PriceFilter"</a:t>
            </a:r>
            <a:r>
              <a:rPr lang="en-US" sz="1200"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"Price below 100k"</a:t>
            </a:r>
            <a:r>
              <a:rPr lang="en-US" sz="1200">
                <a:latin typeface="Consolas" panose="020B0609020204030204" pitchFamily="49" charset="0"/>
              </a:rPr>
              <a:t>));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5019" y="1601782"/>
            <a:ext cx="63988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="{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ViewControlStates[PriceFilter].Description</a:t>
            </a:r>
            <a:r>
              <a:rPr lang="en-US" sz="1200" smtClean="0">
                <a:solidFill>
                  <a:prstClr val="black"/>
                </a:solidFill>
                <a:latin typeface="Consolas" panose="020B0609020204030204" pitchFamily="49" charset="0"/>
              </a:rPr>
              <a:t>}"/&gt;</a:t>
            </a:r>
            <a:endParaRPr lang="da-DK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ToggleSwitch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IsOn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="{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prstClr val="black"/>
                </a:solidFill>
                <a:latin typeface="Consolas" panose="020B0609020204030204" pitchFamily="49" charset="0"/>
              </a:rPr>
              <a:t>PriceFilterOn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, Mode=TwoWay}"/&gt;</a:t>
            </a:r>
            <a:endParaRPr lang="da-DK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/>
              <a:t> </a:t>
            </a:r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965701" y="5017786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MasterDetails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H="1" flipV="1">
            <a:off x="5926015" y="2116015"/>
            <a:ext cx="29309" cy="3141787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815754" y="627185"/>
            <a:ext cx="2414954" cy="5363307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pic>
        <p:nvPicPr>
          <p:cNvPr id="12" name="Billed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63" y="4072613"/>
            <a:ext cx="2172335" cy="1002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16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Udvidelser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54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747847" cy="5413147"/>
          </a:xfrm>
        </p:spPr>
        <p:txBody>
          <a:bodyPr/>
          <a:lstStyle/>
          <a:p>
            <a:r>
              <a:rPr lang="da-DK" smtClean="0"/>
              <a:t>Cross-domain logik</a:t>
            </a:r>
          </a:p>
          <a:p>
            <a:r>
              <a:rPr lang="da-DK" smtClean="0"/>
              <a:t>Cross-property validering</a:t>
            </a:r>
          </a:p>
          <a:p>
            <a:r>
              <a:rPr lang="da-DK" smtClean="0"/>
              <a:t>Database </a:t>
            </a:r>
            <a:r>
              <a:rPr lang="da-DK" smtClean="0"/>
              <a:t>(Entity Framework) integration</a:t>
            </a:r>
          </a:p>
          <a:p>
            <a:r>
              <a:rPr lang="da-DK" smtClean="0"/>
              <a:t>Web-services / Cloud</a:t>
            </a:r>
          </a:p>
          <a:p>
            <a:r>
              <a:rPr lang="da-DK" smtClean="0"/>
              <a:t>Run-time konfiguration af views (show/hide Master…)</a:t>
            </a:r>
          </a:p>
          <a:p>
            <a:r>
              <a:rPr lang="da-DK" smtClean="0"/>
              <a:t>Auto-generering af kode</a:t>
            </a:r>
          </a:p>
        </p:txBody>
      </p:sp>
      <p:pic>
        <p:nvPicPr>
          <p:cNvPr id="3074" name="Picture 2" descr="Billedresultat for road ahe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86" y="1253643"/>
            <a:ext cx="4218915" cy="42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105401" cy="5413147"/>
          </a:xfrm>
        </p:spPr>
        <p:txBody>
          <a:bodyPr/>
          <a:lstStyle/>
          <a:p>
            <a:r>
              <a:rPr lang="da-DK" smtClean="0"/>
              <a:t>Validering på property-niveau</a:t>
            </a:r>
          </a:p>
          <a:p>
            <a:r>
              <a:rPr lang="da-DK" b="1"/>
              <a:t>i</a:t>
            </a:r>
            <a:r>
              <a:rPr lang="da-DK" b="1" smtClean="0"/>
              <a:t>nt</a:t>
            </a:r>
            <a:r>
              <a:rPr lang="da-DK" smtClean="0"/>
              <a:t>: interval</a:t>
            </a:r>
          </a:p>
          <a:p>
            <a:r>
              <a:rPr lang="da-DK" b="1" err="1" smtClean="0"/>
              <a:t>string</a:t>
            </a:r>
            <a:r>
              <a:rPr lang="da-DK" smtClean="0"/>
              <a:t>: længde, indeholder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statiske metoder for generisk validering, præsen-tation med </a:t>
            </a:r>
            <a:r>
              <a:rPr lang="da-DK" err="1" smtClean="0">
                <a:solidFill>
                  <a:srgbClr val="C00000"/>
                </a:solidFill>
              </a:rPr>
              <a:t>undo</a:t>
            </a:r>
            <a:r>
              <a:rPr lang="da-DK" smtClean="0">
                <a:solidFill>
                  <a:srgbClr val="C00000"/>
                </a:solidFill>
              </a:rPr>
              <a:t>-funktion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validering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Controllers </a:t>
            </a:r>
            <a:r>
              <a:rPr lang="da-DK" i="1" smtClean="0"/>
              <a:t>out-of-the-</a:t>
            </a:r>
            <a:r>
              <a:rPr lang="da-DK" i="1" err="1" smtClean="0"/>
              <a:t>box</a:t>
            </a:r>
            <a:r>
              <a:rPr lang="da-DK" smtClean="0"/>
              <a:t> for CRUD-operationer</a:t>
            </a:r>
          </a:p>
          <a:p>
            <a:r>
              <a:rPr lang="da-DK" smtClean="0"/>
              <a:t>Aktiveres via </a:t>
            </a:r>
            <a:r>
              <a:rPr lang="da-DK" b="1" smtClean="0"/>
              <a:t>Commands</a:t>
            </a:r>
          </a:p>
          <a:p>
            <a:r>
              <a:rPr lang="da-DK" smtClean="0"/>
              <a:t>Meget små (&lt;5 linjer C#)</a:t>
            </a:r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Controllers kan tilføjes/overrides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forretningslogik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6855</TotalTime>
  <Words>2462</Words>
  <Application>Microsoft Office PowerPoint</Application>
  <PresentationFormat>Widescreen</PresentationFormat>
  <Paragraphs>914</Paragraphs>
  <Slides>74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Segoe UI</vt:lpstr>
      <vt:lpstr>Office-tema</vt:lpstr>
      <vt:lpstr>MVVM Starter</vt:lpstr>
      <vt:lpstr>Arkitektur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Validering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Filters</vt:lpstr>
      <vt:lpstr>PowerPoint-præsentation</vt:lpstr>
      <vt:lpstr>PowerPoint-præsentation</vt:lpstr>
      <vt:lpstr>PowerPoint-præsentation</vt:lpstr>
      <vt:lpstr>PowerPoint-præsentation</vt:lpstr>
      <vt:lpstr>Udvidelser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153</cp:revision>
  <dcterms:created xsi:type="dcterms:W3CDTF">2017-04-11T11:00:29Z</dcterms:created>
  <dcterms:modified xsi:type="dcterms:W3CDTF">2017-04-28T15:48:44Z</dcterms:modified>
</cp:coreProperties>
</file>