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2" y="-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F513A70-5A38-40E4-8274-698AC362F874}" type="datetimeFigureOut">
              <a:rPr lang="he-IL" smtClean="0"/>
              <a:t>כ"ד/אלול/תשע"ח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7A34ACD6-CDDF-4BC3-866C-EC83EE2473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9322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25092-8B9E-4E21-895D-FAC0621070AC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8363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25092-8B9E-4E21-895D-FAC0621070AC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6056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25092-8B9E-4E21-895D-FAC0621070AC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960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5409-19F1-4C38-B7AD-981EEBB64C32}" type="datetimeFigureOut">
              <a:rPr lang="he-IL" smtClean="0"/>
              <a:t>כ"ד/אלול/תשע"ח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CF43-7440-4EBE-9C15-BC6F5162F7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830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5409-19F1-4C38-B7AD-981EEBB64C32}" type="datetimeFigureOut">
              <a:rPr lang="he-IL" smtClean="0"/>
              <a:t>כ"ד/אלול/תשע"ח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CF43-7440-4EBE-9C15-BC6F5162F7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260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5409-19F1-4C38-B7AD-981EEBB64C32}" type="datetimeFigureOut">
              <a:rPr lang="he-IL" smtClean="0"/>
              <a:t>כ"ד/אלול/תשע"ח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CF43-7440-4EBE-9C15-BC6F5162F7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894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5409-19F1-4C38-B7AD-981EEBB64C32}" type="datetimeFigureOut">
              <a:rPr lang="he-IL" smtClean="0"/>
              <a:t>כ"ד/אלול/תשע"ח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CF43-7440-4EBE-9C15-BC6F5162F7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756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5409-19F1-4C38-B7AD-981EEBB64C32}" type="datetimeFigureOut">
              <a:rPr lang="he-IL" smtClean="0"/>
              <a:t>כ"ד/אלול/תשע"ח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CF43-7440-4EBE-9C15-BC6F5162F7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87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5409-19F1-4C38-B7AD-981EEBB64C32}" type="datetimeFigureOut">
              <a:rPr lang="he-IL" smtClean="0"/>
              <a:t>כ"ד/אלול/תשע"ח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CF43-7440-4EBE-9C15-BC6F5162F7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854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5409-19F1-4C38-B7AD-981EEBB64C32}" type="datetimeFigureOut">
              <a:rPr lang="he-IL" smtClean="0"/>
              <a:t>כ"ד/אלול/תשע"ח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CF43-7440-4EBE-9C15-BC6F5162F7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096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5409-19F1-4C38-B7AD-981EEBB64C32}" type="datetimeFigureOut">
              <a:rPr lang="he-IL" smtClean="0"/>
              <a:t>כ"ד/אלול/תשע"ח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CF43-7440-4EBE-9C15-BC6F5162F7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055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5409-19F1-4C38-B7AD-981EEBB64C32}" type="datetimeFigureOut">
              <a:rPr lang="he-IL" smtClean="0"/>
              <a:t>כ"ד/אלול/תשע"ח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CF43-7440-4EBE-9C15-BC6F5162F7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91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5409-19F1-4C38-B7AD-981EEBB64C32}" type="datetimeFigureOut">
              <a:rPr lang="he-IL" smtClean="0"/>
              <a:t>כ"ד/אלול/תשע"ח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CF43-7440-4EBE-9C15-BC6F5162F7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041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5409-19F1-4C38-B7AD-981EEBB64C32}" type="datetimeFigureOut">
              <a:rPr lang="he-IL" smtClean="0"/>
              <a:t>כ"ד/אלול/תשע"ח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CF43-7440-4EBE-9C15-BC6F5162F7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220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25409-19F1-4C38-B7AD-981EEBB64C32}" type="datetimeFigureOut">
              <a:rPr lang="he-IL" smtClean="0"/>
              <a:t>כ"ד/אלול/תשע"ח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6CF43-7440-4EBE-9C15-BC6F5162F7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47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iff"/><Relationship Id="rId2" Type="http://schemas.openxmlformats.org/officeDocument/2006/relationships/image" Target="../media/image49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3.png"/><Relationship Id="rId3" Type="http://schemas.openxmlformats.org/officeDocument/2006/relationships/image" Target="../media/image20.png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5.png"/><Relationship Id="rId9" Type="http://schemas.openxmlformats.org/officeDocument/2006/relationships/image" Target="../media/image19.png"/><Relationship Id="rId1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17" y="2632075"/>
            <a:ext cx="8664210" cy="4587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9399" y="440312"/>
                <a:ext cx="4367867" cy="433894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 reconstruction steps:</a:t>
                </a:r>
              </a:p>
              <a:p>
                <a:pPr marL="342900" indent="-342900">
                  <a:buAutoNum type="arabicPeriod"/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Fourier plane &amp; before SLM we have </a:t>
                </a:r>
                <a14:m>
                  <m:oMath xmlns:m="http://schemas.openxmlformats.org/officeDocument/2006/math">
                    <m:r>
                      <a:rPr lang="en-US" sz="160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ℱ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O</m:t>
                        </m:r>
                      </m:e>
                    </m:d>
                  </m:oMath>
                </a14:m>
                <a:endParaRPr lang="en-GB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AutoNum type="arabicPeriod"/>
                </a:pPr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Fourier plane &amp; after SLM we have</a:t>
                </a:r>
                <a:b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ℱ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O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CPM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GB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AutoNum type="arabicPeriod"/>
                </a:pPr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the CCD plane we have the interference pattern of the Fourier transform of step 2</a:t>
                </a:r>
                <a:b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ℱ</m:t>
                                </m:r>
                              </m:e>
                              <m:sup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p>
                            </m:sSup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ℱ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O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CPM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O</m:t>
                            </m:r>
                            <m:r>
                              <a:rPr lang="en-GB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  <m:r>
                              <a:rPr lang="en-US" sz="1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ℱ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GB" sz="1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CPM</m:t>
                                </m:r>
                              </m:e>
                            </m:d>
                            <m:r>
                              <a:rPr lang="en-GB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Const</m:t>
                            </m:r>
                            <m:r>
                              <a:rPr lang="en-GB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</m:e>
                        </m:d>
                      </m:e>
                      <m:sup>
                        <m: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phase shifting we have</a:t>
                </a:r>
                <a:b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ℱ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CPM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Const</m:t>
                        </m:r>
                      </m:e>
                      <m:sup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steps 1-4 for pinhole instead of O gives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ℱ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CPM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Const</m:t>
                        </m:r>
                      </m:e>
                      <m:sup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Correlation of what we have in 4 and 5 gives the object reconstruction</a:t>
                </a:r>
                <a:b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ℱ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GB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CPM</m:t>
                            </m:r>
                          </m:e>
                        </m:d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Const</m:t>
                            </m:r>
                          </m:e>
                          <m:sup>
                            <m:r>
                              <a:rPr lang="en-GB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GB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ℱ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GB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CPM</m:t>
                            </m:r>
                          </m:e>
                        </m:d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Const</m:t>
                            </m:r>
                          </m:e>
                          <m:sup>
                            <m: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AutoNum type="arabicPeriod"/>
                </a:pPr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he-IL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9" y="440312"/>
                <a:ext cx="4367867" cy="4338945"/>
              </a:xfrm>
              <a:prstGeom prst="rect">
                <a:avLst/>
              </a:prstGeom>
              <a:blipFill>
                <a:blip r:embed="rId3"/>
                <a:stretch>
                  <a:fillRect l="-838" r="-15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3657600" y="38100"/>
            <a:ext cx="543877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Coherent COACH Phase Imaging</a:t>
            </a:r>
          </a:p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channel 4-f system with phase mask pinhole</a:t>
            </a:r>
            <a:endParaRPr lang="he-I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35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0" t="4167" r="5493" b="6894"/>
          <a:stretch/>
        </p:blipFill>
        <p:spPr>
          <a:xfrm>
            <a:off x="1790341" y="914400"/>
            <a:ext cx="7561478" cy="59181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0" y="38100"/>
            <a:ext cx="543877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Coherent COACH Phase Imaging</a:t>
            </a:r>
          </a:p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Dual channel 4-f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system,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results</a:t>
            </a:r>
            <a:endParaRPr lang="he-I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" y="499765"/>
            <a:ext cx="2971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Object size=[400,400] pixels</a:t>
            </a:r>
            <a:endParaRPr lang="he-IL" dirty="0"/>
          </a:p>
        </p:txBody>
      </p:sp>
      <p:sp>
        <p:nvSpPr>
          <p:cNvPr id="23" name="TextBox 22"/>
          <p:cNvSpPr txBox="1"/>
          <p:nvPr/>
        </p:nvSpPr>
        <p:spPr>
          <a:xfrm>
            <a:off x="10605809" y="4210952"/>
            <a:ext cx="151414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MSE = </a:t>
            </a:r>
            <a:r>
              <a:rPr lang="en-US" sz="1600" dirty="0" smtClean="0">
                <a:solidFill>
                  <a:srgbClr val="FF0000"/>
                </a:solidFill>
              </a:rPr>
              <a:t>1.06</a:t>
            </a:r>
            <a:endParaRPr lang="he-IL" sz="1600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05675" y="5191125"/>
            <a:ext cx="428625" cy="514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629525" y="4405798"/>
            <a:ext cx="3066020" cy="86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050" y="3624590"/>
            <a:ext cx="1447441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Object Amp = 1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19394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57600" y="38100"/>
            <a:ext cx="543877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Coherent COACH Phase Imaging</a:t>
            </a:r>
          </a:p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Dual channel 4-f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system,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 object</a:t>
            </a:r>
            <a:endParaRPr lang="he-I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7" t="4318" r="5265" b="7046"/>
          <a:stretch/>
        </p:blipFill>
        <p:spPr>
          <a:xfrm>
            <a:off x="58189" y="972589"/>
            <a:ext cx="4583167" cy="356062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826948" y="3114293"/>
            <a:ext cx="258907" cy="257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TextBox 22"/>
          <p:cNvSpPr txBox="1"/>
          <p:nvPr/>
        </p:nvSpPr>
        <p:spPr>
          <a:xfrm>
            <a:off x="3085855" y="3056157"/>
            <a:ext cx="151414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MSE = </a:t>
            </a:r>
            <a:r>
              <a:rPr lang="en-US" sz="1600" dirty="0" smtClean="0">
                <a:solidFill>
                  <a:srgbClr val="FF0000"/>
                </a:solidFill>
              </a:rPr>
              <a:t>0.15</a:t>
            </a:r>
            <a:endParaRPr lang="he-IL" sz="16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5" t="4167" r="5039" b="6591"/>
          <a:stretch/>
        </p:blipFill>
        <p:spPr>
          <a:xfrm>
            <a:off x="7583491" y="939307"/>
            <a:ext cx="4498798" cy="349576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804544" y="3448353"/>
            <a:ext cx="258907" cy="257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11063451" y="3390217"/>
            <a:ext cx="151414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MSE = </a:t>
            </a:r>
            <a:r>
              <a:rPr lang="en-US" sz="1600" dirty="0" smtClean="0">
                <a:solidFill>
                  <a:srgbClr val="FF0000"/>
                </a:solidFill>
              </a:rPr>
              <a:t>0.14</a:t>
            </a:r>
            <a:endParaRPr lang="he-IL" sz="16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2" t="3858" r="5207" b="6481"/>
          <a:stretch/>
        </p:blipFill>
        <p:spPr>
          <a:xfrm>
            <a:off x="3787324" y="4636708"/>
            <a:ext cx="4782548" cy="37448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41840" y="7775042"/>
            <a:ext cx="258907" cy="257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TextBox 14"/>
          <p:cNvSpPr txBox="1"/>
          <p:nvPr/>
        </p:nvSpPr>
        <p:spPr>
          <a:xfrm>
            <a:off x="6729147" y="7693663"/>
            <a:ext cx="151414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MSE = </a:t>
            </a:r>
            <a:r>
              <a:rPr lang="en-US" sz="1600" dirty="0" smtClean="0">
                <a:solidFill>
                  <a:srgbClr val="FF0000"/>
                </a:solidFill>
              </a:rPr>
              <a:t>0.09</a:t>
            </a:r>
            <a:endParaRPr lang="he-IL" sz="1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35404" y="1643821"/>
            <a:ext cx="11768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z=f-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6573365" y="5255860"/>
            <a:ext cx="11768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z=f+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10127191" y="1541707"/>
            <a:ext cx="11768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z=f-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endParaRPr lang="he-IL" dirty="0"/>
          </a:p>
        </p:txBody>
      </p:sp>
      <p:sp>
        <p:nvSpPr>
          <p:cNvPr id="19" name="TextBox 18"/>
          <p:cNvSpPr txBox="1"/>
          <p:nvPr/>
        </p:nvSpPr>
        <p:spPr>
          <a:xfrm>
            <a:off x="58190" y="6451996"/>
            <a:ext cx="9800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=1mm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7342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122" y="4801285"/>
            <a:ext cx="1152114" cy="111820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981" y="4798895"/>
            <a:ext cx="1074640" cy="112528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3686" y="3583326"/>
            <a:ext cx="1126206" cy="104819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6217" y="3577313"/>
            <a:ext cx="1084404" cy="104684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4203" y="4782062"/>
            <a:ext cx="1188481" cy="108868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69728" y="4798895"/>
            <a:ext cx="1088438" cy="107685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72203" y="3533749"/>
            <a:ext cx="1131200" cy="114734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69728" y="3579742"/>
            <a:ext cx="1107845" cy="109070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55085" y="2363242"/>
            <a:ext cx="1121354" cy="117050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80049" y="2365206"/>
            <a:ext cx="1130666" cy="115541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129518"/>
              </p:ext>
            </p:extLst>
          </p:nvPr>
        </p:nvGraphicFramePr>
        <p:xfrm>
          <a:off x="4056912" y="10083"/>
          <a:ext cx="8127999" cy="596376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021704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351236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42697721"/>
                    </a:ext>
                  </a:extLst>
                </a:gridCol>
              </a:tblGrid>
              <a:tr h="1042634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Object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Pinhole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                  Record</a:t>
                      </a:r>
                    </a:p>
                    <a:p>
                      <a:pPr rtl="1"/>
                      <a:endParaRPr lang="en-US" dirty="0" smtClean="0"/>
                    </a:p>
                    <a:p>
                      <a:pPr rtl="1"/>
                      <a:endParaRPr lang="en-US" dirty="0" smtClean="0"/>
                    </a:p>
                    <a:p>
                      <a:pPr rtl="1"/>
                      <a:r>
                        <a:rPr lang="en-US" dirty="0" smtClean="0"/>
                        <a:t>Plane</a:t>
                      </a:r>
                      <a:r>
                        <a:rPr lang="en-US" baseline="0" dirty="0" smtClean="0"/>
                        <a:t> of interest</a:t>
                      </a:r>
                      <a:endParaRPr lang="en-US" dirty="0" smtClean="0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559537"/>
                  </a:ext>
                </a:extLst>
              </a:tr>
              <a:tr h="1169478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Object</a:t>
                      </a:r>
                      <a:r>
                        <a:rPr lang="en-US" baseline="0" dirty="0" smtClean="0"/>
                        <a:t> plane</a:t>
                      </a:r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73321"/>
                  </a:ext>
                </a:extLst>
              </a:tr>
              <a:tr h="1169478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Fourier plane,</a:t>
                      </a:r>
                      <a:r>
                        <a:rPr lang="en-US" baseline="0" dirty="0" smtClean="0"/>
                        <a:t> before SLM</a:t>
                      </a:r>
                      <a:endParaRPr lang="he-IL" baseline="0" dirty="0" smtClean="0"/>
                    </a:p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*cropped snapshot: central [200,200] pixels out of [1000,1000] pixel total space*</a:t>
                      </a:r>
                      <a:endParaRPr lang="he-IL" sz="1100" dirty="0" smtClean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789869"/>
                  </a:ext>
                </a:extLst>
              </a:tr>
              <a:tr h="1169478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Fourier plane, after SLM</a:t>
                      </a:r>
                      <a:endParaRPr lang="he-IL" dirty="0" smtClean="0"/>
                    </a:p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*cropped snapshot: central [200,200] pixels out of [1000,1000] pixel total space*</a:t>
                      </a:r>
                      <a:endParaRPr lang="he-IL" sz="1100" dirty="0" smtClean="0"/>
                    </a:p>
                    <a:p>
                      <a:pPr rtl="1"/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822655"/>
                  </a:ext>
                </a:extLst>
              </a:tr>
              <a:tr h="126661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CCD plane </a:t>
                      </a:r>
                    </a:p>
                    <a:p>
                      <a:pPr rtl="1"/>
                      <a:r>
                        <a:rPr lang="en-US" dirty="0" smtClean="0"/>
                        <a:t>(no</a:t>
                      </a:r>
                      <a:r>
                        <a:rPr lang="en-US" baseline="0" dirty="0" smtClean="0"/>
                        <a:t> reference wave)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143059"/>
                  </a:ext>
                </a:extLst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45239" y="1227355"/>
            <a:ext cx="1157445" cy="113785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13506" y="2451309"/>
            <a:ext cx="1130245" cy="101342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15"/>
          <a:srcRect t="6814"/>
          <a:stretch/>
        </p:blipFill>
        <p:spPr>
          <a:xfrm>
            <a:off x="6857286" y="2464838"/>
            <a:ext cx="1124696" cy="99989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0" y="-75809"/>
            <a:ext cx="3829697" cy="187743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Coherent COACH Phase Imaging</a:t>
            </a:r>
          </a:p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channel 4-f system with phase mask pinhole, intermediate stages</a:t>
            </a:r>
            <a:endParaRPr lang="he-I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72203" y="1234925"/>
            <a:ext cx="473826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Amp</a:t>
            </a:r>
            <a:endParaRPr lang="he-IL" sz="1200" dirty="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672203" y="2416739"/>
            <a:ext cx="1926012" cy="290177"/>
            <a:chOff x="7674722" y="3366655"/>
            <a:chExt cx="1926012" cy="290177"/>
          </a:xfrm>
        </p:grpSpPr>
        <p:sp>
          <p:nvSpPr>
            <p:cNvPr id="20" name="TextBox 19"/>
            <p:cNvSpPr txBox="1"/>
            <p:nvPr/>
          </p:nvSpPr>
          <p:spPr>
            <a:xfrm>
              <a:off x="7674722" y="3366655"/>
              <a:ext cx="473826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Amp</a:t>
              </a:r>
              <a:endParaRPr lang="he-IL" sz="12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005451" y="3379833"/>
              <a:ext cx="595283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Phase</a:t>
              </a:r>
              <a:endParaRPr lang="he-IL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672203" y="3579742"/>
            <a:ext cx="473826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Amp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47327" y="3612794"/>
            <a:ext cx="59528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Phase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60122" y="4770834"/>
            <a:ext cx="473826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Amp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978773" y="4765201"/>
            <a:ext cx="59528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Phase</a:t>
            </a:r>
            <a:endParaRPr lang="he-IL" sz="1200" dirty="0">
              <a:solidFill>
                <a:srgbClr val="FF0000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6866040" y="1234925"/>
            <a:ext cx="2377711" cy="1181814"/>
            <a:chOff x="4868559" y="2184841"/>
            <a:chExt cx="2377711" cy="1181814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869564" y="2189930"/>
              <a:ext cx="1132513" cy="1176725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113757" y="2198019"/>
              <a:ext cx="1132513" cy="1168636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6079345" y="2198018"/>
              <a:ext cx="595283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Phase</a:t>
              </a:r>
              <a:endParaRPr lang="he-IL" sz="1200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868559" y="2184841"/>
              <a:ext cx="473826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Amp</a:t>
              </a:r>
              <a:endParaRPr lang="he-IL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866040" y="2394000"/>
            <a:ext cx="1805577" cy="299737"/>
            <a:chOff x="4868559" y="3343916"/>
            <a:chExt cx="1805577" cy="299737"/>
          </a:xfrm>
        </p:grpSpPr>
        <p:sp>
          <p:nvSpPr>
            <p:cNvPr id="38" name="TextBox 37"/>
            <p:cNvSpPr txBox="1"/>
            <p:nvPr/>
          </p:nvSpPr>
          <p:spPr>
            <a:xfrm>
              <a:off x="4868559" y="3343916"/>
              <a:ext cx="473826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Amp</a:t>
              </a:r>
              <a:endParaRPr lang="he-IL" sz="1200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078853" y="3366654"/>
              <a:ext cx="595283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Phase</a:t>
              </a:r>
              <a:endParaRPr lang="he-IL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866039" y="3611382"/>
            <a:ext cx="473826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Amp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71654" y="4785434"/>
            <a:ext cx="473826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Amp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087079" y="3621487"/>
            <a:ext cx="59528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Phase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75767" y="4782062"/>
            <a:ext cx="59528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Phase</a:t>
            </a:r>
            <a:endParaRPr lang="he-IL" sz="1200" dirty="0">
              <a:solidFill>
                <a:srgbClr val="FF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988687" y="1183236"/>
            <a:ext cx="1107845" cy="1175727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1002931" y="1227355"/>
            <a:ext cx="59528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Phase</a:t>
            </a:r>
            <a:endParaRPr lang="he-IL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65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5811017"/>
                  </p:ext>
                </p:extLst>
              </p:nvPr>
            </p:nvGraphicFramePr>
            <p:xfrm>
              <a:off x="4056912" y="10083"/>
              <a:ext cx="8127999" cy="7442648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60217047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93512366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842697721"/>
                        </a:ext>
                      </a:extLst>
                    </a:gridCol>
                  </a:tblGrid>
                  <a:tr h="1213926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dirty="0" smtClean="0"/>
                            <a:t>Object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dirty="0" smtClean="0"/>
                            <a:t>Pinhole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dirty="0" smtClean="0"/>
                            <a:t>                  Record</a:t>
                          </a:r>
                        </a:p>
                        <a:p>
                          <a:pPr rtl="1"/>
                          <a:endParaRPr lang="en-US" dirty="0" smtClean="0"/>
                        </a:p>
                        <a:p>
                          <a:pPr rtl="1"/>
                          <a:endParaRPr lang="en-US" dirty="0" smtClean="0"/>
                        </a:p>
                        <a:p>
                          <a:pPr rtl="1"/>
                          <a:r>
                            <a:rPr lang="en-US" dirty="0" smtClean="0"/>
                            <a:t>Plane</a:t>
                          </a:r>
                          <a:r>
                            <a:rPr lang="en-US" baseline="0" dirty="0" smtClean="0"/>
                            <a:t> of interest</a:t>
                          </a:r>
                          <a:endParaRPr lang="en-US" dirty="0" smtClean="0"/>
                        </a:p>
                      </a:txBody>
                      <a:tcP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8559537"/>
                      </a:ext>
                    </a:extLst>
                  </a:tr>
                  <a:tr h="1213926"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800" dirty="0" smtClean="0"/>
                            <a:t>Interference in CCD plane for</a:t>
                          </a:r>
                        </a:p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he-IL" sz="1100" i="0" dirty="0" smtClean="0"/>
                        </a:p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3973321"/>
                      </a:ext>
                    </a:extLst>
                  </a:tr>
                  <a:tr h="1213926"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800" dirty="0" smtClean="0"/>
                            <a:t>Interference in CCD plane for</a:t>
                          </a:r>
                        </a:p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120</m:t>
                                </m:r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he-IL" sz="1100" i="0" dirty="0" smtClean="0"/>
                        </a:p>
                        <a:p>
                          <a:pPr marL="0" marR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2789869"/>
                      </a:ext>
                    </a:extLst>
                  </a:tr>
                  <a:tr h="1213926"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800" dirty="0" smtClean="0"/>
                            <a:t>Interference in CCD plane for</a:t>
                          </a:r>
                        </a:p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240</m:t>
                                </m:r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he-IL" sz="1100" i="0" dirty="0" smtClean="0"/>
                        </a:p>
                        <a:p>
                          <a:pPr rtl="1"/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9822655"/>
                      </a:ext>
                    </a:extLst>
                  </a:tr>
                  <a:tr h="1293472"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dirty="0" smtClean="0"/>
                            <a:t>Resulting Hologram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7143059"/>
                      </a:ext>
                    </a:extLst>
                  </a:tr>
                  <a:tr h="1293472">
                    <a:tc gridSpan="2"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700" dirty="0" smtClean="0"/>
                            <a:t>Correlation between pinhole</a:t>
                          </a:r>
                          <a:r>
                            <a:rPr lang="en-US" sz="1700" baseline="0" dirty="0" smtClean="0"/>
                            <a:t> &amp; object holograms</a:t>
                          </a:r>
                          <a:endParaRPr lang="he-IL" sz="17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80115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5811017"/>
                  </p:ext>
                </p:extLst>
              </p:nvPr>
            </p:nvGraphicFramePr>
            <p:xfrm>
              <a:off x="4056912" y="10083"/>
              <a:ext cx="8127999" cy="7442648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60217047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93512366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842697721"/>
                        </a:ext>
                      </a:extLst>
                    </a:gridCol>
                  </a:tblGrid>
                  <a:tr h="1213926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dirty="0" smtClean="0"/>
                            <a:t>Object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dirty="0" smtClean="0"/>
                            <a:t>Pinhole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dirty="0" smtClean="0"/>
                            <a:t>                  Record</a:t>
                          </a:r>
                        </a:p>
                        <a:p>
                          <a:pPr rtl="1"/>
                          <a:endParaRPr lang="en-US" dirty="0" smtClean="0"/>
                        </a:p>
                        <a:p>
                          <a:pPr rtl="1"/>
                          <a:endParaRPr lang="en-US" dirty="0" smtClean="0"/>
                        </a:p>
                        <a:p>
                          <a:pPr rtl="1"/>
                          <a:r>
                            <a:rPr lang="en-US" dirty="0" smtClean="0"/>
                            <a:t>Plane</a:t>
                          </a:r>
                          <a:r>
                            <a:rPr lang="en-US" baseline="0" dirty="0" smtClean="0"/>
                            <a:t> of interest</a:t>
                          </a:r>
                          <a:endParaRPr lang="en-US" dirty="0" smtClean="0"/>
                        </a:p>
                      </a:txBody>
                      <a:tcP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8559537"/>
                      </a:ext>
                    </a:extLst>
                  </a:tr>
                  <a:tr h="1213926"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2000" r="-449" b="-4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3973321"/>
                      </a:ext>
                    </a:extLst>
                  </a:tr>
                  <a:tr h="1213926"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3015" r="-449" b="-3145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2789869"/>
                      </a:ext>
                    </a:extLst>
                  </a:tr>
                  <a:tr h="1213926"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03015" r="-449" b="-2145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9822655"/>
                      </a:ext>
                    </a:extLst>
                  </a:tr>
                  <a:tr h="1293472"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dirty="0" smtClean="0"/>
                            <a:t>Resulting Hologram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7143059"/>
                      </a:ext>
                    </a:extLst>
                  </a:tr>
                  <a:tr h="1293472">
                    <a:tc gridSpan="2"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700" dirty="0" smtClean="0"/>
                            <a:t>Correlation between pinhole</a:t>
                          </a:r>
                          <a:r>
                            <a:rPr lang="en-US" sz="1700" baseline="0" dirty="0" smtClean="0"/>
                            <a:t> &amp; object holograms</a:t>
                          </a:r>
                          <a:endParaRPr lang="he-IL" sz="17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801159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954" y="6186434"/>
            <a:ext cx="1022025" cy="120106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4095" y="6195959"/>
            <a:ext cx="1004890" cy="12073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2966" y="4929430"/>
            <a:ext cx="1030146" cy="12050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7503" y="4922349"/>
            <a:ext cx="1074883" cy="12050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1527" y="4884249"/>
            <a:ext cx="1151323" cy="12304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90517" y="4891436"/>
            <a:ext cx="1067888" cy="126204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" y="-75809"/>
            <a:ext cx="3920066" cy="187743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Coherent COACH Phase Imaging</a:t>
            </a:r>
          </a:p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channel 4-f system with phase mask pinhole, phase shifting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(CPM peripheral shifted)</a:t>
            </a:r>
            <a:endParaRPr lang="he-I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682714" y="4857681"/>
            <a:ext cx="473826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Amp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001365" y="4852048"/>
            <a:ext cx="59528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Phase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82966" y="4891436"/>
            <a:ext cx="473826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Amp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087079" y="4888064"/>
            <a:ext cx="59528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Phase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87079" y="6095560"/>
            <a:ext cx="473826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Amp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659491" y="6114610"/>
            <a:ext cx="68299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Phase</a:t>
            </a:r>
            <a:endParaRPr lang="he-IL" sz="12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97189" y="1235587"/>
            <a:ext cx="1132383" cy="11924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12248" y="2482443"/>
            <a:ext cx="1106933" cy="11541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54906" y="3683346"/>
            <a:ext cx="1100252" cy="11541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47899" y="1230415"/>
            <a:ext cx="1032419" cy="12274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47899" y="2433422"/>
            <a:ext cx="1032419" cy="12076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47899" y="3641490"/>
            <a:ext cx="1071854" cy="125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2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4" t="4341" r="5078" b="7118"/>
          <a:stretch/>
        </p:blipFill>
        <p:spPr>
          <a:xfrm>
            <a:off x="1876425" y="923924"/>
            <a:ext cx="7505700" cy="5782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0" y="38100"/>
            <a:ext cx="543877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Coherent COACH Phase Imaging</a:t>
            </a:r>
          </a:p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Dual channel 4-f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system,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results</a:t>
            </a:r>
            <a:endParaRPr lang="he-I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" y="499765"/>
            <a:ext cx="2971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Object size=[200,100] pixels</a:t>
            </a:r>
            <a:endParaRPr lang="he-IL" dirty="0"/>
          </a:p>
        </p:txBody>
      </p:sp>
      <p:sp>
        <p:nvSpPr>
          <p:cNvPr id="23" name="TextBox 22"/>
          <p:cNvSpPr txBox="1"/>
          <p:nvPr/>
        </p:nvSpPr>
        <p:spPr>
          <a:xfrm>
            <a:off x="10605809" y="4210952"/>
            <a:ext cx="151414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MSE = 0.11</a:t>
            </a:r>
            <a:endParaRPr lang="he-IL" sz="1600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197115" y="5095875"/>
            <a:ext cx="347951" cy="487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629525" y="4405798"/>
            <a:ext cx="3066020" cy="86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050" y="3624590"/>
            <a:ext cx="185737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Object Amp = random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87083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3" t="4340" r="4818" b="6250"/>
          <a:stretch/>
        </p:blipFill>
        <p:spPr>
          <a:xfrm>
            <a:off x="1743075" y="923924"/>
            <a:ext cx="7658100" cy="5886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0" y="38100"/>
            <a:ext cx="543877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Coherent COACH Phase Imaging</a:t>
            </a:r>
          </a:p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Dual channel 4-f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system,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results</a:t>
            </a:r>
            <a:endParaRPr lang="he-I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" y="499765"/>
            <a:ext cx="2971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Object size=[400,400] pixels</a:t>
            </a:r>
            <a:endParaRPr lang="he-IL" dirty="0"/>
          </a:p>
        </p:txBody>
      </p:sp>
      <p:sp>
        <p:nvSpPr>
          <p:cNvPr id="23" name="TextBox 22"/>
          <p:cNvSpPr txBox="1"/>
          <p:nvPr/>
        </p:nvSpPr>
        <p:spPr>
          <a:xfrm>
            <a:off x="10605809" y="4210952"/>
            <a:ext cx="151414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MSE = 0.1</a:t>
            </a:r>
            <a:endParaRPr lang="he-IL" sz="1600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92315" y="4867275"/>
            <a:ext cx="1299185" cy="1021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629525" y="4405798"/>
            <a:ext cx="3066020" cy="86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050" y="3624590"/>
            <a:ext cx="1447441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Object Amp = 1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13601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4" t="3819" r="5339" b="6424"/>
          <a:stretch/>
        </p:blipFill>
        <p:spPr>
          <a:xfrm>
            <a:off x="1752600" y="895350"/>
            <a:ext cx="7610475" cy="59796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0" y="38100"/>
            <a:ext cx="543877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Coherent COACH Phase Imaging</a:t>
            </a:r>
          </a:p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Dual channel 4-f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system,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results</a:t>
            </a:r>
            <a:endParaRPr lang="he-I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" y="499765"/>
            <a:ext cx="2971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Object size=[400,400] pixels</a:t>
            </a:r>
            <a:endParaRPr lang="he-IL" dirty="0"/>
          </a:p>
        </p:txBody>
      </p:sp>
      <p:sp>
        <p:nvSpPr>
          <p:cNvPr id="23" name="TextBox 22"/>
          <p:cNvSpPr txBox="1"/>
          <p:nvPr/>
        </p:nvSpPr>
        <p:spPr>
          <a:xfrm>
            <a:off x="10605809" y="4210952"/>
            <a:ext cx="151414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MSE = 1.07</a:t>
            </a:r>
            <a:endParaRPr lang="he-IL" sz="1600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05675" y="5191125"/>
            <a:ext cx="428625" cy="514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629525" y="4405798"/>
            <a:ext cx="3066020" cy="86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050" y="3624590"/>
            <a:ext cx="1447441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Object Amp = 1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99173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954" y="6157859"/>
            <a:ext cx="1227071" cy="120106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0439" y="6126342"/>
            <a:ext cx="1181100" cy="124777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8391" y="4874798"/>
            <a:ext cx="1398882" cy="12114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0931" y="4878429"/>
            <a:ext cx="1477725" cy="130840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64706" y="4864320"/>
            <a:ext cx="1387605" cy="12502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7187" y="4886834"/>
            <a:ext cx="1387605" cy="12277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7312600"/>
                  </p:ext>
                </p:extLst>
              </p:nvPr>
            </p:nvGraphicFramePr>
            <p:xfrm>
              <a:off x="4056912" y="10083"/>
              <a:ext cx="8127999" cy="7442648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60217047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93512366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842697721"/>
                        </a:ext>
                      </a:extLst>
                    </a:gridCol>
                  </a:tblGrid>
                  <a:tr h="1213926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dirty="0" smtClean="0"/>
                            <a:t>Object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dirty="0" smtClean="0"/>
                            <a:t>Pinhole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dirty="0" smtClean="0"/>
                            <a:t>                  Record</a:t>
                          </a:r>
                        </a:p>
                        <a:p>
                          <a:pPr rtl="1"/>
                          <a:endParaRPr lang="en-US" dirty="0" smtClean="0"/>
                        </a:p>
                        <a:p>
                          <a:pPr rtl="1"/>
                          <a:endParaRPr lang="en-US" dirty="0" smtClean="0"/>
                        </a:p>
                        <a:p>
                          <a:pPr rtl="1"/>
                          <a:r>
                            <a:rPr lang="en-US" dirty="0" smtClean="0"/>
                            <a:t>Plane</a:t>
                          </a:r>
                          <a:r>
                            <a:rPr lang="en-US" baseline="0" dirty="0" smtClean="0"/>
                            <a:t> of interest</a:t>
                          </a:r>
                          <a:endParaRPr lang="en-US" dirty="0" smtClean="0"/>
                        </a:p>
                      </a:txBody>
                      <a:tcP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8559537"/>
                      </a:ext>
                    </a:extLst>
                  </a:tr>
                  <a:tr h="1213926"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800" dirty="0" smtClean="0"/>
                            <a:t>Interference in CCD plane for</a:t>
                          </a:r>
                        </a:p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he-IL" sz="1100" i="0" dirty="0" smtClean="0"/>
                        </a:p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3973321"/>
                      </a:ext>
                    </a:extLst>
                  </a:tr>
                  <a:tr h="1213926"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800" dirty="0" smtClean="0"/>
                            <a:t>Interference in CCD plane for</a:t>
                          </a:r>
                        </a:p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120</m:t>
                                </m:r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he-IL" sz="1100" i="0" dirty="0" smtClean="0"/>
                        </a:p>
                        <a:p>
                          <a:pPr marL="0" marR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2789869"/>
                      </a:ext>
                    </a:extLst>
                  </a:tr>
                  <a:tr h="1213926"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800" dirty="0" smtClean="0"/>
                            <a:t>Interference in CCD plane for</a:t>
                          </a:r>
                        </a:p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240</m:t>
                                </m:r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he-IL" sz="1100" i="0" dirty="0" smtClean="0"/>
                        </a:p>
                        <a:p>
                          <a:pPr rtl="1"/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9822655"/>
                      </a:ext>
                    </a:extLst>
                  </a:tr>
                  <a:tr h="1293472"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dirty="0" smtClean="0"/>
                            <a:t>Resulting Hologram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7143059"/>
                      </a:ext>
                    </a:extLst>
                  </a:tr>
                  <a:tr h="1293472">
                    <a:tc gridSpan="2"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700" dirty="0" smtClean="0"/>
                            <a:t>Correlation between pinhole</a:t>
                          </a:r>
                          <a:r>
                            <a:rPr lang="en-US" sz="1700" baseline="0" dirty="0" smtClean="0"/>
                            <a:t> &amp; object holograms</a:t>
                          </a:r>
                          <a:endParaRPr lang="he-IL" sz="17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80115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7312600"/>
                  </p:ext>
                </p:extLst>
              </p:nvPr>
            </p:nvGraphicFramePr>
            <p:xfrm>
              <a:off x="4056912" y="10083"/>
              <a:ext cx="8127999" cy="7442648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60217047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93512366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842697721"/>
                        </a:ext>
                      </a:extLst>
                    </a:gridCol>
                  </a:tblGrid>
                  <a:tr h="1213926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dirty="0" smtClean="0"/>
                            <a:t>Object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dirty="0" smtClean="0"/>
                            <a:t>Pinhole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dirty="0" smtClean="0"/>
                            <a:t>                  Record</a:t>
                          </a:r>
                        </a:p>
                        <a:p>
                          <a:pPr rtl="1"/>
                          <a:endParaRPr lang="en-US" dirty="0" smtClean="0"/>
                        </a:p>
                        <a:p>
                          <a:pPr rtl="1"/>
                          <a:endParaRPr lang="en-US" dirty="0" smtClean="0"/>
                        </a:p>
                        <a:p>
                          <a:pPr rtl="1"/>
                          <a:r>
                            <a:rPr lang="en-US" dirty="0" smtClean="0"/>
                            <a:t>Plane</a:t>
                          </a:r>
                          <a:r>
                            <a:rPr lang="en-US" baseline="0" dirty="0" smtClean="0"/>
                            <a:t> of interest</a:t>
                          </a:r>
                          <a:endParaRPr lang="en-US" dirty="0" smtClean="0"/>
                        </a:p>
                      </a:txBody>
                      <a:tcP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8559537"/>
                      </a:ext>
                    </a:extLst>
                  </a:tr>
                  <a:tr h="1213926"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9"/>
                          <a:stretch>
                            <a:fillRect l="-200000" t="-102000" r="-449" b="-4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3973321"/>
                      </a:ext>
                    </a:extLst>
                  </a:tr>
                  <a:tr h="1213926"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9"/>
                          <a:stretch>
                            <a:fillRect l="-200000" t="-203015" r="-449" b="-3145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2789869"/>
                      </a:ext>
                    </a:extLst>
                  </a:tr>
                  <a:tr h="1213926"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9"/>
                          <a:stretch>
                            <a:fillRect l="-200000" t="-303015" r="-449" b="-2145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9822655"/>
                      </a:ext>
                    </a:extLst>
                  </a:tr>
                  <a:tr h="1293472"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dirty="0" smtClean="0"/>
                            <a:t>Resulting Hologram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7143059"/>
                      </a:ext>
                    </a:extLst>
                  </a:tr>
                  <a:tr h="1293472">
                    <a:tc gridSpan="2"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700" dirty="0" smtClean="0"/>
                            <a:t>Correlation between pinhole</a:t>
                          </a:r>
                          <a:r>
                            <a:rPr lang="en-US" sz="1700" baseline="0" dirty="0" smtClean="0"/>
                            <a:t> &amp; object holograms</a:t>
                          </a:r>
                          <a:endParaRPr lang="he-IL" sz="17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80115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0" name="TextBox 29"/>
          <p:cNvSpPr txBox="1"/>
          <p:nvPr/>
        </p:nvSpPr>
        <p:spPr>
          <a:xfrm>
            <a:off x="1" y="-75809"/>
            <a:ext cx="3920066" cy="187743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Coherent COACH Phase Imaging</a:t>
            </a:r>
          </a:p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channel 4-f system with phase mask pinhole, phase shifting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(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pinhole shifted)</a:t>
            </a:r>
            <a:endParaRPr lang="he-I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682714" y="4857681"/>
            <a:ext cx="473826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Amp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001365" y="4852048"/>
            <a:ext cx="59528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Phase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82966" y="4891436"/>
            <a:ext cx="473826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Amp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087079" y="4888064"/>
            <a:ext cx="59528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Phase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87079" y="6095560"/>
            <a:ext cx="473826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Amp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659491" y="6114610"/>
            <a:ext cx="68299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Phase</a:t>
            </a:r>
            <a:endParaRPr lang="he-IL" sz="1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27029" y="1284487"/>
            <a:ext cx="1254163" cy="10869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43810" y="2518824"/>
            <a:ext cx="1230350" cy="10829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13040" y="3692758"/>
            <a:ext cx="1282139" cy="11492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53389" y="1166569"/>
            <a:ext cx="1475482" cy="129964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70025" y="2409664"/>
            <a:ext cx="1439751" cy="128309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99183" y="3665612"/>
            <a:ext cx="1372079" cy="122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7" t="3712" r="5265" b="7197"/>
          <a:stretch/>
        </p:blipFill>
        <p:spPr>
          <a:xfrm>
            <a:off x="1831513" y="889462"/>
            <a:ext cx="7536931" cy="58854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0" y="38100"/>
            <a:ext cx="543877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Coherent COACH Phase Imaging</a:t>
            </a:r>
          </a:p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Dual channel 4-f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system,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results</a:t>
            </a:r>
            <a:endParaRPr lang="he-I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" y="499765"/>
            <a:ext cx="2971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Object size=[200,100] pixels</a:t>
            </a:r>
            <a:endParaRPr lang="he-IL" dirty="0"/>
          </a:p>
        </p:txBody>
      </p:sp>
      <p:sp>
        <p:nvSpPr>
          <p:cNvPr id="23" name="TextBox 22"/>
          <p:cNvSpPr txBox="1"/>
          <p:nvPr/>
        </p:nvSpPr>
        <p:spPr>
          <a:xfrm>
            <a:off x="10605809" y="4210952"/>
            <a:ext cx="151414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MSE = 0.11</a:t>
            </a:r>
            <a:endParaRPr lang="he-IL" sz="1600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197115" y="5095875"/>
            <a:ext cx="347951" cy="487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629525" y="4405798"/>
            <a:ext cx="3066020" cy="86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050" y="3624590"/>
            <a:ext cx="185737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Object Amp = random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1467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5" t="4166" r="5265" b="6288"/>
          <a:stretch/>
        </p:blipFill>
        <p:spPr>
          <a:xfrm>
            <a:off x="1770611" y="914400"/>
            <a:ext cx="7597833" cy="59395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0" y="38100"/>
            <a:ext cx="543877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Coherent COACH Phase Imaging</a:t>
            </a:r>
          </a:p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Dual channel 4-f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system,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results</a:t>
            </a:r>
            <a:endParaRPr lang="he-I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" y="499765"/>
            <a:ext cx="2971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Object size=[400,400] pixels</a:t>
            </a:r>
            <a:endParaRPr lang="he-IL" dirty="0"/>
          </a:p>
        </p:txBody>
      </p:sp>
      <p:sp>
        <p:nvSpPr>
          <p:cNvPr id="23" name="TextBox 22"/>
          <p:cNvSpPr txBox="1"/>
          <p:nvPr/>
        </p:nvSpPr>
        <p:spPr>
          <a:xfrm>
            <a:off x="10605809" y="4210952"/>
            <a:ext cx="151414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MSE = </a:t>
            </a:r>
            <a:r>
              <a:rPr lang="en-US" sz="1600" dirty="0" smtClean="0">
                <a:solidFill>
                  <a:srgbClr val="FF0000"/>
                </a:solidFill>
              </a:rPr>
              <a:t>0.09</a:t>
            </a:r>
            <a:endParaRPr lang="he-IL" sz="1600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92315" y="4875588"/>
            <a:ext cx="1299185" cy="1021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629525" y="4405798"/>
            <a:ext cx="3066020" cy="86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050" y="3624590"/>
            <a:ext cx="1447441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Object Amp = 1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82154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420</Words>
  <Application>Microsoft Office PowerPoint</Application>
  <PresentationFormat>Widescreen</PresentationFormat>
  <Paragraphs>126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</dc:creator>
  <cp:lastModifiedBy>Nathaniel</cp:lastModifiedBy>
  <cp:revision>16</cp:revision>
  <dcterms:created xsi:type="dcterms:W3CDTF">2018-09-01T14:05:47Z</dcterms:created>
  <dcterms:modified xsi:type="dcterms:W3CDTF">2018-09-05T14:08:19Z</dcterms:modified>
</cp:coreProperties>
</file>