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5">
          <p15:clr>
            <a:srgbClr val="A4A3A4"/>
          </p15:clr>
        </p15:guide>
        <p15:guide id="2" pos="21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935"/>
        <p:guide pos="2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7811C-6B34-46CD-AA25-802D735E1FCC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6E63E-039B-4172-86F1-5782E488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B9B45-B4A9-44C0-9E2B-5DAD2C9F02C6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1FDD9-11A4-4CFF-A5FE-D7C817FE18B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21-05-2022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AUTOMATED</a:t>
            </a:r>
            <a:r>
              <a:rPr spc="5" dirty="0"/>
              <a:t> </a:t>
            </a:r>
            <a:r>
              <a:rPr spc="-10" dirty="0"/>
              <a:t>IDENTIFICATION</a:t>
            </a:r>
            <a:r>
              <a:rPr dirty="0"/>
              <a:t> </a:t>
            </a:r>
            <a:r>
              <a:rPr spc="-5" dirty="0"/>
              <a:t>OF FISH</a:t>
            </a:r>
            <a:r>
              <a:rPr spc="-10" dirty="0"/>
              <a:t> SPECIES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dirty="0"/>
              <a:t>21-05-2022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spc="-20" dirty="0"/>
              <a:t>AUTOMATED</a:t>
            </a:r>
            <a:r>
              <a:rPr spc="5" dirty="0"/>
              <a:t> </a:t>
            </a:r>
            <a:r>
              <a:rPr spc="-10" dirty="0"/>
              <a:t>IDENTIFICATION</a:t>
            </a:r>
            <a:r>
              <a:rPr dirty="0"/>
              <a:t> </a:t>
            </a:r>
            <a:r>
              <a:rPr spc="-5" dirty="0"/>
              <a:t>OF FISH</a:t>
            </a:r>
            <a:r>
              <a:rPr spc="-10" dirty="0"/>
              <a:t> SPECIES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dirty="0"/>
              <a:t>21-05-2022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spc="-20" dirty="0"/>
              <a:t>AUTOMATED</a:t>
            </a:r>
            <a:r>
              <a:rPr spc="5" dirty="0"/>
              <a:t> </a:t>
            </a:r>
            <a:r>
              <a:rPr spc="-10" dirty="0"/>
              <a:t>IDENTIFICATION</a:t>
            </a:r>
            <a:r>
              <a:rPr dirty="0"/>
              <a:t> </a:t>
            </a:r>
            <a:r>
              <a:rPr spc="-5" dirty="0"/>
              <a:t>OF FISH</a:t>
            </a:r>
            <a:r>
              <a:rPr spc="-10" dirty="0"/>
              <a:t> SPECIES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dirty="0"/>
              <a:t>21-05-2022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spc="-20" dirty="0"/>
              <a:t>AUTOMATED</a:t>
            </a:r>
            <a:r>
              <a:rPr spc="5" dirty="0"/>
              <a:t> </a:t>
            </a:r>
            <a:r>
              <a:rPr spc="-10" dirty="0"/>
              <a:t>IDENTIFICATION</a:t>
            </a:r>
            <a:r>
              <a:rPr dirty="0"/>
              <a:t> </a:t>
            </a:r>
            <a:r>
              <a:rPr spc="-5" dirty="0"/>
              <a:t>OF FISH</a:t>
            </a:r>
            <a:r>
              <a:rPr spc="-10" dirty="0"/>
              <a:t> SPECIES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dirty="0"/>
              <a:t>21-05-2022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spc="-20" dirty="0"/>
              <a:t>AUTOMATED</a:t>
            </a:r>
            <a:r>
              <a:rPr spc="5" dirty="0"/>
              <a:t> </a:t>
            </a:r>
            <a:r>
              <a:rPr spc="-10" dirty="0"/>
              <a:t>IDENTIFICATION</a:t>
            </a:r>
            <a:r>
              <a:rPr dirty="0"/>
              <a:t> </a:t>
            </a:r>
            <a:r>
              <a:rPr spc="-5" dirty="0"/>
              <a:t>OF FISH</a:t>
            </a:r>
            <a:r>
              <a:rPr spc="-10" dirty="0"/>
              <a:t>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21-05-2022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AUTOMATED</a:t>
            </a:r>
            <a:r>
              <a:rPr spc="5" dirty="0"/>
              <a:t> </a:t>
            </a:r>
            <a:r>
              <a:rPr spc="-10" dirty="0"/>
              <a:t>IDENTIFICATION</a:t>
            </a:r>
            <a:r>
              <a:rPr dirty="0"/>
              <a:t> </a:t>
            </a:r>
            <a:r>
              <a:rPr spc="-5" dirty="0"/>
              <a:t>OF FISH</a:t>
            </a:r>
            <a:r>
              <a:rPr spc="-10" dirty="0"/>
              <a:t> SPECIES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45840" cy="2553970"/>
          </a:xfrm>
          <a:custGeom>
            <a:avLst/>
            <a:gdLst/>
            <a:ahLst/>
            <a:cxnLst/>
            <a:rect l="l" t="t" r="r" b="b"/>
            <a:pathLst>
              <a:path w="3545840" h="2553970">
                <a:moveTo>
                  <a:pt x="3545713" y="479425"/>
                </a:moveTo>
                <a:lnTo>
                  <a:pt x="3247809" y="181444"/>
                </a:lnTo>
                <a:lnTo>
                  <a:pt x="3429254" y="0"/>
                </a:lnTo>
                <a:lnTo>
                  <a:pt x="3066415" y="0"/>
                </a:lnTo>
                <a:lnTo>
                  <a:pt x="1711579" y="0"/>
                </a:lnTo>
                <a:lnTo>
                  <a:pt x="0" y="0"/>
                </a:lnTo>
                <a:lnTo>
                  <a:pt x="0" y="1677670"/>
                </a:lnTo>
                <a:lnTo>
                  <a:pt x="875792" y="2553462"/>
                </a:lnTo>
                <a:lnTo>
                  <a:pt x="2091029" y="1338224"/>
                </a:lnTo>
                <a:lnTo>
                  <a:pt x="2388997" y="1636141"/>
                </a:lnTo>
                <a:lnTo>
                  <a:pt x="3545713" y="479425"/>
                </a:lnTo>
                <a:close/>
              </a:path>
            </a:pathLst>
          </a:custGeom>
          <a:solidFill>
            <a:srgbClr val="FFC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1546" y="0"/>
            <a:ext cx="2870835" cy="3603625"/>
          </a:xfrm>
          <a:custGeom>
            <a:avLst/>
            <a:gdLst/>
            <a:ahLst/>
            <a:cxnLst/>
            <a:rect l="l" t="t" r="r" b="b"/>
            <a:pathLst>
              <a:path w="2870834" h="3603625">
                <a:moveTo>
                  <a:pt x="2870454" y="0"/>
                </a:moveTo>
                <a:lnTo>
                  <a:pt x="733171" y="0"/>
                </a:lnTo>
                <a:lnTo>
                  <a:pt x="0" y="733171"/>
                </a:lnTo>
                <a:lnTo>
                  <a:pt x="1010666" y="1743837"/>
                </a:lnTo>
                <a:lnTo>
                  <a:pt x="695833" y="2058670"/>
                </a:lnTo>
                <a:lnTo>
                  <a:pt x="1534287" y="2896997"/>
                </a:lnTo>
                <a:lnTo>
                  <a:pt x="1849056" y="2582227"/>
                </a:lnTo>
                <a:lnTo>
                  <a:pt x="2870454" y="3603625"/>
                </a:lnTo>
                <a:lnTo>
                  <a:pt x="2870454" y="0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6835" y="-76200"/>
            <a:ext cx="10898505" cy="6858000"/>
            <a:chOff x="0" y="0"/>
            <a:chExt cx="10898505" cy="6858000"/>
          </a:xfrm>
        </p:grpSpPr>
        <p:sp>
          <p:nvSpPr>
            <p:cNvPr id="6" name="object 6"/>
            <p:cNvSpPr/>
            <p:nvPr/>
          </p:nvSpPr>
          <p:spPr>
            <a:xfrm>
              <a:off x="0" y="4680838"/>
              <a:ext cx="2894330" cy="2177415"/>
            </a:xfrm>
            <a:custGeom>
              <a:avLst/>
              <a:gdLst/>
              <a:ahLst/>
              <a:cxnLst/>
              <a:rect l="l" t="t" r="r" b="b"/>
              <a:pathLst>
                <a:path w="2894330" h="2177415">
                  <a:moveTo>
                    <a:pt x="2893822" y="1728812"/>
                  </a:moveTo>
                  <a:lnTo>
                    <a:pt x="2639415" y="1474419"/>
                  </a:lnTo>
                  <a:lnTo>
                    <a:pt x="2890520" y="1223289"/>
                  </a:lnTo>
                  <a:lnTo>
                    <a:pt x="2234057" y="566801"/>
                  </a:lnTo>
                  <a:lnTo>
                    <a:pt x="1982914" y="817905"/>
                  </a:lnTo>
                  <a:lnTo>
                    <a:pt x="1165034" y="0"/>
                  </a:lnTo>
                  <a:lnTo>
                    <a:pt x="0" y="1165047"/>
                  </a:lnTo>
                  <a:lnTo>
                    <a:pt x="0" y="2177161"/>
                  </a:lnTo>
                  <a:lnTo>
                    <a:pt x="2445448" y="2177161"/>
                  </a:lnTo>
                  <a:lnTo>
                    <a:pt x="2893822" y="1728812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5110" y="0"/>
              <a:ext cx="7621905" cy="6851015"/>
            </a:xfrm>
            <a:custGeom>
              <a:avLst/>
              <a:gdLst/>
              <a:ahLst/>
              <a:cxnLst/>
              <a:rect l="l" t="t" r="r" b="b"/>
              <a:pathLst>
                <a:path w="7621905" h="6851015">
                  <a:moveTo>
                    <a:pt x="4192778" y="0"/>
                  </a:moveTo>
                  <a:lnTo>
                    <a:pt x="3429000" y="0"/>
                  </a:lnTo>
                  <a:lnTo>
                    <a:pt x="0" y="3429000"/>
                  </a:lnTo>
                  <a:lnTo>
                    <a:pt x="3421506" y="6850446"/>
                  </a:lnTo>
                  <a:lnTo>
                    <a:pt x="4200271" y="6850446"/>
                  </a:lnTo>
                  <a:lnTo>
                    <a:pt x="7621778" y="3429000"/>
                  </a:lnTo>
                  <a:lnTo>
                    <a:pt x="4192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3749" y="0"/>
              <a:ext cx="9605010" cy="6851015"/>
            </a:xfrm>
            <a:custGeom>
              <a:avLst/>
              <a:gdLst/>
              <a:ahLst/>
              <a:cxnLst/>
              <a:rect l="l" t="t" r="r" b="b"/>
              <a:pathLst>
                <a:path w="9605010" h="6851015">
                  <a:moveTo>
                    <a:pt x="6175502" y="0"/>
                  </a:moveTo>
                  <a:lnTo>
                    <a:pt x="6060694" y="0"/>
                  </a:lnTo>
                  <a:lnTo>
                    <a:pt x="9489694" y="3429000"/>
                  </a:lnTo>
                  <a:lnTo>
                    <a:pt x="6068314" y="6850446"/>
                  </a:lnTo>
                  <a:lnTo>
                    <a:pt x="6183122" y="6850446"/>
                  </a:lnTo>
                  <a:lnTo>
                    <a:pt x="9604502" y="3429000"/>
                  </a:lnTo>
                  <a:lnTo>
                    <a:pt x="6175502" y="0"/>
                  </a:lnTo>
                  <a:close/>
                </a:path>
                <a:path w="9605010" h="6851015">
                  <a:moveTo>
                    <a:pt x="3543808" y="0"/>
                  </a:moveTo>
                  <a:lnTo>
                    <a:pt x="3429000" y="0"/>
                  </a:lnTo>
                  <a:lnTo>
                    <a:pt x="0" y="3429000"/>
                  </a:lnTo>
                  <a:lnTo>
                    <a:pt x="3421379" y="6850446"/>
                  </a:lnTo>
                  <a:lnTo>
                    <a:pt x="3536187" y="6850446"/>
                  </a:lnTo>
                  <a:lnTo>
                    <a:pt x="114807" y="3429000"/>
                  </a:lnTo>
                  <a:lnTo>
                    <a:pt x="3543808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00" y="2133600"/>
            <a:ext cx="11134725" cy="2783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6000" spc="-1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IDENTIFICATION</a:t>
            </a:r>
            <a:br>
              <a:rPr sz="6000" spc="-1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sz="6000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sz="6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OF</a:t>
            </a:r>
            <a:br>
              <a:rPr sz="6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sz="6000" spc="-12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sz="6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FISH</a:t>
            </a:r>
          </a:p>
        </p:txBody>
      </p:sp>
      <p:sp>
        <p:nvSpPr>
          <p:cNvPr id="11" name="object 11"/>
          <p:cNvSpPr/>
          <p:nvPr/>
        </p:nvSpPr>
        <p:spPr>
          <a:xfrm>
            <a:off x="9051645" y="5044694"/>
            <a:ext cx="3140710" cy="1813560"/>
          </a:xfrm>
          <a:custGeom>
            <a:avLst/>
            <a:gdLst/>
            <a:ahLst/>
            <a:cxnLst/>
            <a:rect l="l" t="t" r="r" b="b"/>
            <a:pathLst>
              <a:path w="3140709" h="1813559">
                <a:moveTo>
                  <a:pt x="3140354" y="1327150"/>
                </a:moveTo>
                <a:lnTo>
                  <a:pt x="1813204" y="0"/>
                </a:lnTo>
                <a:lnTo>
                  <a:pt x="1480781" y="332447"/>
                </a:lnTo>
                <a:lnTo>
                  <a:pt x="1148359" y="0"/>
                </a:lnTo>
                <a:lnTo>
                  <a:pt x="469544" y="678840"/>
                </a:lnTo>
                <a:lnTo>
                  <a:pt x="801979" y="1011288"/>
                </a:lnTo>
                <a:lnTo>
                  <a:pt x="0" y="1813306"/>
                </a:lnTo>
                <a:lnTo>
                  <a:pt x="3140354" y="1813306"/>
                </a:lnTo>
                <a:lnTo>
                  <a:pt x="3140354" y="1327150"/>
                </a:lnTo>
                <a:close/>
              </a:path>
            </a:pathLst>
          </a:custGeom>
          <a:solidFill>
            <a:srgbClr val="FFC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45160"/>
            <a:ext cx="955103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R</a:t>
            </a:r>
            <a:r>
              <a:rPr dirty="0"/>
              <a:t>C</a:t>
            </a:r>
            <a:r>
              <a:rPr spc="5" dirty="0"/>
              <a:t>H</a:t>
            </a:r>
            <a:r>
              <a:rPr dirty="0"/>
              <a:t>ITEC</a:t>
            </a:r>
            <a:r>
              <a:rPr spc="5" dirty="0"/>
              <a:t>T</a:t>
            </a:r>
            <a:r>
              <a:rPr dirty="0"/>
              <a:t>U</a:t>
            </a:r>
            <a:r>
              <a:rPr spc="5" dirty="0"/>
              <a:t>R</a:t>
            </a:r>
            <a:r>
              <a:rPr dirty="0"/>
              <a:t>AL</a:t>
            </a:r>
            <a:r>
              <a:rPr spc="-195" dirty="0"/>
              <a:t> </a:t>
            </a:r>
            <a:r>
              <a:rPr dirty="0"/>
              <a:t>EXPL</a:t>
            </a:r>
            <a:r>
              <a:rPr spc="5" dirty="0"/>
              <a:t>A</a:t>
            </a:r>
            <a:r>
              <a:rPr dirty="0"/>
              <a:t>N</a:t>
            </a:r>
            <a:r>
              <a:rPr spc="-235" dirty="0"/>
              <a:t>A</a:t>
            </a:r>
            <a:r>
              <a:rPr dirty="0"/>
              <a:t>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544" y="1844039"/>
            <a:ext cx="9825228" cy="40645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>
                <a:sym typeface="+mn-ea"/>
              </a:rPr>
              <a:t>IDENTIFICATION</a:t>
            </a:r>
            <a:r>
              <a:rPr dirty="0">
                <a:sym typeface="+mn-ea"/>
              </a:rPr>
              <a:t> </a:t>
            </a:r>
            <a:r>
              <a:rPr spc="-5" dirty="0">
                <a:sym typeface="+mn-ea"/>
              </a:rPr>
              <a:t>OF FISH</a:t>
            </a:r>
            <a:r>
              <a:rPr spc="-10" dirty="0">
                <a:sym typeface="+mn-ea"/>
              </a:rPr>
              <a:t> 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759968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RESU</a:t>
            </a:r>
            <a:r>
              <a:rPr spc="-280" dirty="0"/>
              <a:t>L</a:t>
            </a:r>
            <a:r>
              <a:rPr dirty="0"/>
              <a:t>T</a:t>
            </a:r>
            <a:r>
              <a:rPr spc="-250" dirty="0"/>
              <a:t> </a:t>
            </a:r>
            <a:r>
              <a:rPr dirty="0"/>
              <a:t>A</a:t>
            </a:r>
            <a:r>
              <a:rPr spc="5" dirty="0"/>
              <a:t>N</a:t>
            </a:r>
            <a:r>
              <a:rPr dirty="0"/>
              <a:t>D DISC</a:t>
            </a:r>
            <a:r>
              <a:rPr spc="5" dirty="0"/>
              <a:t>U</a:t>
            </a:r>
            <a:r>
              <a:rPr dirty="0"/>
              <a:t>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>
                <a:sym typeface="+mn-ea"/>
              </a:rPr>
              <a:t>IDENTIFICATION</a:t>
            </a:r>
            <a:r>
              <a:rPr dirty="0">
                <a:sym typeface="+mn-ea"/>
              </a:rPr>
              <a:t> </a:t>
            </a:r>
            <a:r>
              <a:rPr spc="-5" dirty="0">
                <a:sym typeface="+mn-ea"/>
              </a:rPr>
              <a:t>OF FISH</a:t>
            </a:r>
            <a:r>
              <a:rPr spc="-10" dirty="0">
                <a:sym typeface="+mn-ea"/>
              </a:rPr>
              <a:t> 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36106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3205" marR="5715" indent="-229235">
              <a:lnSpc>
                <a:spcPct val="113000"/>
              </a:lnSpc>
              <a:spcBef>
                <a:spcPts val="425"/>
              </a:spcBef>
              <a:buFont typeface="Arial MT"/>
              <a:buChar char="•"/>
              <a:tabLst>
                <a:tab pos="244475" algn="l"/>
              </a:tabLst>
            </a:pP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we</a:t>
            </a:r>
            <a:r>
              <a:rPr spc="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have</a:t>
            </a:r>
            <a:r>
              <a:rPr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shown</a:t>
            </a:r>
            <a:r>
              <a:rPr spc="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convolutional</a:t>
            </a:r>
            <a:r>
              <a:rPr spc="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neural</a:t>
            </a:r>
            <a:r>
              <a:rPr spc="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r>
              <a:rPr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is</a:t>
            </a:r>
            <a:r>
              <a:rPr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useful</a:t>
            </a:r>
            <a:r>
              <a:rPr spc="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r>
              <a:rPr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classify </a:t>
            </a:r>
            <a:r>
              <a:rPr spc="-5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fish images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by species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 accurately.</a:t>
            </a:r>
          </a:p>
          <a:p>
            <a:pPr marL="243205" indent="-229235">
              <a:lnSpc>
                <a:spcPct val="113000"/>
              </a:lnSpc>
              <a:spcBef>
                <a:spcPts val="675"/>
              </a:spcBef>
              <a:buFont typeface="Arial MT"/>
              <a:buChar char="•"/>
              <a:tabLst>
                <a:tab pos="244475" algn="l"/>
              </a:tabLst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These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networks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can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be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modified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scaled</a:t>
            </a:r>
            <a:r>
              <a:rPr spc="-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with relative</a:t>
            </a:r>
            <a:r>
              <a:rPr spc="-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ease.</a:t>
            </a:r>
          </a:p>
          <a:p>
            <a:pPr marL="243205" marR="5080" indent="-229235">
              <a:lnSpc>
                <a:spcPct val="113000"/>
              </a:lnSpc>
              <a:spcBef>
                <a:spcPts val="1050"/>
              </a:spcBef>
              <a:buFont typeface="Arial MT"/>
              <a:buChar char="•"/>
              <a:tabLst>
                <a:tab pos="244475" algn="l"/>
                <a:tab pos="801370" algn="l"/>
                <a:tab pos="1336675" algn="l"/>
                <a:tab pos="2714625" algn="l"/>
                <a:tab pos="3550920" algn="l"/>
                <a:tab pos="4084320" algn="l"/>
                <a:tab pos="5955030" algn="l"/>
                <a:tab pos="6369050" algn="l"/>
                <a:tab pos="6971030" algn="l"/>
                <a:tab pos="7893050" algn="l"/>
                <a:tab pos="8293100" algn="l"/>
                <a:tab pos="9081135" algn="l"/>
              </a:tabLst>
            </a:pPr>
            <a:r>
              <a:rPr spc="-215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e	are	op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istic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ab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ut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an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ferabi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ity	of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is</a:t>
            </a:r>
            <a:r>
              <a:rPr lang="en-IN" spc="-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2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odel	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ot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er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re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-world  datasets</a:t>
            </a:r>
            <a:r>
              <a:rPr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and the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potential</a:t>
            </a:r>
            <a:r>
              <a:rPr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of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using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it</a:t>
            </a:r>
            <a:r>
              <a:rPr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high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level</a:t>
            </a:r>
            <a:r>
              <a:rPr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classification</a:t>
            </a:r>
            <a:r>
              <a:rPr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of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fish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718185"/>
            <a:ext cx="27635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latin typeface="Times New Roman" panose="02020603050405020304"/>
                <a:cs typeface="Times New Roman" panose="02020603050405020304"/>
              </a:rPr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17396"/>
            <a:ext cx="3062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Streamlit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Page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2258567"/>
            <a:ext cx="9369552" cy="37124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>
                <a:sym typeface="+mn-ea"/>
              </a:rPr>
              <a:t>IDENTIFICATION</a:t>
            </a:r>
            <a:r>
              <a:rPr dirty="0">
                <a:sym typeface="+mn-ea"/>
              </a:rPr>
              <a:t> </a:t>
            </a:r>
            <a:r>
              <a:rPr spc="-5" dirty="0">
                <a:sym typeface="+mn-ea"/>
              </a:rPr>
              <a:t>OF FISH</a:t>
            </a:r>
            <a:r>
              <a:rPr spc="-10" dirty="0">
                <a:sym typeface="+mn-ea"/>
              </a:rPr>
              <a:t> 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773113"/>
            <a:ext cx="526986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Prediction</a:t>
            </a:r>
            <a:r>
              <a:rPr sz="2800" spc="-45" dirty="0"/>
              <a:t> </a:t>
            </a:r>
            <a:r>
              <a:rPr sz="2800" spc="-5" dirty="0"/>
              <a:t>Page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232" y="1748027"/>
            <a:ext cx="9863328" cy="4351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>
                <a:sym typeface="+mn-ea"/>
              </a:rPr>
              <a:t>IDENTIFICATION</a:t>
            </a:r>
            <a:r>
              <a:rPr dirty="0">
                <a:sym typeface="+mn-ea"/>
              </a:rPr>
              <a:t> </a:t>
            </a:r>
            <a:r>
              <a:rPr spc="-5" dirty="0">
                <a:sym typeface="+mn-ea"/>
              </a:rPr>
              <a:t>OF FISH</a:t>
            </a:r>
            <a:r>
              <a:rPr spc="-10" dirty="0">
                <a:sym typeface="+mn-ea"/>
              </a:rPr>
              <a:t> 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054608"/>
            <a:ext cx="10253471" cy="45445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>
                <a:sym typeface="+mn-ea"/>
              </a:rPr>
              <a:t>IDENTIFICATION</a:t>
            </a:r>
            <a:r>
              <a:rPr dirty="0">
                <a:sym typeface="+mn-ea"/>
              </a:rPr>
              <a:t> </a:t>
            </a:r>
            <a:r>
              <a:rPr spc="-5" dirty="0">
                <a:sym typeface="+mn-ea"/>
              </a:rPr>
              <a:t>OF FISH</a:t>
            </a:r>
            <a:r>
              <a:rPr spc="-10" dirty="0">
                <a:sym typeface="+mn-ea"/>
              </a:rPr>
              <a:t> 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45160"/>
            <a:ext cx="44234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>
                <a:sym typeface="+mn-ea"/>
              </a:rPr>
              <a:t>IDENTIFICATION</a:t>
            </a:r>
            <a:r>
              <a:rPr dirty="0">
                <a:sym typeface="+mn-ea"/>
              </a:rPr>
              <a:t> </a:t>
            </a:r>
            <a:r>
              <a:rPr spc="-5" dirty="0">
                <a:sym typeface="+mn-ea"/>
              </a:rPr>
              <a:t>OF FISH</a:t>
            </a:r>
            <a:r>
              <a:rPr spc="-10" dirty="0">
                <a:sym typeface="+mn-ea"/>
              </a:rPr>
              <a:t> 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68221"/>
            <a:ext cx="10359390" cy="38087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 algn="just">
              <a:lnSpc>
                <a:spcPct val="16400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Our model performed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well on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testing data.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accuracy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94.25%, the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results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promising that this model could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future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 species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identification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classification.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6350" indent="-229235" algn="just">
              <a:lnSpc>
                <a:spcPct val="164000"/>
              </a:lnSpc>
              <a:spcBef>
                <a:spcPts val="96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makes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it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ideal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method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for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entirety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fishing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fisheries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community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it proves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be accessible,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cost-effective,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reliable means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classification.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588" y="0"/>
            <a:ext cx="9243821" cy="68579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>
                <a:sym typeface="+mn-ea"/>
              </a:rPr>
              <a:t>IDENTIFICATION</a:t>
            </a:r>
            <a:r>
              <a:rPr dirty="0">
                <a:sym typeface="+mn-ea"/>
              </a:rPr>
              <a:t> </a:t>
            </a:r>
            <a:r>
              <a:rPr spc="-5" dirty="0">
                <a:sym typeface="+mn-ea"/>
              </a:rPr>
              <a:t>OF FISH</a:t>
            </a:r>
            <a:r>
              <a:rPr spc="-10" dirty="0">
                <a:sym typeface="+mn-ea"/>
              </a:rPr>
              <a:t> 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Content Placeholder 10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09315" y="2432050"/>
            <a:ext cx="2458085" cy="3069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407275" cy="1661795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I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ANY</a:t>
            </a:r>
            <a:br>
              <a:rPr lang="en-I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I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QUESTIONS ???</a:t>
            </a:r>
          </a:p>
        </p:txBody>
      </p:sp>
      <p:pic>
        <p:nvPicPr>
          <p:cNvPr id="106" name="Content Placeholder 105"/>
          <p:cNvPicPr>
            <a:picLocks noGrp="1"/>
          </p:cNvPicPr>
          <p:nvPr>
            <p:ph sz="half" idx="3"/>
          </p:nvPr>
        </p:nvPicPr>
        <p:blipFill>
          <a:blip r:embed="rId4"/>
          <a:stretch>
            <a:fillRect/>
          </a:stretch>
        </p:blipFill>
        <p:spPr>
          <a:xfrm>
            <a:off x="6019800" y="2133600"/>
            <a:ext cx="3432810" cy="3923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" y="2967355"/>
            <a:ext cx="1881505" cy="1998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18490"/>
            <a:ext cx="730440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5" dirty="0"/>
              <a:t>V</a:t>
            </a:r>
            <a:r>
              <a:rPr dirty="0"/>
              <a:t>E</a:t>
            </a:r>
            <a:r>
              <a:rPr spc="-105" dirty="0"/>
              <a:t>R</a:t>
            </a:r>
            <a:r>
              <a:rPr dirty="0"/>
              <a:t>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67450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 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IDENTIFICATION</a:t>
            </a:r>
            <a:r>
              <a:rPr dirty="0"/>
              <a:t> </a:t>
            </a:r>
            <a:r>
              <a:rPr spc="-5" dirty="0"/>
              <a:t>OF FISH</a:t>
            </a:r>
            <a:r>
              <a:rPr spc="-10" dirty="0"/>
              <a:t>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1866"/>
            <a:ext cx="3409950" cy="413194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Domain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Contribution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Modules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Architectural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Explanation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Discussion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Output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References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45160"/>
            <a:ext cx="59474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>
                <a:sym typeface="+mn-ea"/>
              </a:rPr>
              <a:t>IDENTIFICATION</a:t>
            </a:r>
            <a:r>
              <a:rPr dirty="0">
                <a:sym typeface="+mn-ea"/>
              </a:rPr>
              <a:t> </a:t>
            </a:r>
            <a:r>
              <a:rPr spc="-5" dirty="0">
                <a:sym typeface="+mn-ea"/>
              </a:rPr>
              <a:t>OF FISH</a:t>
            </a:r>
            <a:r>
              <a:rPr spc="-10" dirty="0">
                <a:sym typeface="+mn-ea"/>
              </a:rPr>
              <a:t> 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8358"/>
            <a:ext cx="10360025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ocean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full 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mystery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underwater exploration has always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been an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exciting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topic.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Nowadays,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robotics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been widely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adopted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daily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lives.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 algn="just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 their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characteristics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crucial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industries.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5715" indent="-229235" algn="just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Manual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methods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identify fish can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problematic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time-consuming,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they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require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sampling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efforts,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sampling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can 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destructive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marine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environment.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 algn="just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Automated systems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help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accurately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classify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consistently.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>
                <a:sym typeface="+mn-ea"/>
              </a:rPr>
              <a:t>IDENTIFICATION</a:t>
            </a:r>
            <a:r>
              <a:rPr dirty="0">
                <a:sym typeface="+mn-ea"/>
              </a:rPr>
              <a:t> </a:t>
            </a:r>
            <a:r>
              <a:rPr spc="-5" dirty="0">
                <a:sym typeface="+mn-ea"/>
              </a:rPr>
              <a:t>OF FISH</a:t>
            </a:r>
            <a:r>
              <a:rPr spc="-10" dirty="0">
                <a:sym typeface="+mn-ea"/>
              </a:rPr>
              <a:t> 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360025" cy="40316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715" indent="-229235" algn="just">
              <a:lnSpc>
                <a:spcPct val="14400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Deep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Learning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tool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image-based identification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fish-species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found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water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developed.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5080" indent="-229235" algn="just">
              <a:lnSpc>
                <a:spcPct val="144000"/>
              </a:lnSpc>
              <a:spcBef>
                <a:spcPts val="96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creating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application fisher need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take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photo 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fishes caught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identification will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done automatically after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classifying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based on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size,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minimizing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manual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intervention.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5715" indent="-229235" algn="just">
              <a:lnSpc>
                <a:spcPct val="14400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species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classifying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application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planned to 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developed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Convolution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Neural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(CNN)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achieve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accuracy.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/>
              <a:t>DOMAIN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45160"/>
            <a:ext cx="1008697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30" dirty="0"/>
              <a:t> </a:t>
            </a:r>
            <a:r>
              <a:rPr spc="-55" dirty="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 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>
                <a:sym typeface="+mn-ea"/>
              </a:rPr>
              <a:t>IDENTIFICATION</a:t>
            </a:r>
            <a:r>
              <a:rPr dirty="0">
                <a:sym typeface="+mn-ea"/>
              </a:rPr>
              <a:t> </a:t>
            </a:r>
            <a:r>
              <a:rPr spc="-5" dirty="0">
                <a:sym typeface="+mn-ea"/>
              </a:rPr>
              <a:t>OF FISH</a:t>
            </a:r>
            <a:r>
              <a:rPr spc="-10" dirty="0">
                <a:sym typeface="+mn-ea"/>
              </a:rPr>
              <a:t> 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1866"/>
            <a:ext cx="10360025" cy="46012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9235" algn="just">
              <a:lnSpc>
                <a:spcPct val="164000"/>
              </a:lnSpc>
              <a:spcBef>
                <a:spcPts val="8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based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identification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fish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species.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5080" indent="-229235" algn="just">
              <a:lnSpc>
                <a:spcPct val="164000"/>
              </a:lnSpc>
              <a:spcBef>
                <a:spcPts val="9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In order 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develop species-specific advisories, it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necessary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collect the fish-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catch information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categorized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at some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authentic level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 an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enhanced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accuracy.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5080" indent="-229235" algn="just">
              <a:lnSpc>
                <a:spcPct val="16400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Often species level catch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reporting is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having technical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hindrances due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 several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reasons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pertaining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manual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efforts,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among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them would 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ignorance about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particular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species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reporting.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45160"/>
            <a:ext cx="551307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CONTRIBUTION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>
                <a:sym typeface="+mn-ea"/>
              </a:rPr>
              <a:t>IDENTIFICATION</a:t>
            </a:r>
            <a:r>
              <a:rPr dirty="0">
                <a:sym typeface="+mn-ea"/>
              </a:rPr>
              <a:t> </a:t>
            </a:r>
            <a:r>
              <a:rPr spc="-5" dirty="0">
                <a:sym typeface="+mn-ea"/>
              </a:rPr>
              <a:t>OF FISH</a:t>
            </a:r>
            <a:r>
              <a:rPr spc="-10" dirty="0">
                <a:sym typeface="+mn-ea"/>
              </a:rPr>
              <a:t> 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359390" cy="31540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>
              <a:lnSpc>
                <a:spcPct val="20400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contribution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species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prediction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mainly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predicting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kind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species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this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related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204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Actually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primary</a:t>
            </a:r>
            <a:r>
              <a:rPr sz="24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vision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correct</a:t>
            </a:r>
            <a:r>
              <a:rPr sz="24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category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204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fish,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done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analyzing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them.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34365"/>
            <a:ext cx="538988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MO</a:t>
            </a:r>
            <a:r>
              <a:rPr spc="5" dirty="0"/>
              <a:t>D</a:t>
            </a:r>
            <a:r>
              <a:rPr dirty="0"/>
              <a:t>ULES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 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>
                <a:sym typeface="+mn-ea"/>
              </a:rPr>
              <a:t>IDENTIFICATION</a:t>
            </a:r>
            <a:r>
              <a:rPr dirty="0">
                <a:sym typeface="+mn-ea"/>
              </a:rPr>
              <a:t> </a:t>
            </a:r>
            <a:r>
              <a:rPr spc="-5" dirty="0">
                <a:sym typeface="+mn-ea"/>
              </a:rPr>
              <a:t>OF FISH</a:t>
            </a:r>
            <a:r>
              <a:rPr spc="-10" dirty="0">
                <a:sym typeface="+mn-ea"/>
              </a:rPr>
              <a:t> 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1866"/>
            <a:ext cx="10359390" cy="40805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Loading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dataset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908050" algn="just">
              <a:lnSpc>
                <a:spcPct val="90000"/>
              </a:lnSpc>
              <a:spcBef>
                <a:spcPts val="99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Load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method makes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all these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scenarios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possible. This</a:t>
            </a:r>
            <a:r>
              <a:rPr sz="2400" spc="5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method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allows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specify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load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option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parameter,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indicating how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rows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already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a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DataTable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combine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rows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being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loaded.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pre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processing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715" indent="914400" algn="just">
              <a:lnSpc>
                <a:spcPts val="2590"/>
              </a:lnSpc>
              <a:spcBef>
                <a:spcPts val="1035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 preprocessing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preparing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raw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 making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suitable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machine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model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Building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model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914400" algn="just">
              <a:lnSpc>
                <a:spcPts val="2590"/>
              </a:lnSpc>
              <a:spcBef>
                <a:spcPts val="105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this process the dataset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was loaded split into training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testing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dataset.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suitable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selected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224" y="1219479"/>
            <a:ext cx="10369550" cy="50514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080" indent="1047115" algn="just">
              <a:lnSpc>
                <a:spcPct val="90000"/>
              </a:lnSpc>
              <a:spcBef>
                <a:spcPts val="1010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used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train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ML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algorithm. It consists of the sample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output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data and the corresponding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sets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 input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influence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on the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output.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29235" algn="just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Testing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17145" indent="888365" algn="just">
              <a:lnSpc>
                <a:spcPts val="3030"/>
              </a:lnSpc>
              <a:spcBef>
                <a:spcPts val="103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 testing is referred to as the process where the performance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fully trained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 is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evaluated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testing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set.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29235" algn="just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predictions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15240" indent="888365" algn="just">
              <a:lnSpc>
                <a:spcPts val="3020"/>
              </a:lnSpc>
              <a:spcBef>
                <a:spcPts val="104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Models are designed to analyze past data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and make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predictions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about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future, such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seismic activity to predict future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earthquakes.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4165600" y="6553200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IDENTIFICATION</a:t>
            </a:r>
            <a:r>
              <a:rPr dirty="0"/>
              <a:t> </a:t>
            </a:r>
            <a:r>
              <a:rPr spc="-5" dirty="0"/>
              <a:t>OF FISH</a:t>
            </a:r>
            <a:r>
              <a:rPr spc="-10" dirty="0"/>
              <a:t>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663" y="954150"/>
            <a:ext cx="9948672" cy="46969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xfrm>
            <a:off x="609600" y="6324600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 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>
                <a:sym typeface="+mn-ea"/>
              </a:rPr>
              <a:t>IDENTIFICATION</a:t>
            </a:r>
            <a:r>
              <a:rPr dirty="0">
                <a:sym typeface="+mn-ea"/>
              </a:rPr>
              <a:t> </a:t>
            </a:r>
            <a:r>
              <a:rPr spc="-5" dirty="0">
                <a:sym typeface="+mn-ea"/>
              </a:rPr>
              <a:t>OF FISH</a:t>
            </a:r>
            <a:r>
              <a:rPr spc="-10" dirty="0">
                <a:sym typeface="+mn-ea"/>
              </a:rPr>
              <a:t> 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24600"/>
            <a:ext cx="284480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MT</vt:lpstr>
      <vt:lpstr>Calibri</vt:lpstr>
      <vt:lpstr>Times New Roman</vt:lpstr>
      <vt:lpstr>Business Cooperate</vt:lpstr>
      <vt:lpstr>IDENTIFICATION  OF  FISH</vt:lpstr>
      <vt:lpstr>OVERVIEW</vt:lpstr>
      <vt:lpstr>INTRODUCTION</vt:lpstr>
      <vt:lpstr>DOMAIN</vt:lpstr>
      <vt:lpstr>PROBLEM STATEMENT</vt:lpstr>
      <vt:lpstr>CONTRIBUTION</vt:lpstr>
      <vt:lpstr>MODULES</vt:lpstr>
      <vt:lpstr>PowerPoint Presentation</vt:lpstr>
      <vt:lpstr>PowerPoint Presentation</vt:lpstr>
      <vt:lpstr>ARCHITECTURAL EXPLANATION</vt:lpstr>
      <vt:lpstr>RESULT AND DISCUSSION</vt:lpstr>
      <vt:lpstr>PowerPoint Presentation</vt:lpstr>
      <vt:lpstr>Prediction Page</vt:lpstr>
      <vt:lpstr>PowerPoint Presentation</vt:lpstr>
      <vt:lpstr>CONCLUSION</vt:lpstr>
      <vt:lpstr>PowerPoint Presentation</vt:lpstr>
      <vt:lpstr>ANY  QUESTIONS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IDENTIFICATION OF FISH SPECIES</dc:title>
  <dc:creator>Thannasi Durai</dc:creator>
  <cp:lastModifiedBy>Mukesh Nkl</cp:lastModifiedBy>
  <cp:revision>4</cp:revision>
  <dcterms:created xsi:type="dcterms:W3CDTF">2022-05-31T05:14:00Z</dcterms:created>
  <dcterms:modified xsi:type="dcterms:W3CDTF">2022-07-09T08:48:48Z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2022-05-21T05:30:00Z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2022-05-31T05:30:00Z</vt:filetime>
  </property>
  <property fmtid="{D5CDD505-2E9C-101B-9397-08002B2CF9AE}" pid="5" name="ICV">
    <vt:lpwstr>37FF93F8E31443599AB1BE8597A48ABE</vt:lpwstr>
  </property>
  <property fmtid="{D5CDD505-2E9C-101B-9397-08002B2CF9AE}" pid="6" name="KSOProductBuildVer">
    <vt:lpwstr>1033-11.2.0.11191</vt:lpwstr>
  </property>
</Properties>
</file>