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35">
          <p15:clr>
            <a:srgbClr val="A4A3A4"/>
          </p15:clr>
        </p15:guide>
        <p15:guide id="2" pos="21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806" y="82"/>
      </p:cViewPr>
      <p:guideLst>
        <p:guide orient="horz" pos="2935"/>
        <p:guide pos="21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17811C-6B34-46CD-AA25-802D735E1FCC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6E63E-039B-4172-86F1-5782E488F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B9B45-B4A9-44C0-9E2B-5DAD2C9F02C6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1FDD9-11A4-4CFF-A5FE-D7C817FE18BB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12700">
              <a:lnSpc>
                <a:spcPts val="1240"/>
              </a:lnSpc>
            </a:pPr>
            <a:r>
              <a:rPr lang="en-US"/>
              <a:t>  </a:t>
            </a:r>
            <a:endParaRPr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12700">
              <a:lnSpc>
                <a:spcPts val="1240"/>
              </a:lnSpc>
            </a:pPr>
            <a:r>
              <a:rPr lang="en-IN" spc="-20"/>
              <a:t>IDENTIFICATION OF FISH SPECIES</a:t>
            </a:r>
            <a:endParaRPr spc="-10" dirty="0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 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IDENTIFICATION OF FISH SPECIES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 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IDENTIFICATION OF FISH SPECIES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/>
              <a:t>  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20"/>
              <a:t>IDENTIFICATION OF FISH SPECIES</a:t>
            </a:r>
            <a:endParaRPr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 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IDENTIFICATION OF FISH SPECIES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/>
              <a:t>  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20"/>
              <a:t>IDENTIFICATION OF FISH SPECIES</a:t>
            </a:r>
            <a:endParaRPr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  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IDENTIFICATION OF FISH SPECIES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/>
              <a:t>  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20"/>
              <a:t>IDENTIFICATION OF FISH SPECIES</a:t>
            </a:r>
            <a:endParaRPr spc="-1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/>
              <a:t>  </a:t>
            </a:r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20"/>
              <a:t>IDENTIFICATION OF FISH SPECIES</a:t>
            </a:r>
            <a:endParaRPr spc="-1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 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IDENTIFICATION OF FISH SPECIES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 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IDENTIFICATION OF FISH SPECIES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3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9" name="Rectangle 5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12700">
              <a:lnSpc>
                <a:spcPts val="1240"/>
              </a:lnSpc>
            </a:pPr>
            <a:r>
              <a:rPr lang="en-US"/>
              <a:t>  </a:t>
            </a:r>
            <a:endParaRPr dirty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12700">
              <a:lnSpc>
                <a:spcPts val="1240"/>
              </a:lnSpc>
            </a:pPr>
            <a:r>
              <a:rPr lang="en-IN" spc="-20"/>
              <a:t>IDENTIFICATION OF FISH SPECIES</a:t>
            </a:r>
            <a:endParaRPr spc="-10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hdr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3545840" cy="2553970"/>
          </a:xfrm>
          <a:custGeom>
            <a:avLst/>
            <a:gdLst/>
            <a:ahLst/>
            <a:cxnLst/>
            <a:rect l="l" t="t" r="r" b="b"/>
            <a:pathLst>
              <a:path w="3545840" h="2553970">
                <a:moveTo>
                  <a:pt x="3545713" y="479425"/>
                </a:moveTo>
                <a:lnTo>
                  <a:pt x="3247809" y="181444"/>
                </a:lnTo>
                <a:lnTo>
                  <a:pt x="3429254" y="0"/>
                </a:lnTo>
                <a:lnTo>
                  <a:pt x="3066415" y="0"/>
                </a:lnTo>
                <a:lnTo>
                  <a:pt x="1711579" y="0"/>
                </a:lnTo>
                <a:lnTo>
                  <a:pt x="0" y="0"/>
                </a:lnTo>
                <a:lnTo>
                  <a:pt x="0" y="1677670"/>
                </a:lnTo>
                <a:lnTo>
                  <a:pt x="875792" y="2553462"/>
                </a:lnTo>
                <a:lnTo>
                  <a:pt x="2091029" y="1338224"/>
                </a:lnTo>
                <a:lnTo>
                  <a:pt x="2388997" y="1636141"/>
                </a:lnTo>
                <a:lnTo>
                  <a:pt x="3545713" y="479425"/>
                </a:lnTo>
                <a:close/>
              </a:path>
            </a:pathLst>
          </a:custGeom>
          <a:solidFill>
            <a:srgbClr val="FFC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21546" y="0"/>
            <a:ext cx="2870835" cy="3603625"/>
          </a:xfrm>
          <a:custGeom>
            <a:avLst/>
            <a:gdLst/>
            <a:ahLst/>
            <a:cxnLst/>
            <a:rect l="l" t="t" r="r" b="b"/>
            <a:pathLst>
              <a:path w="2870834" h="3603625">
                <a:moveTo>
                  <a:pt x="2870454" y="0"/>
                </a:moveTo>
                <a:lnTo>
                  <a:pt x="733171" y="0"/>
                </a:lnTo>
                <a:lnTo>
                  <a:pt x="0" y="733171"/>
                </a:lnTo>
                <a:lnTo>
                  <a:pt x="1010666" y="1743837"/>
                </a:lnTo>
                <a:lnTo>
                  <a:pt x="695833" y="2058670"/>
                </a:lnTo>
                <a:lnTo>
                  <a:pt x="1534287" y="2896997"/>
                </a:lnTo>
                <a:lnTo>
                  <a:pt x="1849056" y="2582227"/>
                </a:lnTo>
                <a:lnTo>
                  <a:pt x="2870454" y="3603625"/>
                </a:lnTo>
                <a:lnTo>
                  <a:pt x="2870454" y="0"/>
                </a:lnTo>
                <a:close/>
              </a:path>
            </a:pathLst>
          </a:custGeom>
          <a:solidFill>
            <a:srgbClr val="4471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76835" y="-76200"/>
            <a:ext cx="10898505" cy="6858000"/>
            <a:chOff x="0" y="0"/>
            <a:chExt cx="10898505" cy="6858000"/>
          </a:xfrm>
        </p:grpSpPr>
        <p:sp>
          <p:nvSpPr>
            <p:cNvPr id="6" name="object 6"/>
            <p:cNvSpPr/>
            <p:nvPr/>
          </p:nvSpPr>
          <p:spPr>
            <a:xfrm>
              <a:off x="0" y="4680838"/>
              <a:ext cx="2894330" cy="2177415"/>
            </a:xfrm>
            <a:custGeom>
              <a:avLst/>
              <a:gdLst/>
              <a:ahLst/>
              <a:cxnLst/>
              <a:rect l="l" t="t" r="r" b="b"/>
              <a:pathLst>
                <a:path w="2894330" h="2177415">
                  <a:moveTo>
                    <a:pt x="2893822" y="1728812"/>
                  </a:moveTo>
                  <a:lnTo>
                    <a:pt x="2639415" y="1474419"/>
                  </a:lnTo>
                  <a:lnTo>
                    <a:pt x="2890520" y="1223289"/>
                  </a:lnTo>
                  <a:lnTo>
                    <a:pt x="2234057" y="566801"/>
                  </a:lnTo>
                  <a:lnTo>
                    <a:pt x="1982914" y="817905"/>
                  </a:lnTo>
                  <a:lnTo>
                    <a:pt x="1165034" y="0"/>
                  </a:lnTo>
                  <a:lnTo>
                    <a:pt x="0" y="1165047"/>
                  </a:lnTo>
                  <a:lnTo>
                    <a:pt x="0" y="2177161"/>
                  </a:lnTo>
                  <a:lnTo>
                    <a:pt x="2445448" y="2177161"/>
                  </a:lnTo>
                  <a:lnTo>
                    <a:pt x="2893822" y="1728812"/>
                  </a:lnTo>
                  <a:close/>
                </a:path>
              </a:pathLst>
            </a:custGeom>
            <a:solidFill>
              <a:srgbClr val="4471C4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85110" y="0"/>
              <a:ext cx="7621905" cy="6851015"/>
            </a:xfrm>
            <a:custGeom>
              <a:avLst/>
              <a:gdLst/>
              <a:ahLst/>
              <a:cxnLst/>
              <a:rect l="l" t="t" r="r" b="b"/>
              <a:pathLst>
                <a:path w="7621905" h="6851015">
                  <a:moveTo>
                    <a:pt x="4192778" y="0"/>
                  </a:moveTo>
                  <a:lnTo>
                    <a:pt x="3429000" y="0"/>
                  </a:lnTo>
                  <a:lnTo>
                    <a:pt x="0" y="3429000"/>
                  </a:lnTo>
                  <a:lnTo>
                    <a:pt x="3421506" y="6850446"/>
                  </a:lnTo>
                  <a:lnTo>
                    <a:pt x="4200271" y="6850446"/>
                  </a:lnTo>
                  <a:lnTo>
                    <a:pt x="7621778" y="3429000"/>
                  </a:lnTo>
                  <a:lnTo>
                    <a:pt x="41927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93749" y="0"/>
              <a:ext cx="9605010" cy="6851015"/>
            </a:xfrm>
            <a:custGeom>
              <a:avLst/>
              <a:gdLst/>
              <a:ahLst/>
              <a:cxnLst/>
              <a:rect l="l" t="t" r="r" b="b"/>
              <a:pathLst>
                <a:path w="9605010" h="6851015">
                  <a:moveTo>
                    <a:pt x="6175502" y="0"/>
                  </a:moveTo>
                  <a:lnTo>
                    <a:pt x="6060694" y="0"/>
                  </a:lnTo>
                  <a:lnTo>
                    <a:pt x="9489694" y="3429000"/>
                  </a:lnTo>
                  <a:lnTo>
                    <a:pt x="6068314" y="6850446"/>
                  </a:lnTo>
                  <a:lnTo>
                    <a:pt x="6183122" y="6850446"/>
                  </a:lnTo>
                  <a:lnTo>
                    <a:pt x="9604502" y="3429000"/>
                  </a:lnTo>
                  <a:lnTo>
                    <a:pt x="6175502" y="0"/>
                  </a:lnTo>
                  <a:close/>
                </a:path>
                <a:path w="9605010" h="6851015">
                  <a:moveTo>
                    <a:pt x="3543808" y="0"/>
                  </a:moveTo>
                  <a:lnTo>
                    <a:pt x="3429000" y="0"/>
                  </a:lnTo>
                  <a:lnTo>
                    <a:pt x="0" y="3429000"/>
                  </a:lnTo>
                  <a:lnTo>
                    <a:pt x="3421379" y="6850446"/>
                  </a:lnTo>
                  <a:lnTo>
                    <a:pt x="3536187" y="6850446"/>
                  </a:lnTo>
                  <a:lnTo>
                    <a:pt x="114807" y="3429000"/>
                  </a:lnTo>
                  <a:lnTo>
                    <a:pt x="3543808" y="0"/>
                  </a:lnTo>
                  <a:close/>
                </a:path>
              </a:pathLst>
            </a:custGeom>
            <a:solidFill>
              <a:srgbClr val="FFFF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81000" y="2133600"/>
            <a:ext cx="11134725" cy="2783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6000" spc="-15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IDENTIFICATION</a:t>
            </a:r>
            <a:br>
              <a:rPr sz="6000" spc="-15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sz="6000" spc="-1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sz="60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OF</a:t>
            </a:r>
            <a:br>
              <a:rPr sz="60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sz="6000" spc="-125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sz="60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FISH</a:t>
            </a:r>
            <a:r>
              <a:rPr lang="en-US" sz="60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SPECIES</a:t>
            </a:r>
            <a:endParaRPr sz="60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051645" y="5044694"/>
            <a:ext cx="3140710" cy="1813560"/>
          </a:xfrm>
          <a:custGeom>
            <a:avLst/>
            <a:gdLst/>
            <a:ahLst/>
            <a:cxnLst/>
            <a:rect l="l" t="t" r="r" b="b"/>
            <a:pathLst>
              <a:path w="3140709" h="1813559">
                <a:moveTo>
                  <a:pt x="3140354" y="1327150"/>
                </a:moveTo>
                <a:lnTo>
                  <a:pt x="1813204" y="0"/>
                </a:lnTo>
                <a:lnTo>
                  <a:pt x="1480781" y="332447"/>
                </a:lnTo>
                <a:lnTo>
                  <a:pt x="1148359" y="0"/>
                </a:lnTo>
                <a:lnTo>
                  <a:pt x="469544" y="678840"/>
                </a:lnTo>
                <a:lnTo>
                  <a:pt x="801979" y="1011288"/>
                </a:lnTo>
                <a:lnTo>
                  <a:pt x="0" y="1813306"/>
                </a:lnTo>
                <a:lnTo>
                  <a:pt x="3140354" y="1813306"/>
                </a:lnTo>
                <a:lnTo>
                  <a:pt x="3140354" y="1327150"/>
                </a:lnTo>
                <a:close/>
              </a:path>
            </a:pathLst>
          </a:custGeom>
          <a:solidFill>
            <a:srgbClr val="FFC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E2578E8-B533-A2EA-EA57-F2EABDE01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/>
              <a:t>  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3F67A71-7665-36BF-771E-3773BF699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20"/>
              <a:t>IDENTIFICATION OF FISH SPECIES</a:t>
            </a:r>
            <a:endParaRPr lang="en-IN" spc="-1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314D44E-9EDB-DE86-1CAD-7B01204CF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1</a:t>
            </a:fld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40" y="645160"/>
            <a:ext cx="9551035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5"/>
              </a:spcBef>
            </a:pPr>
            <a:r>
              <a:rPr dirty="0"/>
              <a:t>A</a:t>
            </a:r>
            <a:r>
              <a:rPr spc="5" dirty="0"/>
              <a:t>R</a:t>
            </a:r>
            <a:r>
              <a:rPr dirty="0"/>
              <a:t>C</a:t>
            </a:r>
            <a:r>
              <a:rPr spc="5" dirty="0"/>
              <a:t>H</a:t>
            </a:r>
            <a:r>
              <a:rPr dirty="0"/>
              <a:t>ITEC</a:t>
            </a:r>
            <a:r>
              <a:rPr spc="5" dirty="0"/>
              <a:t>T</a:t>
            </a:r>
            <a:r>
              <a:rPr dirty="0"/>
              <a:t>U</a:t>
            </a:r>
            <a:r>
              <a:rPr spc="5" dirty="0"/>
              <a:t>R</a:t>
            </a:r>
            <a:r>
              <a:rPr dirty="0"/>
              <a:t>AL</a:t>
            </a:r>
            <a:r>
              <a:rPr spc="-195" dirty="0"/>
              <a:t> </a:t>
            </a:r>
            <a:r>
              <a:rPr dirty="0"/>
              <a:t>EXPL</a:t>
            </a:r>
            <a:r>
              <a:rPr spc="5" dirty="0"/>
              <a:t>A</a:t>
            </a:r>
            <a:r>
              <a:rPr dirty="0"/>
              <a:t>N</a:t>
            </a:r>
            <a:r>
              <a:rPr spc="-235" dirty="0"/>
              <a:t>A</a:t>
            </a:r>
            <a:r>
              <a:rPr dirty="0"/>
              <a:t>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4544" y="1844039"/>
            <a:ext cx="9825228" cy="406450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/>
              <a:t>  </a:t>
            </a:r>
            <a:endParaRPr lang="en-IN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>
                <a:sym typeface="+mn-ea"/>
              </a:rPr>
              <a:t>IDENTIFICATION OF FISH SPECIES</a:t>
            </a: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533400"/>
            <a:ext cx="7599680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5"/>
              </a:spcBef>
            </a:pPr>
            <a:r>
              <a:rPr dirty="0"/>
              <a:t>RESU</a:t>
            </a:r>
            <a:r>
              <a:rPr spc="-280" dirty="0"/>
              <a:t>L</a:t>
            </a:r>
            <a:r>
              <a:rPr dirty="0"/>
              <a:t>T</a:t>
            </a:r>
            <a:r>
              <a:rPr spc="-250" dirty="0"/>
              <a:t> </a:t>
            </a:r>
            <a:r>
              <a:rPr dirty="0"/>
              <a:t>A</a:t>
            </a:r>
            <a:r>
              <a:rPr spc="5" dirty="0"/>
              <a:t>N</a:t>
            </a:r>
            <a:r>
              <a:rPr dirty="0"/>
              <a:t>D DISC</a:t>
            </a:r>
            <a:r>
              <a:rPr spc="5" dirty="0"/>
              <a:t>U</a:t>
            </a:r>
            <a:r>
              <a:rPr dirty="0"/>
              <a:t>SSION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/>
              <a:t>  </a:t>
            </a:r>
            <a:endParaRPr lang="en-IN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>
                <a:sym typeface="+mn-ea"/>
              </a:rPr>
              <a:t>IDENTIFICATION OF FISH SPECIES</a:t>
            </a: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36106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3205" marR="5715" indent="-229235">
              <a:lnSpc>
                <a:spcPct val="113000"/>
              </a:lnSpc>
              <a:spcBef>
                <a:spcPts val="425"/>
              </a:spcBef>
              <a:buFont typeface="Arial MT"/>
              <a:buChar char="•"/>
              <a:tabLst>
                <a:tab pos="244475" algn="l"/>
              </a:tabLst>
            </a:pPr>
            <a:r>
              <a:rPr spc="-5" dirty="0">
                <a:latin typeface="Times New Roman" panose="02020603050405020304" charset="0"/>
                <a:cs typeface="Times New Roman" panose="02020603050405020304" charset="0"/>
              </a:rPr>
              <a:t>we</a:t>
            </a:r>
            <a:r>
              <a:rPr spc="12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have</a:t>
            </a:r>
            <a:r>
              <a:rPr spc="13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pc="-5" dirty="0">
                <a:latin typeface="Times New Roman" panose="02020603050405020304" charset="0"/>
                <a:cs typeface="Times New Roman" panose="02020603050405020304" charset="0"/>
              </a:rPr>
              <a:t>shown</a:t>
            </a:r>
            <a:r>
              <a:rPr spc="12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that</a:t>
            </a:r>
            <a:r>
              <a:rPr spc="12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pc="12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pc="-5" dirty="0">
                <a:latin typeface="Times New Roman" panose="02020603050405020304" charset="0"/>
                <a:cs typeface="Times New Roman" panose="02020603050405020304" charset="0"/>
              </a:rPr>
              <a:t>convolutional</a:t>
            </a:r>
            <a:r>
              <a:rPr spc="114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pc="-5" dirty="0">
                <a:latin typeface="Times New Roman" panose="02020603050405020304" charset="0"/>
                <a:cs typeface="Times New Roman" panose="02020603050405020304" charset="0"/>
              </a:rPr>
              <a:t>neural</a:t>
            </a:r>
            <a:r>
              <a:rPr spc="13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pc="-5" dirty="0">
                <a:latin typeface="Times New Roman" panose="02020603050405020304" charset="0"/>
                <a:cs typeface="Times New Roman" panose="02020603050405020304" charset="0"/>
              </a:rPr>
              <a:t>network</a:t>
            </a:r>
            <a:r>
              <a:rPr spc="12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is</a:t>
            </a:r>
            <a:r>
              <a:rPr spc="12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pc="12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useful</a:t>
            </a:r>
            <a:r>
              <a:rPr spc="114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pc="-5" dirty="0">
                <a:latin typeface="Times New Roman" panose="02020603050405020304" charset="0"/>
                <a:cs typeface="Times New Roman" panose="02020603050405020304" charset="0"/>
              </a:rPr>
              <a:t>method</a:t>
            </a:r>
            <a:r>
              <a:rPr spc="13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pc="-5" dirty="0">
                <a:latin typeface="Times New Roman" panose="02020603050405020304" charset="0"/>
                <a:cs typeface="Times New Roman" panose="02020603050405020304" charset="0"/>
              </a:rPr>
              <a:t>to</a:t>
            </a:r>
            <a:r>
              <a:rPr spc="12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pc="-5" dirty="0">
                <a:latin typeface="Times New Roman" panose="02020603050405020304" charset="0"/>
                <a:cs typeface="Times New Roman" panose="02020603050405020304" charset="0"/>
              </a:rPr>
              <a:t>classify </a:t>
            </a:r>
            <a:r>
              <a:rPr spc="-58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pc="-5" dirty="0">
                <a:latin typeface="Times New Roman" panose="02020603050405020304" charset="0"/>
                <a:cs typeface="Times New Roman" panose="02020603050405020304" charset="0"/>
              </a:rPr>
              <a:t>fish images</a:t>
            </a:r>
            <a:r>
              <a:rPr spc="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by species</a:t>
            </a:r>
            <a:r>
              <a:rPr spc="-15" dirty="0">
                <a:latin typeface="Times New Roman" panose="02020603050405020304" charset="0"/>
                <a:cs typeface="Times New Roman" panose="02020603050405020304" charset="0"/>
              </a:rPr>
              <a:t> accurately.</a:t>
            </a:r>
          </a:p>
          <a:p>
            <a:pPr marL="243205" indent="-229235">
              <a:lnSpc>
                <a:spcPct val="113000"/>
              </a:lnSpc>
              <a:spcBef>
                <a:spcPts val="675"/>
              </a:spcBef>
              <a:buFont typeface="Arial MT"/>
              <a:buChar char="•"/>
              <a:tabLst>
                <a:tab pos="244475" algn="l"/>
              </a:tabLst>
            </a:pP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These</a:t>
            </a:r>
            <a:r>
              <a:rPr spc="-1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networks</a:t>
            </a:r>
            <a:r>
              <a:rPr spc="-1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can </a:t>
            </a:r>
            <a:r>
              <a:rPr spc="-5" dirty="0">
                <a:latin typeface="Times New Roman" panose="02020603050405020304" charset="0"/>
                <a:cs typeface="Times New Roman" panose="02020603050405020304" charset="0"/>
              </a:rPr>
              <a:t>be</a:t>
            </a:r>
            <a:r>
              <a:rPr spc="-1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pc="-5" dirty="0">
                <a:latin typeface="Times New Roman" panose="02020603050405020304" charset="0"/>
                <a:cs typeface="Times New Roman" panose="02020603050405020304" charset="0"/>
              </a:rPr>
              <a:t>modified </a:t>
            </a: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and</a:t>
            </a:r>
            <a:r>
              <a:rPr spc="-1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scaled</a:t>
            </a:r>
            <a:r>
              <a:rPr spc="-2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with relative</a:t>
            </a:r>
            <a:r>
              <a:rPr spc="-3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pc="-5" dirty="0">
                <a:latin typeface="Times New Roman" panose="02020603050405020304" charset="0"/>
                <a:cs typeface="Times New Roman" panose="02020603050405020304" charset="0"/>
              </a:rPr>
              <a:t>ease.</a:t>
            </a:r>
          </a:p>
          <a:p>
            <a:pPr marL="243205" marR="5080" indent="-229235">
              <a:lnSpc>
                <a:spcPct val="113000"/>
              </a:lnSpc>
              <a:spcBef>
                <a:spcPts val="1050"/>
              </a:spcBef>
              <a:buFont typeface="Arial MT"/>
              <a:buChar char="•"/>
              <a:tabLst>
                <a:tab pos="244475" algn="l"/>
                <a:tab pos="801370" algn="l"/>
                <a:tab pos="1336675" algn="l"/>
                <a:tab pos="2714625" algn="l"/>
                <a:tab pos="3550920" algn="l"/>
                <a:tab pos="4084320" algn="l"/>
                <a:tab pos="5955030" algn="l"/>
                <a:tab pos="6369050" algn="l"/>
                <a:tab pos="6971030" algn="l"/>
                <a:tab pos="7893050" algn="l"/>
                <a:tab pos="8293100" algn="l"/>
                <a:tab pos="9081135" algn="l"/>
              </a:tabLst>
            </a:pPr>
            <a:r>
              <a:rPr spc="-215" dirty="0">
                <a:latin typeface="Times New Roman" panose="02020603050405020304" charset="0"/>
                <a:cs typeface="Times New Roman" panose="02020603050405020304" charset="0"/>
              </a:rPr>
              <a:t>W</a:t>
            </a: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e	are	op</a:t>
            </a:r>
            <a:r>
              <a:rPr spc="-10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pc="-15" dirty="0"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istic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ab</a:t>
            </a:r>
            <a:r>
              <a:rPr spc="-10" dirty="0"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ut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the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pc="5" dirty="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pc="-5" dirty="0">
                <a:latin typeface="Times New Roman" panose="02020603050405020304" charset="0"/>
                <a:cs typeface="Times New Roman" panose="02020603050405020304" charset="0"/>
              </a:rPr>
              <a:t>an</a:t>
            </a:r>
            <a:r>
              <a:rPr spc="-15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ferabi</a:t>
            </a:r>
            <a:r>
              <a:rPr spc="-15" dirty="0">
                <a:latin typeface="Times New Roman" panose="02020603050405020304" charset="0"/>
                <a:cs typeface="Times New Roman" panose="02020603050405020304" charset="0"/>
              </a:rPr>
              <a:t>l</a:t>
            </a: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ity	of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pc="-10" dirty="0">
                <a:latin typeface="Times New Roman" panose="02020603050405020304" charset="0"/>
                <a:cs typeface="Times New Roman" panose="02020603050405020304" charset="0"/>
              </a:rPr>
              <a:t>h</a:t>
            </a:r>
            <a:r>
              <a:rPr spc="-5" dirty="0">
                <a:latin typeface="Times New Roman" panose="02020603050405020304" charset="0"/>
                <a:cs typeface="Times New Roman" panose="02020603050405020304" charset="0"/>
              </a:rPr>
              <a:t>is</a:t>
            </a:r>
            <a:r>
              <a:rPr lang="en-IN" spc="-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pc="-20" dirty="0"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odel	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pc="5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ot</a:t>
            </a:r>
            <a:r>
              <a:rPr spc="-10" dirty="0">
                <a:latin typeface="Times New Roman" panose="02020603050405020304" charset="0"/>
                <a:cs typeface="Times New Roman" panose="02020603050405020304" charset="0"/>
              </a:rPr>
              <a:t>h</a:t>
            </a: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er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re</a:t>
            </a:r>
            <a:r>
              <a:rPr spc="-15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pc="5" dirty="0">
                <a:latin typeface="Times New Roman" panose="02020603050405020304" charset="0"/>
                <a:cs typeface="Times New Roman" panose="02020603050405020304" charset="0"/>
              </a:rPr>
              <a:t>l</a:t>
            </a: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-world  datasets</a:t>
            </a:r>
            <a:r>
              <a:rPr spc="-3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and the</a:t>
            </a:r>
            <a:r>
              <a:rPr spc="-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potential</a:t>
            </a:r>
            <a:r>
              <a:rPr spc="-3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of</a:t>
            </a:r>
            <a:r>
              <a:rPr spc="-1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using</a:t>
            </a:r>
            <a:r>
              <a:rPr spc="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it</a:t>
            </a:r>
            <a:r>
              <a:rPr spc="-2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for</a:t>
            </a:r>
            <a:r>
              <a:rPr spc="-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high</a:t>
            </a:r>
            <a:r>
              <a:rPr spc="-1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level</a:t>
            </a:r>
            <a:r>
              <a:rPr spc="-2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pc="-5" dirty="0">
                <a:latin typeface="Times New Roman" panose="02020603050405020304" charset="0"/>
                <a:cs typeface="Times New Roman" panose="02020603050405020304" charset="0"/>
              </a:rPr>
              <a:t>classification</a:t>
            </a:r>
            <a:r>
              <a:rPr spc="-3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of </a:t>
            </a:r>
            <a:r>
              <a:rPr spc="-5" dirty="0">
                <a:latin typeface="Times New Roman" panose="02020603050405020304" charset="0"/>
                <a:cs typeface="Times New Roman" panose="02020603050405020304" charset="0"/>
              </a:rPr>
              <a:t>fish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444086"/>
            <a:ext cx="276352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dirty="0">
                <a:latin typeface="Times New Roman" panose="02020603050405020304"/>
                <a:cs typeface="Times New Roman" panose="02020603050405020304"/>
              </a:rPr>
              <a:t>OUTPUT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443" y="1219200"/>
            <a:ext cx="30626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Times New Roman" panose="02020603050405020304"/>
                <a:cs typeface="Times New Roman" panose="02020603050405020304"/>
              </a:rPr>
              <a:t>Streamlit</a:t>
            </a:r>
            <a:r>
              <a:rPr sz="28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Host</a:t>
            </a:r>
            <a:r>
              <a:rPr sz="28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Page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6172" y="1817785"/>
            <a:ext cx="9369552" cy="415324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/>
              <a:t>  </a:t>
            </a:r>
            <a:endParaRPr lang="en-IN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>
                <a:sym typeface="+mn-ea"/>
              </a:rPr>
              <a:t>IDENTIFICATION OF FISH SPECIES</a:t>
            </a:r>
            <a:endParaRPr spc="-1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40" y="773113"/>
            <a:ext cx="5269865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Prediction</a:t>
            </a:r>
            <a:r>
              <a:rPr sz="2800" spc="-45" dirty="0"/>
              <a:t> </a:t>
            </a:r>
            <a:r>
              <a:rPr sz="2800" spc="-5" dirty="0"/>
              <a:t>Page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4232" y="1748027"/>
            <a:ext cx="9863328" cy="435102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/>
              <a:t>  </a:t>
            </a:r>
            <a:endParaRPr lang="en-IN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>
                <a:sym typeface="+mn-ea"/>
              </a:rPr>
              <a:t>IDENTIFICATION OF FISH SPECIES</a:t>
            </a: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054608"/>
            <a:ext cx="10253471" cy="454456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/>
              <a:t>  </a:t>
            </a:r>
            <a:endParaRPr lang="en-IN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>
                <a:sym typeface="+mn-ea"/>
              </a:rPr>
              <a:t>IDENTIFICATION OF FISH SPECIES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40" y="645160"/>
            <a:ext cx="4423410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CONCLUSION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/>
              <a:t>  </a:t>
            </a:r>
            <a:endParaRPr lang="en-IN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>
                <a:sym typeface="+mn-ea"/>
              </a:rPr>
              <a:t>IDENTIFICATION OF FISH SPECIES</a:t>
            </a: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68221"/>
            <a:ext cx="10359390" cy="380873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9235" algn="just">
              <a:lnSpc>
                <a:spcPct val="16400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Our model performed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well on the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testing data. 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With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accuracy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94.25%, the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results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promising that this model could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used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in the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future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fish species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identification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classification.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41300" marR="6350" indent="-229235" algn="just">
              <a:lnSpc>
                <a:spcPct val="164000"/>
              </a:lnSpc>
              <a:spcBef>
                <a:spcPts val="96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makes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it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ideal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method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for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entirety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of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fishing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fisheries 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community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it proves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be accessible,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cost-effective,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reliable means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fish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classification.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5588" y="0"/>
            <a:ext cx="9243821" cy="685799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/>
              <a:t>  </a:t>
            </a:r>
            <a:endParaRPr lang="en-IN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>
                <a:sym typeface="+mn-ea"/>
              </a:rPr>
              <a:t>IDENTIFICATION OF FISH SPECIES</a:t>
            </a: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Content Placeholder 10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409315" y="2432050"/>
            <a:ext cx="2458085" cy="30695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1219200" y="381000"/>
            <a:ext cx="7407275" cy="1661795"/>
          </a:xfrm>
        </p:spPr>
        <p:txBody>
          <a:bodyPr wrap="square"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IN" altLang="en-US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ANY</a:t>
            </a:r>
            <a:br>
              <a:rPr lang="en-IN" altLang="en-US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r>
              <a:rPr lang="en-IN" altLang="en-US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QUESTIONS ???</a:t>
            </a:r>
          </a:p>
        </p:txBody>
      </p:sp>
      <p:pic>
        <p:nvPicPr>
          <p:cNvPr id="106" name="Content Placeholder 105"/>
          <p:cNvPicPr>
            <a:picLocks noGrp="1"/>
          </p:cNvPicPr>
          <p:nvPr>
            <p:ph sz="half" idx="3"/>
          </p:nvPr>
        </p:nvPicPr>
        <p:blipFill>
          <a:blip r:embed="rId4"/>
          <a:stretch>
            <a:fillRect/>
          </a:stretch>
        </p:blipFill>
        <p:spPr>
          <a:xfrm>
            <a:off x="6019800" y="2133600"/>
            <a:ext cx="3432810" cy="39230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" name="Picture 106"/>
          <p:cNvPicPr/>
          <p:nvPr/>
        </p:nvPicPr>
        <p:blipFill>
          <a:blip r:embed="rId5"/>
          <a:stretch>
            <a:fillRect/>
          </a:stretch>
        </p:blipFill>
        <p:spPr>
          <a:xfrm>
            <a:off x="609600" y="2967355"/>
            <a:ext cx="1881505" cy="19989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68CAA8-1039-FF1E-2EF9-E2E4C4455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/>
              <a:t>  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9FAAD-8769-6E43-82D9-BF15A3ABE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20"/>
              <a:t>IDENTIFICATION OF FISH SPECIES</a:t>
            </a:r>
            <a:endParaRPr lang="en-IN" spc="-1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3B9FD-CE4A-35F6-3563-978213779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17</a:t>
            </a:fld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40" y="618490"/>
            <a:ext cx="7304405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5"/>
              </a:spcBef>
            </a:pPr>
            <a:r>
              <a:rPr dirty="0"/>
              <a:t>O</a:t>
            </a:r>
            <a:r>
              <a:rPr spc="5" dirty="0"/>
              <a:t>V</a:t>
            </a:r>
            <a:r>
              <a:rPr dirty="0"/>
              <a:t>E</a:t>
            </a:r>
            <a:r>
              <a:rPr spc="-105" dirty="0"/>
              <a:t>R</a:t>
            </a:r>
            <a:r>
              <a:rPr dirty="0"/>
              <a:t>VIEW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xfrm>
            <a:off x="609600" y="6267450"/>
            <a:ext cx="284480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/>
              <a:t>  </a:t>
            </a:r>
            <a:endParaRPr lang="en-IN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IDENTIFICATION</a:t>
            </a:r>
            <a:r>
              <a:rPr dirty="0"/>
              <a:t> </a:t>
            </a:r>
            <a:r>
              <a:rPr spc="-5" dirty="0"/>
              <a:t>OF FISH</a:t>
            </a:r>
            <a:r>
              <a:rPr spc="-10" dirty="0"/>
              <a:t> </a:t>
            </a:r>
            <a:r>
              <a:rPr lang="en-US" spc="-10" dirty="0"/>
              <a:t>SPECIES</a:t>
            </a: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21866"/>
            <a:ext cx="3409950" cy="413194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0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Introduction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41300" indent="-229235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Domain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41300" indent="-229235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Contribution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41300" indent="-229235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Modules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41300" indent="-229235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Architectural</a:t>
            </a:r>
            <a:r>
              <a:rPr sz="240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Explanation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41300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Result</a:t>
            </a:r>
            <a:r>
              <a:rPr sz="2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Discussion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41300" indent="-229235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Output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41300" indent="-229235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Conclusion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41300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References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40" y="645160"/>
            <a:ext cx="5947410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5"/>
              </a:spcBef>
            </a:pPr>
            <a:r>
              <a:rPr dirty="0"/>
              <a:t>INTRODUCTION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/>
              <a:t>  </a:t>
            </a:r>
            <a:endParaRPr lang="en-IN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>
                <a:sym typeface="+mn-ea"/>
              </a:rPr>
              <a:t>IDENTIFICATION OF FISH SPECIES</a:t>
            </a: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848358"/>
            <a:ext cx="10360025" cy="2967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9235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ocean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full of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mystery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the underwater exploration has always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been an 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exciting</a:t>
            </a:r>
            <a:r>
              <a:rPr sz="2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topic.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Nowadays,</a:t>
            </a:r>
            <a:r>
              <a:rPr sz="2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robotics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has</a:t>
            </a:r>
            <a:r>
              <a:rPr sz="2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been widely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adopted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into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our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daily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lives.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41300" indent="-229235" algn="just">
              <a:lnSpc>
                <a:spcPct val="100000"/>
              </a:lnSpc>
              <a:spcBef>
                <a:spcPts val="99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Identifying</a:t>
            </a:r>
            <a:r>
              <a:rPr sz="2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fish</a:t>
            </a:r>
            <a:r>
              <a:rPr sz="2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by their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characteristics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crucial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many</a:t>
            </a:r>
            <a:r>
              <a:rPr sz="2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industries.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41300" marR="5715" indent="-229235" algn="just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Manual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methods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identify fish can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problematic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they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can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time-consuming,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they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may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require 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large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sampling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efforts,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sampling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can be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destructive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the marine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environment.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41300" indent="-229235" algn="just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Automated systems</a:t>
            </a:r>
            <a:r>
              <a:rPr sz="24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help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accurately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classify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these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fish</a:t>
            </a:r>
            <a:r>
              <a:rPr sz="2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consistently.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/>
              <a:t>  </a:t>
            </a:r>
            <a:endParaRPr lang="en-IN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>
                <a:sym typeface="+mn-ea"/>
              </a:rPr>
              <a:t>IDENTIFICATION OF FISH SPECIES</a:t>
            </a: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811782"/>
            <a:ext cx="10360025" cy="403161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715" indent="-229235" algn="just">
              <a:lnSpc>
                <a:spcPct val="14400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Deep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Learning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based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tool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image-based identification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fish-species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found 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water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resource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developed.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41300" marR="5080" indent="-229235" algn="just">
              <a:lnSpc>
                <a:spcPct val="144000"/>
              </a:lnSpc>
              <a:spcBef>
                <a:spcPts val="96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creating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application fisher need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take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 photo of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fishes caught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fish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identification will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done automatically after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classifying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it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based on the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size,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minimizing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manual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intervention.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41300" marR="5715" indent="-229235" algn="just">
              <a:lnSpc>
                <a:spcPct val="144000"/>
              </a:lnSpc>
              <a:spcBef>
                <a:spcPts val="104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This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species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classifying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application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planned to be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developed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using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Convolution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Neural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Networks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(CNN)</a:t>
            </a:r>
            <a:r>
              <a:rPr sz="2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achieve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maximum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accuracy.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altLang="en-US"/>
              <a:t>DOMAIN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40" y="645160"/>
            <a:ext cx="10086975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5"/>
              </a:spcBef>
            </a:pPr>
            <a:r>
              <a:rPr dirty="0"/>
              <a:t>PROBLEM</a:t>
            </a:r>
            <a:r>
              <a:rPr spc="-30" dirty="0"/>
              <a:t> </a:t>
            </a:r>
            <a:r>
              <a:rPr spc="-55" dirty="0"/>
              <a:t>STATEMENT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/>
              <a:t>  </a:t>
            </a:r>
            <a:endParaRPr lang="en-IN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>
                <a:sym typeface="+mn-ea"/>
              </a:rPr>
              <a:t>IDENTIFICATION OF FISH SPECIES</a:t>
            </a: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21866"/>
            <a:ext cx="10360025" cy="460121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41300" indent="-229235" algn="just">
              <a:lnSpc>
                <a:spcPct val="164000"/>
              </a:lnSpc>
              <a:spcBef>
                <a:spcPts val="80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project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is based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identification</a:t>
            </a:r>
            <a:r>
              <a:rPr sz="2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of the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fish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species.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41300" marR="5080" indent="-229235" algn="just">
              <a:lnSpc>
                <a:spcPct val="164000"/>
              </a:lnSpc>
              <a:spcBef>
                <a:spcPts val="99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In order to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develop species-specific advisories, it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necessary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collect the fish-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catch information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categorized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at some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authentic level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with an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enhanced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accuracy.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41300" marR="5080" indent="-229235" algn="just">
              <a:lnSpc>
                <a:spcPct val="164000"/>
              </a:lnSpc>
              <a:spcBef>
                <a:spcPts val="105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Often species level catch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reporting is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having technical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hindrances due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to several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reasons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pertaining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manual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efforts,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one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among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them would be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ignorance about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particular</a:t>
            </a:r>
            <a:r>
              <a:rPr sz="2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species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specific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results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low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reporting.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40" y="645160"/>
            <a:ext cx="5513070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5"/>
              </a:spcBef>
            </a:pPr>
            <a:r>
              <a:rPr dirty="0"/>
              <a:t>CONTRIBUTION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/>
              <a:t>  </a:t>
            </a:r>
            <a:endParaRPr lang="en-IN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>
                <a:sym typeface="+mn-ea"/>
              </a:rPr>
              <a:t>IDENTIFICATION OF FISH SPECIES</a:t>
            </a: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811782"/>
            <a:ext cx="10359390" cy="315404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9235">
              <a:lnSpc>
                <a:spcPct val="20400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contribution</a:t>
            </a:r>
            <a:r>
              <a:rPr sz="240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fish</a:t>
            </a:r>
            <a:r>
              <a:rPr sz="24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species</a:t>
            </a:r>
            <a:r>
              <a:rPr sz="240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prediction</a:t>
            </a:r>
            <a:r>
              <a:rPr sz="24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model</a:t>
            </a:r>
            <a:r>
              <a:rPr sz="24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mainly</a:t>
            </a:r>
            <a:r>
              <a:rPr sz="24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used</a:t>
            </a:r>
            <a:r>
              <a:rPr sz="240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predicting</a:t>
            </a:r>
            <a:r>
              <a:rPr sz="2400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5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type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kind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species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is this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related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data.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41300" indent="-229235">
              <a:lnSpc>
                <a:spcPct val="204000"/>
              </a:lnSpc>
              <a:spcBef>
                <a:spcPts val="67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Actually</a:t>
            </a:r>
            <a:r>
              <a:rPr sz="2400" spc="1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1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primary</a:t>
            </a:r>
            <a:r>
              <a:rPr sz="2400" spc="1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vision</a:t>
            </a:r>
            <a:r>
              <a:rPr sz="2400" spc="1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1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creating</a:t>
            </a:r>
            <a:r>
              <a:rPr sz="2400" spc="1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1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project</a:t>
            </a:r>
            <a:r>
              <a:rPr sz="2400" spc="1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1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1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find</a:t>
            </a:r>
            <a:r>
              <a:rPr sz="2400" spc="1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1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correct</a:t>
            </a:r>
            <a:r>
              <a:rPr sz="2400" spc="1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category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41300">
              <a:lnSpc>
                <a:spcPct val="204000"/>
              </a:lnSpc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fish,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done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analyzing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features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them.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40" y="634365"/>
            <a:ext cx="5389880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5"/>
              </a:spcBef>
            </a:pPr>
            <a:r>
              <a:rPr dirty="0"/>
              <a:t>MO</a:t>
            </a:r>
            <a:r>
              <a:rPr spc="5" dirty="0"/>
              <a:t>D</a:t>
            </a:r>
            <a:r>
              <a:rPr dirty="0"/>
              <a:t>ULES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/>
              <a:t>  </a:t>
            </a:r>
            <a:endParaRPr lang="en-IN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>
                <a:sym typeface="+mn-ea"/>
              </a:rPr>
              <a:t>IDENTIFICATION OF FISH SPECIES</a:t>
            </a: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21866"/>
            <a:ext cx="10359390" cy="408051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41300" indent="-229235" algn="just">
              <a:lnSpc>
                <a:spcPct val="100000"/>
              </a:lnSpc>
              <a:spcBef>
                <a:spcPts val="80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Loading</a:t>
            </a:r>
            <a:r>
              <a:rPr sz="24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dataset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5080" indent="908050" algn="just">
              <a:lnSpc>
                <a:spcPct val="90000"/>
              </a:lnSpc>
              <a:spcBef>
                <a:spcPts val="995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The Load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method makes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all these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scenarios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possible. This</a:t>
            </a:r>
            <a:r>
              <a:rPr sz="2400" spc="5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method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allows 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you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specify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 load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option 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parameter,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indicating how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rows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already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in a 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DataTable 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combine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rows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being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loaded.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41300" indent="-229235" algn="just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4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pre</a:t>
            </a:r>
            <a:r>
              <a:rPr sz="2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processing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5715" indent="914400" algn="just">
              <a:lnSpc>
                <a:spcPts val="2590"/>
              </a:lnSpc>
              <a:spcBef>
                <a:spcPts val="1035"/>
              </a:spcBef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Data preprocessing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is a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process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preparing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raw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data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and making 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it </a:t>
            </a:r>
            <a:r>
              <a:rPr sz="2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suitable</a:t>
            </a:r>
            <a:r>
              <a:rPr sz="2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a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machine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learning</a:t>
            </a:r>
            <a:r>
              <a:rPr sz="2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model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41300" indent="-229235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Building</a:t>
            </a:r>
            <a:r>
              <a:rPr sz="24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model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5080" indent="914400" algn="just">
              <a:lnSpc>
                <a:spcPts val="2590"/>
              </a:lnSpc>
              <a:spcBef>
                <a:spcPts val="1050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this process the dataset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which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was loaded split into training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testing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dataset.</a:t>
            </a:r>
            <a:r>
              <a:rPr sz="24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Then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suitable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algorithm</a:t>
            </a:r>
            <a:r>
              <a:rPr sz="24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selected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was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into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model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1224" y="1219479"/>
            <a:ext cx="10369550" cy="505142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latin typeface="Times New Roman" panose="02020603050405020304"/>
                <a:cs typeface="Times New Roman" panose="02020603050405020304"/>
              </a:rPr>
              <a:t>Training</a:t>
            </a:r>
            <a:r>
              <a:rPr sz="2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model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 marR="5080" indent="1047115" algn="just">
              <a:lnSpc>
                <a:spcPct val="90000"/>
              </a:lnSpc>
              <a:spcBef>
                <a:spcPts val="1010"/>
              </a:spcBef>
            </a:pPr>
            <a:r>
              <a:rPr sz="28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training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model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dataset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 used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train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ML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 algorithm. It consists of the sample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output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data and the corresponding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sets</a:t>
            </a:r>
            <a:r>
              <a:rPr sz="2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of input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data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have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influence</a:t>
            </a:r>
            <a:r>
              <a:rPr sz="2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on the</a:t>
            </a:r>
            <a:r>
              <a:rPr sz="2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output.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41300" indent="-229235" algn="just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30" dirty="0">
                <a:latin typeface="Times New Roman" panose="02020603050405020304"/>
                <a:cs typeface="Times New Roman" panose="02020603050405020304"/>
              </a:rPr>
              <a:t>Testing</a:t>
            </a:r>
            <a:r>
              <a:rPr sz="2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model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 marR="17145" indent="888365" algn="just">
              <a:lnSpc>
                <a:spcPts val="3030"/>
              </a:lnSpc>
              <a:spcBef>
                <a:spcPts val="1035"/>
              </a:spcBef>
            </a:pPr>
            <a:r>
              <a:rPr sz="2800" spc="-5" dirty="0">
                <a:latin typeface="Times New Roman" panose="02020603050405020304"/>
                <a:cs typeface="Times New Roman" panose="02020603050405020304"/>
              </a:rPr>
              <a:t>Model testing is referred to as the process where the performance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 of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fully trained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model is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evaluated</a:t>
            </a:r>
            <a:r>
              <a:rPr sz="2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8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testing</a:t>
            </a:r>
            <a:r>
              <a:rPr sz="2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set.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41300" indent="-229235" algn="just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Times New Roman" panose="02020603050405020304"/>
                <a:cs typeface="Times New Roman" panose="02020603050405020304"/>
              </a:rPr>
              <a:t>Using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our</a:t>
            </a:r>
            <a:r>
              <a:rPr sz="2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model</a:t>
            </a:r>
            <a:r>
              <a:rPr sz="28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make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predictions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 marR="15240" indent="888365" algn="just">
              <a:lnSpc>
                <a:spcPts val="3020"/>
              </a:lnSpc>
              <a:spcBef>
                <a:spcPts val="1045"/>
              </a:spcBef>
            </a:pPr>
            <a:r>
              <a:rPr sz="2800" spc="-5" dirty="0">
                <a:latin typeface="Times New Roman" panose="02020603050405020304"/>
                <a:cs typeface="Times New Roman" panose="02020603050405020304"/>
              </a:rPr>
              <a:t>Models are designed to analyze past data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and make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predictions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about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future, such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models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seismic activity to predict future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earthquakes.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/>
              <a:t>  </a:t>
            </a:r>
            <a:endParaRPr lang="en-IN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4165600" y="6553200"/>
            <a:ext cx="386080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IDENTIFICATION OF FISH SPECIES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1663" y="954150"/>
            <a:ext cx="9948672" cy="469696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dt" sz="half" idx="10"/>
          </p:nvPr>
        </p:nvSpPr>
        <p:spPr>
          <a:xfrm>
            <a:off x="609600" y="6324600"/>
            <a:ext cx="284480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/>
              <a:t>  </a:t>
            </a:r>
            <a:endParaRPr lang="en-IN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4165600" y="6324600"/>
            <a:ext cx="386080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>
                <a:sym typeface="+mn-ea"/>
              </a:rPr>
              <a:t>IDENTIFICATION OF FISH SPECIES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24600"/>
            <a:ext cx="2844800" cy="476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738</Words>
  <Application>Microsoft Office PowerPoint</Application>
  <PresentationFormat>Widescreen</PresentationFormat>
  <Paragraphs>104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MT</vt:lpstr>
      <vt:lpstr>Calibri</vt:lpstr>
      <vt:lpstr>Times New Roman</vt:lpstr>
      <vt:lpstr>Business Cooperate</vt:lpstr>
      <vt:lpstr>IDENTIFICATION  OF  FISH SPECIES</vt:lpstr>
      <vt:lpstr>OVERVIEW</vt:lpstr>
      <vt:lpstr>INTRODUCTION</vt:lpstr>
      <vt:lpstr>DOMAIN</vt:lpstr>
      <vt:lpstr>PROBLEM STATEMENT</vt:lpstr>
      <vt:lpstr>CONTRIBUTION</vt:lpstr>
      <vt:lpstr>MODULES</vt:lpstr>
      <vt:lpstr>PowerPoint Presentation</vt:lpstr>
      <vt:lpstr>PowerPoint Presentation</vt:lpstr>
      <vt:lpstr>ARCHITECTURAL EXPLANATION</vt:lpstr>
      <vt:lpstr>RESULT AND DISCUSSION</vt:lpstr>
      <vt:lpstr>PowerPoint Presentation</vt:lpstr>
      <vt:lpstr>Prediction Page</vt:lpstr>
      <vt:lpstr>PowerPoint Presentation</vt:lpstr>
      <vt:lpstr>CONCLUSION</vt:lpstr>
      <vt:lpstr>PowerPoint Presentation</vt:lpstr>
      <vt:lpstr>ANY  QUESTIONS 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IDENTIFICATION OF FISH SPECIES</dc:title>
  <dc:creator>Thannasi Durai</dc:creator>
  <cp:lastModifiedBy>GOWSIK M P</cp:lastModifiedBy>
  <cp:revision>5</cp:revision>
  <dcterms:created xsi:type="dcterms:W3CDTF">2022-05-31T05:14:00Z</dcterms:created>
  <dcterms:modified xsi:type="dcterms:W3CDTF">2022-07-26T08:55:15Z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2022-05-21T05:30:00Z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2022-05-31T05:30:00Z</vt:filetime>
  </property>
  <property fmtid="{D5CDD505-2E9C-101B-9397-08002B2CF9AE}" pid="5" name="ICV">
    <vt:lpwstr>37FF93F8E31443599AB1BE8597A48ABE</vt:lpwstr>
  </property>
  <property fmtid="{D5CDD505-2E9C-101B-9397-08002B2CF9AE}" pid="6" name="KSOProductBuildVer">
    <vt:lpwstr>1033-11.2.0.11191</vt:lpwstr>
  </property>
</Properties>
</file>