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84951F-5B9D-4463-ACD3-AE1F2671A648}">
  <a:tblStyle styleId="{6D84951F-5B9D-4463-ACD3-AE1F2671A6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8e7e3b1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8e7e3b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8e7e3b1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8e7e3b1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8e7e3b1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8e7e3b1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8e7e3b1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8e7e3b1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604325" y="209000"/>
            <a:ext cx="7910100" cy="5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
        <p:nvSpPr>
          <p:cNvPr id="55" name="Google Shape;55;p13"/>
          <p:cNvSpPr txBox="1"/>
          <p:nvPr/>
        </p:nvSpPr>
        <p:spPr>
          <a:xfrm>
            <a:off x="738625" y="370150"/>
            <a:ext cx="6674400" cy="5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3000"/>
              <a:t>Data Cleaning</a:t>
            </a:r>
            <a:endParaRPr sz="3000"/>
          </a:p>
        </p:txBody>
      </p:sp>
      <p:sp>
        <p:nvSpPr>
          <p:cNvPr id="56" name="Google Shape;56;p13"/>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1.Regular Expression is a useful tool to match text contents.</a:t>
            </a:r>
            <a:endParaRPr/>
          </a:p>
          <a:p>
            <a:pPr indent="0" lvl="0" marL="0" rtl="0" algn="l">
              <a:spcBef>
                <a:spcPts val="1600"/>
              </a:spcBef>
              <a:spcAft>
                <a:spcPts val="0"/>
              </a:spcAft>
              <a:buNone/>
            </a:pPr>
            <a:r>
              <a:rPr lang="zh-CN"/>
              <a:t>2.Nltk can be used to tokenize the raw text and perform other natural language processing techniques.</a:t>
            </a:r>
            <a:endParaRPr/>
          </a:p>
          <a:p>
            <a:pPr indent="0" lvl="0" marL="0" rtl="0" algn="l">
              <a:lnSpc>
                <a:spcPct val="135714"/>
              </a:lnSpc>
              <a:spcBef>
                <a:spcPts val="1600"/>
              </a:spcBef>
              <a:spcAft>
                <a:spcPts val="0"/>
              </a:spcAft>
              <a:buClr>
                <a:schemeClr val="dk1"/>
              </a:buClr>
              <a:buSzPts val="1100"/>
              <a:buFont typeface="Arial"/>
              <a:buNone/>
            </a:pPr>
            <a:r>
              <a:rPr lang="zh-CN">
                <a:solidFill>
                  <a:schemeClr val="dk1"/>
                </a:solidFill>
                <a:highlight>
                  <a:srgbClr val="FFFFFE"/>
                </a:highlight>
              </a:rPr>
              <a:t>3.Lower case:Series str has api lower to convert characters to lowercase</a:t>
            </a:r>
            <a:endParaRPr>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zh-CN">
                <a:solidFill>
                  <a:schemeClr val="dk1"/>
                </a:solidFill>
                <a:highlight>
                  <a:srgbClr val="FFFFFE"/>
                </a:highlight>
              </a:rPr>
              <a:t>4.remove stop words:First, use nltk to tokenize the string then remove all words in the stopword list.</a:t>
            </a:r>
            <a:endParaRPr>
              <a:solidFill>
                <a:schemeClr val="dk1"/>
              </a:solidFill>
              <a:highlight>
                <a:srgbClr val="FFFFFE"/>
              </a:highlight>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a:t>
            </a:r>
            <a:r>
              <a:rPr lang="zh-CN"/>
              <a:t>xploratory Analysis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zh-CN">
                <a:solidFill>
                  <a:schemeClr val="dk1"/>
                </a:solidFill>
                <a:highlight>
                  <a:srgbClr val="FFFFFE"/>
                </a:highlight>
              </a:rPr>
              <a:t>1.Find the single word after @ and # symbol:these two symbols are always followed with topic name or party leader account, which can be used to identify the party that the tweet belongs to.</a:t>
            </a:r>
            <a:endParaRPr>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zh-CN">
                <a:solidFill>
                  <a:schemeClr val="dk1"/>
                </a:solidFill>
                <a:highlight>
                  <a:srgbClr val="FFFFFE"/>
                </a:highlight>
              </a:rPr>
              <a:t>2.Select the words that each party is represented and combine them into three lists.</a:t>
            </a:r>
            <a:endParaRPr>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zh-CN">
                <a:solidFill>
                  <a:schemeClr val="dk1"/>
                </a:solidFill>
                <a:highlight>
                  <a:srgbClr val="FFFFFE"/>
                </a:highlight>
              </a:rPr>
              <a:t>3.Tokenize the tweets into list of tokens and match the tokens with the party key word list to identify the party.</a:t>
            </a:r>
            <a:endParaRPr>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zh-CN">
                <a:solidFill>
                  <a:schemeClr val="dk1"/>
                </a:solidFill>
                <a:highlight>
                  <a:srgbClr val="FFFFFE"/>
                </a:highlight>
              </a:rPr>
              <a:t>4.Count the number of each party's occurence in the same tweet and mark the tweet with the party name that occured the most, and if no party token appeared in the tweet, just mark it as none.</a:t>
            </a:r>
            <a:endParaRPr>
              <a:solidFill>
                <a:schemeClr val="dk1"/>
              </a:solidFill>
              <a:highlight>
                <a:srgbClr val="FFFFFE"/>
              </a:highlight>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M</a:t>
            </a:r>
            <a:r>
              <a:rPr lang="zh-CN"/>
              <a:t>odel Feature Importance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zh-CN">
                <a:solidFill>
                  <a:schemeClr val="dk1"/>
                </a:solidFill>
                <a:highlight>
                  <a:srgbClr val="FFFFFE"/>
                </a:highlight>
              </a:rPr>
              <a:t>To encode the tweets into numerical values, I used two methods, tf_idf and bag of words(term frequency).</a:t>
            </a:r>
            <a:endParaRPr>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zh-CN">
                <a:solidFill>
                  <a:schemeClr val="dk1"/>
                </a:solidFill>
                <a:highlight>
                  <a:srgbClr val="FFFFFE"/>
                </a:highlight>
              </a:rPr>
              <a:t>To implement </a:t>
            </a:r>
            <a:r>
              <a:rPr lang="zh-CN">
                <a:solidFill>
                  <a:schemeClr val="dk1"/>
                </a:solidFill>
                <a:highlight>
                  <a:srgbClr val="FFFFFE"/>
                </a:highlight>
              </a:rPr>
              <a:t>tf_idf </a:t>
            </a:r>
            <a:r>
              <a:rPr lang="zh-CN">
                <a:solidFill>
                  <a:schemeClr val="dk1"/>
                </a:solidFill>
                <a:highlight>
                  <a:srgbClr val="FFFFFE"/>
                </a:highlight>
              </a:rPr>
              <a:t>, I used sklearn TfidfVectorizer which first vectorize the tweets using CounterVectorize then calculate the tf_idf score, to limit the dimension of feature space I limit the maximum number of features to 2000 then sum the </a:t>
            </a:r>
            <a:r>
              <a:rPr lang="zh-CN">
                <a:solidFill>
                  <a:schemeClr val="dk1"/>
                </a:solidFill>
                <a:highlight>
                  <a:srgbClr val="FFFFFE"/>
                </a:highlight>
              </a:rPr>
              <a:t>tf_idf </a:t>
            </a:r>
            <a:r>
              <a:rPr lang="zh-CN">
                <a:solidFill>
                  <a:schemeClr val="dk1"/>
                </a:solidFill>
                <a:highlight>
                  <a:srgbClr val="FFFFFE"/>
                </a:highlight>
              </a:rPr>
              <a:t>score of words after that rank the words and select the top 500 word as features. </a:t>
            </a:r>
            <a:endParaRPr>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zh-CN">
                <a:solidFill>
                  <a:schemeClr val="dk1"/>
                </a:solidFill>
                <a:highlight>
                  <a:srgbClr val="FFFFFE"/>
                </a:highlight>
              </a:rPr>
              <a:t>For bag of words model, I simply count the number of each word and select the top 500 most common words as features, then judge if a word appears in the tweet to vectorize the feature.</a:t>
            </a:r>
            <a:endParaRPr>
              <a:solidFill>
                <a:schemeClr val="dk1"/>
              </a:solidFill>
              <a:highlight>
                <a:srgbClr val="FFFFFE"/>
              </a:highlight>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82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Model Results </a:t>
            </a:r>
            <a:endParaRPr/>
          </a:p>
        </p:txBody>
      </p:sp>
      <p:graphicFrame>
        <p:nvGraphicFramePr>
          <p:cNvPr id="74" name="Google Shape;74;p16"/>
          <p:cNvGraphicFramePr/>
          <p:nvPr/>
        </p:nvGraphicFramePr>
        <p:xfrm>
          <a:off x="1113675" y="655125"/>
          <a:ext cx="3000000" cy="3000000"/>
        </p:xfrm>
        <a:graphic>
          <a:graphicData uri="http://schemas.openxmlformats.org/drawingml/2006/table">
            <a:tbl>
              <a:tblPr>
                <a:noFill/>
                <a:tableStyleId>{6D84951F-5B9D-4463-ACD3-AE1F2671A648}</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tf_idf train acc</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a:solidFill>
                            <a:schemeClr val="dk1"/>
                          </a:solidFill>
                        </a:rPr>
                        <a:t>tf_idf test acc</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bog train acc</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bog test acc</a:t>
                      </a:r>
                      <a:endParaRPr/>
                    </a:p>
                  </a:txBody>
                  <a:tcPr marT="91425" marB="91425" marR="91425" marL="91425"/>
                </a:tc>
              </a:tr>
              <a:tr h="381000">
                <a:tc>
                  <a:txBody>
                    <a:bodyPr/>
                    <a:lstStyle/>
                    <a:p>
                      <a:pPr indent="0" lvl="0" marL="0" rtl="0" algn="l">
                        <a:spcBef>
                          <a:spcPts val="0"/>
                        </a:spcBef>
                        <a:spcAft>
                          <a:spcPts val="0"/>
                        </a:spcAft>
                        <a:buNone/>
                      </a:pPr>
                      <a:r>
                        <a:rPr lang="zh-CN">
                          <a:solidFill>
                            <a:schemeClr val="dk1"/>
                          </a:solidFill>
                        </a:rPr>
                        <a:t>logistic regression</a:t>
                      </a:r>
                      <a:endParaRPr/>
                    </a:p>
                  </a:txBody>
                  <a:tcPr marT="91425" marB="91425" marR="91425" marL="91425"/>
                </a:tc>
                <a:tc>
                  <a:txBody>
                    <a:bodyPr/>
                    <a:lstStyle/>
                    <a:p>
                      <a:pPr indent="0" lvl="0" marL="0" rtl="0" algn="l">
                        <a:spcBef>
                          <a:spcPts val="0"/>
                        </a:spcBef>
                        <a:spcAft>
                          <a:spcPts val="0"/>
                        </a:spcAft>
                        <a:buNone/>
                      </a:pPr>
                      <a:r>
                        <a:rPr lang="zh-CN" sz="1050">
                          <a:solidFill>
                            <a:schemeClr val="accent2"/>
                          </a:solidFill>
                          <a:highlight>
                            <a:srgbClr val="FFFFFF"/>
                          </a:highlight>
                          <a:latin typeface="Courier New"/>
                          <a:ea typeface="Courier New"/>
                          <a:cs typeface="Courier New"/>
                          <a:sym typeface="Courier New"/>
                        </a:rPr>
                        <a:t>0.70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0.69</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0.699</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0.6983</a:t>
                      </a:r>
                      <a:endParaRPr/>
                    </a:p>
                  </a:txBody>
                  <a:tcPr marT="91425" marB="91425" marR="91425" marL="91425"/>
                </a:tc>
              </a:tr>
              <a:tr h="381000">
                <a:tc>
                  <a:txBody>
                    <a:bodyPr/>
                    <a:lstStyle/>
                    <a:p>
                      <a:pPr indent="0" lvl="0" marL="0" rtl="0" algn="l">
                        <a:spcBef>
                          <a:spcPts val="0"/>
                        </a:spcBef>
                        <a:spcAft>
                          <a:spcPts val="0"/>
                        </a:spcAft>
                        <a:buNone/>
                      </a:pPr>
                      <a:r>
                        <a:rPr lang="zh-CN">
                          <a:solidFill>
                            <a:schemeClr val="dk1"/>
                          </a:solidFill>
                        </a:rPr>
                        <a:t>Naive Bayes</a:t>
                      </a:r>
                      <a:endParaRPr/>
                    </a:p>
                  </a:txBody>
                  <a:tcPr marT="91425" marB="91425" marR="91425" marL="91425"/>
                </a:tc>
                <a:tc>
                  <a:txBody>
                    <a:bodyPr/>
                    <a:lstStyle/>
                    <a:p>
                      <a:pPr indent="0" lvl="0" marL="0" rtl="0" algn="l">
                        <a:spcBef>
                          <a:spcPts val="0"/>
                        </a:spcBef>
                        <a:spcAft>
                          <a:spcPts val="0"/>
                        </a:spcAft>
                        <a:buNone/>
                      </a:pPr>
                      <a:r>
                        <a:rPr lang="zh-CN" sz="1050">
                          <a:solidFill>
                            <a:schemeClr val="accent2"/>
                          </a:solidFill>
                          <a:highlight>
                            <a:srgbClr val="FFFFFF"/>
                          </a:highlight>
                          <a:latin typeface="Courier New"/>
                          <a:ea typeface="Courier New"/>
                          <a:cs typeface="Courier New"/>
                          <a:sym typeface="Courier New"/>
                        </a:rPr>
                        <a:t>0.67742857142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0.675883333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0.6695714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0.67208333333</a:t>
                      </a:r>
                      <a:endParaRPr>
                        <a:solidFill>
                          <a:schemeClr val="dk1"/>
                        </a:solidFill>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zh-CN"/>
                        <a:t>SVM</a:t>
                      </a:r>
                      <a:endParaRPr/>
                    </a:p>
                  </a:txBody>
                  <a:tcPr marT="91425" marB="91425" marR="91425" marL="91425"/>
                </a:tc>
                <a:tc>
                  <a:txBody>
                    <a:bodyPr/>
                    <a:lstStyle/>
                    <a:p>
                      <a:pPr indent="0" lvl="0" marL="0" rtl="0" algn="l">
                        <a:spcBef>
                          <a:spcPts val="0"/>
                        </a:spcBef>
                        <a:spcAft>
                          <a:spcPts val="0"/>
                        </a:spcAft>
                        <a:buNone/>
                      </a:pPr>
                      <a:r>
                        <a:rPr lang="zh-CN" sz="1050">
                          <a:solidFill>
                            <a:schemeClr val="accent2"/>
                          </a:solidFill>
                          <a:highlight>
                            <a:srgbClr val="FFFFFF"/>
                          </a:highlight>
                          <a:latin typeface="Courier New"/>
                          <a:ea typeface="Courier New"/>
                          <a:cs typeface="Courier New"/>
                          <a:sym typeface="Courier New"/>
                        </a:rPr>
                        <a:t>0.6996</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0.69885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0.6992357142857</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0.69785</a:t>
                      </a:r>
                      <a:endParaRPr/>
                    </a:p>
                  </a:txBody>
                  <a:tcPr marT="91425" marB="91425" marR="91425" marL="91425"/>
                </a:tc>
              </a:tr>
              <a:tr h="381000">
                <a:tc>
                  <a:txBody>
                    <a:bodyPr/>
                    <a:lstStyle/>
                    <a:p>
                      <a:pPr indent="0" lvl="0" marL="0" rtl="0" algn="l">
                        <a:spcBef>
                          <a:spcPts val="0"/>
                        </a:spcBef>
                        <a:spcAft>
                          <a:spcPts val="0"/>
                        </a:spcAft>
                        <a:buNone/>
                      </a:pPr>
                      <a:r>
                        <a:rPr lang="zh-CN">
                          <a:solidFill>
                            <a:schemeClr val="dk1"/>
                          </a:solidFill>
                        </a:rPr>
                        <a:t>Decision Tree</a:t>
                      </a:r>
                      <a:endParaRPr/>
                    </a:p>
                  </a:txBody>
                  <a:tcPr marT="91425" marB="91425" marR="91425" marL="91425"/>
                </a:tc>
                <a:tc>
                  <a:txBody>
                    <a:bodyPr/>
                    <a:lstStyle/>
                    <a:p>
                      <a:pPr indent="0" lvl="0" marL="0" rtl="0" algn="l">
                        <a:spcBef>
                          <a:spcPts val="0"/>
                        </a:spcBef>
                        <a:spcAft>
                          <a:spcPts val="0"/>
                        </a:spcAft>
                        <a:buNone/>
                      </a:pPr>
                      <a:r>
                        <a:rPr lang="zh-CN" sz="1050">
                          <a:solidFill>
                            <a:schemeClr val="accent2"/>
                          </a:solidFill>
                          <a:highlight>
                            <a:srgbClr val="FFFFFF"/>
                          </a:highlight>
                          <a:latin typeface="Courier New"/>
                          <a:ea typeface="Courier New"/>
                          <a:cs typeface="Courier New"/>
                          <a:sym typeface="Courier New"/>
                        </a:rPr>
                        <a:t>0.5752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0.56825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0.58194285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0.577633333</a:t>
                      </a:r>
                      <a:endParaRPr>
                        <a:solidFill>
                          <a:schemeClr val="dk1"/>
                        </a:solidFill>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zh-CN"/>
                        <a:t>Random Forest</a:t>
                      </a:r>
                      <a:endParaRPr/>
                    </a:p>
                  </a:txBody>
                  <a:tcPr marT="91425" marB="91425" marR="91425" marL="91425"/>
                </a:tc>
                <a:tc>
                  <a:txBody>
                    <a:bodyPr/>
                    <a:lstStyle/>
                    <a:p>
                      <a:pPr indent="0" lvl="0" marL="0" rtl="0" algn="l">
                        <a:spcBef>
                          <a:spcPts val="0"/>
                        </a:spcBef>
                        <a:spcAft>
                          <a:spcPts val="0"/>
                        </a:spcAft>
                        <a:buNone/>
                      </a:pPr>
                      <a:r>
                        <a:rPr lang="zh-CN" sz="1050">
                          <a:solidFill>
                            <a:schemeClr val="accent2"/>
                          </a:solidFill>
                          <a:highlight>
                            <a:srgbClr val="FFFFFF"/>
                          </a:highlight>
                          <a:latin typeface="Courier New"/>
                          <a:ea typeface="Courier New"/>
                          <a:cs typeface="Courier New"/>
                          <a:sym typeface="Courier New"/>
                        </a:rPr>
                        <a:t>0.63340714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0.62995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0.6445214</a:t>
                      </a:r>
                      <a:endParaRPr/>
                    </a:p>
                  </a:txBody>
                  <a:tcPr marT="91425" marB="91425" marR="91425" marL="91425"/>
                </a:tc>
                <a:tc>
                  <a:txBody>
                    <a:bodyPr/>
                    <a:lstStyle/>
                    <a:p>
                      <a:pPr indent="0" lvl="0" marL="0" rtl="0" algn="l">
                        <a:spcBef>
                          <a:spcPts val="0"/>
                        </a:spcBef>
                        <a:spcAft>
                          <a:spcPts val="0"/>
                        </a:spcAft>
                        <a:buNone/>
                      </a:pPr>
                      <a:r>
                        <a:rPr lang="zh-CN" sz="1050">
                          <a:solidFill>
                            <a:schemeClr val="accent2"/>
                          </a:solidFill>
                          <a:highlight>
                            <a:srgbClr val="FFFFFF"/>
                          </a:highlight>
                          <a:latin typeface="Courier New"/>
                          <a:ea typeface="Courier New"/>
                          <a:cs typeface="Courier New"/>
                          <a:sym typeface="Courier New"/>
                        </a:rPr>
                        <a:t>0.6442833</a:t>
                      </a:r>
                      <a:endParaRPr/>
                    </a:p>
                  </a:txBody>
                  <a:tcPr marT="91425" marB="91425" marR="91425" marL="91425"/>
                </a:tc>
              </a:tr>
              <a:tr h="381000">
                <a:tc>
                  <a:txBody>
                    <a:bodyPr/>
                    <a:lstStyle/>
                    <a:p>
                      <a:pPr indent="0" lvl="0" marL="0" rtl="0" algn="l">
                        <a:spcBef>
                          <a:spcPts val="0"/>
                        </a:spcBef>
                        <a:spcAft>
                          <a:spcPts val="0"/>
                        </a:spcAft>
                        <a:buNone/>
                      </a:pPr>
                      <a:r>
                        <a:rPr lang="zh-CN"/>
                        <a:t>XGBoost</a:t>
                      </a:r>
                      <a:endParaRPr/>
                    </a:p>
                  </a:txBody>
                  <a:tcPr marT="91425" marB="91425" marR="91425" marL="91425"/>
                </a:tc>
                <a:tc>
                  <a:txBody>
                    <a:bodyPr/>
                    <a:lstStyle/>
                    <a:p>
                      <a:pPr indent="0" lvl="0" marL="0" rtl="0" algn="l">
                        <a:spcBef>
                          <a:spcPts val="0"/>
                        </a:spcBef>
                        <a:spcAft>
                          <a:spcPts val="0"/>
                        </a:spcAft>
                        <a:buNone/>
                      </a:pPr>
                      <a:r>
                        <a:rPr lang="zh-CN" sz="1050">
                          <a:solidFill>
                            <a:schemeClr val="accent2"/>
                          </a:solidFill>
                          <a:highlight>
                            <a:srgbClr val="FFFFFF"/>
                          </a:highlight>
                          <a:latin typeface="Courier New"/>
                          <a:ea typeface="Courier New"/>
                          <a:cs typeface="Courier New"/>
                          <a:sym typeface="Courier New"/>
                        </a:rPr>
                        <a:t>0.5712214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0.56735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0.57030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0.56975</a:t>
                      </a:r>
                      <a:endParaRPr>
                        <a:solidFill>
                          <a:schemeClr val="dk1"/>
                        </a:solidFill>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zh-CN"/>
                        <a:t>RNN</a:t>
                      </a:r>
                      <a:endParaRPr/>
                    </a:p>
                  </a:txBody>
                  <a:tcPr marT="91425" marB="91425" marR="91425" marL="91425"/>
                </a:tc>
                <a:tc>
                  <a:txBody>
                    <a:bodyPr/>
                    <a:lstStyle/>
                    <a:p>
                      <a:pPr indent="0" lvl="0" marL="0" rtl="0" algn="l">
                        <a:spcBef>
                          <a:spcPts val="0"/>
                        </a:spcBef>
                        <a:spcAft>
                          <a:spcPts val="0"/>
                        </a:spcAft>
                        <a:buNone/>
                      </a:pPr>
                      <a:r>
                        <a:rPr lang="zh-CN" sz="1050">
                          <a:solidFill>
                            <a:schemeClr val="accent2"/>
                          </a:solidFill>
                          <a:highlight>
                            <a:srgbClr val="FFFFFF"/>
                          </a:highlight>
                          <a:latin typeface="Courier New"/>
                          <a:ea typeface="Courier New"/>
                          <a:cs typeface="Courier New"/>
                          <a:sym typeface="Courier New"/>
                        </a:rPr>
                        <a:t>0.70199287</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050">
                          <a:solidFill>
                            <a:schemeClr val="accent2"/>
                          </a:solidFill>
                          <a:highlight>
                            <a:srgbClr val="FFFFFF"/>
                          </a:highlight>
                          <a:latin typeface="Courier New"/>
                          <a:ea typeface="Courier New"/>
                          <a:cs typeface="Courier New"/>
                          <a:sym typeface="Courier New"/>
                        </a:rPr>
                        <a:t>0.70022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6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 Model Visualizations</a:t>
            </a:r>
            <a:endParaRPr/>
          </a:p>
          <a:p>
            <a:pPr indent="0" lvl="0" marL="0" rtl="0" algn="l">
              <a:spcBef>
                <a:spcPts val="0"/>
              </a:spcBef>
              <a:spcAft>
                <a:spcPts val="0"/>
              </a:spcAft>
              <a:buNone/>
            </a:pPr>
            <a:r>
              <a:t/>
            </a:r>
            <a:endParaRPr/>
          </a:p>
        </p:txBody>
      </p:sp>
      <p:pic>
        <p:nvPicPr>
          <p:cNvPr id="80" name="Google Shape;80;p17"/>
          <p:cNvPicPr preferRelativeResize="0"/>
          <p:nvPr/>
        </p:nvPicPr>
        <p:blipFill>
          <a:blip r:embed="rId3">
            <a:alphaModFix/>
          </a:blip>
          <a:stretch>
            <a:fillRect/>
          </a:stretch>
        </p:blipFill>
        <p:spPr>
          <a:xfrm>
            <a:off x="1173050" y="660713"/>
            <a:ext cx="2715600" cy="1832700"/>
          </a:xfrm>
          <a:prstGeom prst="rect">
            <a:avLst/>
          </a:prstGeom>
          <a:noFill/>
          <a:ln>
            <a:noFill/>
          </a:ln>
        </p:spPr>
      </p:pic>
      <p:pic>
        <p:nvPicPr>
          <p:cNvPr id="81" name="Google Shape;81;p17"/>
          <p:cNvPicPr preferRelativeResize="0"/>
          <p:nvPr/>
        </p:nvPicPr>
        <p:blipFill>
          <a:blip r:embed="rId4">
            <a:alphaModFix/>
          </a:blip>
          <a:stretch>
            <a:fillRect/>
          </a:stretch>
        </p:blipFill>
        <p:spPr>
          <a:xfrm>
            <a:off x="4688375" y="295450"/>
            <a:ext cx="3925349" cy="2069651"/>
          </a:xfrm>
          <a:prstGeom prst="rect">
            <a:avLst/>
          </a:prstGeom>
          <a:noFill/>
          <a:ln>
            <a:noFill/>
          </a:ln>
        </p:spPr>
      </p:pic>
      <p:pic>
        <p:nvPicPr>
          <p:cNvPr id="82" name="Google Shape;82;p17"/>
          <p:cNvPicPr preferRelativeResize="0"/>
          <p:nvPr/>
        </p:nvPicPr>
        <p:blipFill>
          <a:blip r:embed="rId5">
            <a:alphaModFix/>
          </a:blip>
          <a:stretch>
            <a:fillRect/>
          </a:stretch>
        </p:blipFill>
        <p:spPr>
          <a:xfrm>
            <a:off x="1238700" y="2855875"/>
            <a:ext cx="2584311" cy="1810776"/>
          </a:xfrm>
          <a:prstGeom prst="rect">
            <a:avLst/>
          </a:prstGeom>
          <a:noFill/>
          <a:ln>
            <a:noFill/>
          </a:ln>
        </p:spPr>
      </p:pic>
      <p:pic>
        <p:nvPicPr>
          <p:cNvPr id="83" name="Google Shape;83;p17"/>
          <p:cNvPicPr preferRelativeResize="0"/>
          <p:nvPr/>
        </p:nvPicPr>
        <p:blipFill>
          <a:blip r:embed="rId6">
            <a:alphaModFix/>
          </a:blip>
          <a:stretch>
            <a:fillRect/>
          </a:stretch>
        </p:blipFill>
        <p:spPr>
          <a:xfrm>
            <a:off x="5627600" y="2733063"/>
            <a:ext cx="2800350" cy="1933575"/>
          </a:xfrm>
          <a:prstGeom prst="rect">
            <a:avLst/>
          </a:prstGeom>
          <a:noFill/>
          <a:ln>
            <a:noFill/>
          </a:ln>
        </p:spPr>
      </p:pic>
      <p:sp>
        <p:nvSpPr>
          <p:cNvPr id="84" name="Google Shape;84;p17"/>
          <p:cNvSpPr txBox="1"/>
          <p:nvPr/>
        </p:nvSpPr>
        <p:spPr>
          <a:xfrm>
            <a:off x="1396675" y="2365100"/>
            <a:ext cx="2584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a:t>fig1. </a:t>
            </a:r>
            <a:r>
              <a:rPr lang="zh-CN" sz="1100">
                <a:solidFill>
                  <a:schemeClr val="dk1"/>
                </a:solidFill>
                <a:highlight>
                  <a:srgbClr val="FFFFFE"/>
                </a:highlight>
              </a:rPr>
              <a:t>relation between party tweet number</a:t>
            </a:r>
            <a:endParaRPr sz="1100">
              <a:solidFill>
                <a:schemeClr val="dk1"/>
              </a:solidFill>
              <a:highlight>
                <a:srgbClr val="FFFFFE"/>
              </a:highlight>
            </a:endParaRPr>
          </a:p>
          <a:p>
            <a:pPr indent="0" lvl="0" marL="0" rtl="0" algn="l">
              <a:spcBef>
                <a:spcPts val="0"/>
              </a:spcBef>
              <a:spcAft>
                <a:spcPts val="0"/>
              </a:spcAft>
              <a:buNone/>
            </a:pPr>
            <a:r>
              <a:t/>
            </a:r>
            <a:endParaRPr sz="1100"/>
          </a:p>
        </p:txBody>
      </p:sp>
      <p:sp>
        <p:nvSpPr>
          <p:cNvPr id="85" name="Google Shape;85;p17"/>
          <p:cNvSpPr txBox="1"/>
          <p:nvPr/>
        </p:nvSpPr>
        <p:spPr>
          <a:xfrm>
            <a:off x="5492675" y="2350175"/>
            <a:ext cx="2715600" cy="8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100">
                <a:solidFill>
                  <a:schemeClr val="dk1"/>
                </a:solidFill>
              </a:rPr>
              <a:t>fig2. </a:t>
            </a:r>
            <a:r>
              <a:rPr lang="zh-CN" sz="1100">
                <a:solidFill>
                  <a:schemeClr val="dk1"/>
                </a:solidFill>
                <a:highlight>
                  <a:srgbClr val="FFFFFE"/>
                </a:highlight>
              </a:rPr>
              <a:t>Liberal word cloud</a:t>
            </a:r>
            <a:endParaRPr sz="1100">
              <a:solidFill>
                <a:schemeClr val="dk1"/>
              </a:solidFill>
            </a:endParaRPr>
          </a:p>
          <a:p>
            <a:pPr indent="0" lvl="0" marL="0" rtl="0" algn="l">
              <a:spcBef>
                <a:spcPts val="0"/>
              </a:spcBef>
              <a:spcAft>
                <a:spcPts val="0"/>
              </a:spcAft>
              <a:buNone/>
            </a:pPr>
            <a:r>
              <a:t/>
            </a:r>
            <a:endParaRPr sz="1100"/>
          </a:p>
        </p:txBody>
      </p:sp>
      <p:sp>
        <p:nvSpPr>
          <p:cNvPr id="86" name="Google Shape;86;p17"/>
          <p:cNvSpPr txBox="1"/>
          <p:nvPr/>
        </p:nvSpPr>
        <p:spPr>
          <a:xfrm>
            <a:off x="1463825" y="4700325"/>
            <a:ext cx="2424900" cy="1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a:t>fig3. Election Sentiment Prediction</a:t>
            </a:r>
            <a:endParaRPr sz="1100"/>
          </a:p>
        </p:txBody>
      </p:sp>
      <p:sp>
        <p:nvSpPr>
          <p:cNvPr id="87" name="Google Shape;87;p17"/>
          <p:cNvSpPr txBox="1"/>
          <p:nvPr/>
        </p:nvSpPr>
        <p:spPr>
          <a:xfrm>
            <a:off x="6097000" y="4707875"/>
            <a:ext cx="21114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a:solidFill>
                  <a:schemeClr val="dk1"/>
                </a:solidFill>
              </a:rPr>
              <a:t>fig4. Election Sentiment Truth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