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653" r:id="rId3"/>
    <p:sldId id="2654" r:id="rId4"/>
    <p:sldId id="2610" r:id="rId5"/>
    <p:sldId id="2647" r:id="rId6"/>
    <p:sldId id="2649" r:id="rId7"/>
    <p:sldId id="2652" r:id="rId8"/>
    <p:sldId id="2645" r:id="rId9"/>
    <p:sldId id="2639" r:id="rId10"/>
    <p:sldId id="2638" r:id="rId11"/>
    <p:sldId id="2641" r:id="rId12"/>
    <p:sldId id="2640" r:id="rId13"/>
    <p:sldId id="2642" r:id="rId14"/>
    <p:sldId id="2643" r:id="rId15"/>
    <p:sldId id="26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B2DF8A"/>
    <a:srgbClr val="E0DBB4"/>
    <a:srgbClr val="2B2B2B"/>
    <a:srgbClr val="1C76B3"/>
    <a:srgbClr val="FF1D8E"/>
    <a:srgbClr val="FF3A00"/>
    <a:srgbClr val="2079B4"/>
    <a:srgbClr val="FF3F00"/>
    <a:srgbClr val="FF9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4" autoAdjust="0"/>
    <p:restoredTop sz="94660"/>
  </p:normalViewPr>
  <p:slideViewPr>
    <p:cSldViewPr snapToGrid="0">
      <p:cViewPr>
        <p:scale>
          <a:sx n="100" d="100"/>
          <a:sy n="100" d="100"/>
        </p:scale>
        <p:origin x="57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C745-E711-42FA-9018-7A76285C6AB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47AE-B083-43B1-94F7-4C77B7A2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3041-AA31-C3B7-942B-595D96D6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CF23-A979-0C10-939A-5555576A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74F3-E550-08DC-3980-AD39316C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E9CA-E486-FE56-BC5D-DF07315B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B254-1FFF-C4F8-1969-D7B2792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11C-3DD8-C958-55A6-D5261F6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B239-8C9B-6D09-80C2-859B41D2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BFC-2312-C685-DC00-7DCF11F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E055-43D3-D563-BFB1-FCA43AC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1EAF-49E8-6A3E-1734-E240FA0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F5BDD-B92C-C4D9-A89F-18D2C276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5BBA-FB89-3B6A-3322-2AEE6CE7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4115-6C90-A913-4681-B3AC904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F323-DD1A-83AD-E1BD-4414646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5930-EEFA-D777-BBAB-EE0A9C5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48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D9C-A8D9-FE34-7986-28C37E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9C0A-AF8E-2C16-D62D-42286534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2604-3F3D-E6A2-7509-163A8A8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AA87-644B-CEA0-B29A-A588E4F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4BEB-2B7F-D954-9656-2CEDB1A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352A-B8B0-1471-0839-A62085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9BF9-2316-32B8-17AF-B3AB314D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72DA-19B9-1A48-BCE6-C3DED1C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47BB-0AE9-EFE9-159D-299323C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C12-8644-8C32-551A-A5BFAA4F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C0A-252F-2D38-F21E-4681A9A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0A9-8269-34AF-BFF8-C2EC7432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585C-3977-9201-C829-551E25D2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8DB3-6241-5C81-0128-07223A36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DFE9-F5DA-4F14-3EB1-BBB1F2C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A71F-4E56-DB7A-EA54-B31F30A6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B5DA-30DD-5188-BE30-06A023A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6018-D5BE-A8EF-D3C3-3639A117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DABE-13AF-6EDE-072B-DECF850E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C74B9-E3DC-A9D2-7F67-B0FDBE49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B71F-2C96-BDB5-13D5-A849C06F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F0B4-ECE9-4F0C-F21D-89C1171B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12BA-8AAB-4FEA-C4F9-8CD61CD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DE5A-B283-E9FF-63B5-0737E1C6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83E-51C4-5A1B-B7EA-39E7BAAB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2066E-06F9-EBAF-516F-980D1080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EE6E3-86CA-FCE0-F1A1-36F4B766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B847-CEAA-6745-BE91-9EEBEA3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B0C25-F27D-373C-DA4E-70476C90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96B52-D478-7C79-23D9-53F2975E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F0BF-5208-B154-1B7E-081E393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4D3B-4F44-7981-AB46-560C33E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742-05A1-7705-3B06-43421189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2087-8DC0-60E4-CC0A-6E97C994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3E6E-8D93-B475-1E49-727AC8A9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972-9669-FB25-AD7E-523812F1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078B-4737-A6C7-691E-37AE44C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5823-FA5F-01D4-A8FA-7A56991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E750C-3795-8286-E39B-6B6C0912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F25B-71A6-4C0F-81DC-DD2DD69E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79B8-55DA-28C7-1048-C5649296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F748-5012-07EC-8A54-43E1BEF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B43B-7B76-B7C6-DA74-36891C6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76A4-B2E7-81C4-AB51-1CE96557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AE7B-B999-8A7A-C9FB-19807C24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CBE-7817-B0C6-84ED-E80FAC37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FA1AE-19BC-4FF6-9119-352B40289B3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3EB9-3015-2B2C-5144-FB55BF5E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0A3F-A4F0-52F2-3946-4DAF2A90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hen2meet.com/?25825400-b3J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2286000"/>
          </a:xfrm>
        </p:spPr>
        <p:txBody>
          <a:bodyPr anchor="t"/>
          <a:lstStyle/>
          <a:p>
            <a:r>
              <a:rPr lang="en-US" b="1" i="1" dirty="0"/>
              <a:t>Deep Learning Community of Practice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Meeting 5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Same as seen in lecture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E33BB3-F500-6062-723B-5A5F07B95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0" b="4017"/>
          <a:stretch/>
        </p:blipFill>
        <p:spPr>
          <a:xfrm>
            <a:off x="5552987" y="365125"/>
            <a:ext cx="6639014" cy="3295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C7E59C-AED1-6093-D9D6-0AC8ED32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3" b="3126"/>
          <a:stretch/>
        </p:blipFill>
        <p:spPr>
          <a:xfrm>
            <a:off x="5552987" y="6858000"/>
            <a:ext cx="6639014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Setup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__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many items are there?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getitem</a:t>
            </a:r>
            <a:r>
              <a:rPr lang="en-US" dirty="0">
                <a:solidFill>
                  <a:schemeClr val="bg1"/>
                </a:solidFill>
              </a:rPr>
              <a:t>__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get the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baseline="30000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item?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Could be complex: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Read files (e.g. images)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Access databases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Dataloader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Adds logic for creating minibatches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.to(‘</a:t>
            </a:r>
            <a:r>
              <a:rPr lang="en-US" dirty="0" err="1">
                <a:solidFill>
                  <a:schemeClr val="bg1"/>
                </a:solidFill>
              </a:rPr>
              <a:t>cuda</a:t>
            </a:r>
            <a:r>
              <a:rPr lang="en-US" dirty="0">
                <a:solidFill>
                  <a:schemeClr val="bg1"/>
                </a:solidFill>
              </a:rPr>
              <a:t>’) manages where the data 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E33BB3-F500-6062-723B-5A5F07B95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0" b="4017"/>
          <a:stretch/>
        </p:blipFill>
        <p:spPr>
          <a:xfrm>
            <a:off x="5552987" y="-3295134"/>
            <a:ext cx="6639014" cy="3295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C7E59C-AED1-6093-D9D6-0AC8ED32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3" b="3126"/>
          <a:stretch/>
        </p:blipFill>
        <p:spPr>
          <a:xfrm>
            <a:off x="5552987" y="365125"/>
            <a:ext cx="6639014" cy="4487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1627F5-31B2-ED8F-9945-34E0B0036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54" b="1995"/>
          <a:stretch/>
        </p:blipFill>
        <p:spPr>
          <a:xfrm>
            <a:off x="5552987" y="6858000"/>
            <a:ext cx="6639014" cy="64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 One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 that gradient tracking </a:t>
            </a:r>
            <a:r>
              <a:rPr lang="en-US" i="1" dirty="0">
                <a:solidFill>
                  <a:schemeClr val="bg1"/>
                </a:solidFill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happens in the </a:t>
            </a:r>
            <a:r>
              <a:rPr lang="en-US" dirty="0" err="1">
                <a:solidFill>
                  <a:schemeClr val="bg1"/>
                </a:solidFill>
              </a:rPr>
              <a:t>train_loop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C7E59C-AED1-6093-D9D6-0AC8ED32F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3" b="3126"/>
          <a:stretch/>
        </p:blipFill>
        <p:spPr>
          <a:xfrm>
            <a:off x="5552987" y="-4487333"/>
            <a:ext cx="6639014" cy="4487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1627F5-31B2-ED8F-9945-34E0B0036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4" b="1995"/>
          <a:stretch/>
        </p:blipFill>
        <p:spPr>
          <a:xfrm>
            <a:off x="5552987" y="365125"/>
            <a:ext cx="6639014" cy="6443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A2DA1B-A9E3-FD0A-153E-2A02BA594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2" b="3836"/>
          <a:stretch/>
        </p:blipFill>
        <p:spPr>
          <a:xfrm>
            <a:off x="5552987" y="6808258"/>
            <a:ext cx="6639014" cy="31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should the model be initialized?</a:t>
            </a:r>
          </a:p>
          <a:p>
            <a:r>
              <a:rPr lang="en-US" dirty="0">
                <a:solidFill>
                  <a:schemeClr val="bg1"/>
                </a:solidFill>
              </a:rPr>
              <a:t>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does the model run?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nn.Sequential</a:t>
            </a:r>
            <a:r>
              <a:rPr lang="en-US" dirty="0">
                <a:solidFill>
                  <a:schemeClr val="bg1"/>
                </a:solidFill>
              </a:rPr>
              <a:t> runs each layer in order so we don’t have to call each in order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</a:t>
            </a:r>
            <a:r>
              <a:rPr lang="en-US" i="1" dirty="0">
                <a:solidFill>
                  <a:schemeClr val="bg1"/>
                </a:solidFill>
              </a:rPr>
              <a:t>distribution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yhat</a:t>
            </a:r>
            <a:r>
              <a:rPr lang="en-US" dirty="0">
                <a:solidFill>
                  <a:schemeClr val="bg1"/>
                </a:solidFill>
              </a:rPr>
              <a:t> (the next token)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31627F5-31B2-ED8F-9945-34E0B00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" b="1995"/>
          <a:stretch/>
        </p:blipFill>
        <p:spPr>
          <a:xfrm>
            <a:off x="5552987" y="-6443133"/>
            <a:ext cx="6639014" cy="6443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A2DA1B-A9E3-FD0A-153E-2A02BA594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2" b="3836"/>
          <a:stretch/>
        </p:blipFill>
        <p:spPr>
          <a:xfrm>
            <a:off x="5552987" y="365125"/>
            <a:ext cx="6639014" cy="31580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70B60B-D983-2F86-88FF-A3E993CC8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84" b="4071"/>
          <a:stretch/>
        </p:blipFill>
        <p:spPr>
          <a:xfrm>
            <a:off x="5552987" y="6858000"/>
            <a:ext cx="6639014" cy="2150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01838-42B4-4D7A-64D9-9F17CCB172B3}"/>
              </a:ext>
            </a:extLst>
          </p:cNvPr>
          <p:cNvSpPr txBox="1"/>
          <p:nvPr/>
        </p:nvSpPr>
        <p:spPr>
          <a:xfrm>
            <a:off x="6848474" y="3805601"/>
            <a:ext cx="419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0DBB4"/>
                </a:solidFill>
              </a:rPr>
              <a:t>Vestigial from testing before abstraction. </a:t>
            </a:r>
          </a:p>
          <a:p>
            <a:r>
              <a:rPr lang="en-US" sz="1400" dirty="0">
                <a:solidFill>
                  <a:srgbClr val="E0DBB4"/>
                </a:solidFill>
              </a:rPr>
              <a:t>argmax() returns the index of the highest probability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BEF648-6D3B-510B-71C9-639C74208A5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43975" y="3429000"/>
            <a:ext cx="0" cy="376601"/>
          </a:xfrm>
          <a:prstGeom prst="straightConnector1">
            <a:avLst/>
          </a:prstGeom>
          <a:ln>
            <a:solidFill>
              <a:srgbClr val="E0DB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55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Instantiate model</a:t>
            </a:r>
          </a:p>
          <a:p>
            <a:r>
              <a:rPr lang="en-US" dirty="0">
                <a:solidFill>
                  <a:schemeClr val="bg1"/>
                </a:solidFill>
              </a:rPr>
              <a:t>Send to </a:t>
            </a:r>
            <a:r>
              <a:rPr lang="en-US" dirty="0" err="1">
                <a:solidFill>
                  <a:schemeClr val="bg1"/>
                </a:solidFill>
              </a:rPr>
              <a:t>gpu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Instantiate optimizer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(instead of manual optimization)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Call </a:t>
            </a:r>
            <a:r>
              <a:rPr lang="en-US" dirty="0" err="1">
                <a:solidFill>
                  <a:schemeClr val="bg1"/>
                </a:solidFill>
              </a:rPr>
              <a:t>train_loop</a:t>
            </a:r>
            <a:r>
              <a:rPr lang="en-US" dirty="0">
                <a:solidFill>
                  <a:schemeClr val="bg1"/>
                </a:solidFill>
              </a:rPr>
              <a:t>() once per epoch</a:t>
            </a:r>
          </a:p>
          <a:p>
            <a:r>
              <a:rPr lang="en-US" dirty="0">
                <a:solidFill>
                  <a:schemeClr val="bg1"/>
                </a:solidFill>
              </a:rPr>
              <a:t>Aside: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model is small but not necessarily fast to train with this unoptimized code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A2DA1B-A9E3-FD0A-153E-2A02BA59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2" b="3836"/>
          <a:stretch/>
        </p:blipFill>
        <p:spPr>
          <a:xfrm>
            <a:off x="5552987" y="-3158068"/>
            <a:ext cx="6639014" cy="31580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70B60B-D983-2F86-88FF-A3E993CC8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4" b="4071"/>
          <a:stretch/>
        </p:blipFill>
        <p:spPr>
          <a:xfrm>
            <a:off x="5552987" y="370151"/>
            <a:ext cx="6639014" cy="21505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5322E0-556E-B28E-C07F-30FBBC9B1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0" b="2350"/>
          <a:stretch/>
        </p:blipFill>
        <p:spPr>
          <a:xfrm>
            <a:off x="5552987" y="6858000"/>
            <a:ext cx="6639014" cy="5401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0220CA-DE7D-0686-CD7A-D61D621A7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86" y="3941801"/>
            <a:ext cx="6639014" cy="22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0FB-E4A2-6378-1DA6-CA1AE4D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7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84D9-7F57-8282-288C-6C9A684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8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Mostly the same code</a:t>
            </a:r>
          </a:p>
          <a:p>
            <a:r>
              <a:rPr lang="en-US" dirty="0">
                <a:solidFill>
                  <a:schemeClr val="bg1"/>
                </a:solidFill>
              </a:rPr>
              <a:t>Extra logic for moving context onto </a:t>
            </a:r>
            <a:r>
              <a:rPr lang="en-US" dirty="0" err="1">
                <a:solidFill>
                  <a:schemeClr val="bg1"/>
                </a:solidFill>
              </a:rPr>
              <a:t>gpu</a:t>
            </a:r>
            <a:r>
              <a:rPr lang="en-US" dirty="0">
                <a:solidFill>
                  <a:schemeClr val="bg1"/>
                </a:solidFill>
              </a:rPr>
              <a:t> (if model is on </a:t>
            </a:r>
            <a:r>
              <a:rPr lang="en-US" dirty="0" err="1">
                <a:solidFill>
                  <a:schemeClr val="bg1"/>
                </a:solidFill>
              </a:rPr>
              <a:t>gpu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Poor performance, only trained 100 epochs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70B60B-D983-2F86-88FF-A3E993CC8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4" b="4071"/>
          <a:stretch/>
        </p:blipFill>
        <p:spPr>
          <a:xfrm>
            <a:off x="5552987" y="-2150535"/>
            <a:ext cx="6639014" cy="21505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5322E0-556E-B28E-C07F-30FBBC9B1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0" b="2350"/>
          <a:stretch/>
        </p:blipFill>
        <p:spPr>
          <a:xfrm>
            <a:off x="5552987" y="365125"/>
            <a:ext cx="6639014" cy="54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2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183-1EFB-84B8-ECD5-5B6837E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Today’s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C8B-05C4-AF15-B867-30DFEF50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Upcoming Logistics</a:t>
            </a:r>
          </a:p>
          <a:p>
            <a:r>
              <a:rPr lang="en-US" dirty="0">
                <a:solidFill>
                  <a:schemeClr val="bg1"/>
                </a:solidFill>
              </a:rPr>
              <a:t>Previous Session(s)</a:t>
            </a:r>
          </a:p>
          <a:p>
            <a:r>
              <a:rPr lang="en-US" dirty="0">
                <a:solidFill>
                  <a:schemeClr val="bg1"/>
                </a:solidFill>
              </a:rPr>
              <a:t>Example in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(Optional) Revisiting puzzle from last time</a:t>
            </a:r>
          </a:p>
          <a:p>
            <a:r>
              <a:rPr lang="en-US" dirty="0">
                <a:solidFill>
                  <a:schemeClr val="bg1"/>
                </a:solidFill>
              </a:rPr>
              <a:t> (Optional) In case you missed it: How does </a:t>
            </a:r>
            <a:r>
              <a:rPr lang="en-US" dirty="0" err="1">
                <a:solidFill>
                  <a:schemeClr val="bg1"/>
                </a:solidFill>
              </a:rPr>
              <a:t>BatchNorm</a:t>
            </a:r>
            <a:r>
              <a:rPr lang="en-US" dirty="0">
                <a:solidFill>
                  <a:schemeClr val="bg1"/>
                </a:solidFill>
              </a:rPr>
              <a:t> help?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183-1EFB-84B8-ECD5-5B6837E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E7CD55-949D-DA4E-7E89-1A5E8AC3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Semester begins soon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Scheduling Poll</a:t>
            </a:r>
            <a:endParaRPr lang="en-US" dirty="0">
              <a:solidFill>
                <a:schemeClr val="bg1"/>
              </a:solidFill>
              <a:hlinkClick r:id="rId2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https://www.when2meet.com/?25825400-b3JmD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Proposed Plan: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videos for next </a:t>
            </a:r>
            <a:r>
              <a:rPr lang="en-US" i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sessions: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Theory Video on Attention (26m) and optional 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Generatively Pretrained Transformer (1h56m)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Next meeting on the 20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Theory video and </a:t>
            </a:r>
            <a:r>
              <a:rPr lang="en-US" i="1" dirty="0">
                <a:solidFill>
                  <a:schemeClr val="bg1"/>
                </a:solidFill>
              </a:rPr>
              <a:t>start</a:t>
            </a:r>
            <a:r>
              <a:rPr lang="en-US" dirty="0">
                <a:solidFill>
                  <a:schemeClr val="bg1"/>
                </a:solidFill>
              </a:rPr>
              <a:t> of GPT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Sign up for works in progress show an tell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Next </a:t>
            </a:r>
            <a:r>
              <a:rPr lang="en-US" dirty="0" err="1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penprimary</a:t>
            </a:r>
            <a:r>
              <a:rPr lang="en-US" dirty="0">
                <a:solidFill>
                  <a:schemeClr val="bg1"/>
                </a:solidFill>
              </a:rPr>
              <a:t>?) meeting TBD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Remainder of GPT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9099BF-7910-96CA-B787-10F118FE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21065"/>
              </p:ext>
            </p:extLst>
          </p:nvPr>
        </p:nvGraphicFramePr>
        <p:xfrm>
          <a:off x="9435737" y="365125"/>
          <a:ext cx="2179317" cy="2918730"/>
        </p:xfrm>
        <a:graphic>
          <a:graphicData uri="http://schemas.openxmlformats.org/drawingml/2006/table">
            <a:tbl>
              <a:tblPr/>
              <a:tblGrid>
                <a:gridCol w="311331">
                  <a:extLst>
                    <a:ext uri="{9D8B030D-6E8A-4147-A177-3AD203B41FA5}">
                      <a16:colId xmlns:a16="http://schemas.microsoft.com/office/drawing/2014/main" val="1480163093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94569585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189731840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1401086030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2869846662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781930992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302871366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W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R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13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0294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712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4658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4327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0147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6698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06349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4860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4594" marR="14594" marT="14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950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814B5E5-5C40-4609-89E9-B1FE99D0ED65}"/>
              </a:ext>
            </a:extLst>
          </p:cNvPr>
          <p:cNvGrpSpPr/>
          <p:nvPr/>
        </p:nvGrpSpPr>
        <p:grpSpPr>
          <a:xfrm>
            <a:off x="7500253" y="4001294"/>
            <a:ext cx="4114801" cy="2437497"/>
            <a:chOff x="1981200" y="-8020050"/>
            <a:chExt cx="4114801" cy="24374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944393-0A40-87D4-B60A-087A53AA8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23" r="30461" b="75822"/>
            <a:stretch/>
          </p:blipFill>
          <p:spPr>
            <a:xfrm>
              <a:off x="1981201" y="-6820803"/>
              <a:ext cx="4114800" cy="12382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86D67-5834-17BE-F06B-715872AF3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554" t="15660" r="1906" b="69006"/>
            <a:stretch/>
          </p:blipFill>
          <p:spPr>
            <a:xfrm>
              <a:off x="1981200" y="-8020050"/>
              <a:ext cx="4114800" cy="1051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3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BEC90-AFE7-FF10-8357-11E4B825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6400" y="-15311946"/>
            <a:ext cx="13868400" cy="2899756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05BACB-5021-470D-03DC-CEC2398A3B6A}"/>
              </a:ext>
            </a:extLst>
          </p:cNvPr>
          <p:cNvSpPr/>
          <p:nvPr/>
        </p:nvSpPr>
        <p:spPr>
          <a:xfrm>
            <a:off x="-25072" y="-22225"/>
            <a:ext cx="12191999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26EA51-FA9D-1A3F-DDEB-9745945B3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2286000"/>
            <a:ext cx="11525250" cy="2286000"/>
          </a:xfrm>
        </p:spPr>
        <p:txBody>
          <a:bodyPr/>
          <a:lstStyle/>
          <a:p>
            <a:r>
              <a:rPr lang="en-US" dirty="0"/>
              <a:t>Previous Session:</a:t>
            </a:r>
            <a:br>
              <a:rPr lang="en-US" dirty="0"/>
            </a:br>
            <a:r>
              <a:rPr lang="en-US" dirty="0"/>
              <a:t>Option 1: Revisiting Backprop. and </a:t>
            </a:r>
            <a:r>
              <a:rPr lang="en-US" dirty="0" err="1"/>
              <a:t>Wavenet</a:t>
            </a:r>
            <a:br>
              <a:rPr lang="en-US" dirty="0"/>
            </a:br>
            <a:r>
              <a:rPr lang="en-US" dirty="0"/>
              <a:t>Option 2: Only </a:t>
            </a:r>
            <a:r>
              <a:rPr lang="en-US" dirty="0" err="1"/>
              <a:t>Wavenet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183-1EFB-84B8-ECD5-5B6837E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Theme for Previous Session: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C8B-05C4-AF15-B867-30DFEF50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Know how to dig in when you need</a:t>
            </a:r>
          </a:p>
          <a:p>
            <a:r>
              <a:rPr lang="en-US" dirty="0">
                <a:solidFill>
                  <a:schemeClr val="bg1"/>
                </a:solidFill>
              </a:rPr>
              <a:t>Okay if it doesn’t all click right now!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Backprop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Think about what </a:t>
            </a:r>
            <a:r>
              <a:rPr lang="en-US" i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 to abstract 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able to trace gradients back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able to modifying them when you need</a:t>
            </a:r>
          </a:p>
          <a:p>
            <a:r>
              <a:rPr lang="en-US" dirty="0" err="1">
                <a:solidFill>
                  <a:schemeClr val="bg1"/>
                </a:solidFill>
              </a:rPr>
              <a:t>Wavenet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you reorganize code?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you abstract away complexity?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Notice where friction remains (e.g. hyperparameter tuning, validation)</a:t>
            </a:r>
          </a:p>
        </p:txBody>
      </p:sp>
    </p:spTree>
    <p:extLst>
      <p:ext uri="{BB962C8B-B14F-4D97-AF65-F5344CB8AC3E}">
        <p14:creationId xmlns:p14="http://schemas.microsoft.com/office/powerpoint/2010/main" val="193189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183-1EFB-84B8-ECD5-5B6837E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C8B-05C4-AF15-B867-30DFEF50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502" y="1825625"/>
            <a:ext cx="7486297" cy="23755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 as Weights</a:t>
            </a:r>
          </a:p>
          <a:p>
            <a:r>
              <a:rPr lang="en-US" dirty="0">
                <a:solidFill>
                  <a:schemeClr val="bg1"/>
                </a:solidFill>
              </a:rPr>
              <a:t>W=0, B=0 -&gt; No connection</a:t>
            </a:r>
          </a:p>
          <a:p>
            <a:r>
              <a:rPr lang="en-US" dirty="0">
                <a:solidFill>
                  <a:schemeClr val="bg1"/>
                </a:solidFill>
              </a:rPr>
              <a:t>W=1, B=0 -&gt; No operation (Identity)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D68949-1A7B-8DA8-E323-DD9477EBA46F}"/>
              </a:ext>
            </a:extLst>
          </p:cNvPr>
          <p:cNvSpPr/>
          <p:nvPr/>
        </p:nvSpPr>
        <p:spPr>
          <a:xfrm>
            <a:off x="838200" y="360415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F1119D-E505-4512-BB45-6CFAE59DA7BD}"/>
              </a:ext>
            </a:extLst>
          </p:cNvPr>
          <p:cNvSpPr/>
          <p:nvPr/>
        </p:nvSpPr>
        <p:spPr>
          <a:xfrm>
            <a:off x="838200" y="2180342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5B8FC9-32EB-BC1E-ADD5-1518C43685C4}"/>
              </a:ext>
            </a:extLst>
          </p:cNvPr>
          <p:cNvSpPr/>
          <p:nvPr/>
        </p:nvSpPr>
        <p:spPr>
          <a:xfrm>
            <a:off x="838200" y="2892245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D945F7-8F33-3B9E-1324-1C181AF1AA58}"/>
              </a:ext>
            </a:extLst>
          </p:cNvPr>
          <p:cNvSpPr/>
          <p:nvPr/>
        </p:nvSpPr>
        <p:spPr>
          <a:xfrm>
            <a:off x="1543154" y="2536295"/>
            <a:ext cx="355953" cy="355953"/>
          </a:xfrm>
          <a:prstGeom prst="ellipse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EB8D1C-0E7D-5326-BAD7-0368D5032E07}"/>
              </a:ext>
            </a:extLst>
          </p:cNvPr>
          <p:cNvSpPr/>
          <p:nvPr/>
        </p:nvSpPr>
        <p:spPr>
          <a:xfrm>
            <a:off x="2251773" y="2892244"/>
            <a:ext cx="355953" cy="355953"/>
          </a:xfrm>
          <a:prstGeom prst="ellipse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A597EA-A4DC-FC77-EA10-984B81E8395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1194152" y="2358318"/>
            <a:ext cx="401130" cy="2301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56D29-CB32-3DFC-F964-F0FA43E85A9F}"/>
              </a:ext>
            </a:extLst>
          </p:cNvPr>
          <p:cNvSpPr/>
          <p:nvPr/>
        </p:nvSpPr>
        <p:spPr>
          <a:xfrm>
            <a:off x="2956728" y="289224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13AD98-A110-EEBA-085E-34E55FBDD26D}"/>
              </a:ext>
            </a:extLst>
          </p:cNvPr>
          <p:cNvCxnSpPr>
            <a:cxnSpLocks/>
            <a:stCxn id="35" idx="3"/>
            <a:endCxn id="36" idx="3"/>
          </p:cNvCxnSpPr>
          <p:nvPr/>
        </p:nvCxnSpPr>
        <p:spPr>
          <a:xfrm flipV="1">
            <a:off x="1194152" y="2840119"/>
            <a:ext cx="401130" cy="230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6FC0F6-BACB-34F7-E2FA-D63164D52BDA}"/>
              </a:ext>
            </a:extLst>
          </p:cNvPr>
          <p:cNvCxnSpPr>
            <a:cxnSpLocks/>
            <a:stCxn id="31" idx="3"/>
            <a:endCxn id="37" idx="3"/>
          </p:cNvCxnSpPr>
          <p:nvPr/>
        </p:nvCxnSpPr>
        <p:spPr>
          <a:xfrm flipV="1">
            <a:off x="1194152" y="3196069"/>
            <a:ext cx="1109749" cy="5860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FDB67-B934-61B1-CDD3-33B3D3FBA9E9}"/>
              </a:ext>
            </a:extLst>
          </p:cNvPr>
          <p:cNvCxnSpPr>
            <a:cxnSpLocks/>
            <a:stCxn id="36" idx="6"/>
            <a:endCxn id="37" idx="1"/>
          </p:cNvCxnSpPr>
          <p:nvPr/>
        </p:nvCxnSpPr>
        <p:spPr>
          <a:xfrm>
            <a:off x="1899106" y="2714270"/>
            <a:ext cx="404795" cy="230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3760C4-AF0C-68B3-60AD-62A89A4AF6F4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>
            <a:off x="2607726" y="3070220"/>
            <a:ext cx="34900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5785C-48C4-87EB-13A0-E63D5702E273}"/>
              </a:ext>
            </a:extLst>
          </p:cNvPr>
          <p:cNvSpPr/>
          <p:nvPr/>
        </p:nvSpPr>
        <p:spPr>
          <a:xfrm>
            <a:off x="838200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A63D26-84F6-0583-A7EC-DBA214899220}"/>
              </a:ext>
            </a:extLst>
          </p:cNvPr>
          <p:cNvSpPr/>
          <p:nvPr/>
        </p:nvSpPr>
        <p:spPr>
          <a:xfrm>
            <a:off x="838200" y="5106973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02C1A9-9A2F-7A2B-E9FE-74F47A20F895}"/>
              </a:ext>
            </a:extLst>
          </p:cNvPr>
          <p:cNvSpPr/>
          <p:nvPr/>
        </p:nvSpPr>
        <p:spPr>
          <a:xfrm>
            <a:off x="838200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33C8D7-E90B-AFA5-B762-B125938A6136}"/>
              </a:ext>
            </a:extLst>
          </p:cNvPr>
          <p:cNvSpPr/>
          <p:nvPr/>
        </p:nvSpPr>
        <p:spPr>
          <a:xfrm>
            <a:off x="1543155" y="5106973"/>
            <a:ext cx="708618" cy="10699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78B30-A415-313A-82B8-FAF3256E6EC1}"/>
              </a:ext>
            </a:extLst>
          </p:cNvPr>
          <p:cNvSpPr/>
          <p:nvPr/>
        </p:nvSpPr>
        <p:spPr>
          <a:xfrm>
            <a:off x="3324269" y="5465060"/>
            <a:ext cx="355952" cy="711902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4636FC-1AFC-B3E1-1675-7068D4A5F297}"/>
              </a:ext>
            </a:extLst>
          </p:cNvPr>
          <p:cNvSpPr/>
          <p:nvPr/>
        </p:nvSpPr>
        <p:spPr>
          <a:xfrm>
            <a:off x="2612367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CBF89D-BA2D-455C-2503-D5084190FD6D}"/>
              </a:ext>
            </a:extLst>
          </p:cNvPr>
          <p:cNvSpPr/>
          <p:nvPr/>
        </p:nvSpPr>
        <p:spPr>
          <a:xfrm>
            <a:off x="2612367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B4078C-1F8B-B843-9E28-E40171CF9BAE}"/>
              </a:ext>
            </a:extLst>
          </p:cNvPr>
          <p:cNvSpPr/>
          <p:nvPr/>
        </p:nvSpPr>
        <p:spPr>
          <a:xfrm>
            <a:off x="4025939" y="581887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F1B4AA-9511-DF8C-7D64-D3923EDC8ED5}"/>
              </a:ext>
            </a:extLst>
          </p:cNvPr>
          <p:cNvSpPr txBox="1"/>
          <p:nvPr/>
        </p:nvSpPr>
        <p:spPr>
          <a:xfrm>
            <a:off x="1376183" y="4559214"/>
            <a:ext cx="1042561" cy="41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2F9832-F472-D01E-3DD8-40890C6C4B5A}"/>
              </a:ext>
            </a:extLst>
          </p:cNvPr>
          <p:cNvSpPr txBox="1"/>
          <p:nvPr/>
        </p:nvSpPr>
        <p:spPr>
          <a:xfrm>
            <a:off x="2988149" y="4559214"/>
            <a:ext cx="1028190" cy="41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0EC8B0-9859-D4DD-E2B9-413199CC41D3}"/>
              </a:ext>
            </a:extLst>
          </p:cNvPr>
          <p:cNvSpPr/>
          <p:nvPr/>
        </p:nvSpPr>
        <p:spPr>
          <a:xfrm>
            <a:off x="1899106" y="5821011"/>
            <a:ext cx="355952" cy="355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D50F3F-280C-B17D-1308-AE5A6BE521A1}"/>
              </a:ext>
            </a:extLst>
          </p:cNvPr>
          <p:cNvSpPr/>
          <p:nvPr/>
        </p:nvSpPr>
        <p:spPr>
          <a:xfrm>
            <a:off x="1550102" y="5821011"/>
            <a:ext cx="355952" cy="355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840D78-7534-723B-1379-1B7986FD89E3}"/>
              </a:ext>
            </a:extLst>
          </p:cNvPr>
          <p:cNvSpPr/>
          <p:nvPr/>
        </p:nvSpPr>
        <p:spPr>
          <a:xfrm>
            <a:off x="1543155" y="5106973"/>
            <a:ext cx="355952" cy="711902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821D01-34BD-34BB-29C3-888DDDFBF33A}"/>
              </a:ext>
            </a:extLst>
          </p:cNvPr>
          <p:cNvSpPr/>
          <p:nvPr/>
        </p:nvSpPr>
        <p:spPr>
          <a:xfrm>
            <a:off x="1895821" y="5104836"/>
            <a:ext cx="359235" cy="7140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AC1893-230A-9A23-32D5-8B55330AC63B}"/>
              </a:ext>
            </a:extLst>
          </p:cNvPr>
          <p:cNvSpPr txBox="1"/>
          <p:nvPr/>
        </p:nvSpPr>
        <p:spPr>
          <a:xfrm>
            <a:off x="1444537" y="4173145"/>
            <a:ext cx="16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Forward Pass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AF6547-475F-12ED-B942-7E53B29951EB}"/>
              </a:ext>
            </a:extLst>
          </p:cNvPr>
          <p:cNvSpPr/>
          <p:nvPr/>
        </p:nvSpPr>
        <p:spPr>
          <a:xfrm>
            <a:off x="7810111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9DEFF4-29DF-4AA8-0D06-51BF8A1F0E13}"/>
              </a:ext>
            </a:extLst>
          </p:cNvPr>
          <p:cNvSpPr/>
          <p:nvPr/>
        </p:nvSpPr>
        <p:spPr>
          <a:xfrm>
            <a:off x="7810111" y="5106973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0EA4D2-C958-7B85-EAC5-8692AC139CCF}"/>
              </a:ext>
            </a:extLst>
          </p:cNvPr>
          <p:cNvSpPr/>
          <p:nvPr/>
        </p:nvSpPr>
        <p:spPr>
          <a:xfrm>
            <a:off x="7810111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8DA1EF0-50C8-D90C-FA6D-7A4A04D87CDE}"/>
              </a:ext>
            </a:extLst>
          </p:cNvPr>
          <p:cNvSpPr/>
          <p:nvPr/>
        </p:nvSpPr>
        <p:spPr>
          <a:xfrm>
            <a:off x="8515065" y="5106973"/>
            <a:ext cx="708618" cy="10699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2DF263F-973D-FD78-F142-6ED899723E0C}"/>
              </a:ext>
            </a:extLst>
          </p:cNvPr>
          <p:cNvSpPr/>
          <p:nvPr/>
        </p:nvSpPr>
        <p:spPr>
          <a:xfrm>
            <a:off x="10296180" y="5465060"/>
            <a:ext cx="355952" cy="711902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9987278-F724-7DBA-2619-97F711442BA7}"/>
              </a:ext>
            </a:extLst>
          </p:cNvPr>
          <p:cNvSpPr/>
          <p:nvPr/>
        </p:nvSpPr>
        <p:spPr>
          <a:xfrm>
            <a:off x="9584278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BD45F-7480-2FDB-F63D-F7024BF3FC39}"/>
              </a:ext>
            </a:extLst>
          </p:cNvPr>
          <p:cNvSpPr/>
          <p:nvPr/>
        </p:nvSpPr>
        <p:spPr>
          <a:xfrm>
            <a:off x="9584278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6763B-DF09-0BF0-A625-4836D1842907}"/>
              </a:ext>
            </a:extLst>
          </p:cNvPr>
          <p:cNvSpPr/>
          <p:nvPr/>
        </p:nvSpPr>
        <p:spPr>
          <a:xfrm>
            <a:off x="10997849" y="581887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B6EA1-F0B3-814A-E7A9-2DCCC64813B0}"/>
              </a:ext>
            </a:extLst>
          </p:cNvPr>
          <p:cNvSpPr txBox="1"/>
          <p:nvPr/>
        </p:nvSpPr>
        <p:spPr>
          <a:xfrm>
            <a:off x="8348093" y="4559214"/>
            <a:ext cx="1042561" cy="41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5A7CF5-DCB9-1BE2-AEE1-57883031DEAA}"/>
              </a:ext>
            </a:extLst>
          </p:cNvPr>
          <p:cNvSpPr txBox="1"/>
          <p:nvPr/>
        </p:nvSpPr>
        <p:spPr>
          <a:xfrm>
            <a:off x="9960060" y="4559214"/>
            <a:ext cx="1028190" cy="41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2A47B1-BBD8-78A6-C191-820E44F24605}"/>
              </a:ext>
            </a:extLst>
          </p:cNvPr>
          <p:cNvSpPr/>
          <p:nvPr/>
        </p:nvSpPr>
        <p:spPr>
          <a:xfrm>
            <a:off x="8871017" y="5821011"/>
            <a:ext cx="355952" cy="355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C2298C-1E68-589A-30AD-3C12589ACD86}"/>
              </a:ext>
            </a:extLst>
          </p:cNvPr>
          <p:cNvSpPr/>
          <p:nvPr/>
        </p:nvSpPr>
        <p:spPr>
          <a:xfrm>
            <a:off x="8522012" y="5821011"/>
            <a:ext cx="355952" cy="355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963D792-1742-2726-1A6A-0FC7062BA4D4}"/>
              </a:ext>
            </a:extLst>
          </p:cNvPr>
          <p:cNvSpPr/>
          <p:nvPr/>
        </p:nvSpPr>
        <p:spPr>
          <a:xfrm>
            <a:off x="8515065" y="5106973"/>
            <a:ext cx="355952" cy="711902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68D26B-4710-FE6F-C896-E53A5E1B058E}"/>
              </a:ext>
            </a:extLst>
          </p:cNvPr>
          <p:cNvSpPr/>
          <p:nvPr/>
        </p:nvSpPr>
        <p:spPr>
          <a:xfrm>
            <a:off x="8867732" y="5104836"/>
            <a:ext cx="359235" cy="7140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C61669-A5D3-8868-51F3-B4692AAFE518}"/>
              </a:ext>
            </a:extLst>
          </p:cNvPr>
          <p:cNvSpPr txBox="1"/>
          <p:nvPr/>
        </p:nvSpPr>
        <p:spPr>
          <a:xfrm>
            <a:off x="8515065" y="4173145"/>
            <a:ext cx="19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Backward 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DFDB3E-0CE0-F619-D90B-0669727BBEAB}"/>
              </a:ext>
            </a:extLst>
          </p:cNvPr>
          <p:cNvSpPr txBox="1"/>
          <p:nvPr/>
        </p:nvSpPr>
        <p:spPr>
          <a:xfrm>
            <a:off x="838200" y="1836499"/>
            <a:ext cx="267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37870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8" grpId="0" animBg="1"/>
      <p:bldP spid="78" grpId="0" animBg="1"/>
      <p:bldP spid="79" grpId="0" animBg="1"/>
      <p:bldP spid="81" grpId="0" animBg="1"/>
      <p:bldP spid="94" grpId="0"/>
      <p:bldP spid="96" grpId="0" animBg="1"/>
      <p:bldP spid="97" grpId="0" animBg="1"/>
      <p:bldP spid="98" grpId="0" animBg="1"/>
      <p:bldP spid="9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6" grpId="0"/>
      <p:bldP spid="127" grpId="0" animBg="1"/>
      <p:bldP spid="128" grpId="0" animBg="1"/>
      <p:bldP spid="129" grpId="0" animBg="1"/>
      <p:bldP spid="130" grpId="0" animBg="1"/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183-1EFB-84B8-ECD5-5B6837E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C8B-05C4-AF15-B867-30DFEF50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502" y="1825625"/>
            <a:ext cx="7486297" cy="23755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as Weights</a:t>
            </a:r>
          </a:p>
          <a:p>
            <a:r>
              <a:rPr lang="en-US" dirty="0">
                <a:solidFill>
                  <a:schemeClr val="bg1"/>
                </a:solidFill>
              </a:rPr>
              <a:t>W=0, B=0 -&gt; No connection</a:t>
            </a:r>
          </a:p>
          <a:p>
            <a:r>
              <a:rPr lang="en-US" dirty="0">
                <a:solidFill>
                  <a:schemeClr val="bg1"/>
                </a:solidFill>
              </a:rPr>
              <a:t>W=1, B=0 -&gt; No operation (Identity)</a:t>
            </a:r>
          </a:p>
          <a:p>
            <a:r>
              <a:rPr lang="en-US" dirty="0">
                <a:solidFill>
                  <a:schemeClr val="bg1"/>
                </a:solidFill>
              </a:rPr>
              <a:t>These gradients must be zeroed before stepping optimizer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D68949-1A7B-8DA8-E323-DD9477EBA46F}"/>
              </a:ext>
            </a:extLst>
          </p:cNvPr>
          <p:cNvSpPr/>
          <p:nvPr/>
        </p:nvSpPr>
        <p:spPr>
          <a:xfrm>
            <a:off x="838200" y="360415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F1119D-E505-4512-BB45-6CFAE59DA7BD}"/>
              </a:ext>
            </a:extLst>
          </p:cNvPr>
          <p:cNvSpPr/>
          <p:nvPr/>
        </p:nvSpPr>
        <p:spPr>
          <a:xfrm>
            <a:off x="838200" y="2180342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5B8FC9-32EB-BC1E-ADD5-1518C43685C4}"/>
              </a:ext>
            </a:extLst>
          </p:cNvPr>
          <p:cNvSpPr/>
          <p:nvPr/>
        </p:nvSpPr>
        <p:spPr>
          <a:xfrm>
            <a:off x="838200" y="2892245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D945F7-8F33-3B9E-1324-1C181AF1AA58}"/>
              </a:ext>
            </a:extLst>
          </p:cNvPr>
          <p:cNvSpPr/>
          <p:nvPr/>
        </p:nvSpPr>
        <p:spPr>
          <a:xfrm>
            <a:off x="1543154" y="2536295"/>
            <a:ext cx="355953" cy="355953"/>
          </a:xfrm>
          <a:prstGeom prst="ellipse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EB8D1C-0E7D-5326-BAD7-0368D5032E07}"/>
              </a:ext>
            </a:extLst>
          </p:cNvPr>
          <p:cNvSpPr/>
          <p:nvPr/>
        </p:nvSpPr>
        <p:spPr>
          <a:xfrm>
            <a:off x="2251773" y="2892244"/>
            <a:ext cx="355953" cy="355953"/>
          </a:xfrm>
          <a:prstGeom prst="ellipse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A597EA-A4DC-FC77-EA10-984B81E8395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1194152" y="2358318"/>
            <a:ext cx="401130" cy="2301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56D29-CB32-3DFC-F964-F0FA43E85A9F}"/>
              </a:ext>
            </a:extLst>
          </p:cNvPr>
          <p:cNvSpPr/>
          <p:nvPr/>
        </p:nvSpPr>
        <p:spPr>
          <a:xfrm>
            <a:off x="2956728" y="289224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13AD98-A110-EEBA-085E-34E55FBDD26D}"/>
              </a:ext>
            </a:extLst>
          </p:cNvPr>
          <p:cNvCxnSpPr>
            <a:cxnSpLocks/>
            <a:stCxn id="35" idx="3"/>
            <a:endCxn id="36" idx="3"/>
          </p:cNvCxnSpPr>
          <p:nvPr/>
        </p:nvCxnSpPr>
        <p:spPr>
          <a:xfrm flipV="1">
            <a:off x="1194152" y="2840119"/>
            <a:ext cx="401130" cy="230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6FC0F6-BACB-34F7-E2FA-D63164D52BDA}"/>
              </a:ext>
            </a:extLst>
          </p:cNvPr>
          <p:cNvCxnSpPr>
            <a:cxnSpLocks/>
            <a:stCxn id="31" idx="3"/>
            <a:endCxn id="37" idx="3"/>
          </p:cNvCxnSpPr>
          <p:nvPr/>
        </p:nvCxnSpPr>
        <p:spPr>
          <a:xfrm flipV="1">
            <a:off x="1194152" y="3196069"/>
            <a:ext cx="1109749" cy="5860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FDB67-B934-61B1-CDD3-33B3D3FBA9E9}"/>
              </a:ext>
            </a:extLst>
          </p:cNvPr>
          <p:cNvCxnSpPr>
            <a:cxnSpLocks/>
            <a:stCxn id="36" idx="6"/>
            <a:endCxn id="37" idx="1"/>
          </p:cNvCxnSpPr>
          <p:nvPr/>
        </p:nvCxnSpPr>
        <p:spPr>
          <a:xfrm>
            <a:off x="1899106" y="2714270"/>
            <a:ext cx="404795" cy="230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3760C4-AF0C-68B3-60AD-62A89A4AF6F4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>
            <a:off x="2607726" y="3070220"/>
            <a:ext cx="34900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5785C-48C4-87EB-13A0-E63D5702E273}"/>
              </a:ext>
            </a:extLst>
          </p:cNvPr>
          <p:cNvSpPr/>
          <p:nvPr/>
        </p:nvSpPr>
        <p:spPr>
          <a:xfrm>
            <a:off x="838200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A63D26-84F6-0583-A7EC-DBA214899220}"/>
              </a:ext>
            </a:extLst>
          </p:cNvPr>
          <p:cNvSpPr/>
          <p:nvPr/>
        </p:nvSpPr>
        <p:spPr>
          <a:xfrm>
            <a:off x="838200" y="5106973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02C1A9-9A2F-7A2B-E9FE-74F47A20F895}"/>
              </a:ext>
            </a:extLst>
          </p:cNvPr>
          <p:cNvSpPr/>
          <p:nvPr/>
        </p:nvSpPr>
        <p:spPr>
          <a:xfrm>
            <a:off x="838200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33C8D7-E90B-AFA5-B762-B125938A6136}"/>
              </a:ext>
            </a:extLst>
          </p:cNvPr>
          <p:cNvSpPr/>
          <p:nvPr/>
        </p:nvSpPr>
        <p:spPr>
          <a:xfrm>
            <a:off x="1543155" y="5106973"/>
            <a:ext cx="708618" cy="10699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78B30-A415-313A-82B8-FAF3256E6EC1}"/>
              </a:ext>
            </a:extLst>
          </p:cNvPr>
          <p:cNvSpPr/>
          <p:nvPr/>
        </p:nvSpPr>
        <p:spPr>
          <a:xfrm>
            <a:off x="3324269" y="5465060"/>
            <a:ext cx="355952" cy="711902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4636FC-1AFC-B3E1-1675-7068D4A5F297}"/>
              </a:ext>
            </a:extLst>
          </p:cNvPr>
          <p:cNvSpPr/>
          <p:nvPr/>
        </p:nvSpPr>
        <p:spPr>
          <a:xfrm>
            <a:off x="2612367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CBF89D-BA2D-455C-2503-D5084190FD6D}"/>
              </a:ext>
            </a:extLst>
          </p:cNvPr>
          <p:cNvSpPr/>
          <p:nvPr/>
        </p:nvSpPr>
        <p:spPr>
          <a:xfrm>
            <a:off x="2612367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B4078C-1F8B-B843-9E28-E40171CF9BAE}"/>
              </a:ext>
            </a:extLst>
          </p:cNvPr>
          <p:cNvSpPr/>
          <p:nvPr/>
        </p:nvSpPr>
        <p:spPr>
          <a:xfrm>
            <a:off x="4025939" y="581887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F1B4AA-9511-DF8C-7D64-D3923EDC8ED5}"/>
              </a:ext>
            </a:extLst>
          </p:cNvPr>
          <p:cNvSpPr txBox="1"/>
          <p:nvPr/>
        </p:nvSpPr>
        <p:spPr>
          <a:xfrm>
            <a:off x="1376183" y="4559214"/>
            <a:ext cx="1042561" cy="41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2F9832-F472-D01E-3DD8-40890C6C4B5A}"/>
              </a:ext>
            </a:extLst>
          </p:cNvPr>
          <p:cNvSpPr txBox="1"/>
          <p:nvPr/>
        </p:nvSpPr>
        <p:spPr>
          <a:xfrm>
            <a:off x="2988149" y="4559214"/>
            <a:ext cx="1028190" cy="41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0EC8B0-9859-D4DD-E2B9-413199CC41D3}"/>
              </a:ext>
            </a:extLst>
          </p:cNvPr>
          <p:cNvSpPr/>
          <p:nvPr/>
        </p:nvSpPr>
        <p:spPr>
          <a:xfrm>
            <a:off x="1899106" y="5821011"/>
            <a:ext cx="355952" cy="355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D50F3F-280C-B17D-1308-AE5A6BE521A1}"/>
              </a:ext>
            </a:extLst>
          </p:cNvPr>
          <p:cNvSpPr/>
          <p:nvPr/>
        </p:nvSpPr>
        <p:spPr>
          <a:xfrm>
            <a:off x="1550102" y="5821011"/>
            <a:ext cx="355952" cy="355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840D78-7534-723B-1379-1B7986FD89E3}"/>
              </a:ext>
            </a:extLst>
          </p:cNvPr>
          <p:cNvSpPr/>
          <p:nvPr/>
        </p:nvSpPr>
        <p:spPr>
          <a:xfrm>
            <a:off x="1543155" y="5106973"/>
            <a:ext cx="355952" cy="711902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821D01-34BD-34BB-29C3-888DDDFBF33A}"/>
              </a:ext>
            </a:extLst>
          </p:cNvPr>
          <p:cNvSpPr/>
          <p:nvPr/>
        </p:nvSpPr>
        <p:spPr>
          <a:xfrm>
            <a:off x="1895821" y="5104836"/>
            <a:ext cx="359235" cy="7140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AC1893-230A-9A23-32D5-8B55330AC63B}"/>
              </a:ext>
            </a:extLst>
          </p:cNvPr>
          <p:cNvSpPr txBox="1"/>
          <p:nvPr/>
        </p:nvSpPr>
        <p:spPr>
          <a:xfrm>
            <a:off x="1444537" y="4173145"/>
            <a:ext cx="16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Forward Pass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AF6547-475F-12ED-B942-7E53B29951EB}"/>
              </a:ext>
            </a:extLst>
          </p:cNvPr>
          <p:cNvSpPr/>
          <p:nvPr/>
        </p:nvSpPr>
        <p:spPr>
          <a:xfrm>
            <a:off x="7810111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9DEFF4-29DF-4AA8-0D06-51BF8A1F0E13}"/>
              </a:ext>
            </a:extLst>
          </p:cNvPr>
          <p:cNvSpPr/>
          <p:nvPr/>
        </p:nvSpPr>
        <p:spPr>
          <a:xfrm>
            <a:off x="7810111" y="5106973"/>
            <a:ext cx="355952" cy="355953"/>
          </a:xfrm>
          <a:prstGeom prst="rect">
            <a:avLst/>
          </a:prstGeom>
          <a:solidFill>
            <a:srgbClr val="A6CE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0EA4D2-C958-7B85-EAC5-8692AC139CCF}"/>
              </a:ext>
            </a:extLst>
          </p:cNvPr>
          <p:cNvSpPr/>
          <p:nvPr/>
        </p:nvSpPr>
        <p:spPr>
          <a:xfrm>
            <a:off x="7810111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8DA1EF0-50C8-D90C-FA6D-7A4A04D87CDE}"/>
              </a:ext>
            </a:extLst>
          </p:cNvPr>
          <p:cNvSpPr/>
          <p:nvPr/>
        </p:nvSpPr>
        <p:spPr>
          <a:xfrm>
            <a:off x="8515065" y="5106973"/>
            <a:ext cx="708618" cy="10699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2DF263F-973D-FD78-F142-6ED899723E0C}"/>
              </a:ext>
            </a:extLst>
          </p:cNvPr>
          <p:cNvSpPr/>
          <p:nvPr/>
        </p:nvSpPr>
        <p:spPr>
          <a:xfrm>
            <a:off x="10296180" y="5465060"/>
            <a:ext cx="355952" cy="711902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9987278-F724-7DBA-2619-97F711442BA7}"/>
              </a:ext>
            </a:extLst>
          </p:cNvPr>
          <p:cNvSpPr/>
          <p:nvPr/>
        </p:nvSpPr>
        <p:spPr>
          <a:xfrm>
            <a:off x="9584278" y="5821011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BD45F-7480-2FDB-F63D-F7024BF3FC39}"/>
              </a:ext>
            </a:extLst>
          </p:cNvPr>
          <p:cNvSpPr/>
          <p:nvPr/>
        </p:nvSpPr>
        <p:spPr>
          <a:xfrm>
            <a:off x="9584278" y="5465059"/>
            <a:ext cx="355952" cy="355953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6763B-DF09-0BF0-A625-4836D1842907}"/>
              </a:ext>
            </a:extLst>
          </p:cNvPr>
          <p:cNvSpPr/>
          <p:nvPr/>
        </p:nvSpPr>
        <p:spPr>
          <a:xfrm>
            <a:off x="10997849" y="5818874"/>
            <a:ext cx="355952" cy="355953"/>
          </a:xfrm>
          <a:prstGeom prst="rect">
            <a:avLst/>
          </a:prstGeom>
          <a:solidFill>
            <a:srgbClr val="B2D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B6EA1-F0B3-814A-E7A9-2DCCC64813B0}"/>
              </a:ext>
            </a:extLst>
          </p:cNvPr>
          <p:cNvSpPr txBox="1"/>
          <p:nvPr/>
        </p:nvSpPr>
        <p:spPr>
          <a:xfrm>
            <a:off x="8348093" y="4559214"/>
            <a:ext cx="1042561" cy="41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5A7CF5-DCB9-1BE2-AEE1-57883031DEAA}"/>
              </a:ext>
            </a:extLst>
          </p:cNvPr>
          <p:cNvSpPr txBox="1"/>
          <p:nvPr/>
        </p:nvSpPr>
        <p:spPr>
          <a:xfrm>
            <a:off x="9960060" y="4559214"/>
            <a:ext cx="1028190" cy="41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2A47B1-BBD8-78A6-C191-820E44F24605}"/>
              </a:ext>
            </a:extLst>
          </p:cNvPr>
          <p:cNvSpPr/>
          <p:nvPr/>
        </p:nvSpPr>
        <p:spPr>
          <a:xfrm>
            <a:off x="8871017" y="5821011"/>
            <a:ext cx="355952" cy="35595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C2298C-1E68-589A-30AD-3C12589ACD86}"/>
              </a:ext>
            </a:extLst>
          </p:cNvPr>
          <p:cNvSpPr/>
          <p:nvPr/>
        </p:nvSpPr>
        <p:spPr>
          <a:xfrm>
            <a:off x="8522012" y="5821011"/>
            <a:ext cx="355952" cy="35595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963D792-1742-2726-1A6A-0FC7062BA4D4}"/>
              </a:ext>
            </a:extLst>
          </p:cNvPr>
          <p:cNvSpPr/>
          <p:nvPr/>
        </p:nvSpPr>
        <p:spPr>
          <a:xfrm>
            <a:off x="8515065" y="5106973"/>
            <a:ext cx="355952" cy="711902"/>
          </a:xfrm>
          <a:prstGeom prst="rect">
            <a:avLst/>
          </a:prstGeom>
          <a:solidFill>
            <a:srgbClr val="1F78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68D26B-4710-FE6F-C896-E53A5E1B058E}"/>
              </a:ext>
            </a:extLst>
          </p:cNvPr>
          <p:cNvSpPr/>
          <p:nvPr/>
        </p:nvSpPr>
        <p:spPr>
          <a:xfrm>
            <a:off x="8867732" y="5104836"/>
            <a:ext cx="359235" cy="7140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C61669-A5D3-8868-51F3-B4692AAFE518}"/>
              </a:ext>
            </a:extLst>
          </p:cNvPr>
          <p:cNvSpPr txBox="1"/>
          <p:nvPr/>
        </p:nvSpPr>
        <p:spPr>
          <a:xfrm>
            <a:off x="8515065" y="4173145"/>
            <a:ext cx="19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Backward 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DFDB3E-0CE0-F619-D90B-0669727BBEAB}"/>
              </a:ext>
            </a:extLst>
          </p:cNvPr>
          <p:cNvSpPr txBox="1"/>
          <p:nvPr/>
        </p:nvSpPr>
        <p:spPr>
          <a:xfrm>
            <a:off x="838200" y="1836499"/>
            <a:ext cx="267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272474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BEC90-AFE7-FF10-8357-11E4B825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6400" y="-15311946"/>
            <a:ext cx="13868400" cy="2899756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05BACB-5021-470D-03DC-CEC2398A3B6A}"/>
              </a:ext>
            </a:extLst>
          </p:cNvPr>
          <p:cNvSpPr/>
          <p:nvPr/>
        </p:nvSpPr>
        <p:spPr>
          <a:xfrm>
            <a:off x="-25072" y="-22225"/>
            <a:ext cx="12191999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26EA51-FA9D-1A3F-DDEB-9745945B3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(Unoptimized) </a:t>
            </a:r>
            <a:r>
              <a:rPr lang="en-US" dirty="0" err="1"/>
              <a:t>PyTorch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65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553B-31C4-DC94-07C2-9E297641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F43-EC98-F85B-7C4B-4D135CC3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Wrapping code in classes and functions (and vestigial code)</a:t>
            </a:r>
          </a:p>
          <a:p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-isms that increase complexity short term for readability long term</a:t>
            </a:r>
          </a:p>
          <a:p>
            <a:r>
              <a:rPr lang="en-US" dirty="0">
                <a:solidFill>
                  <a:schemeClr val="bg1"/>
                </a:solidFill>
              </a:rPr>
              <a:t>Almost but not entirely identical behavior (`Sequential`)</a:t>
            </a:r>
          </a:p>
          <a:p>
            <a:r>
              <a:rPr lang="en-US" dirty="0">
                <a:solidFill>
                  <a:schemeClr val="bg1"/>
                </a:solidFill>
              </a:rPr>
              <a:t>Moving values between CPU &lt;-&gt; GPU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 shown (echoing the lecture)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Manually checking dimensions before abstracting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Fixing bugs from data types (e.g. float vs float64)</a:t>
            </a:r>
          </a:p>
        </p:txBody>
      </p:sp>
    </p:spTree>
    <p:extLst>
      <p:ext uri="{BB962C8B-B14F-4D97-AF65-F5344CB8AC3E}">
        <p14:creationId xmlns:p14="http://schemas.microsoft.com/office/powerpoint/2010/main" val="247414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672</Words>
  <Application>Microsoft Office PowerPoint</Application>
  <PresentationFormat>Widescreen</PresentationFormat>
  <Paragraphs>203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Deep Learning Community of Practice  Meeting 5  </vt:lpstr>
      <vt:lpstr>Today’s Meeting</vt:lpstr>
      <vt:lpstr>Logistics</vt:lpstr>
      <vt:lpstr>Previous Session: Option 1: Revisiting Backprop. and Wavenet Option 2: Only Wavenet</vt:lpstr>
      <vt:lpstr>Theme for Previous Session:</vt:lpstr>
      <vt:lpstr>Example:</vt:lpstr>
      <vt:lpstr>Example:</vt:lpstr>
      <vt:lpstr>(Unoptimized) PyTorch Example</vt:lpstr>
      <vt:lpstr>Things to look for</vt:lpstr>
      <vt:lpstr>Data Setup</vt:lpstr>
      <vt:lpstr>Data Setup 2</vt:lpstr>
      <vt:lpstr>Run One Epoch</vt:lpstr>
      <vt:lpstr>Define the Network</vt:lpstr>
      <vt:lpstr>Train Model </vt:lpstr>
      <vt:lpstr>Generating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Community of Practice  Meeting 3  </dc:title>
  <dc:creator>Kick, Daniel - REE-ARS</dc:creator>
  <cp:lastModifiedBy>Kick, Daniel - REE-ARS</cp:lastModifiedBy>
  <cp:revision>9</cp:revision>
  <dcterms:created xsi:type="dcterms:W3CDTF">2024-06-18T15:10:44Z</dcterms:created>
  <dcterms:modified xsi:type="dcterms:W3CDTF">2024-08-06T15:20:46Z</dcterms:modified>
</cp:coreProperties>
</file>