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D7DE"/>
    <a:srgbClr val="ED8B1F"/>
    <a:srgbClr val="F32660"/>
    <a:srgbClr val="A3E728"/>
    <a:srgbClr val="D6AE3C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C38C-EBA0-688C-3FA0-36EC7DA23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40643-C4B3-DC2E-CCCF-07C9E7ACD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35387-7A05-0850-F04A-998DC04F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0083-0223-249E-DDE4-5C2D8339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EF6BC-490B-C55E-050A-60FDDEC5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3784-F49F-67FB-DC6F-9BD41E26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CE1D2-7E6E-B67A-84FC-97E60A22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9C55-8A71-4189-B003-37339FF3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61F4-9D7F-410F-0E17-DB9F8C39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4D93-E0F2-E701-2AE6-993A278E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3A748-F760-E4DD-25A9-4A0788B1B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381ED-9156-7F8B-A125-AF535D9A9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A90C-DB7E-4061-EC9C-904BBAEC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82E2-A5E2-BCBF-CE20-11CDE67D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A63D-1262-3360-EF3F-99D7B99F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3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DDEA-F817-A05B-68CD-9D635740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0BA7-7BD3-CF35-86D0-368CB0B8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7C70-BAEF-D8B2-BBBB-10EBDF3B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A719-4CFE-C236-CF1A-CEBC53F2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7057-0753-329F-5941-8FBCA73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45F8-0424-D40A-6F38-310EA825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3E55F-1F4F-EC5F-FAC5-13068746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D7B6-BC5D-2051-72C3-C85FD1B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C9BF-3981-BB18-2D7D-67332447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EBB6-F9C7-68D8-AC68-4CB2BFA6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BA6D-26EA-9451-D2BC-814FFFB4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4BD-247E-A77B-51B4-3853546C7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8859B-4F54-1518-D4ED-9E456331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6FEF8-907B-2461-827A-6F747D25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E39B5-31A4-BD4E-0830-0DF6FB5C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C35BE-BBEB-06CB-C74A-93674746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1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9E0C-EA59-824D-F968-9ED6BDBD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A42E-47CC-DE45-4AC2-5A716E711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4E995-DEDB-4CFE-A22C-392774530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70089-2486-FB44-E4DD-3357E965C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3ADA6-7F1A-D355-3D3D-C0F190439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F9DDE-0079-F6B8-63AA-D102155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8A561-0A41-DD34-E60E-385269AB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EB052-4922-BF79-9ACD-6D3913A3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6CC0-BF4E-A7D8-55DC-BC328651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FC474-B163-DD66-F4F2-296E792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0FAFC-0AB4-3226-EC0A-D930AFB3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8ECB1-9B40-EEC9-5368-C8D5A14A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9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753AF-8C44-5636-5C0C-2AF707F9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FFACE-E7C3-7D10-E761-AC1EEEDB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44C86-2B5C-57CA-81BE-3D6BACC2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2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8DE0-F274-689A-26EF-44A6D9B5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8F9F-17C4-EEB5-7D9B-9BBBCF20D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FC456-1E29-8FAE-E966-D0BDE0C7D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B823-063C-9AEE-7EA5-852A700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45A39-CE6C-D7A1-C190-CFE8D054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21BF-0512-3BC6-F7B6-121BFB3F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4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9636-F7DA-BF75-DFF8-6EC7E5DD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D17-911E-967B-F4FB-6051E29CA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74A18-754F-8EB7-E8EA-A910179BE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759F8-2359-0D70-F572-570B20C3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4E26B-B3E9-D944-8F74-BF89B1FF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B47AD-A923-84EB-71BA-AB6F6CB1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5A6B6-BFFC-E5BE-6DFF-D1FC0DDE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52E-1C37-F46D-295B-4600E4BA2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8B7A-D33F-0C0B-1759-FD30C1B05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8AD9645-83FD-4EAC-AD2F-B97B572FB53A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3C7E-FF28-302A-6544-8903234DE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9387-D6B4-F409-9770-801BFCBB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DB3FB4-64EE-4568-B118-B418F90855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0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326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CD7D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nus_Torvalds" TargetMode="External"/><Relationship Id="rId4" Type="http://schemas.openxmlformats.org/officeDocument/2006/relationships/hyperlink" Target="https://en.wikipedia.org/wiki/Gi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hdcomics.com/comics/archive.php?comicid=1531" TargetMode="External"/><Relationship Id="rId3" Type="http://schemas.openxmlformats.org/officeDocument/2006/relationships/hyperlink" Target="https://r-pkgs.org/" TargetMode="External"/><Relationship Id="rId7" Type="http://schemas.openxmlformats.org/officeDocument/2006/relationships/image" Target="../media/image3.gif"/><Relationship Id="rId2" Type="http://schemas.openxmlformats.org/officeDocument/2006/relationships/hyperlink" Target="https://nbdev.fast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hnnydecimal.com/" TargetMode="External"/><Relationship Id="rId5" Type="http://schemas.openxmlformats.org/officeDocument/2006/relationships/hyperlink" Target="https://docs.python-guide.org/writing/structure/" TargetMode="External"/><Relationship Id="rId4" Type="http://schemas.openxmlformats.org/officeDocument/2006/relationships/hyperlink" Target="https://cookiecutter-data-science.drivendat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issing.csail.mit.edu/2020/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1597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ages.charlesreid1.com/git-subway-map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github.com/en/get-started/getting-started-with-git/ignoring-f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github.com/en/get-started/getting-started-with-git/ignoring-f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8255-5743-5BD6-06E5-A2C11DF9B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Lightning Quick 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74229-02D0-04FF-9BDA-E34D89BE5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Washburn Lab</a:t>
            </a:r>
          </a:p>
          <a:p>
            <a:r>
              <a:rPr lang="en-US" dirty="0"/>
              <a:t>24.09.16</a:t>
            </a:r>
          </a:p>
        </p:txBody>
      </p:sp>
    </p:spTree>
    <p:extLst>
      <p:ext uri="{BB962C8B-B14F-4D97-AF65-F5344CB8AC3E}">
        <p14:creationId xmlns:p14="http://schemas.microsoft.com/office/powerpoint/2010/main" val="210509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EDD6-FB44-0496-BDC6-4CA97F02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E9F6-C160-22BF-C6BB-B287CE22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 (</a:t>
            </a:r>
            <a:r>
              <a:rPr lang="en-US" dirty="0" err="1"/>
              <a:t>vcs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Think “Track Changes” </a:t>
            </a:r>
          </a:p>
          <a:p>
            <a:endParaRPr lang="en-US" dirty="0"/>
          </a:p>
          <a:p>
            <a:r>
              <a:rPr lang="en-US" dirty="0"/>
              <a:t>Git is the </a:t>
            </a:r>
            <a:r>
              <a:rPr lang="en-US" i="1" dirty="0"/>
              <a:t>de facto </a:t>
            </a:r>
            <a:r>
              <a:rPr lang="en-US" dirty="0"/>
              <a:t>standard </a:t>
            </a:r>
            <a:r>
              <a:rPr lang="en-US" dirty="0" err="1"/>
              <a:t>vcs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A0D42-5F4C-F74F-9286-4E03BCB80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3" b="22136"/>
          <a:stretch/>
        </p:blipFill>
        <p:spPr>
          <a:xfrm>
            <a:off x="6526164" y="1618211"/>
            <a:ext cx="2617836" cy="4554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AD66E9-F187-0A52-7813-85181D306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89"/>
          <a:stretch/>
        </p:blipFill>
        <p:spPr>
          <a:xfrm>
            <a:off x="9393799" y="1618212"/>
            <a:ext cx="2527164" cy="45548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5DFD2B-B50F-5DD9-2C15-3D697AA319C3}"/>
              </a:ext>
            </a:extLst>
          </p:cNvPr>
          <p:cNvSpPr txBox="1"/>
          <p:nvPr/>
        </p:nvSpPr>
        <p:spPr>
          <a:xfrm>
            <a:off x="6526164" y="6457890"/>
            <a:ext cx="5221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https://en.wikipedia.org/wiki/Git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https://en.wikipedia.org/wiki/Linus_Torvalds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59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EDD6-FB44-0496-BDC6-4CA97F02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E9F6-C160-22BF-C6BB-B287CE22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Fewer files, organize early</a:t>
            </a:r>
          </a:p>
          <a:p>
            <a:pPr lvl="1"/>
            <a:r>
              <a:rPr lang="en-US" dirty="0" err="1">
                <a:hlinkClick r:id="rId2"/>
              </a:rPr>
              <a:t>nbdev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 Package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Cookiecutter</a:t>
            </a:r>
            <a:r>
              <a:rPr lang="en-US" dirty="0">
                <a:hlinkClick r:id="rId4"/>
              </a:rPr>
              <a:t> Data Science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Python Project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Johnny.Decimal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Clarity</a:t>
            </a:r>
          </a:p>
          <a:p>
            <a:pPr lvl="1"/>
            <a:r>
              <a:rPr lang="en-US" dirty="0"/>
              <a:t>Who did what and when?</a:t>
            </a:r>
          </a:p>
          <a:p>
            <a:pPr lvl="1"/>
            <a:r>
              <a:rPr lang="en-US" dirty="0"/>
              <a:t>When did x stop working?</a:t>
            </a:r>
          </a:p>
        </p:txBody>
      </p:sp>
      <p:pic>
        <p:nvPicPr>
          <p:cNvPr id="10" name="Content Placeholder 9" descr="A comic strip of a person sitting at a computer&#10;&#10;Description automatically generated">
            <a:extLst>
              <a:ext uri="{FF2B5EF4-FFF2-40B4-BE49-F238E27FC236}">
                <a16:creationId xmlns:a16="http://schemas.microsoft.com/office/drawing/2014/main" id="{0E62F5FB-60B2-BF58-7B61-BD0A69E2A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04" y="359902"/>
            <a:ext cx="4362796" cy="58170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B5E82A-91CC-F8FD-8A30-6B17DB1F8E0C}"/>
              </a:ext>
            </a:extLst>
          </p:cNvPr>
          <p:cNvSpPr txBox="1"/>
          <p:nvPr/>
        </p:nvSpPr>
        <p:spPr>
          <a:xfrm>
            <a:off x="6991004" y="6611779"/>
            <a:ext cx="43627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8"/>
              </a:rPr>
              <a:t>https://phdcomics.com/comics/archive.php?comicid=1531</a:t>
            </a:r>
            <a:endParaRPr lang="en-US" sz="1000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DE4B36B-EEDE-7264-A9AE-C54619A81D92}"/>
              </a:ext>
            </a:extLst>
          </p:cNvPr>
          <p:cNvSpPr/>
          <p:nvPr/>
        </p:nvSpPr>
        <p:spPr>
          <a:xfrm>
            <a:off x="6315074" y="785590"/>
            <a:ext cx="212726" cy="484632"/>
          </a:xfrm>
          <a:prstGeom prst="chevron">
            <a:avLst>
              <a:gd name="adj" fmla="val 50673"/>
            </a:avLst>
          </a:prstGeom>
          <a:solidFill>
            <a:srgbClr val="F326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6C0DD-C7C1-752F-5AEA-BF8D335AD866}"/>
              </a:ext>
            </a:extLst>
          </p:cNvPr>
          <p:cNvSpPr txBox="1"/>
          <p:nvPr/>
        </p:nvSpPr>
        <p:spPr>
          <a:xfrm>
            <a:off x="4603988" y="843240"/>
            <a:ext cx="17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F32660"/>
                </a:solidFill>
              </a:rPr>
              <a:t>Don’t do this.</a:t>
            </a:r>
          </a:p>
        </p:txBody>
      </p:sp>
    </p:spTree>
    <p:extLst>
      <p:ext uri="{BB962C8B-B14F-4D97-AF65-F5344CB8AC3E}">
        <p14:creationId xmlns:p14="http://schemas.microsoft.com/office/powerpoint/2010/main" val="174032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EDD6-FB44-0496-BDC6-4CA97F02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</a:t>
            </a:r>
            <a:r>
              <a:rPr lang="en-US" i="1" dirty="0"/>
              <a:t>really?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E9F6-C160-22BF-C6BB-B287CE22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focused mostly on </a:t>
            </a:r>
            <a:r>
              <a:rPr lang="en-US" i="1" dirty="0"/>
              <a:t>use</a:t>
            </a:r>
          </a:p>
          <a:p>
            <a:r>
              <a:rPr lang="en-US" dirty="0"/>
              <a:t>Encouraged to learn more 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Missing Semester: </a:t>
            </a:r>
            <a:r>
              <a:rPr lang="en-US" dirty="0">
                <a:hlinkClick r:id="rId2"/>
              </a:rPr>
              <a:t>Version Control</a:t>
            </a:r>
            <a:endParaRPr lang="en-US" dirty="0"/>
          </a:p>
        </p:txBody>
      </p:sp>
      <p:pic>
        <p:nvPicPr>
          <p:cNvPr id="5" name="Picture 4" descr="A cartoon of people looking at a computer&#10;&#10;Description automatically generated">
            <a:extLst>
              <a:ext uri="{FF2B5EF4-FFF2-40B4-BE49-F238E27FC236}">
                <a16:creationId xmlns:a16="http://schemas.microsoft.com/office/drawing/2014/main" id="{11551ABB-1C84-08B2-5F17-FDEA49803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2" y="697571"/>
            <a:ext cx="3771428" cy="5462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76515-CB9C-75FE-7C72-00754089AC72}"/>
              </a:ext>
            </a:extLst>
          </p:cNvPr>
          <p:cNvSpPr txBox="1"/>
          <p:nvPr/>
        </p:nvSpPr>
        <p:spPr>
          <a:xfrm>
            <a:off x="7582372" y="6611779"/>
            <a:ext cx="377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https://xkcd.com/1597/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74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CD18C5-6BE4-EE2B-1364-F0C953BE63C2}"/>
              </a:ext>
            </a:extLst>
          </p:cNvPr>
          <p:cNvCxnSpPr>
            <a:cxnSpLocks/>
          </p:cNvCxnSpPr>
          <p:nvPr/>
        </p:nvCxnSpPr>
        <p:spPr>
          <a:xfrm flipH="1">
            <a:off x="8760182" y="3856584"/>
            <a:ext cx="9299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FAFBF9-80D3-4D4D-4A66-DB671631C8AE}"/>
              </a:ext>
            </a:extLst>
          </p:cNvPr>
          <p:cNvCxnSpPr>
            <a:stCxn id="108" idx="1"/>
            <a:endCxn id="114" idx="1"/>
          </p:cNvCxnSpPr>
          <p:nvPr/>
        </p:nvCxnSpPr>
        <p:spPr>
          <a:xfrm>
            <a:off x="8198278" y="5465048"/>
            <a:ext cx="11238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9248650-8436-5275-6F2D-80B50176F3E1}"/>
              </a:ext>
            </a:extLst>
          </p:cNvPr>
          <p:cNvCxnSpPr>
            <a:cxnSpLocks/>
            <a:stCxn id="123" idx="1"/>
            <a:endCxn id="120" idx="1"/>
          </p:cNvCxnSpPr>
          <p:nvPr/>
        </p:nvCxnSpPr>
        <p:spPr>
          <a:xfrm>
            <a:off x="9322086" y="6269280"/>
            <a:ext cx="11475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119CD76-F054-8B46-B67C-91836BB68680}"/>
              </a:ext>
            </a:extLst>
          </p:cNvPr>
          <p:cNvCxnSpPr>
            <a:cxnSpLocks/>
          </p:cNvCxnSpPr>
          <p:nvPr/>
        </p:nvCxnSpPr>
        <p:spPr>
          <a:xfrm flipH="1">
            <a:off x="9872100" y="3052352"/>
            <a:ext cx="11475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B2B03E-FB1D-CCF9-3A2E-BA00BC81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86E2750-DBC6-DB5D-9DDE-FB367636E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7416" cy="4351338"/>
          </a:xfrm>
        </p:spPr>
        <p:txBody>
          <a:bodyPr/>
          <a:lstStyle/>
          <a:p>
            <a:r>
              <a:rPr lang="en-US" dirty="0">
                <a:solidFill>
                  <a:srgbClr val="F32660"/>
                </a:solidFill>
              </a:rPr>
              <a:t>Alice</a:t>
            </a:r>
            <a:r>
              <a:rPr lang="en-US" dirty="0">
                <a:solidFill>
                  <a:schemeClr val="bg1"/>
                </a:solidFill>
              </a:rPr>
              <a:t> is helping </a:t>
            </a:r>
            <a:r>
              <a:rPr lang="en-US" dirty="0"/>
              <a:t>Bob</a:t>
            </a:r>
            <a:r>
              <a:rPr lang="en-US" dirty="0">
                <a:solidFill>
                  <a:schemeClr val="bg1"/>
                </a:solidFill>
              </a:rPr>
              <a:t> with an error</a:t>
            </a:r>
          </a:p>
          <a:p>
            <a:r>
              <a:rPr lang="en-US" dirty="0"/>
              <a:t>Bob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commits </a:t>
            </a:r>
            <a:r>
              <a:rPr lang="en-US" dirty="0">
                <a:solidFill>
                  <a:schemeClr val="bg1"/>
                </a:solidFill>
              </a:rPr>
              <a:t>the errant code and </a:t>
            </a:r>
            <a:r>
              <a:rPr lang="en-US" i="1" dirty="0">
                <a:solidFill>
                  <a:schemeClr val="bg1"/>
                </a:solidFill>
              </a:rPr>
              <a:t>pushes</a:t>
            </a:r>
            <a:r>
              <a:rPr lang="en-US" dirty="0">
                <a:solidFill>
                  <a:schemeClr val="bg1"/>
                </a:solidFill>
              </a:rPr>
              <a:t> it to GitHub.</a:t>
            </a:r>
          </a:p>
          <a:p>
            <a:r>
              <a:rPr lang="en-US" dirty="0">
                <a:solidFill>
                  <a:srgbClr val="F32660"/>
                </a:solidFill>
              </a:rPr>
              <a:t>Alice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pulls </a:t>
            </a:r>
            <a:r>
              <a:rPr lang="en-US" dirty="0">
                <a:solidFill>
                  <a:schemeClr val="bg1"/>
                </a:solidFill>
              </a:rPr>
              <a:t>the changes, fixes the error, and </a:t>
            </a:r>
            <a:r>
              <a:rPr lang="en-US" i="1" dirty="0">
                <a:solidFill>
                  <a:schemeClr val="bg1"/>
                </a:solidFill>
              </a:rPr>
              <a:t>commits</a:t>
            </a:r>
            <a:r>
              <a:rPr lang="en-US" dirty="0">
                <a:solidFill>
                  <a:schemeClr val="bg1"/>
                </a:solidFill>
              </a:rPr>
              <a:t> the fix.</a:t>
            </a:r>
          </a:p>
          <a:p>
            <a:r>
              <a:rPr lang="en-US" dirty="0">
                <a:solidFill>
                  <a:srgbClr val="F32660"/>
                </a:solidFill>
              </a:rPr>
              <a:t>Alice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pushes</a:t>
            </a:r>
            <a:r>
              <a:rPr lang="en-US" dirty="0">
                <a:solidFill>
                  <a:schemeClr val="bg1"/>
                </a:solidFill>
              </a:rPr>
              <a:t> the modified code.</a:t>
            </a:r>
          </a:p>
          <a:p>
            <a:r>
              <a:rPr lang="en-US" dirty="0"/>
              <a:t>Bob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pulls </a:t>
            </a:r>
            <a:r>
              <a:rPr lang="en-US" dirty="0">
                <a:solidFill>
                  <a:schemeClr val="bg1"/>
                </a:solidFill>
              </a:rPr>
              <a:t>the modified code.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AD7B6CD-2071-64FE-E5FF-D885C4EC12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3" t="14083" r="14080" b="13210"/>
          <a:stretch/>
        </p:blipFill>
        <p:spPr>
          <a:xfrm>
            <a:off x="9322086" y="1347582"/>
            <a:ext cx="582923" cy="582923"/>
          </a:xfrm>
          <a:prstGeom prst="ellipse">
            <a:avLst/>
          </a:prstGeom>
        </p:spPr>
      </p:pic>
      <p:pic>
        <p:nvPicPr>
          <p:cNvPr id="37" name="Graphic 36" descr="Male profile with solid fill">
            <a:extLst>
              <a:ext uri="{FF2B5EF4-FFF2-40B4-BE49-F238E27FC236}">
                <a16:creationId xmlns:a16="http://schemas.microsoft.com/office/drawing/2014/main" id="{7F35C2C3-8D5B-C183-4A30-87677DBC5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5896" y="1347582"/>
            <a:ext cx="630487" cy="630487"/>
          </a:xfrm>
          <a:prstGeom prst="rect">
            <a:avLst/>
          </a:prstGeom>
        </p:spPr>
      </p:pic>
      <p:pic>
        <p:nvPicPr>
          <p:cNvPr id="41" name="Graphic 40" descr="Female Profile with solid fill">
            <a:extLst>
              <a:ext uri="{FF2B5EF4-FFF2-40B4-BE49-F238E27FC236}">
                <a16:creationId xmlns:a16="http://schemas.microsoft.com/office/drawing/2014/main" id="{A7410A2E-8B7A-CDCA-29AE-017F1AD14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8278" y="1347582"/>
            <a:ext cx="582923" cy="58292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3CCDB1C-8CC8-03BB-821C-5B79A77CAF1E}"/>
              </a:ext>
            </a:extLst>
          </p:cNvPr>
          <p:cNvGrpSpPr/>
          <p:nvPr/>
        </p:nvGrpSpPr>
        <p:grpSpPr>
          <a:xfrm>
            <a:off x="8198278" y="2083590"/>
            <a:ext cx="582923" cy="329060"/>
            <a:chOff x="1647825" y="3324225"/>
            <a:chExt cx="1952625" cy="1028700"/>
          </a:xfrm>
          <a:solidFill>
            <a:srgbClr val="F32660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B5DC2E6-D04B-CBFB-7647-6B72B67A1DCC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FC31C73A-5195-7395-BFE7-8A2985AD7EE3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4BCA561-892F-4C43-2ECC-386420FA4109}"/>
              </a:ext>
            </a:extLst>
          </p:cNvPr>
          <p:cNvGrpSpPr/>
          <p:nvPr/>
        </p:nvGrpSpPr>
        <p:grpSpPr>
          <a:xfrm>
            <a:off x="10469677" y="2083590"/>
            <a:ext cx="582923" cy="329060"/>
            <a:chOff x="1647825" y="3324225"/>
            <a:chExt cx="1952625" cy="1028700"/>
          </a:xfrm>
          <a:solidFill>
            <a:srgbClr val="5CD7DE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22BCB6-C3C0-AF6A-4F55-2ACF2E838F37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ED9C7A6A-8CD5-D934-68A6-BC5AF38E7BC2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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0CC0A95-8924-3964-51A9-7A864B0A782C}"/>
              </a:ext>
            </a:extLst>
          </p:cNvPr>
          <p:cNvGrpSpPr/>
          <p:nvPr/>
        </p:nvGrpSpPr>
        <p:grpSpPr>
          <a:xfrm>
            <a:off x="9322086" y="2083590"/>
            <a:ext cx="582923" cy="329060"/>
            <a:chOff x="1647825" y="3324225"/>
            <a:chExt cx="1952625" cy="1028700"/>
          </a:xfrm>
          <a:solidFill>
            <a:schemeClr val="bg2">
              <a:lumMod val="90000"/>
            </a:scheme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20A4544-2A1D-8545-1493-6AFB9CE28A75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8039301F-9A36-414C-0A63-047583327949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CB537A1-A508-122D-2EF5-BD9C7D51A35A}"/>
              </a:ext>
            </a:extLst>
          </p:cNvPr>
          <p:cNvSpPr txBox="1"/>
          <p:nvPr/>
        </p:nvSpPr>
        <p:spPr>
          <a:xfrm>
            <a:off x="8150543" y="96872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32660"/>
                </a:solidFill>
              </a:rPr>
              <a:t>Alice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2823BF-C5AF-98A9-4651-76405CD2F086}"/>
              </a:ext>
            </a:extLst>
          </p:cNvPr>
          <p:cNvSpPr txBox="1"/>
          <p:nvPr/>
        </p:nvSpPr>
        <p:spPr>
          <a:xfrm>
            <a:off x="9128200" y="96872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BE607B-3DB7-85DA-915C-D69EDEE2A665}"/>
              </a:ext>
            </a:extLst>
          </p:cNvPr>
          <p:cNvSpPr txBox="1"/>
          <p:nvPr/>
        </p:nvSpPr>
        <p:spPr>
          <a:xfrm>
            <a:off x="10435290" y="96872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5CD7DE"/>
                </a:solidFill>
              </a:rPr>
              <a:t>Bob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F28CF5-7C2C-8791-5C2B-7AEC16C76B33}"/>
              </a:ext>
            </a:extLst>
          </p:cNvPr>
          <p:cNvGrpSpPr/>
          <p:nvPr/>
        </p:nvGrpSpPr>
        <p:grpSpPr>
          <a:xfrm>
            <a:off x="8198278" y="2887822"/>
            <a:ext cx="582923" cy="329060"/>
            <a:chOff x="1647825" y="3324225"/>
            <a:chExt cx="1952625" cy="1028700"/>
          </a:xfrm>
          <a:solidFill>
            <a:srgbClr val="F32660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B238517-C96D-6EBF-D42E-B90548463C3A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B0693A08-061D-CC8F-026F-1224A51F0384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B435E79-67E9-FCC3-68B3-0F24033312A4}"/>
              </a:ext>
            </a:extLst>
          </p:cNvPr>
          <p:cNvGrpSpPr/>
          <p:nvPr/>
        </p:nvGrpSpPr>
        <p:grpSpPr>
          <a:xfrm>
            <a:off x="10469677" y="2887822"/>
            <a:ext cx="582923" cy="329060"/>
            <a:chOff x="1647825" y="3324225"/>
            <a:chExt cx="1952625" cy="1028700"/>
          </a:xfrm>
          <a:solidFill>
            <a:srgbClr val="5CD7DE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1F73BD3-1B22-4852-043F-4E63BC64272E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102403E-CD9A-F971-3F17-D2E4DD5926A8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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5CBB9E2-374A-0CAB-0460-F56A75714BDB}"/>
              </a:ext>
            </a:extLst>
          </p:cNvPr>
          <p:cNvGrpSpPr/>
          <p:nvPr/>
        </p:nvGrpSpPr>
        <p:grpSpPr>
          <a:xfrm>
            <a:off x="9322086" y="2887822"/>
            <a:ext cx="582923" cy="329060"/>
            <a:chOff x="1647825" y="3324225"/>
            <a:chExt cx="1952625" cy="1028700"/>
          </a:xfrm>
          <a:solidFill>
            <a:schemeClr val="bg2">
              <a:lumMod val="90000"/>
            </a:scheme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960B59-DCFD-2EB8-122C-448B92EB7E5A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C5F9A5F3-8575-E4D4-030F-2CC74BF19E6E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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D444E4-9D9B-89E5-8D16-74A6AEFB66A7}"/>
              </a:ext>
            </a:extLst>
          </p:cNvPr>
          <p:cNvGrpSpPr/>
          <p:nvPr/>
        </p:nvGrpSpPr>
        <p:grpSpPr>
          <a:xfrm>
            <a:off x="8198278" y="3692054"/>
            <a:ext cx="582923" cy="329060"/>
            <a:chOff x="1647825" y="3324225"/>
            <a:chExt cx="1952625" cy="1028700"/>
          </a:xfrm>
          <a:solidFill>
            <a:srgbClr val="F32660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958834D-6CE6-B583-0B50-57CDD80654C8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B963AC5D-A891-F31F-2CC3-71E6853C33BF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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C33342D-0F32-AE32-08FA-3EEC85626F66}"/>
              </a:ext>
            </a:extLst>
          </p:cNvPr>
          <p:cNvGrpSpPr/>
          <p:nvPr/>
        </p:nvGrpSpPr>
        <p:grpSpPr>
          <a:xfrm>
            <a:off x="10469677" y="3692054"/>
            <a:ext cx="582923" cy="329060"/>
            <a:chOff x="1647825" y="3324225"/>
            <a:chExt cx="1952625" cy="1028700"/>
          </a:xfrm>
          <a:solidFill>
            <a:srgbClr val="5CD7DE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98EE655-D4FE-70C8-6FCA-551419127337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99EE5740-C98E-B30A-EE2C-5D3784C72A40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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C687EB5-5C87-54A0-72AC-AE99923B6DD7}"/>
              </a:ext>
            </a:extLst>
          </p:cNvPr>
          <p:cNvGrpSpPr/>
          <p:nvPr/>
        </p:nvGrpSpPr>
        <p:grpSpPr>
          <a:xfrm>
            <a:off x="9322086" y="3692054"/>
            <a:ext cx="582923" cy="329060"/>
            <a:chOff x="1647825" y="3324225"/>
            <a:chExt cx="1952625" cy="1028700"/>
          </a:xfrm>
          <a:solidFill>
            <a:schemeClr val="bg2">
              <a:lumMod val="90000"/>
            </a:schemeClr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661B1B1-28A0-DF8A-E2CD-4DE532FE57CA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2038160F-634D-5271-C6EF-D4441B99F96B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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844D040-FA6C-A58E-6BB2-EFBAB7F67267}"/>
              </a:ext>
            </a:extLst>
          </p:cNvPr>
          <p:cNvGrpSpPr/>
          <p:nvPr/>
        </p:nvGrpSpPr>
        <p:grpSpPr>
          <a:xfrm>
            <a:off x="8198278" y="4496286"/>
            <a:ext cx="582923" cy="329060"/>
            <a:chOff x="1647825" y="3324225"/>
            <a:chExt cx="1952625" cy="1028700"/>
          </a:xfrm>
          <a:solidFill>
            <a:srgbClr val="F32660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9EFFA6-9E6E-B22B-1FD3-B737A7F1F4D2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776C6524-AF46-5395-330C-99D8A628D651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83A700D-32E6-CEC5-D382-8D6EB41555AB}"/>
              </a:ext>
            </a:extLst>
          </p:cNvPr>
          <p:cNvGrpSpPr/>
          <p:nvPr/>
        </p:nvGrpSpPr>
        <p:grpSpPr>
          <a:xfrm>
            <a:off x="10469677" y="4496286"/>
            <a:ext cx="582923" cy="329060"/>
            <a:chOff x="1647825" y="3324225"/>
            <a:chExt cx="1952625" cy="1028700"/>
          </a:xfrm>
          <a:solidFill>
            <a:srgbClr val="5CD7DE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B4283E6-4D9A-3AB5-CE50-E4AEB618BCAC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371AC20B-A14F-F1ED-771D-F41642607B7D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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9F162FC-210A-A83B-6D0A-2BFC31D2E4FB}"/>
              </a:ext>
            </a:extLst>
          </p:cNvPr>
          <p:cNvGrpSpPr/>
          <p:nvPr/>
        </p:nvGrpSpPr>
        <p:grpSpPr>
          <a:xfrm>
            <a:off x="9322086" y="4496286"/>
            <a:ext cx="582923" cy="329060"/>
            <a:chOff x="1647825" y="3324225"/>
            <a:chExt cx="1952625" cy="1028700"/>
          </a:xfrm>
          <a:solidFill>
            <a:schemeClr val="bg2">
              <a:lumMod val="90000"/>
            </a:schemeClr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F3AECD9-F0EA-820F-E5E6-172CCC2EA772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B931B664-C417-14CF-3C8C-8FB83DD2A25A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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227CFFC-382B-CEC2-6617-67F34501E99C}"/>
              </a:ext>
            </a:extLst>
          </p:cNvPr>
          <p:cNvSpPr txBox="1"/>
          <p:nvPr/>
        </p:nvSpPr>
        <p:spPr>
          <a:xfrm>
            <a:off x="11052600" y="205933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273E9E-5044-E9BA-07BB-8C79A22F0575}"/>
              </a:ext>
            </a:extLst>
          </p:cNvPr>
          <p:cNvSpPr txBox="1"/>
          <p:nvPr/>
        </p:nvSpPr>
        <p:spPr>
          <a:xfrm>
            <a:off x="11076383" y="286768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FDBA54-CB08-9F04-FA7B-D1679D01A667}"/>
              </a:ext>
            </a:extLst>
          </p:cNvPr>
          <p:cNvSpPr txBox="1"/>
          <p:nvPr/>
        </p:nvSpPr>
        <p:spPr>
          <a:xfrm>
            <a:off x="7553698" y="367191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DC2A4C-45D3-AB6A-4BBB-D6F7D4BF0C8F}"/>
              </a:ext>
            </a:extLst>
          </p:cNvPr>
          <p:cNvSpPr txBox="1"/>
          <p:nvPr/>
        </p:nvSpPr>
        <p:spPr>
          <a:xfrm>
            <a:off x="7240965" y="447615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commit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4B18F3-C302-EA90-3A56-FF47EE9B7D42}"/>
              </a:ext>
            </a:extLst>
          </p:cNvPr>
          <p:cNvGrpSpPr/>
          <p:nvPr/>
        </p:nvGrpSpPr>
        <p:grpSpPr>
          <a:xfrm>
            <a:off x="8198278" y="5300518"/>
            <a:ext cx="582923" cy="329060"/>
            <a:chOff x="1647825" y="3324225"/>
            <a:chExt cx="1952625" cy="1028700"/>
          </a:xfrm>
          <a:solidFill>
            <a:srgbClr val="F32660"/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294C992-FEF6-5A01-73C4-66757A173F1A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Parallelogram 108">
              <a:extLst>
                <a:ext uri="{FF2B5EF4-FFF2-40B4-BE49-F238E27FC236}">
                  <a16:creationId xmlns:a16="http://schemas.microsoft.com/office/drawing/2014/main" id="{C8053D4A-609E-8C3B-4495-9053262F5FC9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779A5CE-B048-5467-628C-FF9D738AF997}"/>
              </a:ext>
            </a:extLst>
          </p:cNvPr>
          <p:cNvGrpSpPr/>
          <p:nvPr/>
        </p:nvGrpSpPr>
        <p:grpSpPr>
          <a:xfrm>
            <a:off x="10469677" y="5300518"/>
            <a:ext cx="582923" cy="329060"/>
            <a:chOff x="1647825" y="3324225"/>
            <a:chExt cx="1952625" cy="1028700"/>
          </a:xfrm>
          <a:solidFill>
            <a:srgbClr val="5CD7DE"/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283090C-14EB-E322-4CE8-AA5308BA26F8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C33141FD-2558-E5C1-38DF-B1AECE681119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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7725F59-2071-A512-A6AC-2A5B173B3DE6}"/>
              </a:ext>
            </a:extLst>
          </p:cNvPr>
          <p:cNvGrpSpPr/>
          <p:nvPr/>
        </p:nvGrpSpPr>
        <p:grpSpPr>
          <a:xfrm>
            <a:off x="9322086" y="5300518"/>
            <a:ext cx="582923" cy="329060"/>
            <a:chOff x="1647825" y="3324225"/>
            <a:chExt cx="1952625" cy="1028700"/>
          </a:xfrm>
          <a:solidFill>
            <a:schemeClr val="bg2">
              <a:lumMod val="90000"/>
            </a:schemeClr>
          </a:solidFill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83A0841-49DD-69CC-16E0-8C26FF904848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A25F10BC-954D-95D3-6DA4-4845263B358A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1A96459-3B0E-64A7-CBFB-52F1D0249603}"/>
              </a:ext>
            </a:extLst>
          </p:cNvPr>
          <p:cNvGrpSpPr/>
          <p:nvPr/>
        </p:nvGrpSpPr>
        <p:grpSpPr>
          <a:xfrm>
            <a:off x="8198278" y="6104750"/>
            <a:ext cx="582923" cy="329060"/>
            <a:chOff x="1647825" y="3324225"/>
            <a:chExt cx="1952625" cy="1028700"/>
          </a:xfrm>
          <a:solidFill>
            <a:srgbClr val="F32660"/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974705E-FE78-E56A-9578-1F20C9F29FBA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Parallelogram 117">
              <a:extLst>
                <a:ext uri="{FF2B5EF4-FFF2-40B4-BE49-F238E27FC236}">
                  <a16:creationId xmlns:a16="http://schemas.microsoft.com/office/drawing/2014/main" id="{7F8281ED-EA2D-7FA6-343C-089FEC8BFB6E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A8B381-8136-2CAE-9679-7253A473B124}"/>
              </a:ext>
            </a:extLst>
          </p:cNvPr>
          <p:cNvGrpSpPr/>
          <p:nvPr/>
        </p:nvGrpSpPr>
        <p:grpSpPr>
          <a:xfrm>
            <a:off x="10469677" y="6104750"/>
            <a:ext cx="582923" cy="329060"/>
            <a:chOff x="1647825" y="3324225"/>
            <a:chExt cx="1952625" cy="1028700"/>
          </a:xfrm>
          <a:solidFill>
            <a:srgbClr val="5CD7DE"/>
          </a:solidFill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8224325-2D2D-A9C2-316E-3CABAD92F783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Parallelogram 120">
              <a:extLst>
                <a:ext uri="{FF2B5EF4-FFF2-40B4-BE49-F238E27FC236}">
                  <a16:creationId xmlns:a16="http://schemas.microsoft.com/office/drawing/2014/main" id="{3B4766C7-F5AD-22C0-DE2A-233B4F05A8BD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6109EE3-61B5-58CF-BD0C-2CEFA50DC6BF}"/>
              </a:ext>
            </a:extLst>
          </p:cNvPr>
          <p:cNvGrpSpPr/>
          <p:nvPr/>
        </p:nvGrpSpPr>
        <p:grpSpPr>
          <a:xfrm>
            <a:off x="9322086" y="6104750"/>
            <a:ext cx="582923" cy="329060"/>
            <a:chOff x="1647825" y="3324225"/>
            <a:chExt cx="1952625" cy="1028700"/>
          </a:xfrm>
          <a:solidFill>
            <a:schemeClr val="bg2">
              <a:lumMod val="90000"/>
            </a:schemeClr>
          </a:solidFill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FFBDDF3-D1F5-BA8F-DB4F-EF16F944E674}"/>
                </a:ext>
              </a:extLst>
            </p:cNvPr>
            <p:cNvSpPr/>
            <p:nvPr/>
          </p:nvSpPr>
          <p:spPr>
            <a:xfrm>
              <a:off x="1647825" y="3324225"/>
              <a:ext cx="1714500" cy="1028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Parallelogram 123">
              <a:extLst>
                <a:ext uri="{FF2B5EF4-FFF2-40B4-BE49-F238E27FC236}">
                  <a16:creationId xmlns:a16="http://schemas.microsoft.com/office/drawing/2014/main" id="{B553A31B-D660-97FC-4F1C-245DDB2D52EA}"/>
                </a:ext>
              </a:extLst>
            </p:cNvPr>
            <p:cNvSpPr/>
            <p:nvPr/>
          </p:nvSpPr>
          <p:spPr>
            <a:xfrm>
              <a:off x="1647825" y="3429072"/>
              <a:ext cx="1952625" cy="923853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49ABEB6F-B2B9-3A71-24C0-A9B85B463DC0}"/>
              </a:ext>
            </a:extLst>
          </p:cNvPr>
          <p:cNvSpPr txBox="1"/>
          <p:nvPr/>
        </p:nvSpPr>
        <p:spPr>
          <a:xfrm>
            <a:off x="7433473" y="528038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48C6A09-FC58-A1E5-40AA-F23E4B514767}"/>
              </a:ext>
            </a:extLst>
          </p:cNvPr>
          <p:cNvSpPr txBox="1"/>
          <p:nvPr/>
        </p:nvSpPr>
        <p:spPr>
          <a:xfrm>
            <a:off x="11076382" y="608461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76F387D-65D6-4538-B0BF-A5BC0F63B489}"/>
              </a:ext>
            </a:extLst>
          </p:cNvPr>
          <p:cNvSpPr txBox="1"/>
          <p:nvPr/>
        </p:nvSpPr>
        <p:spPr>
          <a:xfrm>
            <a:off x="843806" y="5643085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D8B1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commit ≈ snapshot</a:t>
            </a:r>
          </a:p>
          <a:p>
            <a:r>
              <a:rPr lang="en-US" dirty="0">
                <a:solidFill>
                  <a:srgbClr val="ED8B1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push ≈ send</a:t>
            </a:r>
          </a:p>
          <a:p>
            <a:r>
              <a:rPr lang="en-US" dirty="0">
                <a:solidFill>
                  <a:srgbClr val="ED8B1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pull ≈ retrieve</a:t>
            </a:r>
          </a:p>
        </p:txBody>
      </p:sp>
    </p:spTree>
    <p:extLst>
      <p:ext uri="{BB962C8B-B14F-4D97-AF65-F5344CB8AC3E}">
        <p14:creationId xmlns:p14="http://schemas.microsoft.com/office/powerpoint/2010/main" val="31419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89" grpId="0"/>
      <p:bldP spid="90" grpId="0"/>
      <p:bldP spid="92" grpId="0"/>
      <p:bldP spid="93" grpId="0"/>
      <p:bldP spid="125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D296-B24B-C99D-BEFF-6F60B665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items to be aware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E310-9D13-B8E8-DF77-B184E3A9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 can be </a:t>
            </a:r>
            <a:r>
              <a:rPr lang="en-US" i="1" dirty="0"/>
              <a:t>forked</a:t>
            </a:r>
            <a:r>
              <a:rPr lang="en-US" dirty="0"/>
              <a:t> to create </a:t>
            </a:r>
            <a:r>
              <a:rPr lang="en-US" i="1" dirty="0"/>
              <a:t>branches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154A2-3F5F-AE5D-828D-B00BEC948040}"/>
              </a:ext>
            </a:extLst>
          </p:cNvPr>
          <p:cNvSpPr txBox="1"/>
          <p:nvPr/>
        </p:nvSpPr>
        <p:spPr>
          <a:xfrm>
            <a:off x="1192558" y="661177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https://pages.charlesreid1.com/git-subway-maps/</a:t>
            </a:r>
            <a:endParaRPr lang="en-US" sz="1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AC1DD1-005F-54CE-7090-9B8307241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58" y="2598956"/>
            <a:ext cx="6600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D296-B24B-C99D-BEFF-6F60B665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items to be aware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E310-9D13-B8E8-DF77-B184E3A9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 can be </a:t>
            </a:r>
            <a:r>
              <a:rPr lang="en-US" i="1" dirty="0"/>
              <a:t>forked</a:t>
            </a:r>
            <a:r>
              <a:rPr lang="en-US" dirty="0"/>
              <a:t> to create </a:t>
            </a:r>
            <a:r>
              <a:rPr lang="en-US" i="1" dirty="0"/>
              <a:t>branches</a:t>
            </a:r>
          </a:p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.</a:t>
            </a:r>
            <a:r>
              <a:rPr lang="en-US" dirty="0" err="1">
                <a:hlinkClick r:id="rId2"/>
              </a:rPr>
              <a:t>gitignore</a:t>
            </a:r>
            <a:r>
              <a:rPr lang="en-US" dirty="0"/>
              <a:t> file can be used to exempt things from tracking</a:t>
            </a:r>
          </a:p>
          <a:p>
            <a:r>
              <a:rPr lang="en-US" dirty="0"/>
              <a:t>Git uses hidden files. Some cloud storage providers fail to track these and may eat your repository.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BB3E83-093A-AA11-7403-6F7BCC908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7" t="10307" r="80833" b="52835"/>
          <a:stretch/>
        </p:blipFill>
        <p:spPr>
          <a:xfrm>
            <a:off x="10509942" y="3516797"/>
            <a:ext cx="1558852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4D6D8-C16B-3F3E-601B-21FE4EE8C3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39" t="18023"/>
          <a:stretch/>
        </p:blipFill>
        <p:spPr>
          <a:xfrm>
            <a:off x="7571064" y="3516797"/>
            <a:ext cx="2823512" cy="3124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193771-9DF3-6E1F-5E95-6FC3C8E9E39A}"/>
              </a:ext>
            </a:extLst>
          </p:cNvPr>
          <p:cNvSpPr/>
          <p:nvPr/>
        </p:nvSpPr>
        <p:spPr>
          <a:xfrm>
            <a:off x="7571064" y="3516798"/>
            <a:ext cx="2823512" cy="967118"/>
          </a:xfrm>
          <a:prstGeom prst="rect">
            <a:avLst/>
          </a:prstGeom>
          <a:solidFill>
            <a:srgbClr val="ED8B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D296-B24B-C99D-BEFF-6F60B665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items to be aware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E310-9D13-B8E8-DF77-B184E3A9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 can be </a:t>
            </a:r>
            <a:r>
              <a:rPr lang="en-US" i="1" dirty="0"/>
              <a:t>forked</a:t>
            </a:r>
            <a:r>
              <a:rPr lang="en-US" dirty="0"/>
              <a:t> to create </a:t>
            </a:r>
            <a:r>
              <a:rPr lang="en-US" i="1" dirty="0"/>
              <a:t>branches</a:t>
            </a:r>
          </a:p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.</a:t>
            </a:r>
            <a:r>
              <a:rPr lang="en-US" dirty="0" err="1">
                <a:hlinkClick r:id="rId2"/>
              </a:rPr>
              <a:t>gitignore</a:t>
            </a:r>
            <a:r>
              <a:rPr lang="en-US" dirty="0"/>
              <a:t> file can be used to exempt things from tracking</a:t>
            </a:r>
          </a:p>
          <a:p>
            <a:r>
              <a:rPr lang="en-US" dirty="0"/>
              <a:t>Git uses hidden files. Some cloud storage providers fail to track these and may eat your repository. </a:t>
            </a:r>
          </a:p>
          <a:p>
            <a:r>
              <a:rPr lang="en-US" dirty="0"/>
              <a:t>Built for command 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EFB76-A523-0E5D-99EE-FA119BD1E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08" y="3570288"/>
            <a:ext cx="3974091" cy="3257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A970B9-9969-0CA5-124A-E1A66158E8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588"/>
          <a:stretch/>
        </p:blipFill>
        <p:spPr>
          <a:xfrm>
            <a:off x="838200" y="4503421"/>
            <a:ext cx="7289800" cy="647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A970B9-9969-0CA5-124A-E1A66158E8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501" b="39984"/>
          <a:stretch/>
        </p:blipFill>
        <p:spPr>
          <a:xfrm>
            <a:off x="838200" y="5013959"/>
            <a:ext cx="7289800" cy="1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2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EC39-7314-CF9B-FA53-97FF0634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Turn:</a:t>
            </a:r>
            <a:br>
              <a:rPr lang="en-US" dirty="0"/>
            </a:br>
            <a:r>
              <a:rPr lang="en-US" dirty="0"/>
              <a:t>Editing the Lab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0CBB-86B8-0241-AFC8-FEBCC0FB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i="1" dirty="0">
                <a:solidFill>
                  <a:schemeClr val="bg1"/>
                </a:solidFill>
              </a:rPr>
              <a:t>Fork</a:t>
            </a:r>
            <a:r>
              <a:rPr lang="en-US" sz="2200" dirty="0">
                <a:solidFill>
                  <a:schemeClr val="bg1"/>
                </a:solidFill>
              </a:rPr>
              <a:t> the </a:t>
            </a:r>
            <a:r>
              <a:rPr lang="en-US" sz="2200" dirty="0" err="1"/>
              <a:t>LabProtocols</a:t>
            </a:r>
            <a:r>
              <a:rPr lang="en-US" sz="2200" dirty="0">
                <a:solidFill>
                  <a:schemeClr val="bg1"/>
                </a:solidFill>
              </a:rPr>
              <a:t> repository to create a personal branch</a:t>
            </a:r>
            <a:endParaRPr lang="en-US" sz="2200" i="1" dirty="0">
              <a:solidFill>
                <a:schemeClr val="bg1"/>
              </a:solidFill>
            </a:endParaRPr>
          </a:p>
          <a:p>
            <a:r>
              <a:rPr lang="en-US" sz="2200" i="1" dirty="0">
                <a:solidFill>
                  <a:schemeClr val="bg1"/>
                </a:solidFill>
              </a:rPr>
              <a:t>Clone </a:t>
            </a:r>
            <a:r>
              <a:rPr lang="en-US" sz="2200" dirty="0">
                <a:solidFill>
                  <a:schemeClr val="bg1"/>
                </a:solidFill>
              </a:rPr>
              <a:t>this branch of</a:t>
            </a:r>
            <a:r>
              <a:rPr lang="en-US" sz="2200" i="1" dirty="0">
                <a:solidFill>
                  <a:schemeClr val="bg1"/>
                </a:solidFill>
              </a:rPr>
              <a:t> </a:t>
            </a:r>
            <a:r>
              <a:rPr lang="en-US" sz="2200" dirty="0" err="1"/>
              <a:t>LabProtocols</a:t>
            </a:r>
            <a:r>
              <a:rPr lang="en-US" sz="2200" dirty="0">
                <a:solidFill>
                  <a:schemeClr val="bg1"/>
                </a:solidFill>
              </a:rPr>
              <a:t> to a location that is </a:t>
            </a:r>
            <a:r>
              <a:rPr lang="en-US" sz="2200" i="1" dirty="0">
                <a:solidFill>
                  <a:schemeClr val="bg1"/>
                </a:solidFill>
              </a:rPr>
              <a:t>not</a:t>
            </a:r>
            <a:r>
              <a:rPr lang="en-US" sz="2200" dirty="0">
                <a:solidFill>
                  <a:schemeClr val="bg1"/>
                </a:solidFill>
              </a:rPr>
              <a:t> synced.</a:t>
            </a:r>
          </a:p>
          <a:p>
            <a:r>
              <a:rPr lang="en-US" sz="2200" dirty="0">
                <a:solidFill>
                  <a:schemeClr val="bg1"/>
                </a:solidFill>
              </a:rPr>
              <a:t>For faster building: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Delete </a:t>
            </a:r>
            <a:r>
              <a:rPr lang="en-US" sz="2200" dirty="0" err="1">
                <a:solidFill>
                  <a:srgbClr val="5CD7DE"/>
                </a:solidFill>
              </a:rPr>
              <a:t>LabProtocols</a:t>
            </a:r>
            <a:r>
              <a:rPr lang="en-US" sz="2200" dirty="0">
                <a:solidFill>
                  <a:srgbClr val="5CD7DE"/>
                </a:solidFill>
              </a:rPr>
              <a:t>/posts/*</a:t>
            </a:r>
          </a:p>
          <a:p>
            <a:r>
              <a:rPr lang="en-US" sz="2200" dirty="0">
                <a:solidFill>
                  <a:schemeClr val="bg1"/>
                </a:solidFill>
              </a:rPr>
              <a:t>Edit </a:t>
            </a:r>
            <a:r>
              <a:rPr lang="en-US" sz="2200" dirty="0" err="1">
                <a:solidFill>
                  <a:srgbClr val="5CD7DE"/>
                </a:solidFill>
              </a:rPr>
              <a:t>LabProtocols</a:t>
            </a:r>
            <a:r>
              <a:rPr lang="en-US" sz="2200" dirty="0">
                <a:solidFill>
                  <a:srgbClr val="5CD7DE"/>
                </a:solidFill>
              </a:rPr>
              <a:t>/</a:t>
            </a:r>
            <a:r>
              <a:rPr lang="en-US" sz="2200" dirty="0" err="1">
                <a:solidFill>
                  <a:srgbClr val="5CD7DE"/>
                </a:solidFill>
              </a:rPr>
              <a:t>about.qmd</a:t>
            </a:r>
            <a:r>
              <a:rPr lang="en-US" sz="2200" dirty="0">
                <a:solidFill>
                  <a:srgbClr val="5CD7DE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in RStudio or notepad</a:t>
            </a:r>
          </a:p>
          <a:p>
            <a:r>
              <a:rPr lang="en-US" sz="2200" dirty="0">
                <a:solidFill>
                  <a:schemeClr val="bg1"/>
                </a:solidFill>
              </a:rPr>
              <a:t>Optional: build the website</a:t>
            </a:r>
          </a:p>
          <a:p>
            <a:r>
              <a:rPr lang="en-US" sz="2200" i="1" dirty="0">
                <a:solidFill>
                  <a:schemeClr val="bg1"/>
                </a:solidFill>
              </a:rPr>
              <a:t>Commit </a:t>
            </a:r>
            <a:r>
              <a:rPr lang="en-US" sz="2200" b="1" dirty="0">
                <a:solidFill>
                  <a:schemeClr val="bg1"/>
                </a:solidFill>
              </a:rPr>
              <a:t>only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rgbClr val="5CD7DE"/>
                </a:solidFill>
              </a:rPr>
              <a:t>LabProtocols</a:t>
            </a:r>
            <a:r>
              <a:rPr lang="en-US" sz="2200" dirty="0">
                <a:solidFill>
                  <a:srgbClr val="5CD7DE"/>
                </a:solidFill>
              </a:rPr>
              <a:t>/</a:t>
            </a:r>
            <a:r>
              <a:rPr lang="en-US" sz="2200" dirty="0" err="1">
                <a:solidFill>
                  <a:srgbClr val="5CD7DE"/>
                </a:solidFill>
              </a:rPr>
              <a:t>about.qmd</a:t>
            </a:r>
            <a:r>
              <a:rPr lang="en-US" sz="2200" dirty="0">
                <a:solidFill>
                  <a:srgbClr val="5CD7DE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i="1" dirty="0">
                <a:solidFill>
                  <a:schemeClr val="bg1"/>
                </a:solidFill>
              </a:rPr>
              <a:t>Push</a:t>
            </a:r>
            <a:r>
              <a:rPr lang="en-US" sz="2200" dirty="0">
                <a:solidFill>
                  <a:schemeClr val="bg1"/>
                </a:solidFill>
              </a:rPr>
              <a:t> your changes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Open GitHub and create a </a:t>
            </a:r>
            <a:r>
              <a:rPr lang="en-US" sz="2200" i="1" dirty="0">
                <a:solidFill>
                  <a:schemeClr val="bg1"/>
                </a:solidFill>
              </a:rPr>
              <a:t>pull request</a:t>
            </a:r>
            <a:r>
              <a:rPr lang="en-US" sz="2200" dirty="0">
                <a:solidFill>
                  <a:schemeClr val="bg1"/>
                </a:solidFill>
              </a:rPr>
              <a:t> to the official repository</a:t>
            </a:r>
          </a:p>
          <a:p>
            <a:r>
              <a:rPr lang="en-US" sz="2200" dirty="0">
                <a:solidFill>
                  <a:schemeClr val="bg1"/>
                </a:solidFill>
              </a:rPr>
              <a:t>Wait for </a:t>
            </a:r>
            <a:r>
              <a:rPr lang="en-US" sz="2200" i="1" dirty="0">
                <a:solidFill>
                  <a:schemeClr val="bg1"/>
                </a:solidFill>
              </a:rPr>
              <a:t>pull request </a:t>
            </a:r>
            <a:r>
              <a:rPr lang="en-US" sz="2200" dirty="0">
                <a:solidFill>
                  <a:schemeClr val="bg1"/>
                </a:solidFill>
              </a:rPr>
              <a:t>to </a:t>
            </a:r>
            <a:r>
              <a:rPr lang="en-US" sz="2200" dirty="0" err="1">
                <a:solidFill>
                  <a:srgbClr val="5CD7DE"/>
                </a:solidFill>
              </a:rPr>
              <a:t>LabProtocols</a:t>
            </a:r>
            <a:r>
              <a:rPr lang="en-US" sz="2200" dirty="0">
                <a:solidFill>
                  <a:schemeClr val="bg1"/>
                </a:solidFill>
              </a:rPr>
              <a:t> to be accepted.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Optional: create a </a:t>
            </a:r>
            <a:r>
              <a:rPr lang="en-US" sz="2200" dirty="0"/>
              <a:t>.</a:t>
            </a:r>
            <a:r>
              <a:rPr lang="en-US" sz="2200" dirty="0" err="1"/>
              <a:t>gitignore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877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428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JetBrains Mono</vt:lpstr>
      <vt:lpstr>Wingdings</vt:lpstr>
      <vt:lpstr>Office Theme</vt:lpstr>
      <vt:lpstr>A Lightning Quick Intro to Git</vt:lpstr>
      <vt:lpstr>What is Git?</vt:lpstr>
      <vt:lpstr>Why?</vt:lpstr>
      <vt:lpstr>What is Git really?</vt:lpstr>
      <vt:lpstr>Example</vt:lpstr>
      <vt:lpstr>A few items to be aware of…</vt:lpstr>
      <vt:lpstr>A few items to be aware of…</vt:lpstr>
      <vt:lpstr>A few items to be aware of…</vt:lpstr>
      <vt:lpstr>Your Turn: Editing the Lab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Kick, Daniel - REE-ARS</dc:creator>
  <cp:lastModifiedBy>Kick, Daniel - REE-ARS</cp:lastModifiedBy>
  <cp:revision>7</cp:revision>
  <dcterms:created xsi:type="dcterms:W3CDTF">2024-09-16T15:47:17Z</dcterms:created>
  <dcterms:modified xsi:type="dcterms:W3CDTF">2024-09-18T22:49:08Z</dcterms:modified>
</cp:coreProperties>
</file>