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9" r:id="rId4"/>
    <p:sldId id="26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D7DE"/>
    <a:srgbClr val="ED8B1F"/>
    <a:srgbClr val="F32660"/>
    <a:srgbClr val="A3E728"/>
    <a:srgbClr val="D6AE3C"/>
    <a:srgbClr val="2727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90" autoAdjust="0"/>
    <p:restoredTop sz="94660"/>
  </p:normalViewPr>
  <p:slideViewPr>
    <p:cSldViewPr snapToGrid="0">
      <p:cViewPr>
        <p:scale>
          <a:sx n="150" d="100"/>
          <a:sy n="150" d="100"/>
        </p:scale>
        <p:origin x="340" y="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5C38C-EBA0-688C-3FA0-36EC7DA237BF}"/>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D2040643-C4B3-DC2E-CCCF-07C9E7ACD1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535387-7A05-0850-F04A-998DC04FE8A3}"/>
              </a:ext>
            </a:extLst>
          </p:cNvPr>
          <p:cNvSpPr>
            <a:spLocks noGrp="1"/>
          </p:cNvSpPr>
          <p:nvPr>
            <p:ph type="dt" sz="half" idx="10"/>
          </p:nvPr>
        </p:nvSpPr>
        <p:spPr/>
        <p:txBody>
          <a:bodyPr/>
          <a:lstStyle/>
          <a:p>
            <a:fld id="{A8AD9645-83FD-4EAC-AD2F-B97B572FB53A}" type="datetimeFigureOut">
              <a:rPr lang="en-US" smtClean="0"/>
              <a:t>9/16/2024</a:t>
            </a:fld>
            <a:endParaRPr lang="en-US"/>
          </a:p>
        </p:txBody>
      </p:sp>
      <p:sp>
        <p:nvSpPr>
          <p:cNvPr id="5" name="Footer Placeholder 4">
            <a:extLst>
              <a:ext uri="{FF2B5EF4-FFF2-40B4-BE49-F238E27FC236}">
                <a16:creationId xmlns:a16="http://schemas.microsoft.com/office/drawing/2014/main" id="{05590083-0223-249E-DDE4-5C2D833987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FEF6BC-490B-C55E-050A-60FDDEC54F7D}"/>
              </a:ext>
            </a:extLst>
          </p:cNvPr>
          <p:cNvSpPr>
            <a:spLocks noGrp="1"/>
          </p:cNvSpPr>
          <p:nvPr>
            <p:ph type="sldNum" sz="quarter" idx="12"/>
          </p:nvPr>
        </p:nvSpPr>
        <p:spPr/>
        <p:txBody>
          <a:bodyPr/>
          <a:lstStyle/>
          <a:p>
            <a:fld id="{FEDB3FB4-64EE-4568-B118-B418F9085530}" type="slidenum">
              <a:rPr lang="en-US" smtClean="0"/>
              <a:t>‹#›</a:t>
            </a:fld>
            <a:endParaRPr lang="en-US"/>
          </a:p>
        </p:txBody>
      </p:sp>
    </p:spTree>
    <p:extLst>
      <p:ext uri="{BB962C8B-B14F-4D97-AF65-F5344CB8AC3E}">
        <p14:creationId xmlns:p14="http://schemas.microsoft.com/office/powerpoint/2010/main" val="1133321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83784-F49F-67FB-DC6F-9BD41E26BB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CECE1D2-7E6E-B67A-84FC-97E60A22ED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889C55-8A71-4189-B003-37339FF3927F}"/>
              </a:ext>
            </a:extLst>
          </p:cNvPr>
          <p:cNvSpPr>
            <a:spLocks noGrp="1"/>
          </p:cNvSpPr>
          <p:nvPr>
            <p:ph type="dt" sz="half" idx="10"/>
          </p:nvPr>
        </p:nvSpPr>
        <p:spPr/>
        <p:txBody>
          <a:bodyPr/>
          <a:lstStyle/>
          <a:p>
            <a:fld id="{A8AD9645-83FD-4EAC-AD2F-B97B572FB53A}" type="datetimeFigureOut">
              <a:rPr lang="en-US" smtClean="0"/>
              <a:t>9/16/2024</a:t>
            </a:fld>
            <a:endParaRPr lang="en-US"/>
          </a:p>
        </p:txBody>
      </p:sp>
      <p:sp>
        <p:nvSpPr>
          <p:cNvPr id="5" name="Footer Placeholder 4">
            <a:extLst>
              <a:ext uri="{FF2B5EF4-FFF2-40B4-BE49-F238E27FC236}">
                <a16:creationId xmlns:a16="http://schemas.microsoft.com/office/drawing/2014/main" id="{068761F4-9D7F-410F-0E17-DB9F8C3969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454D93-E0F2-E701-2AE6-993A278E4A1F}"/>
              </a:ext>
            </a:extLst>
          </p:cNvPr>
          <p:cNvSpPr>
            <a:spLocks noGrp="1"/>
          </p:cNvSpPr>
          <p:nvPr>
            <p:ph type="sldNum" sz="quarter" idx="12"/>
          </p:nvPr>
        </p:nvSpPr>
        <p:spPr/>
        <p:txBody>
          <a:bodyPr/>
          <a:lstStyle/>
          <a:p>
            <a:fld id="{FEDB3FB4-64EE-4568-B118-B418F9085530}" type="slidenum">
              <a:rPr lang="en-US" smtClean="0"/>
              <a:t>‹#›</a:t>
            </a:fld>
            <a:endParaRPr lang="en-US"/>
          </a:p>
        </p:txBody>
      </p:sp>
    </p:spTree>
    <p:extLst>
      <p:ext uri="{BB962C8B-B14F-4D97-AF65-F5344CB8AC3E}">
        <p14:creationId xmlns:p14="http://schemas.microsoft.com/office/powerpoint/2010/main" val="67721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33A748-F760-E4DD-25A9-4A0788B1BF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F381ED-9156-7F8B-A125-AF535D9A9C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5AA90C-DB7E-4061-EC9C-904BBAEC8CE9}"/>
              </a:ext>
            </a:extLst>
          </p:cNvPr>
          <p:cNvSpPr>
            <a:spLocks noGrp="1"/>
          </p:cNvSpPr>
          <p:nvPr>
            <p:ph type="dt" sz="half" idx="10"/>
          </p:nvPr>
        </p:nvSpPr>
        <p:spPr/>
        <p:txBody>
          <a:bodyPr/>
          <a:lstStyle/>
          <a:p>
            <a:fld id="{A8AD9645-83FD-4EAC-AD2F-B97B572FB53A}" type="datetimeFigureOut">
              <a:rPr lang="en-US" smtClean="0"/>
              <a:t>9/16/2024</a:t>
            </a:fld>
            <a:endParaRPr lang="en-US"/>
          </a:p>
        </p:txBody>
      </p:sp>
      <p:sp>
        <p:nvSpPr>
          <p:cNvPr id="5" name="Footer Placeholder 4">
            <a:extLst>
              <a:ext uri="{FF2B5EF4-FFF2-40B4-BE49-F238E27FC236}">
                <a16:creationId xmlns:a16="http://schemas.microsoft.com/office/drawing/2014/main" id="{005282E2-A5E2-BCBF-CE20-11CDE67D35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D6A63D-1262-3360-EF3F-99D7B99FDD55}"/>
              </a:ext>
            </a:extLst>
          </p:cNvPr>
          <p:cNvSpPr>
            <a:spLocks noGrp="1"/>
          </p:cNvSpPr>
          <p:nvPr>
            <p:ph type="sldNum" sz="quarter" idx="12"/>
          </p:nvPr>
        </p:nvSpPr>
        <p:spPr/>
        <p:txBody>
          <a:bodyPr/>
          <a:lstStyle/>
          <a:p>
            <a:fld id="{FEDB3FB4-64EE-4568-B118-B418F9085530}" type="slidenum">
              <a:rPr lang="en-US" smtClean="0"/>
              <a:t>‹#›</a:t>
            </a:fld>
            <a:endParaRPr lang="en-US"/>
          </a:p>
        </p:txBody>
      </p:sp>
    </p:spTree>
    <p:extLst>
      <p:ext uri="{BB962C8B-B14F-4D97-AF65-F5344CB8AC3E}">
        <p14:creationId xmlns:p14="http://schemas.microsoft.com/office/powerpoint/2010/main" val="2174737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4DDEA-F817-A05B-68CD-9D635740E9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A20BA7-7BD3-CF35-86D0-368CB0B828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E27C70-BAEF-D8B2-BBBB-10EBDF3BDE8B}"/>
              </a:ext>
            </a:extLst>
          </p:cNvPr>
          <p:cNvSpPr>
            <a:spLocks noGrp="1"/>
          </p:cNvSpPr>
          <p:nvPr>
            <p:ph type="dt" sz="half" idx="10"/>
          </p:nvPr>
        </p:nvSpPr>
        <p:spPr/>
        <p:txBody>
          <a:bodyPr/>
          <a:lstStyle/>
          <a:p>
            <a:fld id="{A8AD9645-83FD-4EAC-AD2F-B97B572FB53A}" type="datetimeFigureOut">
              <a:rPr lang="en-US" smtClean="0"/>
              <a:t>9/16/2024</a:t>
            </a:fld>
            <a:endParaRPr lang="en-US"/>
          </a:p>
        </p:txBody>
      </p:sp>
      <p:sp>
        <p:nvSpPr>
          <p:cNvPr id="5" name="Footer Placeholder 4">
            <a:extLst>
              <a:ext uri="{FF2B5EF4-FFF2-40B4-BE49-F238E27FC236}">
                <a16:creationId xmlns:a16="http://schemas.microsoft.com/office/drawing/2014/main" id="{5973A719-4CFE-C236-CF1A-CEBC53F253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677057-0753-329F-5941-8FBCA7354D29}"/>
              </a:ext>
            </a:extLst>
          </p:cNvPr>
          <p:cNvSpPr>
            <a:spLocks noGrp="1"/>
          </p:cNvSpPr>
          <p:nvPr>
            <p:ph type="sldNum" sz="quarter" idx="12"/>
          </p:nvPr>
        </p:nvSpPr>
        <p:spPr/>
        <p:txBody>
          <a:bodyPr/>
          <a:lstStyle/>
          <a:p>
            <a:fld id="{FEDB3FB4-64EE-4568-B118-B418F9085530}" type="slidenum">
              <a:rPr lang="en-US" smtClean="0"/>
              <a:t>‹#›</a:t>
            </a:fld>
            <a:endParaRPr lang="en-US"/>
          </a:p>
        </p:txBody>
      </p:sp>
    </p:spTree>
    <p:extLst>
      <p:ext uri="{BB962C8B-B14F-4D97-AF65-F5344CB8AC3E}">
        <p14:creationId xmlns:p14="http://schemas.microsoft.com/office/powerpoint/2010/main" val="1482912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E45F8-0424-D40A-6F38-310EA82511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D3E55F-1F4F-EC5F-FAC5-1306874615E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73D7B6-BC5D-2051-72C3-C85FD1B6398B}"/>
              </a:ext>
            </a:extLst>
          </p:cNvPr>
          <p:cNvSpPr>
            <a:spLocks noGrp="1"/>
          </p:cNvSpPr>
          <p:nvPr>
            <p:ph type="dt" sz="half" idx="10"/>
          </p:nvPr>
        </p:nvSpPr>
        <p:spPr/>
        <p:txBody>
          <a:bodyPr/>
          <a:lstStyle/>
          <a:p>
            <a:fld id="{A8AD9645-83FD-4EAC-AD2F-B97B572FB53A}" type="datetimeFigureOut">
              <a:rPr lang="en-US" smtClean="0"/>
              <a:t>9/16/2024</a:t>
            </a:fld>
            <a:endParaRPr lang="en-US"/>
          </a:p>
        </p:txBody>
      </p:sp>
      <p:sp>
        <p:nvSpPr>
          <p:cNvPr id="5" name="Footer Placeholder 4">
            <a:extLst>
              <a:ext uri="{FF2B5EF4-FFF2-40B4-BE49-F238E27FC236}">
                <a16:creationId xmlns:a16="http://schemas.microsoft.com/office/drawing/2014/main" id="{5AA2C9BF-3981-BB18-2D7D-6733244745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D6EBB6-F9C7-68D8-AC68-4CB2BFA6C5B8}"/>
              </a:ext>
            </a:extLst>
          </p:cNvPr>
          <p:cNvSpPr>
            <a:spLocks noGrp="1"/>
          </p:cNvSpPr>
          <p:nvPr>
            <p:ph type="sldNum" sz="quarter" idx="12"/>
          </p:nvPr>
        </p:nvSpPr>
        <p:spPr/>
        <p:txBody>
          <a:bodyPr/>
          <a:lstStyle/>
          <a:p>
            <a:fld id="{FEDB3FB4-64EE-4568-B118-B418F9085530}" type="slidenum">
              <a:rPr lang="en-US" smtClean="0"/>
              <a:t>‹#›</a:t>
            </a:fld>
            <a:endParaRPr lang="en-US"/>
          </a:p>
        </p:txBody>
      </p:sp>
    </p:spTree>
    <p:extLst>
      <p:ext uri="{BB962C8B-B14F-4D97-AF65-F5344CB8AC3E}">
        <p14:creationId xmlns:p14="http://schemas.microsoft.com/office/powerpoint/2010/main" val="227959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8BA6D-26EA-9451-D2BC-814FFFB44E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3964BD-247E-A77B-51B4-3853546C73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F8859B-4F54-1518-D4ED-9E456331C2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86FEF8-907B-2461-827A-6F747D256F59}"/>
              </a:ext>
            </a:extLst>
          </p:cNvPr>
          <p:cNvSpPr>
            <a:spLocks noGrp="1"/>
          </p:cNvSpPr>
          <p:nvPr>
            <p:ph type="dt" sz="half" idx="10"/>
          </p:nvPr>
        </p:nvSpPr>
        <p:spPr/>
        <p:txBody>
          <a:bodyPr/>
          <a:lstStyle/>
          <a:p>
            <a:fld id="{A8AD9645-83FD-4EAC-AD2F-B97B572FB53A}" type="datetimeFigureOut">
              <a:rPr lang="en-US" smtClean="0"/>
              <a:t>9/16/2024</a:t>
            </a:fld>
            <a:endParaRPr lang="en-US"/>
          </a:p>
        </p:txBody>
      </p:sp>
      <p:sp>
        <p:nvSpPr>
          <p:cNvPr id="6" name="Footer Placeholder 5">
            <a:extLst>
              <a:ext uri="{FF2B5EF4-FFF2-40B4-BE49-F238E27FC236}">
                <a16:creationId xmlns:a16="http://schemas.microsoft.com/office/drawing/2014/main" id="{E21E39B5-31A4-BD4E-0830-0DF6FB5C05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AC35BE-BBEB-06CB-C74A-9367474691A3}"/>
              </a:ext>
            </a:extLst>
          </p:cNvPr>
          <p:cNvSpPr>
            <a:spLocks noGrp="1"/>
          </p:cNvSpPr>
          <p:nvPr>
            <p:ph type="sldNum" sz="quarter" idx="12"/>
          </p:nvPr>
        </p:nvSpPr>
        <p:spPr/>
        <p:txBody>
          <a:bodyPr/>
          <a:lstStyle/>
          <a:p>
            <a:fld id="{FEDB3FB4-64EE-4568-B118-B418F9085530}" type="slidenum">
              <a:rPr lang="en-US" smtClean="0"/>
              <a:t>‹#›</a:t>
            </a:fld>
            <a:endParaRPr lang="en-US"/>
          </a:p>
        </p:txBody>
      </p:sp>
    </p:spTree>
    <p:extLst>
      <p:ext uri="{BB962C8B-B14F-4D97-AF65-F5344CB8AC3E}">
        <p14:creationId xmlns:p14="http://schemas.microsoft.com/office/powerpoint/2010/main" val="1435818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B9E0C-EA59-824D-F968-9ED6BDBD4E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93A42E-47CC-DE45-4AC2-5A716E7114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A4E995-DEDB-4CFE-A22C-3927745305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670089-2486-FB44-E4DD-3357E965C1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43ADA6-7F1A-D355-3D3D-C0F1904396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0F9DDE-0079-F6B8-63AA-D1021556D397}"/>
              </a:ext>
            </a:extLst>
          </p:cNvPr>
          <p:cNvSpPr>
            <a:spLocks noGrp="1"/>
          </p:cNvSpPr>
          <p:nvPr>
            <p:ph type="dt" sz="half" idx="10"/>
          </p:nvPr>
        </p:nvSpPr>
        <p:spPr/>
        <p:txBody>
          <a:bodyPr/>
          <a:lstStyle/>
          <a:p>
            <a:fld id="{A8AD9645-83FD-4EAC-AD2F-B97B572FB53A}" type="datetimeFigureOut">
              <a:rPr lang="en-US" smtClean="0"/>
              <a:t>9/16/2024</a:t>
            </a:fld>
            <a:endParaRPr lang="en-US"/>
          </a:p>
        </p:txBody>
      </p:sp>
      <p:sp>
        <p:nvSpPr>
          <p:cNvPr id="8" name="Footer Placeholder 7">
            <a:extLst>
              <a:ext uri="{FF2B5EF4-FFF2-40B4-BE49-F238E27FC236}">
                <a16:creationId xmlns:a16="http://schemas.microsoft.com/office/drawing/2014/main" id="{A728A561-0A41-DD34-E60E-385269ABE1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7EB052-4922-BF79-9ACD-6D3913A37909}"/>
              </a:ext>
            </a:extLst>
          </p:cNvPr>
          <p:cNvSpPr>
            <a:spLocks noGrp="1"/>
          </p:cNvSpPr>
          <p:nvPr>
            <p:ph type="sldNum" sz="quarter" idx="12"/>
          </p:nvPr>
        </p:nvSpPr>
        <p:spPr/>
        <p:txBody>
          <a:bodyPr/>
          <a:lstStyle/>
          <a:p>
            <a:fld id="{FEDB3FB4-64EE-4568-B118-B418F9085530}" type="slidenum">
              <a:rPr lang="en-US" smtClean="0"/>
              <a:t>‹#›</a:t>
            </a:fld>
            <a:endParaRPr lang="en-US"/>
          </a:p>
        </p:txBody>
      </p:sp>
    </p:spTree>
    <p:extLst>
      <p:ext uri="{BB962C8B-B14F-4D97-AF65-F5344CB8AC3E}">
        <p14:creationId xmlns:p14="http://schemas.microsoft.com/office/powerpoint/2010/main" val="2721986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46CC0-BF4E-A7D8-55DC-BC32865173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C3FC474-B163-DD66-F4F2-296E7922C7A0}"/>
              </a:ext>
            </a:extLst>
          </p:cNvPr>
          <p:cNvSpPr>
            <a:spLocks noGrp="1"/>
          </p:cNvSpPr>
          <p:nvPr>
            <p:ph type="dt" sz="half" idx="10"/>
          </p:nvPr>
        </p:nvSpPr>
        <p:spPr/>
        <p:txBody>
          <a:bodyPr/>
          <a:lstStyle/>
          <a:p>
            <a:fld id="{A8AD9645-83FD-4EAC-AD2F-B97B572FB53A}" type="datetimeFigureOut">
              <a:rPr lang="en-US" smtClean="0"/>
              <a:t>9/16/2024</a:t>
            </a:fld>
            <a:endParaRPr lang="en-US"/>
          </a:p>
        </p:txBody>
      </p:sp>
      <p:sp>
        <p:nvSpPr>
          <p:cNvPr id="4" name="Footer Placeholder 3">
            <a:extLst>
              <a:ext uri="{FF2B5EF4-FFF2-40B4-BE49-F238E27FC236}">
                <a16:creationId xmlns:a16="http://schemas.microsoft.com/office/drawing/2014/main" id="{C5D0FAFC-0AB4-3226-EC0A-D930AFB37F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F58ECB1-9B40-EEC9-5368-C8D5A14A6109}"/>
              </a:ext>
            </a:extLst>
          </p:cNvPr>
          <p:cNvSpPr>
            <a:spLocks noGrp="1"/>
          </p:cNvSpPr>
          <p:nvPr>
            <p:ph type="sldNum" sz="quarter" idx="12"/>
          </p:nvPr>
        </p:nvSpPr>
        <p:spPr/>
        <p:txBody>
          <a:bodyPr/>
          <a:lstStyle/>
          <a:p>
            <a:fld id="{FEDB3FB4-64EE-4568-B118-B418F9085530}" type="slidenum">
              <a:rPr lang="en-US" smtClean="0"/>
              <a:t>‹#›</a:t>
            </a:fld>
            <a:endParaRPr lang="en-US"/>
          </a:p>
        </p:txBody>
      </p:sp>
    </p:spTree>
    <p:extLst>
      <p:ext uri="{BB962C8B-B14F-4D97-AF65-F5344CB8AC3E}">
        <p14:creationId xmlns:p14="http://schemas.microsoft.com/office/powerpoint/2010/main" val="2439893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3753AF-8C44-5636-5C0C-2AF707F94C9B}"/>
              </a:ext>
            </a:extLst>
          </p:cNvPr>
          <p:cNvSpPr>
            <a:spLocks noGrp="1"/>
          </p:cNvSpPr>
          <p:nvPr>
            <p:ph type="dt" sz="half" idx="10"/>
          </p:nvPr>
        </p:nvSpPr>
        <p:spPr/>
        <p:txBody>
          <a:bodyPr/>
          <a:lstStyle/>
          <a:p>
            <a:fld id="{A8AD9645-83FD-4EAC-AD2F-B97B572FB53A}" type="datetimeFigureOut">
              <a:rPr lang="en-US" smtClean="0"/>
              <a:t>9/16/2024</a:t>
            </a:fld>
            <a:endParaRPr lang="en-US"/>
          </a:p>
        </p:txBody>
      </p:sp>
      <p:sp>
        <p:nvSpPr>
          <p:cNvPr id="3" name="Footer Placeholder 2">
            <a:extLst>
              <a:ext uri="{FF2B5EF4-FFF2-40B4-BE49-F238E27FC236}">
                <a16:creationId xmlns:a16="http://schemas.microsoft.com/office/drawing/2014/main" id="{2D2FFACE-E7C3-7D10-E761-AC1EEEDBF5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444C86-2B5C-57CA-81BE-3D6BACC20AE4}"/>
              </a:ext>
            </a:extLst>
          </p:cNvPr>
          <p:cNvSpPr>
            <a:spLocks noGrp="1"/>
          </p:cNvSpPr>
          <p:nvPr>
            <p:ph type="sldNum" sz="quarter" idx="12"/>
          </p:nvPr>
        </p:nvSpPr>
        <p:spPr/>
        <p:txBody>
          <a:bodyPr/>
          <a:lstStyle/>
          <a:p>
            <a:fld id="{FEDB3FB4-64EE-4568-B118-B418F9085530}" type="slidenum">
              <a:rPr lang="en-US" smtClean="0"/>
              <a:t>‹#›</a:t>
            </a:fld>
            <a:endParaRPr lang="en-US"/>
          </a:p>
        </p:txBody>
      </p:sp>
    </p:spTree>
    <p:extLst>
      <p:ext uri="{BB962C8B-B14F-4D97-AF65-F5344CB8AC3E}">
        <p14:creationId xmlns:p14="http://schemas.microsoft.com/office/powerpoint/2010/main" val="2777427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F8DE0-F274-689A-26EF-44A6D9B5A4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0A8F9F-17C4-EEB5-7D9B-9BBBCF20D2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FC456-1E29-8FAE-E966-D0BDE0C7D5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8FB823-063C-9AEE-7EA5-852A7001B3CB}"/>
              </a:ext>
            </a:extLst>
          </p:cNvPr>
          <p:cNvSpPr>
            <a:spLocks noGrp="1"/>
          </p:cNvSpPr>
          <p:nvPr>
            <p:ph type="dt" sz="half" idx="10"/>
          </p:nvPr>
        </p:nvSpPr>
        <p:spPr/>
        <p:txBody>
          <a:bodyPr/>
          <a:lstStyle/>
          <a:p>
            <a:fld id="{A8AD9645-83FD-4EAC-AD2F-B97B572FB53A}" type="datetimeFigureOut">
              <a:rPr lang="en-US" smtClean="0"/>
              <a:t>9/16/2024</a:t>
            </a:fld>
            <a:endParaRPr lang="en-US"/>
          </a:p>
        </p:txBody>
      </p:sp>
      <p:sp>
        <p:nvSpPr>
          <p:cNvPr id="6" name="Footer Placeholder 5">
            <a:extLst>
              <a:ext uri="{FF2B5EF4-FFF2-40B4-BE49-F238E27FC236}">
                <a16:creationId xmlns:a16="http://schemas.microsoft.com/office/drawing/2014/main" id="{EDE45A39-CE6C-D7A1-C190-CFE8D0541A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B21BF-0512-3BC6-F7B6-121BFB3F02A4}"/>
              </a:ext>
            </a:extLst>
          </p:cNvPr>
          <p:cNvSpPr>
            <a:spLocks noGrp="1"/>
          </p:cNvSpPr>
          <p:nvPr>
            <p:ph type="sldNum" sz="quarter" idx="12"/>
          </p:nvPr>
        </p:nvSpPr>
        <p:spPr/>
        <p:txBody>
          <a:bodyPr/>
          <a:lstStyle/>
          <a:p>
            <a:fld id="{FEDB3FB4-64EE-4568-B118-B418F9085530}" type="slidenum">
              <a:rPr lang="en-US" smtClean="0"/>
              <a:t>‹#›</a:t>
            </a:fld>
            <a:endParaRPr lang="en-US"/>
          </a:p>
        </p:txBody>
      </p:sp>
    </p:spTree>
    <p:extLst>
      <p:ext uri="{BB962C8B-B14F-4D97-AF65-F5344CB8AC3E}">
        <p14:creationId xmlns:p14="http://schemas.microsoft.com/office/powerpoint/2010/main" val="1084640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99636-F7DA-BF75-DFF8-6EC7E5DDA3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84DD17-911E-967B-F4FB-6051E29CAE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7574A18-754F-8EB7-E8EA-A910179BE1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E759F8-2359-0D70-F572-570B20C31D86}"/>
              </a:ext>
            </a:extLst>
          </p:cNvPr>
          <p:cNvSpPr>
            <a:spLocks noGrp="1"/>
          </p:cNvSpPr>
          <p:nvPr>
            <p:ph type="dt" sz="half" idx="10"/>
          </p:nvPr>
        </p:nvSpPr>
        <p:spPr/>
        <p:txBody>
          <a:bodyPr/>
          <a:lstStyle/>
          <a:p>
            <a:fld id="{A8AD9645-83FD-4EAC-AD2F-B97B572FB53A}" type="datetimeFigureOut">
              <a:rPr lang="en-US" smtClean="0"/>
              <a:t>9/16/2024</a:t>
            </a:fld>
            <a:endParaRPr lang="en-US"/>
          </a:p>
        </p:txBody>
      </p:sp>
      <p:sp>
        <p:nvSpPr>
          <p:cNvPr id="6" name="Footer Placeholder 5">
            <a:extLst>
              <a:ext uri="{FF2B5EF4-FFF2-40B4-BE49-F238E27FC236}">
                <a16:creationId xmlns:a16="http://schemas.microsoft.com/office/drawing/2014/main" id="{2CB4E26B-B3E9-D944-8F74-BF89B1FFA3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EB47AD-A923-84EB-71BA-AB6F6CB1ED2C}"/>
              </a:ext>
            </a:extLst>
          </p:cNvPr>
          <p:cNvSpPr>
            <a:spLocks noGrp="1"/>
          </p:cNvSpPr>
          <p:nvPr>
            <p:ph type="sldNum" sz="quarter" idx="12"/>
          </p:nvPr>
        </p:nvSpPr>
        <p:spPr/>
        <p:txBody>
          <a:bodyPr/>
          <a:lstStyle/>
          <a:p>
            <a:fld id="{FEDB3FB4-64EE-4568-B118-B418F9085530}" type="slidenum">
              <a:rPr lang="en-US" smtClean="0"/>
              <a:t>‹#›</a:t>
            </a:fld>
            <a:endParaRPr lang="en-US"/>
          </a:p>
        </p:txBody>
      </p:sp>
    </p:spTree>
    <p:extLst>
      <p:ext uri="{BB962C8B-B14F-4D97-AF65-F5344CB8AC3E}">
        <p14:creationId xmlns:p14="http://schemas.microsoft.com/office/powerpoint/2010/main" val="297630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72727"/>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35A6B6-BFFC-E5BE-6DFF-D1FC0DDECC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9BE3552E-1C37-F46D-295B-4600E4BA26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E0D8B7A-D33F-0C0B-1759-FD30C1B05D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A8AD9645-83FD-4EAC-AD2F-B97B572FB53A}" type="datetimeFigureOut">
              <a:rPr lang="en-US" smtClean="0"/>
              <a:pPr/>
              <a:t>9/16/2024</a:t>
            </a:fld>
            <a:endParaRPr lang="en-US"/>
          </a:p>
        </p:txBody>
      </p:sp>
      <p:sp>
        <p:nvSpPr>
          <p:cNvPr id="5" name="Footer Placeholder 4">
            <a:extLst>
              <a:ext uri="{FF2B5EF4-FFF2-40B4-BE49-F238E27FC236}">
                <a16:creationId xmlns:a16="http://schemas.microsoft.com/office/drawing/2014/main" id="{9C963C7E-FF28-302A-6544-8903234DE4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US"/>
          </a:p>
        </p:txBody>
      </p:sp>
      <p:sp>
        <p:nvSpPr>
          <p:cNvPr id="6" name="Slide Number Placeholder 5">
            <a:extLst>
              <a:ext uri="{FF2B5EF4-FFF2-40B4-BE49-F238E27FC236}">
                <a16:creationId xmlns:a16="http://schemas.microsoft.com/office/drawing/2014/main" id="{63289387-D6B4-F409-9770-801BFCBBF8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FEDB3FB4-64EE-4568-B118-B418F9085530}" type="slidenum">
              <a:rPr lang="en-US" smtClean="0"/>
              <a:pPr/>
              <a:t>‹#›</a:t>
            </a:fld>
            <a:endParaRPr lang="en-US"/>
          </a:p>
        </p:txBody>
      </p:sp>
    </p:spTree>
    <p:extLst>
      <p:ext uri="{BB962C8B-B14F-4D97-AF65-F5344CB8AC3E}">
        <p14:creationId xmlns:p14="http://schemas.microsoft.com/office/powerpoint/2010/main" val="4143300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F326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5CD7DE"/>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hyperlink" Target="https://paulgraham.com/avg.html"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272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78255-5743-5BD6-06E5-A2C11DF9BABB}"/>
              </a:ext>
            </a:extLst>
          </p:cNvPr>
          <p:cNvSpPr>
            <a:spLocks noGrp="1"/>
          </p:cNvSpPr>
          <p:nvPr>
            <p:ph type="ctrTitle"/>
          </p:nvPr>
        </p:nvSpPr>
        <p:spPr/>
        <p:txBody>
          <a:bodyPr/>
          <a:lstStyle/>
          <a:p>
            <a:r>
              <a:rPr lang="en-US" dirty="0"/>
              <a:t>Why Learn Python If You Already Know X?</a:t>
            </a:r>
          </a:p>
        </p:txBody>
      </p:sp>
      <p:sp>
        <p:nvSpPr>
          <p:cNvPr id="3" name="Subtitle 2">
            <a:extLst>
              <a:ext uri="{FF2B5EF4-FFF2-40B4-BE49-F238E27FC236}">
                <a16:creationId xmlns:a16="http://schemas.microsoft.com/office/drawing/2014/main" id="{14674229-02D0-04FF-9BDA-E34D89BE5549}"/>
              </a:ext>
            </a:extLst>
          </p:cNvPr>
          <p:cNvSpPr>
            <a:spLocks noGrp="1"/>
          </p:cNvSpPr>
          <p:nvPr>
            <p:ph type="subTitle" idx="1"/>
          </p:nvPr>
        </p:nvSpPr>
        <p:spPr/>
        <p:txBody>
          <a:bodyPr/>
          <a:lstStyle/>
          <a:p>
            <a:r>
              <a:rPr lang="en-US" dirty="0"/>
              <a:t>(Or why we’re not using R)</a:t>
            </a:r>
          </a:p>
        </p:txBody>
      </p:sp>
    </p:spTree>
    <p:extLst>
      <p:ext uri="{BB962C8B-B14F-4D97-AF65-F5344CB8AC3E}">
        <p14:creationId xmlns:p14="http://schemas.microsoft.com/office/powerpoint/2010/main" val="2105097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28F42-8E2A-02D1-C119-AF24F3EC5FFA}"/>
              </a:ext>
            </a:extLst>
          </p:cNvPr>
          <p:cNvSpPr>
            <a:spLocks noGrp="1"/>
          </p:cNvSpPr>
          <p:nvPr>
            <p:ph type="title"/>
          </p:nvPr>
        </p:nvSpPr>
        <p:spPr/>
        <p:txBody>
          <a:bodyPr/>
          <a:lstStyle/>
          <a:p>
            <a:r>
              <a:rPr lang="en-US" dirty="0"/>
              <a:t>Reasons to Learn Python</a:t>
            </a:r>
          </a:p>
        </p:txBody>
      </p:sp>
      <p:sp>
        <p:nvSpPr>
          <p:cNvPr id="3" name="Content Placeholder 2">
            <a:extLst>
              <a:ext uri="{FF2B5EF4-FFF2-40B4-BE49-F238E27FC236}">
                <a16:creationId xmlns:a16="http://schemas.microsoft.com/office/drawing/2014/main" id="{180A34B6-1E26-CBA2-849D-A72AE33C7531}"/>
              </a:ext>
            </a:extLst>
          </p:cNvPr>
          <p:cNvSpPr>
            <a:spLocks noGrp="1"/>
          </p:cNvSpPr>
          <p:nvPr>
            <p:ph idx="1"/>
          </p:nvPr>
        </p:nvSpPr>
        <p:spPr/>
        <p:txBody>
          <a:bodyPr>
            <a:normAutofit/>
          </a:bodyPr>
          <a:lstStyle/>
          <a:p>
            <a:r>
              <a:rPr lang="en-US" dirty="0"/>
              <a:t>It’s easier! It’s just executable pseudo code!</a:t>
            </a:r>
          </a:p>
          <a:p>
            <a:pPr marL="457200" lvl="1" indent="0">
              <a:buNone/>
            </a:pPr>
            <a:r>
              <a:rPr lang="en-US" dirty="0"/>
              <a:t>… is it?</a:t>
            </a:r>
          </a:p>
          <a:p>
            <a:endParaRPr lang="en-US" dirty="0"/>
          </a:p>
          <a:p>
            <a:endParaRPr lang="en-US" dirty="0"/>
          </a:p>
          <a:p>
            <a:endParaRPr lang="en-US" dirty="0"/>
          </a:p>
          <a:p>
            <a:pPr marL="0" indent="0">
              <a:buNone/>
            </a:pPr>
            <a:endParaRPr lang="en-US" dirty="0"/>
          </a:p>
          <a:p>
            <a:r>
              <a:rPr lang="en-US" dirty="0"/>
              <a:t>It presents </a:t>
            </a:r>
            <a:r>
              <a:rPr lang="en-US" i="1" dirty="0"/>
              <a:t>alternate </a:t>
            </a:r>
            <a:r>
              <a:rPr lang="en-US" dirty="0"/>
              <a:t>approaches to </a:t>
            </a:r>
            <a:r>
              <a:rPr lang="en-US" i="1" dirty="0"/>
              <a:t>articulating </a:t>
            </a:r>
            <a:r>
              <a:rPr lang="en-US" dirty="0"/>
              <a:t>a solution </a:t>
            </a:r>
          </a:p>
          <a:p>
            <a:endParaRPr lang="en-US" dirty="0"/>
          </a:p>
        </p:txBody>
      </p:sp>
      <p:pic>
        <p:nvPicPr>
          <p:cNvPr id="7" name="Picture 6">
            <a:extLst>
              <a:ext uri="{FF2B5EF4-FFF2-40B4-BE49-F238E27FC236}">
                <a16:creationId xmlns:a16="http://schemas.microsoft.com/office/drawing/2014/main" id="{105B8074-A89B-C0AF-2DEC-50FBBD582847}"/>
              </a:ext>
            </a:extLst>
          </p:cNvPr>
          <p:cNvPicPr>
            <a:picLocks noChangeAspect="1"/>
          </p:cNvPicPr>
          <p:nvPr/>
        </p:nvPicPr>
        <p:blipFill>
          <a:blip r:embed="rId2"/>
          <a:stretch>
            <a:fillRect/>
          </a:stretch>
        </p:blipFill>
        <p:spPr>
          <a:xfrm>
            <a:off x="838201" y="2817617"/>
            <a:ext cx="5156200" cy="1434431"/>
          </a:xfrm>
          <a:prstGeom prst="rect">
            <a:avLst/>
          </a:prstGeom>
        </p:spPr>
      </p:pic>
      <p:pic>
        <p:nvPicPr>
          <p:cNvPr id="9" name="Picture 8">
            <a:extLst>
              <a:ext uri="{FF2B5EF4-FFF2-40B4-BE49-F238E27FC236}">
                <a16:creationId xmlns:a16="http://schemas.microsoft.com/office/drawing/2014/main" id="{B3F03DAB-19ED-1901-C07D-BB9500686C4E}"/>
              </a:ext>
            </a:extLst>
          </p:cNvPr>
          <p:cNvPicPr>
            <a:picLocks noChangeAspect="1"/>
          </p:cNvPicPr>
          <p:nvPr/>
        </p:nvPicPr>
        <p:blipFill>
          <a:blip r:embed="rId3"/>
          <a:stretch>
            <a:fillRect/>
          </a:stretch>
        </p:blipFill>
        <p:spPr>
          <a:xfrm>
            <a:off x="6197601" y="2817617"/>
            <a:ext cx="5156200" cy="1434431"/>
          </a:xfrm>
          <a:prstGeom prst="rect">
            <a:avLst/>
          </a:prstGeom>
        </p:spPr>
      </p:pic>
    </p:spTree>
    <p:extLst>
      <p:ext uri="{BB962C8B-B14F-4D97-AF65-F5344CB8AC3E}">
        <p14:creationId xmlns:p14="http://schemas.microsoft.com/office/powerpoint/2010/main" val="532792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A245D-1E3D-81AC-A256-BC8E23621F7C}"/>
              </a:ext>
            </a:extLst>
          </p:cNvPr>
          <p:cNvSpPr>
            <a:spLocks noGrp="1"/>
          </p:cNvSpPr>
          <p:nvPr>
            <p:ph type="title"/>
          </p:nvPr>
        </p:nvSpPr>
        <p:spPr/>
        <p:txBody>
          <a:bodyPr/>
          <a:lstStyle/>
          <a:p>
            <a:r>
              <a:rPr lang="en-US" dirty="0"/>
              <a:t>The Blub Paradox</a:t>
            </a:r>
          </a:p>
        </p:txBody>
      </p:sp>
      <p:sp>
        <p:nvSpPr>
          <p:cNvPr id="3" name="Content Placeholder 2">
            <a:extLst>
              <a:ext uri="{FF2B5EF4-FFF2-40B4-BE49-F238E27FC236}">
                <a16:creationId xmlns:a16="http://schemas.microsoft.com/office/drawing/2014/main" id="{7A6F1919-EDC0-3067-099E-DC56F850BDA9}"/>
              </a:ext>
            </a:extLst>
          </p:cNvPr>
          <p:cNvSpPr>
            <a:spLocks noGrp="1"/>
          </p:cNvSpPr>
          <p:nvPr>
            <p:ph idx="1"/>
          </p:nvPr>
        </p:nvSpPr>
        <p:spPr>
          <a:xfrm>
            <a:off x="838200" y="1825625"/>
            <a:ext cx="10515600" cy="4351338"/>
          </a:xfrm>
        </p:spPr>
        <p:txBody>
          <a:bodyPr>
            <a:normAutofit fontScale="70000" lnSpcReduction="20000"/>
          </a:bodyPr>
          <a:lstStyle/>
          <a:p>
            <a:pPr marL="0" indent="0">
              <a:buNone/>
            </a:pPr>
            <a:r>
              <a:rPr lang="en-US" sz="2800" dirty="0"/>
              <a:t>“programming languages are not merely technologies, but habits of mind as well”</a:t>
            </a:r>
          </a:p>
          <a:p>
            <a:pPr marL="0" indent="0">
              <a:buNone/>
            </a:pPr>
            <a:endParaRPr lang="en-US" sz="2800" dirty="0">
              <a:solidFill>
                <a:schemeClr val="bg1"/>
              </a:solidFill>
            </a:endParaRPr>
          </a:p>
          <a:p>
            <a:pPr marL="0" indent="0">
              <a:buNone/>
            </a:pPr>
            <a:r>
              <a:rPr lang="en-US" sz="2800" dirty="0">
                <a:solidFill>
                  <a:schemeClr val="bg1"/>
                </a:solidFill>
              </a:rPr>
              <a:t>Languages fall along a continuum [4] of abstractness, from the most powerful all the way down to machine languages … [consider a] hypothetical language called Blub. Blub falls right in the middle of the abstractness continuum. </a:t>
            </a:r>
          </a:p>
          <a:p>
            <a:pPr marL="0" indent="0">
              <a:buNone/>
            </a:pPr>
            <a:br>
              <a:rPr lang="en-US" sz="2800" dirty="0">
                <a:solidFill>
                  <a:schemeClr val="bg1"/>
                </a:solidFill>
              </a:rPr>
            </a:br>
            <a:r>
              <a:rPr lang="en-US" sz="2800" dirty="0">
                <a:solidFill>
                  <a:schemeClr val="bg1"/>
                </a:solidFill>
              </a:rPr>
              <a:t>As long as our hypothetical Blub programmer is looking down the power continuum, he knows he's looking down. Languages less powerful than Blub are obviously less powerful, because they're missing some feature he's used to. But when our hypothetical Blub programmer looks in the other direction, up the power continuum, he doesn't realize he's looking up. What he sees are merely weird languages. He probably considers them about equivalent in power to Blub, but with all this other hairy stuff thrown in as well. Blub is good enough for him, because he thinks in Blub.</a:t>
            </a:r>
            <a:br>
              <a:rPr lang="en-US" sz="2800" dirty="0">
                <a:solidFill>
                  <a:schemeClr val="bg1"/>
                </a:solidFill>
              </a:rPr>
            </a:br>
            <a:br>
              <a:rPr lang="en-US" sz="2800" dirty="0">
                <a:solidFill>
                  <a:schemeClr val="bg1"/>
                </a:solidFill>
              </a:rPr>
            </a:br>
            <a:r>
              <a:rPr lang="en-US" sz="2800" dirty="0">
                <a:solidFill>
                  <a:schemeClr val="bg1"/>
                </a:solidFill>
              </a:rPr>
              <a:t>When we switch to the point of view of a programmer using any of the languages higher up the power continuum, however, we find that he in turn looks down upon Blub. How can you get anything done in Blub? It doesn't even have y.</a:t>
            </a:r>
          </a:p>
        </p:txBody>
      </p:sp>
      <p:sp>
        <p:nvSpPr>
          <p:cNvPr id="4" name="TextBox 3">
            <a:extLst>
              <a:ext uri="{FF2B5EF4-FFF2-40B4-BE49-F238E27FC236}">
                <a16:creationId xmlns:a16="http://schemas.microsoft.com/office/drawing/2014/main" id="{D4217F9D-DC81-47BF-2ABE-575D8106E336}"/>
              </a:ext>
            </a:extLst>
          </p:cNvPr>
          <p:cNvSpPr txBox="1"/>
          <p:nvPr/>
        </p:nvSpPr>
        <p:spPr>
          <a:xfrm>
            <a:off x="838199" y="6611779"/>
            <a:ext cx="6097218" cy="246221"/>
          </a:xfrm>
          <a:prstGeom prst="rect">
            <a:avLst/>
          </a:prstGeom>
          <a:noFill/>
        </p:spPr>
        <p:txBody>
          <a:bodyPr wrap="square">
            <a:spAutoFit/>
          </a:bodyPr>
          <a:lstStyle/>
          <a:p>
            <a:r>
              <a:rPr lang="en-US" sz="1000" dirty="0">
                <a:hlinkClick r:id="rId2"/>
              </a:rPr>
              <a:t>https://paulgraham.com/avg.html</a:t>
            </a:r>
            <a:endParaRPr lang="en-US" sz="1000" dirty="0"/>
          </a:p>
        </p:txBody>
      </p:sp>
      <p:grpSp>
        <p:nvGrpSpPr>
          <p:cNvPr id="19" name="Group 18">
            <a:extLst>
              <a:ext uri="{FF2B5EF4-FFF2-40B4-BE49-F238E27FC236}">
                <a16:creationId xmlns:a16="http://schemas.microsoft.com/office/drawing/2014/main" id="{6EB5A4AC-25EC-0344-D29F-C27DF5269AE7}"/>
              </a:ext>
            </a:extLst>
          </p:cNvPr>
          <p:cNvGrpSpPr/>
          <p:nvPr/>
        </p:nvGrpSpPr>
        <p:grpSpPr>
          <a:xfrm>
            <a:off x="9723573" y="911225"/>
            <a:ext cx="914400" cy="914400"/>
            <a:chOff x="15166942" y="-914400"/>
            <a:chExt cx="914400" cy="914400"/>
          </a:xfrm>
          <a:solidFill>
            <a:schemeClr val="tx1"/>
          </a:solidFill>
        </p:grpSpPr>
        <p:pic>
          <p:nvPicPr>
            <p:cNvPr id="12" name="Graphic 11" descr="Male profile with solid fill">
              <a:extLst>
                <a:ext uri="{FF2B5EF4-FFF2-40B4-BE49-F238E27FC236}">
                  <a16:creationId xmlns:a16="http://schemas.microsoft.com/office/drawing/2014/main" id="{4A054FF7-ED98-1256-5EC6-1CE8600D535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166942" y="-914400"/>
              <a:ext cx="914400" cy="914400"/>
            </a:xfrm>
            <a:prstGeom prst="rect">
              <a:avLst/>
            </a:prstGeom>
          </p:spPr>
        </p:pic>
        <p:pic>
          <p:nvPicPr>
            <p:cNvPr id="16" name="Picture 15" descr="A blue and yellow snake logo&#10;&#10;Description automatically generated">
              <a:extLst>
                <a:ext uri="{FF2B5EF4-FFF2-40B4-BE49-F238E27FC236}">
                  <a16:creationId xmlns:a16="http://schemas.microsoft.com/office/drawing/2014/main" id="{B342469A-D0BD-6155-D5CC-AAF081C3FE3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527272" y="-377002"/>
              <a:ext cx="215966" cy="237312"/>
            </a:xfrm>
            <a:prstGeom prst="rect">
              <a:avLst/>
            </a:prstGeom>
            <a:grpFill/>
          </p:spPr>
        </p:pic>
      </p:grpSp>
      <p:grpSp>
        <p:nvGrpSpPr>
          <p:cNvPr id="18" name="Group 17">
            <a:extLst>
              <a:ext uri="{FF2B5EF4-FFF2-40B4-BE49-F238E27FC236}">
                <a16:creationId xmlns:a16="http://schemas.microsoft.com/office/drawing/2014/main" id="{EB4348C1-DE63-5FE8-EF6C-7B4F1FC60728}"/>
              </a:ext>
            </a:extLst>
          </p:cNvPr>
          <p:cNvGrpSpPr/>
          <p:nvPr/>
        </p:nvGrpSpPr>
        <p:grpSpPr>
          <a:xfrm>
            <a:off x="8712800" y="911225"/>
            <a:ext cx="914400" cy="914400"/>
            <a:chOff x="13434996" y="-914400"/>
            <a:chExt cx="914400" cy="914400"/>
          </a:xfrm>
          <a:solidFill>
            <a:schemeClr val="tx1"/>
          </a:solidFill>
        </p:grpSpPr>
        <p:pic>
          <p:nvPicPr>
            <p:cNvPr id="11" name="Graphic 10" descr="Female Profile with solid fill">
              <a:extLst>
                <a:ext uri="{FF2B5EF4-FFF2-40B4-BE49-F238E27FC236}">
                  <a16:creationId xmlns:a16="http://schemas.microsoft.com/office/drawing/2014/main" id="{1322FFC0-4378-3140-F59E-BBEE72DCD43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434996" y="-914400"/>
              <a:ext cx="914400" cy="914400"/>
            </a:xfrm>
            <a:prstGeom prst="rect">
              <a:avLst/>
            </a:prstGeom>
          </p:spPr>
        </p:pic>
        <p:pic>
          <p:nvPicPr>
            <p:cNvPr id="17" name="Picture 16" descr="A blue and grey logo&#10;&#10;Description automatically generated">
              <a:extLst>
                <a:ext uri="{FF2B5EF4-FFF2-40B4-BE49-F238E27FC236}">
                  <a16:creationId xmlns:a16="http://schemas.microsoft.com/office/drawing/2014/main" id="{B451F685-A997-C4F5-E59C-D77BDED8336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766919" y="-377002"/>
              <a:ext cx="250554" cy="194260"/>
            </a:xfrm>
            <a:prstGeom prst="rect">
              <a:avLst/>
            </a:prstGeom>
            <a:grpFill/>
          </p:spPr>
        </p:pic>
      </p:grpSp>
      <p:sp>
        <p:nvSpPr>
          <p:cNvPr id="22" name="Speech Bubble: Oval 21">
            <a:extLst>
              <a:ext uri="{FF2B5EF4-FFF2-40B4-BE49-F238E27FC236}">
                <a16:creationId xmlns:a16="http://schemas.microsoft.com/office/drawing/2014/main" id="{ADFD8CD9-DE6D-ADD1-93D9-4CD7D102BB2E}"/>
              </a:ext>
            </a:extLst>
          </p:cNvPr>
          <p:cNvSpPr/>
          <p:nvPr/>
        </p:nvSpPr>
        <p:spPr>
          <a:xfrm>
            <a:off x="7280022" y="197175"/>
            <a:ext cx="2108098" cy="655166"/>
          </a:xfrm>
          <a:prstGeom prst="wedgeEllipseCallout">
            <a:avLst>
              <a:gd name="adj1" fmla="val 31675"/>
              <a:gd name="adj2" fmla="val 60238"/>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i="1" dirty="0">
                <a:solidFill>
                  <a:schemeClr val="bg1"/>
                </a:solidFill>
              </a:rPr>
              <a:t>It doesn’t even have</a:t>
            </a:r>
          </a:p>
          <a:p>
            <a:pPr algn="ctr"/>
            <a:r>
              <a:rPr lang="en-US" sz="1100" i="1" dirty="0">
                <a:solidFill>
                  <a:schemeClr val="bg1"/>
                </a:solidFill>
              </a:rPr>
              <a:t>non-standard evaluation! </a:t>
            </a:r>
          </a:p>
        </p:txBody>
      </p:sp>
      <p:sp>
        <p:nvSpPr>
          <p:cNvPr id="23" name="Speech Bubble: Oval 22">
            <a:extLst>
              <a:ext uri="{FF2B5EF4-FFF2-40B4-BE49-F238E27FC236}">
                <a16:creationId xmlns:a16="http://schemas.microsoft.com/office/drawing/2014/main" id="{12C7CBCD-0521-EAD0-8DB7-A7205592B17B}"/>
              </a:ext>
            </a:extLst>
          </p:cNvPr>
          <p:cNvSpPr/>
          <p:nvPr/>
        </p:nvSpPr>
        <p:spPr>
          <a:xfrm>
            <a:off x="9702406" y="197175"/>
            <a:ext cx="2108097" cy="655166"/>
          </a:xfrm>
          <a:prstGeom prst="wedgeEllipseCallout">
            <a:avLst>
              <a:gd name="adj1" fmla="val -23046"/>
              <a:gd name="adj2" fmla="val 67669"/>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i="1" dirty="0">
                <a:solidFill>
                  <a:schemeClr val="bg1"/>
                </a:solidFill>
              </a:rPr>
              <a:t>It doesn’t even have</a:t>
            </a:r>
          </a:p>
          <a:p>
            <a:pPr algn="ctr"/>
            <a:r>
              <a:rPr lang="en-US" sz="1100" i="1" dirty="0">
                <a:solidFill>
                  <a:schemeClr val="bg1"/>
                </a:solidFill>
              </a:rPr>
              <a:t>dictionary comprehensions!</a:t>
            </a:r>
          </a:p>
        </p:txBody>
      </p:sp>
    </p:spTree>
    <p:extLst>
      <p:ext uri="{BB962C8B-B14F-4D97-AF65-F5344CB8AC3E}">
        <p14:creationId xmlns:p14="http://schemas.microsoft.com/office/powerpoint/2010/main" val="662387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FDC08-918A-4665-6F74-EE9E27B1BD6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9820B42-DD04-EE91-93B9-9CDFE8E38FF4}"/>
              </a:ext>
            </a:extLst>
          </p:cNvPr>
          <p:cNvSpPr>
            <a:spLocks noGrp="1"/>
          </p:cNvSpPr>
          <p:nvPr>
            <p:ph idx="1"/>
          </p:nvPr>
        </p:nvSpPr>
        <p:spPr/>
        <p:txBody>
          <a:bodyPr/>
          <a:lstStyle/>
          <a:p>
            <a:r>
              <a:rPr lang="en-US" dirty="0"/>
              <a:t>Translate language 1 -&gt; 2</a:t>
            </a:r>
          </a:p>
          <a:p>
            <a:r>
              <a:rPr lang="en-US" i="1" dirty="0"/>
              <a:t>Idiomatic</a:t>
            </a:r>
          </a:p>
          <a:p>
            <a:endParaRPr lang="en-US" dirty="0"/>
          </a:p>
          <a:p>
            <a:endParaRPr lang="en-US" dirty="0"/>
          </a:p>
          <a:p>
            <a:r>
              <a:rPr lang="en-US" dirty="0"/>
              <a:t>It’ll give you a new way to think about problems</a:t>
            </a:r>
          </a:p>
          <a:p>
            <a:r>
              <a:rPr lang="en-US" dirty="0"/>
              <a:t>It’ll change how you think about the language you use most</a:t>
            </a:r>
          </a:p>
        </p:txBody>
      </p:sp>
    </p:spTree>
    <p:extLst>
      <p:ext uri="{BB962C8B-B14F-4D97-AF65-F5344CB8AC3E}">
        <p14:creationId xmlns:p14="http://schemas.microsoft.com/office/powerpoint/2010/main" val="15554449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155</TotalTime>
  <Words>313</Words>
  <Application>Microsoft Office PowerPoint</Application>
  <PresentationFormat>Widescreen</PresentationFormat>
  <Paragraphs>26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Aptos Display</vt:lpstr>
      <vt:lpstr>Arial</vt:lpstr>
      <vt:lpstr>Office Theme</vt:lpstr>
      <vt:lpstr>Why Learn Python If You Already Know X?</vt:lpstr>
      <vt:lpstr>Reasons to Learn Python</vt:lpstr>
      <vt:lpstr>The Blub Paradox</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Kick, Daniel - REE-ARS</dc:creator>
  <cp:lastModifiedBy>Kick, Daniel - REE-ARS</cp:lastModifiedBy>
  <cp:revision>11</cp:revision>
  <dcterms:created xsi:type="dcterms:W3CDTF">2024-09-16T15:47:17Z</dcterms:created>
  <dcterms:modified xsi:type="dcterms:W3CDTF">2024-09-16T20:16:17Z</dcterms:modified>
</cp:coreProperties>
</file>