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KITHINJI" userId="b79b49471f314f51" providerId="LiveId" clId="{D13FFEC6-0668-43AA-8E2D-B7ECDAB2680A}"/>
    <pc:docChg chg="custSel addSld delSld modSld">
      <pc:chgData name="DANIEL KITHINJI" userId="b79b49471f314f51" providerId="LiveId" clId="{D13FFEC6-0668-43AA-8E2D-B7ECDAB2680A}" dt="2024-12-23T06:53:31.600" v="686" actId="20577"/>
      <pc:docMkLst>
        <pc:docMk/>
      </pc:docMkLst>
      <pc:sldChg chg="del">
        <pc:chgData name="DANIEL KITHINJI" userId="b79b49471f314f51" providerId="LiveId" clId="{D13FFEC6-0668-43AA-8E2D-B7ECDAB2680A}" dt="2024-12-23T06:42:14.214" v="130" actId="47"/>
        <pc:sldMkLst>
          <pc:docMk/>
          <pc:sldMk cId="2167070895" sldId="258"/>
        </pc:sldMkLst>
      </pc:sldChg>
      <pc:sldChg chg="modSp mod">
        <pc:chgData name="DANIEL KITHINJI" userId="b79b49471f314f51" providerId="LiveId" clId="{D13FFEC6-0668-43AA-8E2D-B7ECDAB2680A}" dt="2024-12-23T06:45:48.579" v="161" actId="20577"/>
        <pc:sldMkLst>
          <pc:docMk/>
          <pc:sldMk cId="2705192981" sldId="260"/>
        </pc:sldMkLst>
        <pc:spChg chg="mod">
          <ac:chgData name="DANIEL KITHINJI" userId="b79b49471f314f51" providerId="LiveId" clId="{D13FFEC6-0668-43AA-8E2D-B7ECDAB2680A}" dt="2024-12-23T06:45:48.579" v="161" actId="20577"/>
          <ac:spMkLst>
            <pc:docMk/>
            <pc:sldMk cId="2705192981" sldId="260"/>
            <ac:spMk id="5" creationId="{F484E38F-302F-7C86-363B-0BD091D4308F}"/>
          </ac:spMkLst>
        </pc:spChg>
      </pc:sldChg>
      <pc:sldChg chg="modSp add mod">
        <pc:chgData name="DANIEL KITHINJI" userId="b79b49471f314f51" providerId="LiveId" clId="{D13FFEC6-0668-43AA-8E2D-B7ECDAB2680A}" dt="2024-12-23T06:45:35.803" v="159" actId="20577"/>
        <pc:sldMkLst>
          <pc:docMk/>
          <pc:sldMk cId="679891736" sldId="261"/>
        </pc:sldMkLst>
        <pc:spChg chg="mod">
          <ac:chgData name="DANIEL KITHINJI" userId="b79b49471f314f51" providerId="LiveId" clId="{D13FFEC6-0668-43AA-8E2D-B7ECDAB2680A}" dt="2024-12-23T06:43:22.776" v="149" actId="20577"/>
          <ac:spMkLst>
            <pc:docMk/>
            <pc:sldMk cId="679891736" sldId="261"/>
            <ac:spMk id="4" creationId="{F4874019-7F76-6229-924D-A4C654B022F0}"/>
          </ac:spMkLst>
        </pc:spChg>
        <pc:spChg chg="mod">
          <ac:chgData name="DANIEL KITHINJI" userId="b79b49471f314f51" providerId="LiveId" clId="{D13FFEC6-0668-43AA-8E2D-B7ECDAB2680A}" dt="2024-12-23T06:45:35.803" v="159" actId="20577"/>
          <ac:spMkLst>
            <pc:docMk/>
            <pc:sldMk cId="679891736" sldId="261"/>
            <ac:spMk id="5" creationId="{E8473AE4-C804-F39B-D6E1-3A3965229F2E}"/>
          </ac:spMkLst>
        </pc:spChg>
      </pc:sldChg>
      <pc:sldChg chg="modSp add mod">
        <pc:chgData name="DANIEL KITHINJI" userId="b79b49471f314f51" providerId="LiveId" clId="{D13FFEC6-0668-43AA-8E2D-B7ECDAB2680A}" dt="2024-12-23T06:52:56.546" v="668" actId="20577"/>
        <pc:sldMkLst>
          <pc:docMk/>
          <pc:sldMk cId="955604182" sldId="262"/>
        </pc:sldMkLst>
        <pc:spChg chg="mod">
          <ac:chgData name="DANIEL KITHINJI" userId="b79b49471f314f51" providerId="LiveId" clId="{D13FFEC6-0668-43AA-8E2D-B7ECDAB2680A}" dt="2024-12-23T06:46:18.774" v="177" actId="20577"/>
          <ac:spMkLst>
            <pc:docMk/>
            <pc:sldMk cId="955604182" sldId="262"/>
            <ac:spMk id="4" creationId="{C7E5518E-0BBE-71C3-2268-032A9157CCDB}"/>
          </ac:spMkLst>
        </pc:spChg>
        <pc:spChg chg="mod">
          <ac:chgData name="DANIEL KITHINJI" userId="b79b49471f314f51" providerId="LiveId" clId="{D13FFEC6-0668-43AA-8E2D-B7ECDAB2680A}" dt="2024-12-23T06:52:56.546" v="668" actId="20577"/>
          <ac:spMkLst>
            <pc:docMk/>
            <pc:sldMk cId="955604182" sldId="262"/>
            <ac:spMk id="5" creationId="{53E527FA-664B-787A-197A-211D120CAAD8}"/>
          </ac:spMkLst>
        </pc:spChg>
      </pc:sldChg>
      <pc:sldChg chg="modSp add mod">
        <pc:chgData name="DANIEL KITHINJI" userId="b79b49471f314f51" providerId="LiveId" clId="{D13FFEC6-0668-43AA-8E2D-B7ECDAB2680A}" dt="2024-12-23T06:53:31.600" v="686" actId="20577"/>
        <pc:sldMkLst>
          <pc:docMk/>
          <pc:sldMk cId="1818200951" sldId="263"/>
        </pc:sldMkLst>
        <pc:spChg chg="mod">
          <ac:chgData name="DANIEL KITHINJI" userId="b79b49471f314f51" providerId="LiveId" clId="{D13FFEC6-0668-43AA-8E2D-B7ECDAB2680A}" dt="2024-12-23T06:53:18.625" v="685" actId="20577"/>
          <ac:spMkLst>
            <pc:docMk/>
            <pc:sldMk cId="1818200951" sldId="263"/>
            <ac:spMk id="4" creationId="{86D22DE6-E225-2EC6-A5BE-076E9E245864}"/>
          </ac:spMkLst>
        </pc:spChg>
        <pc:spChg chg="mod">
          <ac:chgData name="DANIEL KITHINJI" userId="b79b49471f314f51" providerId="LiveId" clId="{D13FFEC6-0668-43AA-8E2D-B7ECDAB2680A}" dt="2024-12-23T06:53:31.600" v="686" actId="20577"/>
          <ac:spMkLst>
            <pc:docMk/>
            <pc:sldMk cId="1818200951" sldId="263"/>
            <ac:spMk id="5" creationId="{05E1F9A5-F49E-F8DA-9954-30A2BF7D4041}"/>
          </ac:spMkLst>
        </pc:spChg>
      </pc:sldChg>
    </pc:docChg>
  </pc:docChgLst>
  <pc:docChgLst>
    <pc:chgData name="DANIEL KITHINJI" userId="b79b49471f314f51" providerId="LiveId" clId="{48576400-4856-43A8-8DC9-816C0A333ED4}"/>
    <pc:docChg chg="undo redo custSel addSld modSld">
      <pc:chgData name="DANIEL KITHINJI" userId="b79b49471f314f51" providerId="LiveId" clId="{48576400-4856-43A8-8DC9-816C0A333ED4}" dt="2024-12-23T06:00:37.806" v="136" actId="6549"/>
      <pc:docMkLst>
        <pc:docMk/>
      </pc:docMkLst>
      <pc:sldChg chg="addSp delSp modSp new mod modClrScheme chgLayout">
        <pc:chgData name="DANIEL KITHINJI" userId="b79b49471f314f51" providerId="LiveId" clId="{48576400-4856-43A8-8DC9-816C0A333ED4}" dt="2024-12-23T05:56:53.536" v="26" actId="20577"/>
        <pc:sldMkLst>
          <pc:docMk/>
          <pc:sldMk cId="2156529938" sldId="257"/>
        </pc:sldMkLst>
        <pc:spChg chg="del mod ord">
          <ac:chgData name="DANIEL KITHINJI" userId="b79b49471f314f51" providerId="LiveId" clId="{48576400-4856-43A8-8DC9-816C0A333ED4}" dt="2024-12-23T05:54:19.511" v="1" actId="700"/>
          <ac:spMkLst>
            <pc:docMk/>
            <pc:sldMk cId="2156529938" sldId="257"/>
            <ac:spMk id="2" creationId="{D2AE9B73-0FB8-8081-3C39-04DC25B54CD1}"/>
          </ac:spMkLst>
        </pc:spChg>
        <pc:spChg chg="del mod ord">
          <ac:chgData name="DANIEL KITHINJI" userId="b79b49471f314f51" providerId="LiveId" clId="{48576400-4856-43A8-8DC9-816C0A333ED4}" dt="2024-12-23T05:54:19.511" v="1" actId="700"/>
          <ac:spMkLst>
            <pc:docMk/>
            <pc:sldMk cId="2156529938" sldId="257"/>
            <ac:spMk id="3" creationId="{0F6BAD64-7BB6-D9E9-BE93-DD45FF7C47A0}"/>
          </ac:spMkLst>
        </pc:spChg>
        <pc:spChg chg="add mod ord">
          <ac:chgData name="DANIEL KITHINJI" userId="b79b49471f314f51" providerId="LiveId" clId="{48576400-4856-43A8-8DC9-816C0A333ED4}" dt="2024-12-23T05:55:46.433" v="20" actId="20577"/>
          <ac:spMkLst>
            <pc:docMk/>
            <pc:sldMk cId="2156529938" sldId="257"/>
            <ac:spMk id="4" creationId="{BAF72113-3580-0DC9-F08C-EF8A6FC57929}"/>
          </ac:spMkLst>
        </pc:spChg>
        <pc:spChg chg="add mod ord">
          <ac:chgData name="DANIEL KITHINJI" userId="b79b49471f314f51" providerId="LiveId" clId="{48576400-4856-43A8-8DC9-816C0A333ED4}" dt="2024-12-23T05:56:53.536" v="26" actId="20577"/>
          <ac:spMkLst>
            <pc:docMk/>
            <pc:sldMk cId="2156529938" sldId="257"/>
            <ac:spMk id="5" creationId="{6567938C-3EDB-A1A3-CA95-E323D72A49C8}"/>
          </ac:spMkLst>
        </pc:spChg>
      </pc:sldChg>
      <pc:sldChg chg="new">
        <pc:chgData name="DANIEL KITHINJI" userId="b79b49471f314f51" providerId="LiveId" clId="{48576400-4856-43A8-8DC9-816C0A333ED4}" dt="2024-12-23T05:57:33.591" v="27" actId="680"/>
        <pc:sldMkLst>
          <pc:docMk/>
          <pc:sldMk cId="2167070895" sldId="258"/>
        </pc:sldMkLst>
      </pc:sldChg>
      <pc:sldChg chg="modSp add mod">
        <pc:chgData name="DANIEL KITHINJI" userId="b79b49471f314f51" providerId="LiveId" clId="{48576400-4856-43A8-8DC9-816C0A333ED4}" dt="2024-12-23T05:58:32.508" v="79" actId="6549"/>
        <pc:sldMkLst>
          <pc:docMk/>
          <pc:sldMk cId="1862309807" sldId="259"/>
        </pc:sldMkLst>
        <pc:spChg chg="mod">
          <ac:chgData name="DANIEL KITHINJI" userId="b79b49471f314f51" providerId="LiveId" clId="{48576400-4856-43A8-8DC9-816C0A333ED4}" dt="2024-12-23T05:57:52.670" v="60" actId="20577"/>
          <ac:spMkLst>
            <pc:docMk/>
            <pc:sldMk cId="1862309807" sldId="259"/>
            <ac:spMk id="4" creationId="{37F362CF-4C38-FC3E-E966-D078F1F5ABBD}"/>
          </ac:spMkLst>
        </pc:spChg>
        <pc:spChg chg="mod">
          <ac:chgData name="DANIEL KITHINJI" userId="b79b49471f314f51" providerId="LiveId" clId="{48576400-4856-43A8-8DC9-816C0A333ED4}" dt="2024-12-23T05:58:32.508" v="79" actId="6549"/>
          <ac:spMkLst>
            <pc:docMk/>
            <pc:sldMk cId="1862309807" sldId="259"/>
            <ac:spMk id="5" creationId="{3AFD6790-ED9F-91EF-9FEC-D18828FCA4BF}"/>
          </ac:spMkLst>
        </pc:spChg>
      </pc:sldChg>
      <pc:sldChg chg="modSp add mod">
        <pc:chgData name="DANIEL KITHINJI" userId="b79b49471f314f51" providerId="LiveId" clId="{48576400-4856-43A8-8DC9-816C0A333ED4}" dt="2024-12-23T06:00:37.806" v="136" actId="6549"/>
        <pc:sldMkLst>
          <pc:docMk/>
          <pc:sldMk cId="2705192981" sldId="260"/>
        </pc:sldMkLst>
        <pc:spChg chg="mod">
          <ac:chgData name="DANIEL KITHINJI" userId="b79b49471f314f51" providerId="LiveId" clId="{48576400-4856-43A8-8DC9-816C0A333ED4}" dt="2024-12-23T06:00:09.117" v="120" actId="20577"/>
          <ac:spMkLst>
            <pc:docMk/>
            <pc:sldMk cId="2705192981" sldId="260"/>
            <ac:spMk id="4" creationId="{41DAC6E3-9655-E200-30BF-EB9E65A66E83}"/>
          </ac:spMkLst>
        </pc:spChg>
        <pc:spChg chg="mod">
          <ac:chgData name="DANIEL KITHINJI" userId="b79b49471f314f51" providerId="LiveId" clId="{48576400-4856-43A8-8DC9-816C0A333ED4}" dt="2024-12-23T06:00:37.806" v="136" actId="6549"/>
          <ac:spMkLst>
            <pc:docMk/>
            <pc:sldMk cId="2705192981" sldId="260"/>
            <ac:spMk id="5" creationId="{F484E38F-302F-7C86-363B-0BD091D430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8710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9031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7698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1183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9754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98306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77335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59456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5859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854592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2799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446836086"/>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laser lights aligned to form a triangle">
            <a:extLst>
              <a:ext uri="{FF2B5EF4-FFF2-40B4-BE49-F238E27FC236}">
                <a16:creationId xmlns:a16="http://schemas.microsoft.com/office/drawing/2014/main" id="{51829ED8-CDB0-45A1-B4AD-A1C15DB5ADD7}"/>
              </a:ext>
            </a:extLst>
          </p:cNvPr>
          <p:cNvPicPr>
            <a:picLocks noChangeAspect="1"/>
          </p:cNvPicPr>
          <p:nvPr/>
        </p:nvPicPr>
        <p:blipFill>
          <a:blip r:embed="rId2"/>
          <a:srcRect t="8365" b="1635"/>
          <a:stretch/>
        </p:blipFill>
        <p:spPr>
          <a:xfrm>
            <a:off x="20" y="10"/>
            <a:ext cx="12191979" cy="6857990"/>
          </a:xfrm>
          <a:prstGeom prst="rect">
            <a:avLst/>
          </a:prstGeom>
        </p:spPr>
      </p:pic>
      <p:sp>
        <p:nvSpPr>
          <p:cNvPr id="33" name="Rectangle 32">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7C246-43E5-2F5E-D917-94883875B3F5}"/>
              </a:ext>
            </a:extLst>
          </p:cNvPr>
          <p:cNvSpPr>
            <a:spLocks noGrp="1"/>
          </p:cNvSpPr>
          <p:nvPr>
            <p:ph type="ctrTitle"/>
          </p:nvPr>
        </p:nvSpPr>
        <p:spPr>
          <a:xfrm>
            <a:off x="373627" y="1122363"/>
            <a:ext cx="10550012" cy="2305246"/>
          </a:xfrm>
        </p:spPr>
        <p:txBody>
          <a:bodyPr>
            <a:normAutofit/>
          </a:bodyPr>
          <a:lstStyle/>
          <a:p>
            <a:r>
              <a:rPr lang="en-US" dirty="0">
                <a:solidFill>
                  <a:srgbClr val="FFFFFF"/>
                </a:solidFill>
              </a:rPr>
              <a:t>Customer Churn rate Prediction Model for </a:t>
            </a:r>
            <a:r>
              <a:rPr lang="en-US" dirty="0" err="1">
                <a:solidFill>
                  <a:srgbClr val="FFFFFF"/>
                </a:solidFill>
              </a:rPr>
              <a:t>SyriaTel</a:t>
            </a:r>
            <a:r>
              <a:rPr lang="en-US" dirty="0">
                <a:solidFill>
                  <a:srgbClr val="FFFFFF"/>
                </a:solidFill>
              </a:rPr>
              <a:t> Company Using Random Forests, Gradient Boosting Model</a:t>
            </a:r>
            <a:endParaRPr lang="en-KE" dirty="0">
              <a:solidFill>
                <a:srgbClr val="FFFFFF"/>
              </a:solidFill>
            </a:endParaRPr>
          </a:p>
        </p:txBody>
      </p:sp>
      <p:sp>
        <p:nvSpPr>
          <p:cNvPr id="3" name="Subtitle 2">
            <a:extLst>
              <a:ext uri="{FF2B5EF4-FFF2-40B4-BE49-F238E27FC236}">
                <a16:creationId xmlns:a16="http://schemas.microsoft.com/office/drawing/2014/main" id="{79214641-9B68-8557-8E5C-CB8D56BDFED6}"/>
              </a:ext>
            </a:extLst>
          </p:cNvPr>
          <p:cNvSpPr>
            <a:spLocks noGrp="1"/>
          </p:cNvSpPr>
          <p:nvPr>
            <p:ph type="subTitle" idx="1"/>
          </p:nvPr>
        </p:nvSpPr>
        <p:spPr>
          <a:xfrm>
            <a:off x="1066802" y="3549048"/>
            <a:ext cx="5029198" cy="1956278"/>
          </a:xfrm>
        </p:spPr>
        <p:txBody>
          <a:bodyPr>
            <a:normAutofit/>
          </a:bodyPr>
          <a:lstStyle/>
          <a:p>
            <a:endParaRPr lang="en-US">
              <a:solidFill>
                <a:srgbClr val="FFFFFF"/>
              </a:solidFill>
            </a:endParaRPr>
          </a:p>
          <a:p>
            <a:endParaRPr lang="en-KE">
              <a:solidFill>
                <a:srgbClr val="FFFFFF"/>
              </a:solidFill>
            </a:endParaRPr>
          </a:p>
        </p:txBody>
      </p:sp>
    </p:spTree>
    <p:extLst>
      <p:ext uri="{BB962C8B-B14F-4D97-AF65-F5344CB8AC3E}">
        <p14:creationId xmlns:p14="http://schemas.microsoft.com/office/powerpoint/2010/main" val="234523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nodePh="1">
                                  <p:stCondLst>
                                    <p:cond delay="2000"/>
                                  </p:stCondLst>
                                  <p:endCondLst>
                                    <p:cond evt="begin" delay="0">
                                      <p:tn val="8"/>
                                    </p:cond>
                                  </p:end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F72113-3580-0DC9-F08C-EF8A6FC57929}"/>
              </a:ext>
            </a:extLst>
          </p:cNvPr>
          <p:cNvSpPr>
            <a:spLocks noGrp="1"/>
          </p:cNvSpPr>
          <p:nvPr>
            <p:ph type="title"/>
          </p:nvPr>
        </p:nvSpPr>
        <p:spPr>
          <a:xfrm>
            <a:off x="1217526" y="223408"/>
            <a:ext cx="8886884" cy="953669"/>
          </a:xfrm>
        </p:spPr>
        <p:txBody>
          <a:bodyPr>
            <a:normAutofit/>
          </a:bodyPr>
          <a:lstStyle/>
          <a:p>
            <a:r>
              <a:rPr lang="en-US" dirty="0"/>
              <a:t>Problem Statement:</a:t>
            </a:r>
            <a:endParaRPr lang="en-KE" dirty="0"/>
          </a:p>
        </p:txBody>
      </p:sp>
      <p:sp>
        <p:nvSpPr>
          <p:cNvPr id="5" name="Content Placeholder 4">
            <a:extLst>
              <a:ext uri="{FF2B5EF4-FFF2-40B4-BE49-F238E27FC236}">
                <a16:creationId xmlns:a16="http://schemas.microsoft.com/office/drawing/2014/main" id="{6567938C-3EDB-A1A3-CA95-E323D72A49C8}"/>
              </a:ext>
            </a:extLst>
          </p:cNvPr>
          <p:cNvSpPr>
            <a:spLocks noGrp="1"/>
          </p:cNvSpPr>
          <p:nvPr>
            <p:ph idx="1"/>
          </p:nvPr>
        </p:nvSpPr>
        <p:spPr>
          <a:xfrm>
            <a:off x="416705" y="1457011"/>
            <a:ext cx="11329818" cy="5177581"/>
          </a:xfrm>
        </p:spPr>
        <p:txBody>
          <a:bodyPr/>
          <a:lstStyle/>
          <a:p>
            <a:r>
              <a:rPr lang="en-US" dirty="0" err="1"/>
              <a:t>SyriaTel</a:t>
            </a:r>
            <a:r>
              <a:rPr lang="en-US" dirty="0"/>
              <a:t>, a leading telecommunications provider, faces significant financial challenges due to customer churn, where customers discontinue their services. Identifying customers at risk of churn is critical for implementing proactive retention strategies and maintaining revenue growth. </a:t>
            </a:r>
          </a:p>
          <a:p>
            <a:endParaRPr lang="en-US" dirty="0"/>
          </a:p>
          <a:p>
            <a:r>
              <a:rPr lang="en-US" dirty="0"/>
              <a:t>The goal of this project is to develop a predictive classification model that analyzes customer data to determine the likelihood of churn. </a:t>
            </a:r>
          </a:p>
          <a:p>
            <a:r>
              <a:rPr lang="en-US" dirty="0"/>
              <a:t>By leveraging historical data, including customer demographics, usage patterns, and service-related metrics, this model aims to uncover actionable insights and predictable patterns of customer behavior. This will enable </a:t>
            </a:r>
            <a:r>
              <a:rPr lang="en-US" dirty="0" err="1"/>
              <a:t>SyriaTel</a:t>
            </a:r>
            <a:r>
              <a:rPr lang="en-US" dirty="0"/>
              <a:t> to focus retention efforts on at-risk customers, minimize churn-related losses, and enhance customer satisfaction, ultimately driving business sustainability.</a:t>
            </a:r>
            <a:endParaRPr lang="en-KE" dirty="0"/>
          </a:p>
        </p:txBody>
      </p:sp>
    </p:spTree>
    <p:extLst>
      <p:ext uri="{BB962C8B-B14F-4D97-AF65-F5344CB8AC3E}">
        <p14:creationId xmlns:p14="http://schemas.microsoft.com/office/powerpoint/2010/main" val="215652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B66E5-E185-078F-948A-329E69809EF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7F362CF-4C38-FC3E-E966-D078F1F5ABBD}"/>
              </a:ext>
            </a:extLst>
          </p:cNvPr>
          <p:cNvSpPr>
            <a:spLocks noGrp="1"/>
          </p:cNvSpPr>
          <p:nvPr>
            <p:ph type="title"/>
          </p:nvPr>
        </p:nvSpPr>
        <p:spPr>
          <a:xfrm>
            <a:off x="1217526" y="223408"/>
            <a:ext cx="8886884" cy="953669"/>
          </a:xfrm>
        </p:spPr>
        <p:txBody>
          <a:bodyPr>
            <a:normAutofit/>
          </a:bodyPr>
          <a:lstStyle/>
          <a:p>
            <a:r>
              <a:rPr lang="en-US" dirty="0"/>
              <a:t>Stakeholder Understanding</a:t>
            </a:r>
            <a:endParaRPr lang="en-KE" dirty="0"/>
          </a:p>
        </p:txBody>
      </p:sp>
      <p:sp>
        <p:nvSpPr>
          <p:cNvPr id="5" name="Content Placeholder 4">
            <a:extLst>
              <a:ext uri="{FF2B5EF4-FFF2-40B4-BE49-F238E27FC236}">
                <a16:creationId xmlns:a16="http://schemas.microsoft.com/office/drawing/2014/main" id="{3AFD6790-ED9F-91EF-9FEC-D18828FCA4BF}"/>
              </a:ext>
            </a:extLst>
          </p:cNvPr>
          <p:cNvSpPr>
            <a:spLocks noGrp="1"/>
          </p:cNvSpPr>
          <p:nvPr>
            <p:ph idx="1"/>
          </p:nvPr>
        </p:nvSpPr>
        <p:spPr>
          <a:xfrm>
            <a:off x="416705" y="1457011"/>
            <a:ext cx="11329818" cy="5177581"/>
          </a:xfrm>
        </p:spPr>
        <p:txBody>
          <a:bodyPr>
            <a:normAutofit/>
          </a:bodyPr>
          <a:lstStyle/>
          <a:p>
            <a:r>
              <a:rPr lang="en-US" dirty="0"/>
              <a:t>The Key Stakeholders interest in this project include:</a:t>
            </a:r>
          </a:p>
          <a:p>
            <a:r>
              <a:rPr lang="en-US" dirty="0"/>
              <a:t>Senior Management Team: The CEO and COO, as a stakeholder will benefit from understanding how churn affects revenue and in identifying strategies to retain customers.</a:t>
            </a:r>
          </a:p>
          <a:p>
            <a:endParaRPr lang="en-US" dirty="0"/>
          </a:p>
          <a:p>
            <a:r>
              <a:rPr lang="en-US" dirty="0"/>
              <a:t>Marketing and Business Development Teams: Will benefit from the insights of this predictive model by targeting customers at risk of with personalized campaigns to reduce churn.</a:t>
            </a:r>
          </a:p>
          <a:p>
            <a:endParaRPr lang="en-US" dirty="0"/>
          </a:p>
          <a:p>
            <a:r>
              <a:rPr lang="en-US" dirty="0"/>
              <a:t>Client Service &amp; Support Team: In Understanding churn trends will enable the team to proactively address customer concerns before they decide to leave, through customer complaints and service issues.</a:t>
            </a:r>
          </a:p>
          <a:p>
            <a:r>
              <a:rPr lang="en-US" dirty="0"/>
              <a:t>Customers: Improved customer retention strategies will lead to better service and tailored offers, for the members satisfaction</a:t>
            </a:r>
            <a:endParaRPr lang="en-KE" dirty="0"/>
          </a:p>
        </p:txBody>
      </p:sp>
    </p:spTree>
    <p:extLst>
      <p:ext uri="{BB962C8B-B14F-4D97-AF65-F5344CB8AC3E}">
        <p14:creationId xmlns:p14="http://schemas.microsoft.com/office/powerpoint/2010/main" val="186230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B6959-6635-EFB1-A5A9-7D942CEA654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1DAC6E3-9655-E200-30BF-EB9E65A66E83}"/>
              </a:ext>
            </a:extLst>
          </p:cNvPr>
          <p:cNvSpPr>
            <a:spLocks noGrp="1"/>
          </p:cNvSpPr>
          <p:nvPr>
            <p:ph type="title"/>
          </p:nvPr>
        </p:nvSpPr>
        <p:spPr>
          <a:xfrm>
            <a:off x="1217526" y="223408"/>
            <a:ext cx="8886884" cy="953669"/>
          </a:xfrm>
        </p:spPr>
        <p:txBody>
          <a:bodyPr>
            <a:normAutofit/>
          </a:bodyPr>
          <a:lstStyle/>
          <a:p>
            <a:r>
              <a:rPr lang="en-US" dirty="0"/>
              <a:t>Data Understanding: Data Insights</a:t>
            </a:r>
            <a:endParaRPr lang="en-KE" dirty="0"/>
          </a:p>
        </p:txBody>
      </p:sp>
      <p:sp>
        <p:nvSpPr>
          <p:cNvPr id="5" name="Content Placeholder 4">
            <a:extLst>
              <a:ext uri="{FF2B5EF4-FFF2-40B4-BE49-F238E27FC236}">
                <a16:creationId xmlns:a16="http://schemas.microsoft.com/office/drawing/2014/main" id="{F484E38F-302F-7C86-363B-0BD091D4308F}"/>
              </a:ext>
            </a:extLst>
          </p:cNvPr>
          <p:cNvSpPr>
            <a:spLocks noGrp="1"/>
          </p:cNvSpPr>
          <p:nvPr>
            <p:ph idx="1"/>
          </p:nvPr>
        </p:nvSpPr>
        <p:spPr>
          <a:xfrm>
            <a:off x="416705" y="1457011"/>
            <a:ext cx="11329818" cy="5177581"/>
          </a:xfrm>
        </p:spPr>
        <p:txBody>
          <a:bodyPr>
            <a:noAutofit/>
          </a:bodyPr>
          <a:lstStyle/>
          <a:p>
            <a:r>
              <a:rPr lang="en-US" dirty="0"/>
              <a:t>The </a:t>
            </a:r>
            <a:r>
              <a:rPr lang="en-US" dirty="0" err="1"/>
              <a:t>SyriaTel</a:t>
            </a:r>
            <a:r>
              <a:rPr lang="en-US" dirty="0"/>
              <a:t> dataset contains 3333 rows and 21 columns comprising of; 16 Numerical columns and 4 Categorical columns and 1 Boolean column. The dataset has four data types (integer, float, object and </a:t>
            </a:r>
            <a:r>
              <a:rPr lang="en-US" dirty="0" err="1"/>
              <a:t>boolean</a:t>
            </a:r>
            <a:r>
              <a:rPr lang="en-US" dirty="0"/>
              <a:t>)</a:t>
            </a:r>
          </a:p>
          <a:p>
            <a:r>
              <a:rPr lang="en-US" b="1" dirty="0"/>
              <a:t>The Categorical columns includes ;</a:t>
            </a:r>
            <a:r>
              <a:rPr lang="en-US" dirty="0"/>
              <a:t>  State, Phone number, International plan, &amp;  voice mail plan</a:t>
            </a:r>
          </a:p>
          <a:p>
            <a:endParaRPr lang="en-US" dirty="0"/>
          </a:p>
          <a:p>
            <a:r>
              <a:rPr lang="en-US" b="1" dirty="0"/>
              <a:t>The Numerical columns includes ; </a:t>
            </a:r>
            <a:r>
              <a:rPr lang="en-US" dirty="0"/>
              <a:t> account length, area code, number </a:t>
            </a:r>
            <a:r>
              <a:rPr lang="en-US" dirty="0" err="1"/>
              <a:t>vmail</a:t>
            </a:r>
            <a:r>
              <a:rPr lang="en-US" dirty="0"/>
              <a:t> messages, total day minutes, total day calls,  total day charge, total eve minutes, total eve calls, total eve charge, total night minutes, total night calls, total night charge, total </a:t>
            </a:r>
            <a:r>
              <a:rPr lang="en-US" dirty="0" err="1"/>
              <a:t>intl</a:t>
            </a:r>
            <a:r>
              <a:rPr lang="en-US" dirty="0"/>
              <a:t> minutes, total </a:t>
            </a:r>
            <a:r>
              <a:rPr lang="en-US" dirty="0" err="1"/>
              <a:t>intl</a:t>
            </a:r>
            <a:r>
              <a:rPr lang="en-US" dirty="0"/>
              <a:t> calls, total </a:t>
            </a:r>
            <a:r>
              <a:rPr lang="en-US" dirty="0" err="1"/>
              <a:t>intl</a:t>
            </a:r>
            <a:r>
              <a:rPr lang="en-US" dirty="0"/>
              <a:t> charge, customer service calls</a:t>
            </a:r>
          </a:p>
          <a:p>
            <a:r>
              <a:rPr lang="en-US" b="1" dirty="0"/>
              <a:t>Boolean Target</a:t>
            </a:r>
            <a:r>
              <a:rPr lang="en-US" dirty="0"/>
              <a:t>: churn. Given we are solving classification problem, our target variable is churn-  since it is a binary variable.</a:t>
            </a:r>
            <a:endParaRPr lang="en-KE" dirty="0"/>
          </a:p>
        </p:txBody>
      </p:sp>
    </p:spTree>
    <p:extLst>
      <p:ext uri="{BB962C8B-B14F-4D97-AF65-F5344CB8AC3E}">
        <p14:creationId xmlns:p14="http://schemas.microsoft.com/office/powerpoint/2010/main" val="270519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B9A59-754B-C0BD-FCB5-632132453FC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4874019-7F76-6229-924D-A4C654B022F0}"/>
              </a:ext>
            </a:extLst>
          </p:cNvPr>
          <p:cNvSpPr>
            <a:spLocks noGrp="1"/>
          </p:cNvSpPr>
          <p:nvPr>
            <p:ph type="title"/>
          </p:nvPr>
        </p:nvSpPr>
        <p:spPr>
          <a:xfrm>
            <a:off x="1217526" y="223408"/>
            <a:ext cx="8886884" cy="953669"/>
          </a:xfrm>
        </p:spPr>
        <p:txBody>
          <a:bodyPr>
            <a:normAutofit/>
          </a:bodyPr>
          <a:lstStyle/>
          <a:p>
            <a:r>
              <a:rPr lang="en-US" dirty="0"/>
              <a:t>Data Cleaning: </a:t>
            </a:r>
            <a:endParaRPr lang="en-KE" dirty="0"/>
          </a:p>
        </p:txBody>
      </p:sp>
      <p:sp>
        <p:nvSpPr>
          <p:cNvPr id="5" name="Content Placeholder 4">
            <a:extLst>
              <a:ext uri="{FF2B5EF4-FFF2-40B4-BE49-F238E27FC236}">
                <a16:creationId xmlns:a16="http://schemas.microsoft.com/office/drawing/2014/main" id="{E8473AE4-C804-F39B-D6E1-3A3965229F2E}"/>
              </a:ext>
            </a:extLst>
          </p:cNvPr>
          <p:cNvSpPr>
            <a:spLocks noGrp="1"/>
          </p:cNvSpPr>
          <p:nvPr>
            <p:ph idx="1"/>
          </p:nvPr>
        </p:nvSpPr>
        <p:spPr>
          <a:xfrm>
            <a:off x="416705" y="1457011"/>
            <a:ext cx="11329818" cy="5177581"/>
          </a:xfrm>
        </p:spPr>
        <p:txBody>
          <a:bodyPr>
            <a:noAutofit/>
          </a:bodyPr>
          <a:lstStyle/>
          <a:p>
            <a:r>
              <a:rPr lang="en-US" b="1" dirty="0"/>
              <a:t>No Missing Values and No Duplicate Values</a:t>
            </a:r>
            <a:r>
              <a:rPr lang="en-US" dirty="0"/>
              <a:t>: All columns have complete data.</a:t>
            </a:r>
          </a:p>
          <a:p>
            <a:endParaRPr lang="en-US" dirty="0"/>
          </a:p>
          <a:p>
            <a:r>
              <a:rPr lang="en-US" dirty="0"/>
              <a:t>The dataset has four data types (integer, float, object and </a:t>
            </a:r>
            <a:r>
              <a:rPr lang="en-US" dirty="0" err="1"/>
              <a:t>boolean</a:t>
            </a:r>
            <a:r>
              <a:rPr lang="en-US" dirty="0"/>
              <a:t>)</a:t>
            </a:r>
          </a:p>
          <a:p>
            <a:endParaRPr lang="en-US" dirty="0"/>
          </a:p>
          <a:p>
            <a:r>
              <a:rPr lang="en-US" b="1" dirty="0"/>
              <a:t>Boolean Target</a:t>
            </a:r>
            <a:r>
              <a:rPr lang="en-US" dirty="0"/>
              <a:t>: churn. Given we are solving classification problem, our target variable is churn-  since it is a binary variable.</a:t>
            </a:r>
            <a:endParaRPr lang="en-KE" dirty="0"/>
          </a:p>
          <a:p>
            <a:pPr marL="0" indent="0">
              <a:buNone/>
            </a:pPr>
            <a:endParaRPr lang="en-US" dirty="0"/>
          </a:p>
          <a:p>
            <a:endParaRPr lang="en-KE" dirty="0"/>
          </a:p>
        </p:txBody>
      </p:sp>
    </p:spTree>
    <p:extLst>
      <p:ext uri="{BB962C8B-B14F-4D97-AF65-F5344CB8AC3E}">
        <p14:creationId xmlns:p14="http://schemas.microsoft.com/office/powerpoint/2010/main" val="67989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986AE-6E6B-B786-7FEE-E5D8BE8973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7E5518E-0BBE-71C3-2268-032A9157CCDB}"/>
              </a:ext>
            </a:extLst>
          </p:cNvPr>
          <p:cNvSpPr>
            <a:spLocks noGrp="1"/>
          </p:cNvSpPr>
          <p:nvPr>
            <p:ph type="title"/>
          </p:nvPr>
        </p:nvSpPr>
        <p:spPr>
          <a:xfrm>
            <a:off x="1217526" y="223408"/>
            <a:ext cx="8886884" cy="953669"/>
          </a:xfrm>
        </p:spPr>
        <p:txBody>
          <a:bodyPr>
            <a:normAutofit/>
          </a:bodyPr>
          <a:lstStyle/>
          <a:p>
            <a:r>
              <a:rPr lang="en-US" dirty="0"/>
              <a:t>Modelling: </a:t>
            </a:r>
            <a:endParaRPr lang="en-KE" dirty="0"/>
          </a:p>
        </p:txBody>
      </p:sp>
      <p:sp>
        <p:nvSpPr>
          <p:cNvPr id="5" name="Content Placeholder 4">
            <a:extLst>
              <a:ext uri="{FF2B5EF4-FFF2-40B4-BE49-F238E27FC236}">
                <a16:creationId xmlns:a16="http://schemas.microsoft.com/office/drawing/2014/main" id="{53E527FA-664B-787A-197A-211D120CAAD8}"/>
              </a:ext>
            </a:extLst>
          </p:cNvPr>
          <p:cNvSpPr>
            <a:spLocks noGrp="1"/>
          </p:cNvSpPr>
          <p:nvPr>
            <p:ph idx="1"/>
          </p:nvPr>
        </p:nvSpPr>
        <p:spPr>
          <a:xfrm>
            <a:off x="416705" y="1457011"/>
            <a:ext cx="11329818" cy="5177581"/>
          </a:xfrm>
        </p:spPr>
        <p:txBody>
          <a:bodyPr>
            <a:noAutofit/>
          </a:bodyPr>
          <a:lstStyle/>
          <a:p>
            <a:r>
              <a:rPr lang="en-US" dirty="0"/>
              <a:t>Given the project was to solve a classification problem, we used the following model to derive a predictive model:</a:t>
            </a:r>
          </a:p>
          <a:p>
            <a:pPr marL="342900" indent="-342900">
              <a:buFont typeface="+mj-lt"/>
              <a:buAutoNum type="arabicPeriod"/>
            </a:pPr>
            <a:r>
              <a:rPr lang="en-US" dirty="0"/>
              <a:t>Logistic regression – This was used to build a Baseline model and Tuned Best model</a:t>
            </a:r>
          </a:p>
          <a:p>
            <a:pPr marL="342900" indent="-342900">
              <a:buFont typeface="+mj-lt"/>
              <a:buAutoNum type="arabicPeriod"/>
            </a:pPr>
            <a:endParaRPr lang="en-US" dirty="0"/>
          </a:p>
          <a:p>
            <a:pPr marL="342900" indent="-342900">
              <a:buFont typeface="+mj-lt"/>
              <a:buAutoNum type="arabicPeriod"/>
            </a:pPr>
            <a:r>
              <a:rPr lang="en-US" dirty="0"/>
              <a:t>Decision Tree- </a:t>
            </a:r>
          </a:p>
          <a:p>
            <a:pPr marL="342900" indent="-342900">
              <a:buFont typeface="+mj-lt"/>
              <a:buAutoNum type="arabicPeriod"/>
            </a:pPr>
            <a:endParaRPr lang="en-US" dirty="0"/>
          </a:p>
          <a:p>
            <a:pPr marL="342900" indent="-342900">
              <a:buFont typeface="+mj-lt"/>
              <a:buAutoNum type="arabicPeriod"/>
            </a:pPr>
            <a:r>
              <a:rPr lang="en-US" dirty="0"/>
              <a:t>Random Forest Model</a:t>
            </a:r>
          </a:p>
          <a:p>
            <a:pPr marL="342900" indent="-342900">
              <a:buFont typeface="+mj-lt"/>
              <a:buAutoNum type="arabicPeriod"/>
            </a:pPr>
            <a:endParaRPr lang="en-US" dirty="0"/>
          </a:p>
          <a:p>
            <a:pPr marL="342900" indent="-342900">
              <a:buFont typeface="+mj-lt"/>
              <a:buAutoNum type="arabicPeriod"/>
            </a:pPr>
            <a:r>
              <a:rPr lang="en-US" dirty="0"/>
              <a:t>Gradient Boosting Model</a:t>
            </a:r>
            <a:endParaRPr lang="en-KE" dirty="0"/>
          </a:p>
        </p:txBody>
      </p:sp>
    </p:spTree>
    <p:extLst>
      <p:ext uri="{BB962C8B-B14F-4D97-AF65-F5344CB8AC3E}">
        <p14:creationId xmlns:p14="http://schemas.microsoft.com/office/powerpoint/2010/main" val="955604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72F7B-DDE3-60D8-3330-F7796B51E4D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D22DE6-E225-2EC6-A5BE-076E9E245864}"/>
              </a:ext>
            </a:extLst>
          </p:cNvPr>
          <p:cNvSpPr>
            <a:spLocks noGrp="1"/>
          </p:cNvSpPr>
          <p:nvPr>
            <p:ph type="title"/>
          </p:nvPr>
        </p:nvSpPr>
        <p:spPr>
          <a:xfrm>
            <a:off x="1217526" y="223408"/>
            <a:ext cx="8886884" cy="953669"/>
          </a:xfrm>
        </p:spPr>
        <p:txBody>
          <a:bodyPr>
            <a:normAutofit/>
          </a:bodyPr>
          <a:lstStyle/>
          <a:p>
            <a:r>
              <a:rPr lang="en-US" dirty="0"/>
              <a:t>Model Evaluation</a:t>
            </a:r>
            <a:endParaRPr lang="en-KE" dirty="0"/>
          </a:p>
        </p:txBody>
      </p:sp>
      <p:sp>
        <p:nvSpPr>
          <p:cNvPr id="5" name="Content Placeholder 4">
            <a:extLst>
              <a:ext uri="{FF2B5EF4-FFF2-40B4-BE49-F238E27FC236}">
                <a16:creationId xmlns:a16="http://schemas.microsoft.com/office/drawing/2014/main" id="{05E1F9A5-F49E-F8DA-9954-30A2BF7D4041}"/>
              </a:ext>
            </a:extLst>
          </p:cNvPr>
          <p:cNvSpPr>
            <a:spLocks noGrp="1"/>
          </p:cNvSpPr>
          <p:nvPr>
            <p:ph idx="1"/>
          </p:nvPr>
        </p:nvSpPr>
        <p:spPr>
          <a:xfrm>
            <a:off x="416705" y="1457011"/>
            <a:ext cx="11329818" cy="5177581"/>
          </a:xfrm>
        </p:spPr>
        <p:txBody>
          <a:bodyPr>
            <a:noAutofit/>
          </a:bodyPr>
          <a:lstStyle/>
          <a:p>
            <a:endParaRPr lang="en-KE" dirty="0"/>
          </a:p>
        </p:txBody>
      </p:sp>
    </p:spTree>
    <p:extLst>
      <p:ext uri="{BB962C8B-B14F-4D97-AF65-F5344CB8AC3E}">
        <p14:creationId xmlns:p14="http://schemas.microsoft.com/office/powerpoint/2010/main" val="1818200951"/>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42</TotalTime>
  <Words>510</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Neue Haas Grotesk Text Pro</vt:lpstr>
      <vt:lpstr>SwellVTI</vt:lpstr>
      <vt:lpstr>Customer Churn rate Prediction Model for SyriaTel Company Using Random Forests, Gradient Boosting Model</vt:lpstr>
      <vt:lpstr>Problem Statement:</vt:lpstr>
      <vt:lpstr>Stakeholder Understanding</vt:lpstr>
      <vt:lpstr>Data Understanding: Data Insights</vt:lpstr>
      <vt:lpstr>Data Cleaning: </vt:lpstr>
      <vt:lpstr>Modelling: </vt:lpstr>
      <vt:lpstr>Model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KITHINJI</dc:creator>
  <cp:lastModifiedBy>DANIEL KITHINJI</cp:lastModifiedBy>
  <cp:revision>1</cp:revision>
  <dcterms:created xsi:type="dcterms:W3CDTF">2024-12-23T05:35:57Z</dcterms:created>
  <dcterms:modified xsi:type="dcterms:W3CDTF">2024-12-23T06:53:35Z</dcterms:modified>
</cp:coreProperties>
</file>