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7" r:id="rId2"/>
    <p:sldId id="778" r:id="rId3"/>
    <p:sldId id="693" r:id="rId4"/>
    <p:sldId id="694" r:id="rId5"/>
    <p:sldId id="695" r:id="rId6"/>
    <p:sldId id="696" r:id="rId7"/>
    <p:sldId id="775" r:id="rId8"/>
    <p:sldId id="776" r:id="rId9"/>
    <p:sldId id="777" r:id="rId10"/>
    <p:sldId id="779"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FC4"/>
    <a:srgbClr val="D4650A"/>
    <a:srgbClr val="DCDCDC"/>
    <a:srgbClr val="DEDEDE"/>
    <a:srgbClr val="CC0000"/>
    <a:srgbClr val="E8CCB2"/>
    <a:srgbClr val="000000"/>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640" autoAdjust="0"/>
    <p:restoredTop sz="99855" autoAdjust="0"/>
  </p:normalViewPr>
  <p:slideViewPr>
    <p:cSldViewPr snapToGrid="0">
      <p:cViewPr varScale="1">
        <p:scale>
          <a:sx n="69" d="100"/>
          <a:sy n="69" d="100"/>
        </p:scale>
        <p:origin x="1560" y="4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66" d="100"/>
          <a:sy n="66" d="100"/>
        </p:scale>
        <p:origin x="-882" y="-12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2DED1C3-C3F1-4F89-ADC1-7BA3499056F6}" type="datetimeFigureOut">
              <a:rPr lang="en-US" smtClean="0"/>
              <a:pPr/>
              <a:t>3/30/2018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0AE5D18-2AF1-42DE-8E24-EA20A92019CF}" type="slidenum">
              <a:rPr lang="en-US" smtClean="0"/>
              <a:pPr/>
              <a:t>‹#›</a:t>
            </a:fld>
            <a:endParaRPr lang="en-US"/>
          </a:p>
        </p:txBody>
      </p:sp>
    </p:spTree>
    <p:extLst>
      <p:ext uri="{BB962C8B-B14F-4D97-AF65-F5344CB8AC3E}">
        <p14:creationId xmlns:p14="http://schemas.microsoft.com/office/powerpoint/2010/main" val="17539765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0AE5D18-2AF1-42DE-8E24-EA20A92019CF}" type="slidenum">
              <a:rPr lang="en-US" smtClean="0"/>
              <a:pPr/>
              <a:t>1</a:t>
            </a:fld>
            <a:endParaRPr lang="en-US"/>
          </a:p>
        </p:txBody>
      </p:sp>
    </p:spTree>
    <p:extLst>
      <p:ext uri="{BB962C8B-B14F-4D97-AF65-F5344CB8AC3E}">
        <p14:creationId xmlns:p14="http://schemas.microsoft.com/office/powerpoint/2010/main" val="9273070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0AE5D18-2AF1-42DE-8E24-EA20A92019CF}" type="slidenum">
              <a:rPr lang="en-US" smtClean="0"/>
              <a:pPr/>
              <a:t>10</a:t>
            </a:fld>
            <a:endParaRPr lang="en-US"/>
          </a:p>
        </p:txBody>
      </p:sp>
    </p:spTree>
    <p:extLst>
      <p:ext uri="{BB962C8B-B14F-4D97-AF65-F5344CB8AC3E}">
        <p14:creationId xmlns:p14="http://schemas.microsoft.com/office/powerpoint/2010/main" val="22348947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0AE5D18-2AF1-42DE-8E24-EA20A92019CF}" type="slidenum">
              <a:rPr lang="en-US" smtClean="0"/>
              <a:pPr/>
              <a:t>2</a:t>
            </a:fld>
            <a:endParaRPr lang="en-US"/>
          </a:p>
        </p:txBody>
      </p:sp>
    </p:spTree>
    <p:extLst>
      <p:ext uri="{BB962C8B-B14F-4D97-AF65-F5344CB8AC3E}">
        <p14:creationId xmlns:p14="http://schemas.microsoft.com/office/powerpoint/2010/main" val="6557469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0AE5D18-2AF1-42DE-8E24-EA20A92019CF}" type="slidenum">
              <a:rPr lang="en-US" smtClean="0"/>
              <a:pPr/>
              <a:t>3</a:t>
            </a:fld>
            <a:endParaRPr lang="en-US"/>
          </a:p>
        </p:txBody>
      </p:sp>
    </p:spTree>
    <p:extLst>
      <p:ext uri="{BB962C8B-B14F-4D97-AF65-F5344CB8AC3E}">
        <p14:creationId xmlns:p14="http://schemas.microsoft.com/office/powerpoint/2010/main" val="3241160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0AE5D18-2AF1-42DE-8E24-EA20A92019CF}" type="slidenum">
              <a:rPr lang="en-US" smtClean="0"/>
              <a:pPr/>
              <a:t>4</a:t>
            </a:fld>
            <a:endParaRPr lang="en-US"/>
          </a:p>
        </p:txBody>
      </p:sp>
    </p:spTree>
    <p:extLst>
      <p:ext uri="{BB962C8B-B14F-4D97-AF65-F5344CB8AC3E}">
        <p14:creationId xmlns:p14="http://schemas.microsoft.com/office/powerpoint/2010/main" val="38447764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0AE5D18-2AF1-42DE-8E24-EA20A92019CF}" type="slidenum">
              <a:rPr lang="en-US" smtClean="0"/>
              <a:pPr/>
              <a:t>5</a:t>
            </a:fld>
            <a:endParaRPr lang="en-US"/>
          </a:p>
        </p:txBody>
      </p:sp>
    </p:spTree>
    <p:extLst>
      <p:ext uri="{BB962C8B-B14F-4D97-AF65-F5344CB8AC3E}">
        <p14:creationId xmlns:p14="http://schemas.microsoft.com/office/powerpoint/2010/main" val="18023317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0AE5D18-2AF1-42DE-8E24-EA20A92019CF}" type="slidenum">
              <a:rPr lang="en-US" smtClean="0"/>
              <a:pPr/>
              <a:t>6</a:t>
            </a:fld>
            <a:endParaRPr lang="en-US"/>
          </a:p>
        </p:txBody>
      </p:sp>
    </p:spTree>
    <p:extLst>
      <p:ext uri="{BB962C8B-B14F-4D97-AF65-F5344CB8AC3E}">
        <p14:creationId xmlns:p14="http://schemas.microsoft.com/office/powerpoint/2010/main" val="26268825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0AE5D18-2AF1-42DE-8E24-EA20A92019CF}" type="slidenum">
              <a:rPr lang="en-US" smtClean="0"/>
              <a:pPr/>
              <a:t>7</a:t>
            </a:fld>
            <a:endParaRPr lang="en-US"/>
          </a:p>
        </p:txBody>
      </p:sp>
    </p:spTree>
    <p:extLst>
      <p:ext uri="{BB962C8B-B14F-4D97-AF65-F5344CB8AC3E}">
        <p14:creationId xmlns:p14="http://schemas.microsoft.com/office/powerpoint/2010/main" val="25567468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0AE5D18-2AF1-42DE-8E24-EA20A92019CF}" type="slidenum">
              <a:rPr lang="en-US" smtClean="0"/>
              <a:pPr/>
              <a:t>8</a:t>
            </a:fld>
            <a:endParaRPr lang="en-US"/>
          </a:p>
        </p:txBody>
      </p:sp>
    </p:spTree>
    <p:extLst>
      <p:ext uri="{BB962C8B-B14F-4D97-AF65-F5344CB8AC3E}">
        <p14:creationId xmlns:p14="http://schemas.microsoft.com/office/powerpoint/2010/main" val="28420200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0AE5D18-2AF1-42DE-8E24-EA20A92019CF}" type="slidenum">
              <a:rPr lang="en-US" smtClean="0"/>
              <a:pPr/>
              <a:t>9</a:t>
            </a:fld>
            <a:endParaRPr lang="en-US"/>
          </a:p>
        </p:txBody>
      </p:sp>
    </p:spTree>
    <p:extLst>
      <p:ext uri="{BB962C8B-B14F-4D97-AF65-F5344CB8AC3E}">
        <p14:creationId xmlns:p14="http://schemas.microsoft.com/office/powerpoint/2010/main" val="38524922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D6D0FDC-A50B-4573-865F-D61DCB9B03BB}" type="datetime1">
              <a:rPr lang="en-US" smtClean="0"/>
              <a:pPr/>
              <a:t>3/30/2018</a:t>
            </a:fld>
            <a:endParaRPr lang="en-US"/>
          </a:p>
        </p:txBody>
      </p:sp>
      <p:sp>
        <p:nvSpPr>
          <p:cNvPr id="5" name="Footer Placeholder 4"/>
          <p:cNvSpPr>
            <a:spLocks noGrp="1"/>
          </p:cNvSpPr>
          <p:nvPr>
            <p:ph type="ftr" sz="quarter" idx="11"/>
          </p:nvPr>
        </p:nvSpPr>
        <p:spPr/>
        <p:txBody>
          <a:bodyPr/>
          <a:lstStyle/>
          <a:p>
            <a:r>
              <a:rPr lang="en-US"/>
              <a:t>Section 1.1    Introduction to Computer Science Using Python – Dierbach      Copyright 2013 John Wiley and  Sons</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287FB5-9506-4BE0-AECC-8CC8C2DAC4E6}" type="datetime1">
              <a:rPr lang="en-US" smtClean="0"/>
              <a:pPr/>
              <a:t>3/30/2018</a:t>
            </a:fld>
            <a:endParaRPr lang="en-US"/>
          </a:p>
        </p:txBody>
      </p:sp>
      <p:sp>
        <p:nvSpPr>
          <p:cNvPr id="5" name="Footer Placeholder 4"/>
          <p:cNvSpPr>
            <a:spLocks noGrp="1"/>
          </p:cNvSpPr>
          <p:nvPr>
            <p:ph type="ftr" sz="quarter" idx="11"/>
          </p:nvPr>
        </p:nvSpPr>
        <p:spPr/>
        <p:txBody>
          <a:bodyPr/>
          <a:lstStyle/>
          <a:p>
            <a:r>
              <a:rPr lang="en-US"/>
              <a:t>Section 1.1    Introduction to Computer Science Using Python – Dierbach      Copyright 2013 John Wiley and  Sons</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9224682-E363-4AA5-90E6-C43AFAFB7CBE}" type="datetime1">
              <a:rPr lang="en-US" smtClean="0"/>
              <a:pPr/>
              <a:t>3/30/2018</a:t>
            </a:fld>
            <a:endParaRPr lang="en-US"/>
          </a:p>
        </p:txBody>
      </p:sp>
      <p:sp>
        <p:nvSpPr>
          <p:cNvPr id="5" name="Footer Placeholder 4"/>
          <p:cNvSpPr>
            <a:spLocks noGrp="1"/>
          </p:cNvSpPr>
          <p:nvPr>
            <p:ph type="ftr" sz="quarter" idx="11"/>
          </p:nvPr>
        </p:nvSpPr>
        <p:spPr/>
        <p:txBody>
          <a:bodyPr/>
          <a:lstStyle/>
          <a:p>
            <a:r>
              <a:rPr lang="en-US"/>
              <a:t>Section 1.1    Introduction to Computer Science Using Python – Dierbach      Copyright 2013 John Wiley and  Sons</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1859077-44BC-4BD1-B0B4-7EE09C0804C4}" type="datetime1">
              <a:rPr lang="en-US" smtClean="0"/>
              <a:pPr/>
              <a:t>3/30/2018</a:t>
            </a:fld>
            <a:endParaRPr lang="en-US"/>
          </a:p>
        </p:txBody>
      </p:sp>
      <p:sp>
        <p:nvSpPr>
          <p:cNvPr id="5" name="Footer Placeholder 4"/>
          <p:cNvSpPr>
            <a:spLocks noGrp="1"/>
          </p:cNvSpPr>
          <p:nvPr>
            <p:ph type="ftr" sz="quarter" idx="11"/>
          </p:nvPr>
        </p:nvSpPr>
        <p:spPr/>
        <p:txBody>
          <a:bodyPr/>
          <a:lstStyle/>
          <a:p>
            <a:r>
              <a:rPr lang="en-US"/>
              <a:t>Section 1.1    Introduction to Computer Science Using Python – Dierbach      Copyright 2013 John Wiley and  Sons</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E4B809-F577-47D7-92EE-3406A88F6218}" type="datetime1">
              <a:rPr lang="en-US" smtClean="0"/>
              <a:pPr/>
              <a:t>3/30/2018</a:t>
            </a:fld>
            <a:endParaRPr lang="en-US"/>
          </a:p>
        </p:txBody>
      </p:sp>
      <p:sp>
        <p:nvSpPr>
          <p:cNvPr id="5" name="Footer Placeholder 4"/>
          <p:cNvSpPr>
            <a:spLocks noGrp="1"/>
          </p:cNvSpPr>
          <p:nvPr>
            <p:ph type="ftr" sz="quarter" idx="11"/>
          </p:nvPr>
        </p:nvSpPr>
        <p:spPr/>
        <p:txBody>
          <a:bodyPr/>
          <a:lstStyle/>
          <a:p>
            <a:r>
              <a:rPr lang="en-US"/>
              <a:t>Section 1.1    Introduction to Computer Science Using Python – Dierbach      Copyright 2013 John Wiley and  Sons</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E30329F-E227-4EAB-91A4-0AAA26F27062}" type="datetime1">
              <a:rPr lang="en-US" smtClean="0"/>
              <a:pPr/>
              <a:t>3/30/2018</a:t>
            </a:fld>
            <a:endParaRPr lang="en-US"/>
          </a:p>
        </p:txBody>
      </p:sp>
      <p:sp>
        <p:nvSpPr>
          <p:cNvPr id="6" name="Footer Placeholder 5"/>
          <p:cNvSpPr>
            <a:spLocks noGrp="1"/>
          </p:cNvSpPr>
          <p:nvPr>
            <p:ph type="ftr" sz="quarter" idx="11"/>
          </p:nvPr>
        </p:nvSpPr>
        <p:spPr/>
        <p:txBody>
          <a:bodyPr/>
          <a:lstStyle/>
          <a:p>
            <a:r>
              <a:rPr lang="en-US"/>
              <a:t>Section 1.1    Introduction to Computer Science Using Python – Dierbach      Copyright 2013 John Wiley and  Sons</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71B3FAE-AE24-4449-BDC7-87E1BFE44350}" type="datetime1">
              <a:rPr lang="en-US" smtClean="0"/>
              <a:pPr/>
              <a:t>3/30/2018</a:t>
            </a:fld>
            <a:endParaRPr lang="en-US"/>
          </a:p>
        </p:txBody>
      </p:sp>
      <p:sp>
        <p:nvSpPr>
          <p:cNvPr id="8" name="Footer Placeholder 7"/>
          <p:cNvSpPr>
            <a:spLocks noGrp="1"/>
          </p:cNvSpPr>
          <p:nvPr>
            <p:ph type="ftr" sz="quarter" idx="11"/>
          </p:nvPr>
        </p:nvSpPr>
        <p:spPr/>
        <p:txBody>
          <a:bodyPr/>
          <a:lstStyle/>
          <a:p>
            <a:r>
              <a:rPr lang="en-US"/>
              <a:t>Section 1.1    Introduction to Computer Science Using Python – Dierbach      Copyright 2013 John Wiley and  Sons</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939A17E-6562-42FE-805F-8672898149F2}" type="datetime1">
              <a:rPr lang="en-US" smtClean="0"/>
              <a:pPr/>
              <a:t>3/30/2018</a:t>
            </a:fld>
            <a:endParaRPr lang="en-US"/>
          </a:p>
        </p:txBody>
      </p:sp>
      <p:sp>
        <p:nvSpPr>
          <p:cNvPr id="4" name="Footer Placeholder 3"/>
          <p:cNvSpPr>
            <a:spLocks noGrp="1"/>
          </p:cNvSpPr>
          <p:nvPr>
            <p:ph type="ftr" sz="quarter" idx="11"/>
          </p:nvPr>
        </p:nvSpPr>
        <p:spPr/>
        <p:txBody>
          <a:bodyPr/>
          <a:lstStyle/>
          <a:p>
            <a:r>
              <a:rPr lang="en-US"/>
              <a:t>Section 1.1    Introduction to Computer Science Using Python – Dierbach      Copyright 2013 John Wiley and  Sons</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FE0323-8FF3-43CD-A6B4-0F7EF00D10CA}" type="datetime1">
              <a:rPr lang="en-US" smtClean="0"/>
              <a:pPr/>
              <a:t>3/30/2018</a:t>
            </a:fld>
            <a:endParaRPr lang="en-US"/>
          </a:p>
        </p:txBody>
      </p:sp>
      <p:sp>
        <p:nvSpPr>
          <p:cNvPr id="3" name="Footer Placeholder 2"/>
          <p:cNvSpPr>
            <a:spLocks noGrp="1"/>
          </p:cNvSpPr>
          <p:nvPr>
            <p:ph type="ftr" sz="quarter" idx="11"/>
          </p:nvPr>
        </p:nvSpPr>
        <p:spPr/>
        <p:txBody>
          <a:bodyPr/>
          <a:lstStyle/>
          <a:p>
            <a:r>
              <a:rPr lang="en-US"/>
              <a:t>Section 1.1    Introduction to Computer Science Using Python – Dierbach      Copyright 2013 John Wiley and  Sons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E771F2D-57D1-45C4-BBEF-D96C04E0CFFB}" type="datetime1">
              <a:rPr lang="en-US" smtClean="0"/>
              <a:pPr/>
              <a:t>3/30/2018</a:t>
            </a:fld>
            <a:endParaRPr lang="en-US"/>
          </a:p>
        </p:txBody>
      </p:sp>
      <p:sp>
        <p:nvSpPr>
          <p:cNvPr id="6" name="Footer Placeholder 5"/>
          <p:cNvSpPr>
            <a:spLocks noGrp="1"/>
          </p:cNvSpPr>
          <p:nvPr>
            <p:ph type="ftr" sz="quarter" idx="11"/>
          </p:nvPr>
        </p:nvSpPr>
        <p:spPr/>
        <p:txBody>
          <a:bodyPr/>
          <a:lstStyle/>
          <a:p>
            <a:r>
              <a:rPr lang="en-US"/>
              <a:t>Section 1.1    Introduction to Computer Science Using Python – Dierbach      Copyright 2013 John Wiley and  Sons</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19A72A8-1327-4EB4-9D1F-663ADA55D486}" type="datetime1">
              <a:rPr lang="en-US" smtClean="0"/>
              <a:pPr/>
              <a:t>3/30/2018</a:t>
            </a:fld>
            <a:endParaRPr lang="en-US"/>
          </a:p>
        </p:txBody>
      </p:sp>
      <p:sp>
        <p:nvSpPr>
          <p:cNvPr id="6" name="Footer Placeholder 5"/>
          <p:cNvSpPr>
            <a:spLocks noGrp="1"/>
          </p:cNvSpPr>
          <p:nvPr>
            <p:ph type="ftr" sz="quarter" idx="11"/>
          </p:nvPr>
        </p:nvSpPr>
        <p:spPr/>
        <p:txBody>
          <a:bodyPr/>
          <a:lstStyle/>
          <a:p>
            <a:r>
              <a:rPr lang="en-US"/>
              <a:t>Section 1.1    Introduction to Computer Science Using Python – Dierbach      Copyright 2013 John Wiley and  Sons</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alphaModFix amt="59000"/>
            <a:lum/>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8B604D-3BB4-492F-96E5-9062130A19C5}" type="datetime1">
              <a:rPr lang="en-US" smtClean="0"/>
              <a:pPr/>
              <a:t>3/30/2018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Section 1.1    Introduction to Computer Science Using Python – Dierbach      Copyright 2013 John Wiley and  Sons</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tools4noobs.com/online_tools/encrypt/"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hyperlink" Target="http://insecure.org/"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docs.python.org/2/library/hashlib.html"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hyperlink" Target="https://passlib.readthedocs.io/en/stable/lib/passlib.hash.pbkdf2_digest.html" TargetMode="External"/><Relationship Id="rId4" Type="http://schemas.openxmlformats.org/officeDocument/2006/relationships/hyperlink" Target="https://www.cyberciti.biz/python-tutorials/securely-hash-passwords-in-python/"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passlib.readthedocs.io/en/stable/modular_crypt_format.html#modular-crypt-format"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hyperlink" Target="https://en.wikipedia.org/wiki/Huffman_coding" TargetMode="External"/><Relationship Id="rId4" Type="http://schemas.openxmlformats.org/officeDocument/2006/relationships/hyperlink" Target="https://en.wikipedia.org/wiki/Diffie&#8211;Hellman_key_exchange"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passlib.readthedocs.io/en/stable/modular_crypt_format.html#modular-crypt-format"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hyperlink" Target="https://en.wikipedia.org/wiki/Huffman_coding" TargetMode="External"/><Relationship Id="rId4" Type="http://schemas.openxmlformats.org/officeDocument/2006/relationships/hyperlink" Target="https://en.wikipedia.org/wiki/Diffie&#8211;Hellman_key_exchange" TargetMode="Externa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1</a:t>
            </a:fld>
            <a:endParaRPr lang="en-US"/>
          </a:p>
        </p:txBody>
      </p:sp>
      <p:sp>
        <p:nvSpPr>
          <p:cNvPr id="9" name="Rectangle 8"/>
          <p:cNvSpPr/>
          <p:nvPr/>
        </p:nvSpPr>
        <p:spPr>
          <a:xfrm>
            <a:off x="152400" y="152400"/>
            <a:ext cx="8839200" cy="6553200"/>
          </a:xfrm>
          <a:prstGeom prst="rect">
            <a:avLst/>
          </a:prstGeom>
          <a:noFill/>
          <a:ln>
            <a:solidFill>
              <a:srgbClr val="D465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ounded Rectangle 9"/>
          <p:cNvSpPr>
            <a:spLocks noChangeAspect="1"/>
          </p:cNvSpPr>
          <p:nvPr/>
        </p:nvSpPr>
        <p:spPr>
          <a:xfrm>
            <a:off x="609600" y="609600"/>
            <a:ext cx="7955280" cy="822960"/>
          </a:xfrm>
          <a:prstGeom prst="roundRect">
            <a:avLst/>
          </a:prstGeom>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err="1">
                <a:solidFill>
                  <a:srgbClr val="000000"/>
                </a:solidFill>
              </a:rPr>
              <a:t>Encrytping</a:t>
            </a:r>
            <a:r>
              <a:rPr lang="en-US" sz="4400" b="1" dirty="0">
                <a:solidFill>
                  <a:srgbClr val="000000"/>
                </a:solidFill>
              </a:rPr>
              <a:t> (Hashing)</a:t>
            </a:r>
            <a:endParaRPr lang="en-US" sz="4400" dirty="0">
              <a:solidFill>
                <a:srgbClr val="000000"/>
              </a:solidFill>
            </a:endParaRPr>
          </a:p>
        </p:txBody>
      </p:sp>
      <p:sp>
        <p:nvSpPr>
          <p:cNvPr id="2" name="Subtitle 1"/>
          <p:cNvSpPr>
            <a:spLocks noGrp="1"/>
          </p:cNvSpPr>
          <p:nvPr>
            <p:ph type="subTitle" idx="1"/>
          </p:nvPr>
        </p:nvSpPr>
        <p:spPr/>
        <p:txBody>
          <a:bodyPr/>
          <a:lstStyle/>
          <a:p>
            <a:r>
              <a:rPr lang="en-US" dirty="0"/>
              <a:t> </a:t>
            </a:r>
          </a:p>
        </p:txBody>
      </p:sp>
      <p:sp>
        <p:nvSpPr>
          <p:cNvPr id="8" name="Subtitle 2"/>
          <p:cNvSpPr txBox="1">
            <a:spLocks/>
          </p:cNvSpPr>
          <p:nvPr/>
        </p:nvSpPr>
        <p:spPr>
          <a:xfrm>
            <a:off x="762000" y="2302335"/>
            <a:ext cx="7696200" cy="1812465"/>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endParaRPr lang="en-US" sz="2800" dirty="0">
              <a:solidFill>
                <a:schemeClr val="tx1"/>
              </a:solidFill>
            </a:endParaRPr>
          </a:p>
          <a:p>
            <a:pPr algn="l"/>
            <a:endParaRPr lang="en-US" sz="2800"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sp>
        <p:nvSpPr>
          <p:cNvPr id="9" name="Rectangle 8"/>
          <p:cNvSpPr/>
          <p:nvPr/>
        </p:nvSpPr>
        <p:spPr>
          <a:xfrm>
            <a:off x="152400" y="152400"/>
            <a:ext cx="8839200" cy="6553200"/>
          </a:xfrm>
          <a:prstGeom prst="rect">
            <a:avLst/>
          </a:prstGeom>
          <a:noFill/>
          <a:ln>
            <a:solidFill>
              <a:srgbClr val="D465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ounded Rectangle 9"/>
          <p:cNvSpPr>
            <a:spLocks noChangeAspect="1"/>
          </p:cNvSpPr>
          <p:nvPr/>
        </p:nvSpPr>
        <p:spPr>
          <a:xfrm>
            <a:off x="594360" y="596537"/>
            <a:ext cx="7955280" cy="822960"/>
          </a:xfrm>
          <a:prstGeom prst="roundRect">
            <a:avLst/>
          </a:prstGeom>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rgbClr val="000000"/>
                </a:solidFill>
              </a:rPr>
              <a:t>And lastly…</a:t>
            </a:r>
            <a:endParaRPr lang="en-US" sz="4400" dirty="0">
              <a:solidFill>
                <a:srgbClr val="000000"/>
              </a:solidFill>
            </a:endParaRPr>
          </a:p>
        </p:txBody>
      </p:sp>
      <p:sp>
        <p:nvSpPr>
          <p:cNvPr id="2" name="Subtitle 1"/>
          <p:cNvSpPr>
            <a:spLocks noGrp="1"/>
          </p:cNvSpPr>
          <p:nvPr>
            <p:ph type="subTitle" idx="1"/>
          </p:nvPr>
        </p:nvSpPr>
        <p:spPr/>
        <p:txBody>
          <a:bodyPr/>
          <a:lstStyle/>
          <a:p>
            <a:r>
              <a:rPr lang="en-US" dirty="0"/>
              <a:t> </a:t>
            </a:r>
          </a:p>
        </p:txBody>
      </p:sp>
      <p:sp>
        <p:nvSpPr>
          <p:cNvPr id="8" name="Subtitle 2"/>
          <p:cNvSpPr txBox="1">
            <a:spLocks/>
          </p:cNvSpPr>
          <p:nvPr/>
        </p:nvSpPr>
        <p:spPr>
          <a:xfrm>
            <a:off x="762000" y="2302335"/>
            <a:ext cx="7924800" cy="1812465"/>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US" sz="2800" dirty="0">
                <a:solidFill>
                  <a:schemeClr val="tx1"/>
                </a:solidFill>
                <a:hlinkClick r:id="rId3"/>
              </a:rPr>
              <a:t>https://</a:t>
            </a:r>
            <a:r>
              <a:rPr lang="en-US" sz="2800" dirty="0" err="1">
                <a:solidFill>
                  <a:schemeClr val="tx1"/>
                </a:solidFill>
                <a:hlinkClick r:id="rId3"/>
              </a:rPr>
              <a:t>www.tools4noobs.com</a:t>
            </a:r>
            <a:r>
              <a:rPr lang="en-US" sz="2800" dirty="0">
                <a:solidFill>
                  <a:schemeClr val="tx1"/>
                </a:solidFill>
                <a:hlinkClick r:id="rId3"/>
              </a:rPr>
              <a:t>/</a:t>
            </a:r>
            <a:r>
              <a:rPr lang="en-US" sz="2800" dirty="0" err="1">
                <a:solidFill>
                  <a:schemeClr val="tx1"/>
                </a:solidFill>
                <a:hlinkClick r:id="rId3"/>
              </a:rPr>
              <a:t>online_tools</a:t>
            </a:r>
            <a:r>
              <a:rPr lang="en-US" sz="2800" dirty="0">
                <a:solidFill>
                  <a:schemeClr val="tx1"/>
                </a:solidFill>
                <a:hlinkClick r:id="rId3"/>
              </a:rPr>
              <a:t>/encrypt/</a:t>
            </a:r>
            <a:endParaRPr lang="en-US" sz="2800" dirty="0">
              <a:solidFill>
                <a:schemeClr val="tx1"/>
              </a:solidFill>
            </a:endParaRPr>
          </a:p>
          <a:p>
            <a:pPr algn="just"/>
            <a:endParaRPr lang="en-US" sz="2800" dirty="0">
              <a:solidFill>
                <a:schemeClr val="tx1"/>
              </a:solidFill>
            </a:endParaRPr>
          </a:p>
          <a:p>
            <a:pPr algn="just"/>
            <a:r>
              <a:rPr lang="en-US" sz="2800" dirty="0">
                <a:solidFill>
                  <a:schemeClr val="tx1"/>
                </a:solidFill>
                <a:hlinkClick r:id="rId4"/>
              </a:rPr>
              <a:t>http://</a:t>
            </a:r>
            <a:r>
              <a:rPr lang="en-US" sz="2800" dirty="0" err="1">
                <a:solidFill>
                  <a:schemeClr val="tx1"/>
                </a:solidFill>
                <a:hlinkClick r:id="rId4"/>
              </a:rPr>
              <a:t>insecure.org</a:t>
            </a:r>
            <a:r>
              <a:rPr lang="en-US" sz="2800" dirty="0">
                <a:solidFill>
                  <a:schemeClr val="tx1"/>
                </a:solidFill>
                <a:hlinkClick r:id="rId4"/>
              </a:rPr>
              <a:t>/</a:t>
            </a:r>
            <a:endParaRPr lang="en-US" sz="2800" dirty="0">
              <a:solidFill>
                <a:schemeClr val="tx1"/>
              </a:solidFill>
            </a:endParaRPr>
          </a:p>
          <a:p>
            <a:pPr algn="just"/>
            <a:endParaRPr lang="en-US" sz="2800" dirty="0">
              <a:solidFill>
                <a:schemeClr val="tx1"/>
              </a:solidFill>
            </a:endParaRPr>
          </a:p>
          <a:p>
            <a:pPr algn="just"/>
            <a:endParaRPr lang="en-US" sz="2800" dirty="0">
              <a:solidFill>
                <a:schemeClr val="tx1"/>
              </a:solidFill>
            </a:endParaRPr>
          </a:p>
          <a:p>
            <a:pPr algn="just"/>
            <a:endParaRPr lang="en-US" sz="2800" dirty="0">
              <a:solidFill>
                <a:schemeClr val="tx1"/>
              </a:solidFill>
            </a:endParaRPr>
          </a:p>
          <a:p>
            <a:pPr algn="just"/>
            <a:endParaRPr lang="en-US" sz="2800" dirty="0">
              <a:solidFill>
                <a:schemeClr val="tx1"/>
              </a:solidFill>
            </a:endParaRPr>
          </a:p>
          <a:p>
            <a:pPr algn="l"/>
            <a:endParaRPr lang="en-US" sz="2800" dirty="0">
              <a:solidFill>
                <a:schemeClr val="tx1"/>
              </a:solidFill>
            </a:endParaRPr>
          </a:p>
        </p:txBody>
      </p:sp>
    </p:spTree>
    <p:extLst>
      <p:ext uri="{BB962C8B-B14F-4D97-AF65-F5344CB8AC3E}">
        <p14:creationId xmlns:p14="http://schemas.microsoft.com/office/powerpoint/2010/main" val="38293329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
        <p:nvSpPr>
          <p:cNvPr id="9" name="Rectangle 8"/>
          <p:cNvSpPr/>
          <p:nvPr/>
        </p:nvSpPr>
        <p:spPr>
          <a:xfrm>
            <a:off x="152400" y="152400"/>
            <a:ext cx="8839200" cy="6553200"/>
          </a:xfrm>
          <a:prstGeom prst="rect">
            <a:avLst/>
          </a:prstGeom>
          <a:noFill/>
          <a:ln>
            <a:solidFill>
              <a:srgbClr val="D465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ounded Rectangle 9"/>
          <p:cNvSpPr>
            <a:spLocks noChangeAspect="1"/>
          </p:cNvSpPr>
          <p:nvPr/>
        </p:nvSpPr>
        <p:spPr>
          <a:xfrm>
            <a:off x="609600" y="609600"/>
            <a:ext cx="7955280" cy="822960"/>
          </a:xfrm>
          <a:prstGeom prst="roundRect">
            <a:avLst/>
          </a:prstGeom>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err="1">
                <a:solidFill>
                  <a:srgbClr val="000000"/>
                </a:solidFill>
              </a:rPr>
              <a:t>Encrytpion</a:t>
            </a:r>
            <a:r>
              <a:rPr lang="en-US" sz="4400" b="1" dirty="0">
                <a:solidFill>
                  <a:srgbClr val="000000"/>
                </a:solidFill>
              </a:rPr>
              <a:t> Logic</a:t>
            </a:r>
            <a:endParaRPr lang="en-US" sz="4400" dirty="0">
              <a:solidFill>
                <a:srgbClr val="000000"/>
              </a:solidFill>
            </a:endParaRPr>
          </a:p>
        </p:txBody>
      </p:sp>
      <p:sp>
        <p:nvSpPr>
          <p:cNvPr id="2" name="Subtitle 1"/>
          <p:cNvSpPr>
            <a:spLocks noGrp="1"/>
          </p:cNvSpPr>
          <p:nvPr>
            <p:ph type="subTitle" idx="1"/>
          </p:nvPr>
        </p:nvSpPr>
        <p:spPr/>
        <p:txBody>
          <a:bodyPr/>
          <a:lstStyle/>
          <a:p>
            <a:r>
              <a:rPr lang="en-US" dirty="0"/>
              <a:t> </a:t>
            </a:r>
          </a:p>
        </p:txBody>
      </p:sp>
      <p:sp>
        <p:nvSpPr>
          <p:cNvPr id="8" name="Subtitle 2"/>
          <p:cNvSpPr txBox="1">
            <a:spLocks/>
          </p:cNvSpPr>
          <p:nvPr/>
        </p:nvSpPr>
        <p:spPr>
          <a:xfrm>
            <a:off x="723900" y="1528856"/>
            <a:ext cx="7696200" cy="1812465"/>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US" dirty="0"/>
              <a:t>Encrypting tools are needed to protect passwords so they cannot be hacked by any brute force, dictionary attack method or any other security social engineering methods</a:t>
            </a:r>
            <a:r>
              <a:rPr lang="en-US" b="1" dirty="0"/>
              <a:t>.</a:t>
            </a:r>
            <a:r>
              <a:rPr lang="en-US" dirty="0"/>
              <a:t> Most of the online users will be aware of encoding and decoding process. As hackers aggressively stay online in tracking the source of passwords, emails, URLs and other user information, it is indeed mandatory to encrypt your online details.</a:t>
            </a:r>
            <a:endParaRPr lang="en-US" sz="2800" dirty="0">
              <a:solidFill>
                <a:schemeClr val="tx1"/>
              </a:solidFill>
            </a:endParaRPr>
          </a:p>
          <a:p>
            <a:pPr algn="l"/>
            <a:endParaRPr lang="en-US" sz="2800" dirty="0">
              <a:solidFill>
                <a:schemeClr val="tx1"/>
              </a:solidFill>
            </a:endParaRPr>
          </a:p>
        </p:txBody>
      </p:sp>
    </p:spTree>
    <p:extLst>
      <p:ext uri="{BB962C8B-B14F-4D97-AF65-F5344CB8AC3E}">
        <p14:creationId xmlns:p14="http://schemas.microsoft.com/office/powerpoint/2010/main" val="17302403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3400" y="3200400"/>
            <a:ext cx="8077200" cy="2971800"/>
          </a:xfrm>
        </p:spPr>
        <p:txBody>
          <a:bodyPr>
            <a:noAutofit/>
          </a:bodyPr>
          <a:lstStyle/>
          <a:p>
            <a:pPr algn="just"/>
            <a:r>
              <a:rPr lang="en-US" sz="2000">
                <a:solidFill>
                  <a:schemeClr val="tx1"/>
                </a:solidFill>
              </a:rPr>
              <a:t>The following program allows a user to encrypt and decrypt passwords containing upper/lower case characters, digits and special characters. This program utilizes the following programming features:</a:t>
            </a:r>
          </a:p>
          <a:p>
            <a:pPr algn="just"/>
            <a:r>
              <a:rPr lang="en-US" sz="2000">
                <a:solidFill>
                  <a:schemeClr val="tx1"/>
                </a:solidFill>
              </a:rPr>
              <a:t> </a:t>
            </a:r>
          </a:p>
          <a:p>
            <a:pPr algn="just"/>
            <a:r>
              <a:rPr lang="en-US" sz="2000" b="1">
                <a:solidFill>
                  <a:schemeClr val="tx1"/>
                </a:solidFill>
              </a:rPr>
              <a:t>                        ➤</a:t>
            </a:r>
            <a:r>
              <a:rPr lang="en-US" sz="2000">
                <a:solidFill>
                  <a:schemeClr val="tx1"/>
                </a:solidFill>
              </a:rPr>
              <a:t> for loop                </a:t>
            </a:r>
            <a:r>
              <a:rPr lang="en-US" sz="2000" b="1">
                <a:solidFill>
                  <a:schemeClr val="tx1"/>
                </a:solidFill>
              </a:rPr>
              <a:t>➤</a:t>
            </a:r>
            <a:r>
              <a:rPr lang="en-US" sz="2000">
                <a:solidFill>
                  <a:schemeClr val="tx1"/>
                </a:solidFill>
              </a:rPr>
              <a:t> nested sequences (tuples)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dirty="0"/>
          </a:p>
        </p:txBody>
      </p:sp>
      <p:sp>
        <p:nvSpPr>
          <p:cNvPr id="9" name="Rectangle 8"/>
          <p:cNvSpPr/>
          <p:nvPr/>
        </p:nvSpPr>
        <p:spPr>
          <a:xfrm>
            <a:off x="152400" y="152400"/>
            <a:ext cx="8839200" cy="6553200"/>
          </a:xfrm>
          <a:prstGeom prst="rect">
            <a:avLst/>
          </a:prstGeom>
          <a:noFill/>
          <a:ln>
            <a:solidFill>
              <a:srgbClr val="D465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ubtitle 2"/>
          <p:cNvSpPr txBox="1">
            <a:spLocks/>
          </p:cNvSpPr>
          <p:nvPr/>
        </p:nvSpPr>
        <p:spPr>
          <a:xfrm>
            <a:off x="609600" y="1676400"/>
            <a:ext cx="8077200" cy="685800"/>
          </a:xfrm>
          <a:prstGeom prst="rect">
            <a:avLst/>
          </a:prstGeom>
        </p:spPr>
        <p:txBody>
          <a:bodyPr vert="horz" lIns="91440" tIns="45720" rIns="91440" bIns="45720" rtlCol="0">
            <a:noAutofit/>
          </a:bodyPr>
          <a:lstStyle/>
          <a:p>
            <a:pPr algn="ctr"/>
            <a:r>
              <a:rPr lang="en-US" sz="3600" b="1" noProof="0">
                <a:solidFill>
                  <a:srgbClr val="D4650A"/>
                </a:solidFill>
              </a:rPr>
              <a:t>Password Encryption/Decryption Program</a:t>
            </a:r>
            <a:endParaRPr kumimoji="0" lang="en-US" sz="3600" b="0" i="0" u="none" strike="noStrike" kern="1200" cap="none" spc="0" normalizeH="0" baseline="0" noProof="0" dirty="0">
              <a:ln>
                <a:noFill/>
              </a:ln>
              <a:solidFill>
                <a:srgbClr val="D4650A"/>
              </a:solidFill>
              <a:effectLst/>
              <a:uLnTx/>
              <a:uFillTx/>
              <a:latin typeface="+mn-lt"/>
              <a:ea typeface="+mn-ea"/>
              <a:cs typeface="+mn-cs"/>
            </a:endParaRPr>
          </a:p>
        </p:txBody>
      </p:sp>
      <p:sp useBgFill="1">
        <p:nvSpPr>
          <p:cNvPr id="10" name="Rounded Rectangle 9"/>
          <p:cNvSpPr>
            <a:spLocks noChangeAspect="1"/>
          </p:cNvSpPr>
          <p:nvPr/>
        </p:nvSpPr>
        <p:spPr>
          <a:xfrm>
            <a:off x="609600" y="609600"/>
            <a:ext cx="7955280" cy="822960"/>
          </a:xfrm>
          <a:prstGeom prst="roundRect">
            <a:avLst/>
          </a:prstGeom>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rgbClr val="000000"/>
                </a:solidFill>
              </a:rPr>
              <a:t>Let’s Apply It</a:t>
            </a:r>
            <a:endParaRPr lang="en-US" sz="4400" dirty="0">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dirty="0"/>
          </a:p>
        </p:txBody>
      </p:sp>
      <p:sp>
        <p:nvSpPr>
          <p:cNvPr id="9" name="Rectangle 8"/>
          <p:cNvSpPr/>
          <p:nvPr/>
        </p:nvSpPr>
        <p:spPr>
          <a:xfrm>
            <a:off x="152400" y="152400"/>
            <a:ext cx="8839200" cy="6553200"/>
          </a:xfrm>
          <a:prstGeom prst="rect">
            <a:avLst/>
          </a:prstGeom>
          <a:noFill/>
          <a:ln>
            <a:solidFill>
              <a:srgbClr val="D465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2098" name="Picture 2"/>
          <p:cNvPicPr>
            <a:picLocks noChangeAspect="1" noChangeArrowheads="1"/>
          </p:cNvPicPr>
          <p:nvPr/>
        </p:nvPicPr>
        <p:blipFill>
          <a:blip r:embed="rId3" cstate="print"/>
          <a:srcRect/>
          <a:stretch>
            <a:fillRect/>
          </a:stretch>
        </p:blipFill>
        <p:spPr bwMode="auto">
          <a:xfrm>
            <a:off x="368619" y="719138"/>
            <a:ext cx="8432406" cy="5120640"/>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dirty="0"/>
          </a:p>
        </p:txBody>
      </p:sp>
      <p:sp>
        <p:nvSpPr>
          <p:cNvPr id="9" name="Rectangle 8"/>
          <p:cNvSpPr/>
          <p:nvPr/>
        </p:nvSpPr>
        <p:spPr>
          <a:xfrm>
            <a:off x="152400" y="152400"/>
            <a:ext cx="8839200" cy="6553200"/>
          </a:xfrm>
          <a:prstGeom prst="rect">
            <a:avLst/>
          </a:prstGeom>
          <a:noFill/>
          <a:ln>
            <a:solidFill>
              <a:srgbClr val="D465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ubtitle 2"/>
          <p:cNvSpPr txBox="1">
            <a:spLocks/>
          </p:cNvSpPr>
          <p:nvPr/>
        </p:nvSpPr>
        <p:spPr>
          <a:xfrm>
            <a:off x="6425514" y="407766"/>
            <a:ext cx="2496064" cy="5740658"/>
          </a:xfrm>
          <a:prstGeom prst="rect">
            <a:avLst/>
          </a:prstGeom>
        </p:spPr>
        <p:txBody>
          <a:bodyPr vert="horz" lIns="91440" tIns="45720" rIns="91440" bIns="45720" rtlCol="0">
            <a:noAutofit/>
          </a:bodyPr>
          <a:lstStyle/>
          <a:p>
            <a:r>
              <a:rPr lang="en-US" sz="1400" b="1"/>
              <a:t>Lines 4-8</a:t>
            </a:r>
            <a:r>
              <a:rPr lang="en-US" sz="1400"/>
              <a:t> perform initialization. Variable </a:t>
            </a:r>
            <a:r>
              <a:rPr lang="en-US" sz="1400">
                <a:latin typeface="Courier New" pitchFamily="49" charset="0"/>
                <a:cs typeface="Courier New" pitchFamily="49" charset="0"/>
              </a:rPr>
              <a:t>password_out</a:t>
            </a:r>
            <a:r>
              <a:rPr lang="en-US" sz="1400"/>
              <a:t> holds the encrypted/decrypted password, initialized to the empty string, with each next translated character appended to it.</a:t>
            </a:r>
          </a:p>
          <a:p>
            <a:endParaRPr lang="en-US" sz="1400"/>
          </a:p>
          <a:p>
            <a:r>
              <a:rPr lang="en-US" sz="1400"/>
              <a:t>Variable </a:t>
            </a:r>
            <a:r>
              <a:rPr lang="en-US" sz="1400">
                <a:latin typeface="Courier New" pitchFamily="49" charset="0"/>
                <a:cs typeface="Courier New" pitchFamily="49" charset="0"/>
              </a:rPr>
              <a:t>encryption_key</a:t>
            </a:r>
            <a:r>
              <a:rPr lang="en-US" sz="1400"/>
              <a:t> holds the tuple (of tuples) used to encrypt/decrypt passwords:</a:t>
            </a:r>
          </a:p>
          <a:p>
            <a:endParaRPr lang="en-US" sz="800"/>
          </a:p>
          <a:p>
            <a:r>
              <a:rPr lang="en-US" sz="1400"/>
              <a:t>encryption_key =</a:t>
            </a:r>
          </a:p>
          <a:p>
            <a:r>
              <a:rPr lang="en-US" sz="1400"/>
              <a:t>              (('a', 'm'), ('b', 'h'), etc.</a:t>
            </a:r>
          </a:p>
          <a:p>
            <a:endParaRPr lang="en-US" sz="1400"/>
          </a:p>
          <a:p>
            <a:r>
              <a:rPr lang="en-US" sz="1400"/>
              <a:t>In </a:t>
            </a:r>
            <a:r>
              <a:rPr lang="en-US" sz="1400" b="1"/>
              <a:t>lines 15-19</a:t>
            </a:r>
            <a:r>
              <a:rPr lang="en-US" sz="1400"/>
              <a:t>, variable </a:t>
            </a:r>
            <a:r>
              <a:rPr lang="en-US" sz="1400">
                <a:latin typeface="Courier New" pitchFamily="49" charset="0"/>
                <a:cs typeface="Courier New" pitchFamily="49" charset="0"/>
              </a:rPr>
              <a:t>encrypting</a:t>
            </a:r>
            <a:r>
              <a:rPr lang="en-US" sz="1400"/>
              <a:t> is set to either True or False, based on user response. </a:t>
            </a:r>
          </a:p>
          <a:p>
            <a:endParaRPr lang="en-US" sz="1400"/>
          </a:p>
          <a:p>
            <a:r>
              <a:rPr lang="en-US" sz="1400" b="1"/>
              <a:t>Lines 22-48</a:t>
            </a:r>
            <a:r>
              <a:rPr lang="en-US" sz="1400"/>
              <a:t> performs the encryption/decryption. Variable </a:t>
            </a:r>
            <a:r>
              <a:rPr lang="en-US" sz="1400">
                <a:latin typeface="Courier New" pitchFamily="49" charset="0"/>
                <a:cs typeface="Courier New" pitchFamily="49" charset="0"/>
              </a:rPr>
              <a:t>case_changer</a:t>
            </a:r>
            <a:r>
              <a:rPr lang="en-US" sz="1400"/>
              <a:t> (</a:t>
            </a:r>
            <a:r>
              <a:rPr lang="en-US" sz="1400" b="1"/>
              <a:t>line 32</a:t>
            </a:r>
            <a:r>
              <a:rPr lang="en-US" sz="1400"/>
              <a:t>) is set to the difference between the encoding of the lower and upper case letters . The substitution occurs in the nested for loops in </a:t>
            </a:r>
            <a:r>
              <a:rPr lang="en-US" sz="1400" b="1"/>
              <a:t>lines 34-48</a:t>
            </a:r>
            <a:r>
              <a:rPr lang="en-US" sz="1400"/>
              <a:t>. </a:t>
            </a:r>
          </a:p>
          <a:p>
            <a:endParaRPr lang="en-US" sz="1400"/>
          </a:p>
        </p:txBody>
      </p:sp>
      <p:pic>
        <p:nvPicPr>
          <p:cNvPr id="133122" name="Picture 2"/>
          <p:cNvPicPr>
            <a:picLocks noChangeAspect="1" noChangeArrowheads="1"/>
          </p:cNvPicPr>
          <p:nvPr/>
        </p:nvPicPr>
        <p:blipFill>
          <a:blip r:embed="rId3" cstate="print"/>
          <a:srcRect/>
          <a:stretch>
            <a:fillRect/>
          </a:stretch>
        </p:blipFill>
        <p:spPr bwMode="auto">
          <a:xfrm>
            <a:off x="256014" y="368901"/>
            <a:ext cx="6086475" cy="5848350"/>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dirty="0"/>
          </a:p>
        </p:txBody>
      </p:sp>
      <p:sp>
        <p:nvSpPr>
          <p:cNvPr id="9" name="Rectangle 8"/>
          <p:cNvSpPr/>
          <p:nvPr/>
        </p:nvSpPr>
        <p:spPr>
          <a:xfrm>
            <a:off x="152400" y="152400"/>
            <a:ext cx="8839200" cy="6553200"/>
          </a:xfrm>
          <a:prstGeom prst="rect">
            <a:avLst/>
          </a:prstGeom>
          <a:noFill/>
          <a:ln>
            <a:solidFill>
              <a:srgbClr val="D465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ubtitle 2"/>
          <p:cNvSpPr txBox="1">
            <a:spLocks/>
          </p:cNvSpPr>
          <p:nvPr/>
        </p:nvSpPr>
        <p:spPr>
          <a:xfrm>
            <a:off x="6425514" y="654904"/>
            <a:ext cx="2496064" cy="4028308"/>
          </a:xfrm>
          <a:prstGeom prst="rect">
            <a:avLst/>
          </a:prstGeom>
        </p:spPr>
        <p:txBody>
          <a:bodyPr vert="horz" lIns="91440" tIns="45720" rIns="91440" bIns="45720" rtlCol="0">
            <a:noAutofit/>
          </a:bodyPr>
          <a:lstStyle/>
          <a:p>
            <a:r>
              <a:rPr lang="en-US" sz="1400"/>
              <a:t>The substitution occurs in the nested for loops in </a:t>
            </a:r>
            <a:r>
              <a:rPr lang="en-US" sz="1400" b="1"/>
              <a:t>lines 34-48</a:t>
            </a:r>
            <a:r>
              <a:rPr lang="en-US" sz="1400"/>
              <a:t>. </a:t>
            </a:r>
          </a:p>
          <a:p>
            <a:endParaRPr lang="en-US" sz="1400"/>
          </a:p>
          <a:p>
            <a:r>
              <a:rPr lang="en-US" sz="1400"/>
              <a:t>The outer for loop iterates variable </a:t>
            </a:r>
            <a:r>
              <a:rPr lang="en-US" sz="1400">
                <a:latin typeface="Courier New" pitchFamily="49" charset="0"/>
                <a:cs typeface="Courier New" pitchFamily="49" charset="0"/>
              </a:rPr>
              <a:t>ch</a:t>
            </a:r>
            <a:r>
              <a:rPr lang="en-US" sz="1400"/>
              <a:t> over each character in the entered password (to be encrypted or decrypted). The first step of the outer for loop is to initialize </a:t>
            </a:r>
            <a:r>
              <a:rPr lang="en-US" sz="1400">
                <a:latin typeface="Courier New" pitchFamily="49" charset="0"/>
                <a:cs typeface="Courier New" pitchFamily="49" charset="0"/>
              </a:rPr>
              <a:t>letter_found</a:t>
            </a:r>
            <a:r>
              <a:rPr lang="en-US" sz="1400"/>
              <a:t> to False. This variable is used to determine if each given character is a (upper or lower case) letter. If a letter, it is replaced by its corresponding encoding character. If not, it must be a digit or special character, and thus appended as is (</a:t>
            </a:r>
            <a:r>
              <a:rPr lang="en-US" sz="1400" b="1"/>
              <a:t>line 48</a:t>
            </a:r>
            <a:r>
              <a:rPr lang="en-US" sz="1400"/>
              <a:t>). </a:t>
            </a:r>
          </a:p>
          <a:p>
            <a:endParaRPr lang="en-US" sz="1400"/>
          </a:p>
          <a:p>
            <a:endParaRPr lang="en-US" sz="1400"/>
          </a:p>
        </p:txBody>
      </p:sp>
      <p:pic>
        <p:nvPicPr>
          <p:cNvPr id="134146" name="Picture 2"/>
          <p:cNvPicPr>
            <a:picLocks noChangeAspect="1" noChangeArrowheads="1"/>
          </p:cNvPicPr>
          <p:nvPr/>
        </p:nvPicPr>
        <p:blipFill>
          <a:blip r:embed="rId3" cstate="print"/>
          <a:srcRect/>
          <a:stretch>
            <a:fillRect/>
          </a:stretch>
        </p:blipFill>
        <p:spPr bwMode="auto">
          <a:xfrm>
            <a:off x="271205" y="510744"/>
            <a:ext cx="6105525" cy="4724400"/>
          </a:xfrm>
          <a:prstGeom prst="rect">
            <a:avLst/>
          </a:prstGeom>
          <a:noFill/>
          <a:ln w="9525">
            <a:noFill/>
            <a:miter lim="800000"/>
            <a:headEnd/>
            <a:tailEnd/>
          </a:ln>
        </p:spPr>
      </p:pic>
      <p:sp>
        <p:nvSpPr>
          <p:cNvPr id="10" name="Rectangle 9"/>
          <p:cNvSpPr/>
          <p:nvPr/>
        </p:nvSpPr>
        <p:spPr>
          <a:xfrm>
            <a:off x="308918" y="5319751"/>
            <a:ext cx="8513805" cy="738664"/>
          </a:xfrm>
          <a:prstGeom prst="rect">
            <a:avLst/>
          </a:prstGeom>
        </p:spPr>
        <p:txBody>
          <a:bodyPr wrap="square">
            <a:spAutoFit/>
          </a:bodyPr>
          <a:lstStyle/>
          <a:p>
            <a:r>
              <a:rPr lang="en-US" sz="1400"/>
              <a:t>The code on </a:t>
            </a:r>
            <a:r>
              <a:rPr lang="en-US" sz="1400" b="1"/>
              <a:t>lines 38-40</a:t>
            </a:r>
            <a:r>
              <a:rPr lang="en-US" sz="1400"/>
              <a:t> and </a:t>
            </a:r>
            <a:r>
              <a:rPr lang="en-US" sz="1400" b="1"/>
              <a:t>lines 41-45</a:t>
            </a:r>
            <a:r>
              <a:rPr lang="en-US" sz="1400"/>
              <a:t> is similar. The only difference is that since the letters in the encryption key are all lower case, any upper case letters in the password need to be converted to lower case before being compared to the letters in the key.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sp>
        <p:nvSpPr>
          <p:cNvPr id="9" name="Rectangle 8"/>
          <p:cNvSpPr/>
          <p:nvPr/>
        </p:nvSpPr>
        <p:spPr>
          <a:xfrm>
            <a:off x="152400" y="152400"/>
            <a:ext cx="8839200" cy="6553200"/>
          </a:xfrm>
          <a:prstGeom prst="rect">
            <a:avLst/>
          </a:prstGeom>
          <a:noFill/>
          <a:ln>
            <a:solidFill>
              <a:srgbClr val="D465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ounded Rectangle 9"/>
          <p:cNvSpPr>
            <a:spLocks noChangeAspect="1"/>
          </p:cNvSpPr>
          <p:nvPr/>
        </p:nvSpPr>
        <p:spPr>
          <a:xfrm>
            <a:off x="594360" y="596537"/>
            <a:ext cx="7955280" cy="822960"/>
          </a:xfrm>
          <a:prstGeom prst="roundRect">
            <a:avLst/>
          </a:prstGeom>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rgbClr val="000000"/>
                </a:solidFill>
              </a:rPr>
              <a:t>More!!</a:t>
            </a:r>
            <a:endParaRPr lang="en-US" sz="4400" dirty="0">
              <a:solidFill>
                <a:srgbClr val="000000"/>
              </a:solidFill>
            </a:endParaRPr>
          </a:p>
        </p:txBody>
      </p:sp>
      <p:sp>
        <p:nvSpPr>
          <p:cNvPr id="2" name="Subtitle 1"/>
          <p:cNvSpPr>
            <a:spLocks noGrp="1"/>
          </p:cNvSpPr>
          <p:nvPr>
            <p:ph type="subTitle" idx="1"/>
          </p:nvPr>
        </p:nvSpPr>
        <p:spPr/>
        <p:txBody>
          <a:bodyPr/>
          <a:lstStyle/>
          <a:p>
            <a:r>
              <a:rPr lang="en-US" dirty="0"/>
              <a:t> </a:t>
            </a:r>
          </a:p>
        </p:txBody>
      </p:sp>
      <p:sp>
        <p:nvSpPr>
          <p:cNvPr id="8" name="Subtitle 2"/>
          <p:cNvSpPr txBox="1">
            <a:spLocks/>
          </p:cNvSpPr>
          <p:nvPr/>
        </p:nvSpPr>
        <p:spPr>
          <a:xfrm>
            <a:off x="853440" y="1913167"/>
            <a:ext cx="7696200" cy="1812465"/>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US" sz="2800" dirty="0">
                <a:solidFill>
                  <a:schemeClr val="tx1"/>
                </a:solidFill>
                <a:hlinkClick r:id="rId3"/>
              </a:rPr>
              <a:t>https://</a:t>
            </a:r>
            <a:r>
              <a:rPr lang="en-US" sz="2800" dirty="0" err="1">
                <a:solidFill>
                  <a:schemeClr val="tx1"/>
                </a:solidFill>
                <a:hlinkClick r:id="rId3"/>
              </a:rPr>
              <a:t>docs.python.org</a:t>
            </a:r>
            <a:r>
              <a:rPr lang="en-US" sz="2800" dirty="0">
                <a:solidFill>
                  <a:schemeClr val="tx1"/>
                </a:solidFill>
                <a:hlinkClick r:id="rId3"/>
              </a:rPr>
              <a:t>/2/library/</a:t>
            </a:r>
            <a:r>
              <a:rPr lang="en-US" sz="2800" dirty="0" err="1">
                <a:solidFill>
                  <a:schemeClr val="tx1"/>
                </a:solidFill>
                <a:hlinkClick r:id="rId3"/>
              </a:rPr>
              <a:t>hashlib.html</a:t>
            </a:r>
            <a:endParaRPr lang="en-US" sz="2800" dirty="0">
              <a:solidFill>
                <a:schemeClr val="tx1"/>
              </a:solidFill>
            </a:endParaRPr>
          </a:p>
          <a:p>
            <a:pPr algn="just"/>
            <a:endParaRPr lang="en-US" sz="2800" dirty="0">
              <a:solidFill>
                <a:schemeClr val="tx1"/>
              </a:solidFill>
            </a:endParaRPr>
          </a:p>
          <a:p>
            <a:pPr algn="just"/>
            <a:r>
              <a:rPr lang="en-US" sz="2800" dirty="0">
                <a:solidFill>
                  <a:schemeClr val="tx1"/>
                </a:solidFill>
                <a:hlinkClick r:id="rId4"/>
              </a:rPr>
              <a:t>https://</a:t>
            </a:r>
            <a:r>
              <a:rPr lang="en-US" sz="2800" dirty="0" err="1">
                <a:solidFill>
                  <a:schemeClr val="tx1"/>
                </a:solidFill>
                <a:hlinkClick r:id="rId4"/>
              </a:rPr>
              <a:t>www.cyberciti.biz</a:t>
            </a:r>
            <a:r>
              <a:rPr lang="en-US" sz="2800" dirty="0">
                <a:solidFill>
                  <a:schemeClr val="tx1"/>
                </a:solidFill>
                <a:hlinkClick r:id="rId4"/>
              </a:rPr>
              <a:t>/python-tutorials/securely-hash-passwords-in-python/</a:t>
            </a:r>
            <a:endParaRPr lang="en-US" sz="2800" dirty="0">
              <a:solidFill>
                <a:schemeClr val="tx1"/>
              </a:solidFill>
            </a:endParaRPr>
          </a:p>
          <a:p>
            <a:pPr algn="just"/>
            <a:endParaRPr lang="en-US" sz="2800" dirty="0">
              <a:solidFill>
                <a:schemeClr val="tx1"/>
              </a:solidFill>
            </a:endParaRPr>
          </a:p>
          <a:p>
            <a:pPr algn="just"/>
            <a:r>
              <a:rPr lang="en-US" sz="2800" dirty="0">
                <a:solidFill>
                  <a:schemeClr val="tx1"/>
                </a:solidFill>
                <a:hlinkClick r:id="rId5"/>
              </a:rPr>
              <a:t>https://</a:t>
            </a:r>
            <a:r>
              <a:rPr lang="en-US" sz="2800" dirty="0" err="1">
                <a:solidFill>
                  <a:schemeClr val="tx1"/>
                </a:solidFill>
                <a:hlinkClick r:id="rId5"/>
              </a:rPr>
              <a:t>passlib.readthedocs.io</a:t>
            </a:r>
            <a:r>
              <a:rPr lang="en-US" sz="2800" dirty="0">
                <a:solidFill>
                  <a:schemeClr val="tx1"/>
                </a:solidFill>
                <a:hlinkClick r:id="rId5"/>
              </a:rPr>
              <a:t>/</a:t>
            </a:r>
            <a:r>
              <a:rPr lang="en-US" sz="2800" dirty="0" err="1">
                <a:solidFill>
                  <a:schemeClr val="tx1"/>
                </a:solidFill>
                <a:hlinkClick r:id="rId5"/>
              </a:rPr>
              <a:t>en</a:t>
            </a:r>
            <a:r>
              <a:rPr lang="en-US" sz="2800" dirty="0">
                <a:solidFill>
                  <a:schemeClr val="tx1"/>
                </a:solidFill>
                <a:hlinkClick r:id="rId5"/>
              </a:rPr>
              <a:t>/stable/lib/</a:t>
            </a:r>
            <a:r>
              <a:rPr lang="en-US" sz="2800" dirty="0" err="1">
                <a:solidFill>
                  <a:schemeClr val="tx1"/>
                </a:solidFill>
                <a:hlinkClick r:id="rId5"/>
              </a:rPr>
              <a:t>passlib.hash.pbkdf2_digest.html</a:t>
            </a:r>
            <a:endParaRPr lang="en-US" sz="2800" dirty="0">
              <a:solidFill>
                <a:schemeClr val="tx1"/>
              </a:solidFill>
            </a:endParaRPr>
          </a:p>
          <a:p>
            <a:pPr algn="just"/>
            <a:endParaRPr lang="en-US" sz="2800" dirty="0">
              <a:solidFill>
                <a:schemeClr val="tx1"/>
              </a:solidFill>
            </a:endParaRPr>
          </a:p>
          <a:p>
            <a:pPr algn="l"/>
            <a:endParaRPr lang="en-US" sz="2800" dirty="0">
              <a:solidFill>
                <a:schemeClr val="tx1"/>
              </a:solidFill>
            </a:endParaRPr>
          </a:p>
        </p:txBody>
      </p:sp>
    </p:spTree>
    <p:extLst>
      <p:ext uri="{BB962C8B-B14F-4D97-AF65-F5344CB8AC3E}">
        <p14:creationId xmlns:p14="http://schemas.microsoft.com/office/powerpoint/2010/main" val="601185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sp>
        <p:nvSpPr>
          <p:cNvPr id="9" name="Rectangle 8"/>
          <p:cNvSpPr/>
          <p:nvPr/>
        </p:nvSpPr>
        <p:spPr>
          <a:xfrm>
            <a:off x="152400" y="152400"/>
            <a:ext cx="8839200" cy="6553200"/>
          </a:xfrm>
          <a:prstGeom prst="rect">
            <a:avLst/>
          </a:prstGeom>
          <a:noFill/>
          <a:ln>
            <a:solidFill>
              <a:srgbClr val="D465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ounded Rectangle 9"/>
          <p:cNvSpPr>
            <a:spLocks noChangeAspect="1"/>
          </p:cNvSpPr>
          <p:nvPr/>
        </p:nvSpPr>
        <p:spPr>
          <a:xfrm>
            <a:off x="594360" y="596537"/>
            <a:ext cx="7955280" cy="822960"/>
          </a:xfrm>
          <a:prstGeom prst="roundRect">
            <a:avLst/>
          </a:prstGeom>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rgbClr val="000000"/>
                </a:solidFill>
              </a:rPr>
              <a:t>Some more!!</a:t>
            </a:r>
            <a:endParaRPr lang="en-US" sz="4400" dirty="0">
              <a:solidFill>
                <a:srgbClr val="000000"/>
              </a:solidFill>
            </a:endParaRPr>
          </a:p>
        </p:txBody>
      </p:sp>
      <p:sp>
        <p:nvSpPr>
          <p:cNvPr id="2" name="Subtitle 1"/>
          <p:cNvSpPr>
            <a:spLocks noGrp="1"/>
          </p:cNvSpPr>
          <p:nvPr>
            <p:ph type="subTitle" idx="1"/>
          </p:nvPr>
        </p:nvSpPr>
        <p:spPr/>
        <p:txBody>
          <a:bodyPr/>
          <a:lstStyle/>
          <a:p>
            <a:r>
              <a:rPr lang="en-US" dirty="0"/>
              <a:t> </a:t>
            </a:r>
          </a:p>
        </p:txBody>
      </p:sp>
      <p:sp>
        <p:nvSpPr>
          <p:cNvPr id="8" name="Subtitle 2"/>
          <p:cNvSpPr txBox="1">
            <a:spLocks/>
          </p:cNvSpPr>
          <p:nvPr/>
        </p:nvSpPr>
        <p:spPr>
          <a:xfrm>
            <a:off x="853440" y="2137047"/>
            <a:ext cx="7696200" cy="1812465"/>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US" sz="2800" dirty="0">
                <a:solidFill>
                  <a:schemeClr val="tx1"/>
                </a:solidFill>
                <a:hlinkClick r:id="rId3"/>
              </a:rPr>
              <a:t>https://</a:t>
            </a:r>
            <a:r>
              <a:rPr lang="en-US" sz="2800" dirty="0" err="1">
                <a:solidFill>
                  <a:schemeClr val="tx1"/>
                </a:solidFill>
                <a:hlinkClick r:id="rId3"/>
              </a:rPr>
              <a:t>passlib.readthedocs.io</a:t>
            </a:r>
            <a:r>
              <a:rPr lang="en-US" sz="2800" dirty="0">
                <a:solidFill>
                  <a:schemeClr val="tx1"/>
                </a:solidFill>
                <a:hlinkClick r:id="rId3"/>
              </a:rPr>
              <a:t>/</a:t>
            </a:r>
            <a:r>
              <a:rPr lang="en-US" sz="2800" dirty="0" err="1">
                <a:solidFill>
                  <a:schemeClr val="tx1"/>
                </a:solidFill>
                <a:hlinkClick r:id="rId3"/>
              </a:rPr>
              <a:t>en</a:t>
            </a:r>
            <a:r>
              <a:rPr lang="en-US" sz="2800" dirty="0">
                <a:solidFill>
                  <a:schemeClr val="tx1"/>
                </a:solidFill>
                <a:hlinkClick r:id="rId3"/>
              </a:rPr>
              <a:t>/stable/</a:t>
            </a:r>
            <a:r>
              <a:rPr lang="en-US" sz="2800" dirty="0" err="1">
                <a:solidFill>
                  <a:schemeClr val="tx1"/>
                </a:solidFill>
                <a:hlinkClick r:id="rId3"/>
              </a:rPr>
              <a:t>modular_crypt_format.html#modular-crypt-format</a:t>
            </a:r>
            <a:endParaRPr lang="en-US" sz="2800" dirty="0">
              <a:solidFill>
                <a:schemeClr val="tx1"/>
              </a:solidFill>
            </a:endParaRPr>
          </a:p>
          <a:p>
            <a:pPr algn="just"/>
            <a:endParaRPr lang="en-US" sz="2800" dirty="0">
              <a:solidFill>
                <a:schemeClr val="tx1"/>
              </a:solidFill>
            </a:endParaRPr>
          </a:p>
          <a:p>
            <a:pPr algn="just"/>
            <a:r>
              <a:rPr lang="en-US" sz="2800" dirty="0">
                <a:solidFill>
                  <a:schemeClr val="tx1"/>
                </a:solidFill>
                <a:hlinkClick r:id="rId4"/>
              </a:rPr>
              <a:t>https://</a:t>
            </a:r>
            <a:r>
              <a:rPr lang="en-US" sz="2800" dirty="0" err="1">
                <a:solidFill>
                  <a:schemeClr val="tx1"/>
                </a:solidFill>
                <a:hlinkClick r:id="rId4"/>
              </a:rPr>
              <a:t>en.wikipedia.org</a:t>
            </a:r>
            <a:r>
              <a:rPr lang="en-US" sz="2800" dirty="0">
                <a:solidFill>
                  <a:schemeClr val="tx1"/>
                </a:solidFill>
                <a:hlinkClick r:id="rId4"/>
              </a:rPr>
              <a:t>/wiki/Diffie–</a:t>
            </a:r>
            <a:r>
              <a:rPr lang="en-US" sz="2800" dirty="0" err="1">
                <a:solidFill>
                  <a:schemeClr val="tx1"/>
                </a:solidFill>
                <a:hlinkClick r:id="rId4"/>
              </a:rPr>
              <a:t>Hellman_key_exchange</a:t>
            </a:r>
            <a:endParaRPr lang="en-US" sz="2800" dirty="0">
              <a:solidFill>
                <a:schemeClr val="tx1"/>
              </a:solidFill>
            </a:endParaRPr>
          </a:p>
          <a:p>
            <a:pPr algn="just"/>
            <a:endParaRPr lang="en-US" sz="2800" dirty="0">
              <a:solidFill>
                <a:schemeClr val="tx1"/>
              </a:solidFill>
            </a:endParaRPr>
          </a:p>
          <a:p>
            <a:pPr algn="just"/>
            <a:r>
              <a:rPr lang="en-US" sz="2800" dirty="0">
                <a:solidFill>
                  <a:schemeClr val="tx1"/>
                </a:solidFill>
                <a:hlinkClick r:id="rId5"/>
              </a:rPr>
              <a:t>https://</a:t>
            </a:r>
            <a:r>
              <a:rPr lang="en-US" sz="2800" dirty="0" err="1">
                <a:solidFill>
                  <a:schemeClr val="tx1"/>
                </a:solidFill>
                <a:hlinkClick r:id="rId5"/>
              </a:rPr>
              <a:t>en.wikipedia.org</a:t>
            </a:r>
            <a:r>
              <a:rPr lang="en-US" sz="2800" dirty="0">
                <a:solidFill>
                  <a:schemeClr val="tx1"/>
                </a:solidFill>
                <a:hlinkClick r:id="rId5"/>
              </a:rPr>
              <a:t>/wiki/</a:t>
            </a:r>
            <a:r>
              <a:rPr lang="en-US" sz="2800" dirty="0" err="1">
                <a:solidFill>
                  <a:schemeClr val="tx1"/>
                </a:solidFill>
                <a:hlinkClick r:id="rId5"/>
              </a:rPr>
              <a:t>Huffman_coding</a:t>
            </a:r>
            <a:endParaRPr lang="en-US" sz="2800" dirty="0">
              <a:solidFill>
                <a:schemeClr val="tx1"/>
              </a:solidFill>
            </a:endParaRPr>
          </a:p>
          <a:p>
            <a:pPr algn="just"/>
            <a:endParaRPr lang="en-US" sz="2800" dirty="0">
              <a:solidFill>
                <a:schemeClr val="tx1"/>
              </a:solidFill>
            </a:endParaRPr>
          </a:p>
          <a:p>
            <a:pPr algn="l"/>
            <a:endParaRPr lang="en-US" sz="2800" dirty="0">
              <a:solidFill>
                <a:schemeClr val="tx1"/>
              </a:solidFill>
            </a:endParaRPr>
          </a:p>
        </p:txBody>
      </p:sp>
    </p:spTree>
    <p:extLst>
      <p:ext uri="{BB962C8B-B14F-4D97-AF65-F5344CB8AC3E}">
        <p14:creationId xmlns:p14="http://schemas.microsoft.com/office/powerpoint/2010/main" val="18292423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sp>
        <p:nvSpPr>
          <p:cNvPr id="9" name="Rectangle 8"/>
          <p:cNvSpPr/>
          <p:nvPr/>
        </p:nvSpPr>
        <p:spPr>
          <a:xfrm>
            <a:off x="152400" y="152400"/>
            <a:ext cx="8839200" cy="6553200"/>
          </a:xfrm>
          <a:prstGeom prst="rect">
            <a:avLst/>
          </a:prstGeom>
          <a:noFill/>
          <a:ln>
            <a:solidFill>
              <a:srgbClr val="D465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ounded Rectangle 9"/>
          <p:cNvSpPr>
            <a:spLocks noChangeAspect="1"/>
          </p:cNvSpPr>
          <p:nvPr/>
        </p:nvSpPr>
        <p:spPr>
          <a:xfrm>
            <a:off x="594360" y="596537"/>
            <a:ext cx="7955280" cy="822960"/>
          </a:xfrm>
          <a:prstGeom prst="roundRect">
            <a:avLst/>
          </a:prstGeom>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rgbClr val="000000"/>
                </a:solidFill>
              </a:rPr>
              <a:t> Still more…</a:t>
            </a:r>
            <a:endParaRPr lang="en-US" sz="4400" dirty="0">
              <a:solidFill>
                <a:srgbClr val="000000"/>
              </a:solidFill>
            </a:endParaRPr>
          </a:p>
        </p:txBody>
      </p:sp>
      <p:sp>
        <p:nvSpPr>
          <p:cNvPr id="2" name="Subtitle 1"/>
          <p:cNvSpPr>
            <a:spLocks noGrp="1"/>
          </p:cNvSpPr>
          <p:nvPr>
            <p:ph type="subTitle" idx="1"/>
          </p:nvPr>
        </p:nvSpPr>
        <p:spPr/>
        <p:txBody>
          <a:bodyPr/>
          <a:lstStyle/>
          <a:p>
            <a:r>
              <a:rPr lang="en-US" dirty="0"/>
              <a:t> </a:t>
            </a:r>
          </a:p>
        </p:txBody>
      </p:sp>
      <p:sp>
        <p:nvSpPr>
          <p:cNvPr id="8" name="Subtitle 2"/>
          <p:cNvSpPr txBox="1">
            <a:spLocks/>
          </p:cNvSpPr>
          <p:nvPr/>
        </p:nvSpPr>
        <p:spPr>
          <a:xfrm>
            <a:off x="762000" y="2302335"/>
            <a:ext cx="7696200" cy="1812465"/>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US" sz="2800" dirty="0">
                <a:solidFill>
                  <a:schemeClr val="tx1"/>
                </a:solidFill>
                <a:hlinkClick r:id="rId3"/>
              </a:rPr>
              <a:t>https://</a:t>
            </a:r>
            <a:r>
              <a:rPr lang="en-US" sz="2800" dirty="0" err="1">
                <a:solidFill>
                  <a:schemeClr val="tx1"/>
                </a:solidFill>
                <a:hlinkClick r:id="rId3"/>
              </a:rPr>
              <a:t>passlib.readthedocs.io</a:t>
            </a:r>
            <a:r>
              <a:rPr lang="en-US" sz="2800" dirty="0">
                <a:solidFill>
                  <a:schemeClr val="tx1"/>
                </a:solidFill>
                <a:hlinkClick r:id="rId3"/>
              </a:rPr>
              <a:t>/</a:t>
            </a:r>
            <a:r>
              <a:rPr lang="en-US" sz="2800" dirty="0" err="1">
                <a:solidFill>
                  <a:schemeClr val="tx1"/>
                </a:solidFill>
                <a:hlinkClick r:id="rId3"/>
              </a:rPr>
              <a:t>en</a:t>
            </a:r>
            <a:r>
              <a:rPr lang="en-US" sz="2800" dirty="0">
                <a:solidFill>
                  <a:schemeClr val="tx1"/>
                </a:solidFill>
                <a:hlinkClick r:id="rId3"/>
              </a:rPr>
              <a:t>/stable/</a:t>
            </a:r>
            <a:r>
              <a:rPr lang="en-US" sz="2800" dirty="0" err="1">
                <a:solidFill>
                  <a:schemeClr val="tx1"/>
                </a:solidFill>
                <a:hlinkClick r:id="rId3"/>
              </a:rPr>
              <a:t>modular_crypt_format.html#modular-crypt-format</a:t>
            </a:r>
            <a:endParaRPr lang="en-US" sz="2800" dirty="0">
              <a:solidFill>
                <a:schemeClr val="tx1"/>
              </a:solidFill>
            </a:endParaRPr>
          </a:p>
          <a:p>
            <a:pPr algn="just"/>
            <a:endParaRPr lang="en-US" sz="2800" dirty="0">
              <a:solidFill>
                <a:schemeClr val="tx1"/>
              </a:solidFill>
            </a:endParaRPr>
          </a:p>
          <a:p>
            <a:pPr algn="just"/>
            <a:r>
              <a:rPr lang="en-US" sz="2800" dirty="0">
                <a:solidFill>
                  <a:schemeClr val="tx1"/>
                </a:solidFill>
                <a:hlinkClick r:id="rId4"/>
              </a:rPr>
              <a:t>https://</a:t>
            </a:r>
            <a:r>
              <a:rPr lang="en-US" sz="2800" dirty="0" err="1">
                <a:solidFill>
                  <a:schemeClr val="tx1"/>
                </a:solidFill>
                <a:hlinkClick r:id="rId4"/>
              </a:rPr>
              <a:t>en.wikipedia.org</a:t>
            </a:r>
            <a:r>
              <a:rPr lang="en-US" sz="2800" dirty="0">
                <a:solidFill>
                  <a:schemeClr val="tx1"/>
                </a:solidFill>
                <a:hlinkClick r:id="rId4"/>
              </a:rPr>
              <a:t>/wiki/Diffie–</a:t>
            </a:r>
            <a:r>
              <a:rPr lang="en-US" sz="2800" dirty="0" err="1">
                <a:solidFill>
                  <a:schemeClr val="tx1"/>
                </a:solidFill>
                <a:hlinkClick r:id="rId4"/>
              </a:rPr>
              <a:t>Hellman_key_exchange</a:t>
            </a:r>
            <a:endParaRPr lang="en-US" sz="2800" dirty="0">
              <a:solidFill>
                <a:schemeClr val="tx1"/>
              </a:solidFill>
            </a:endParaRPr>
          </a:p>
          <a:p>
            <a:pPr algn="just"/>
            <a:endParaRPr lang="en-US" sz="2800" dirty="0">
              <a:solidFill>
                <a:schemeClr val="tx1"/>
              </a:solidFill>
            </a:endParaRPr>
          </a:p>
          <a:p>
            <a:pPr algn="just"/>
            <a:r>
              <a:rPr lang="en-US" sz="2800" dirty="0">
                <a:solidFill>
                  <a:schemeClr val="tx1"/>
                </a:solidFill>
                <a:hlinkClick r:id="rId5"/>
              </a:rPr>
              <a:t>https://</a:t>
            </a:r>
            <a:r>
              <a:rPr lang="en-US" sz="2800" dirty="0" err="1">
                <a:solidFill>
                  <a:schemeClr val="tx1"/>
                </a:solidFill>
                <a:hlinkClick r:id="rId5"/>
              </a:rPr>
              <a:t>en.wikipedia.org</a:t>
            </a:r>
            <a:r>
              <a:rPr lang="en-US" sz="2800" dirty="0">
                <a:solidFill>
                  <a:schemeClr val="tx1"/>
                </a:solidFill>
                <a:hlinkClick r:id="rId5"/>
              </a:rPr>
              <a:t>/wiki/</a:t>
            </a:r>
            <a:r>
              <a:rPr lang="en-US" sz="2800" dirty="0" err="1">
                <a:solidFill>
                  <a:schemeClr val="tx1"/>
                </a:solidFill>
                <a:hlinkClick r:id="rId5"/>
              </a:rPr>
              <a:t>Huffman_coding</a:t>
            </a:r>
            <a:endParaRPr lang="en-US" sz="2800" dirty="0">
              <a:solidFill>
                <a:schemeClr val="tx1"/>
              </a:solidFill>
            </a:endParaRPr>
          </a:p>
          <a:p>
            <a:pPr algn="just"/>
            <a:endParaRPr lang="en-US" sz="2800" dirty="0">
              <a:solidFill>
                <a:schemeClr val="tx1"/>
              </a:solidFill>
            </a:endParaRPr>
          </a:p>
          <a:p>
            <a:pPr algn="l"/>
            <a:endParaRPr lang="en-US" sz="2800" dirty="0">
              <a:solidFill>
                <a:schemeClr val="tx1"/>
              </a:solidFill>
            </a:endParaRPr>
          </a:p>
        </p:txBody>
      </p:sp>
    </p:spTree>
    <p:extLst>
      <p:ext uri="{BB962C8B-B14F-4D97-AF65-F5344CB8AC3E}">
        <p14:creationId xmlns:p14="http://schemas.microsoft.com/office/powerpoint/2010/main" val="26261227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alpha val="99000"/>
          </a:schemeClr>
        </a:solid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31750">
          <a:tailEnd type="arrow"/>
        </a:ln>
        <a:effectLst>
          <a:outerShdw blurRad="50800" dist="38100" dir="2700000" algn="tl" rotWithShape="0">
            <a:prstClr val="black">
              <a:alpha val="40000"/>
            </a:prstClr>
          </a:outerShdw>
        </a:effectLst>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9079</TotalTime>
  <Words>612</Words>
  <Application>Microsoft Office PowerPoint</Application>
  <PresentationFormat>On-screen Show (4:3)</PresentationFormat>
  <Paragraphs>73</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Courier New</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Dierbach, Charles</dc:creator>
  <cp:lastModifiedBy>James Papademas</cp:lastModifiedBy>
  <cp:revision>996</cp:revision>
  <dcterms:created xsi:type="dcterms:W3CDTF">2006-08-16T00:00:00Z</dcterms:created>
  <dcterms:modified xsi:type="dcterms:W3CDTF">2018-03-30T19:00:06Z</dcterms:modified>
</cp:coreProperties>
</file>