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43" d="100"/>
          <a:sy n="43" d="100"/>
        </p:scale>
        <p:origin x="756"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0CEEA3F-3E48-45F4-92A8-2BAFF318B85A}" type="datetimeFigureOut">
              <a:rPr lang="en-US" smtClean="0"/>
              <a:t>6/4/2018</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63CA098-1423-4E69-B6BF-485FA8D5EEB8}" type="slidenum">
              <a:rPr lang="en-US" smtClean="0"/>
              <a:t>‹#›</a:t>
            </a:fld>
            <a:endParaRPr lang="en-US"/>
          </a:p>
        </p:txBody>
      </p:sp>
    </p:spTree>
    <p:extLst>
      <p:ext uri="{BB962C8B-B14F-4D97-AF65-F5344CB8AC3E}">
        <p14:creationId xmlns:p14="http://schemas.microsoft.com/office/powerpoint/2010/main" val="819595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0CEEA3F-3E48-45F4-92A8-2BAFF318B85A}" type="datetimeFigureOut">
              <a:rPr lang="en-US" smtClean="0"/>
              <a:t>6/4/2018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63CA098-1423-4E69-B6BF-485FA8D5EEB8}" type="slidenum">
              <a:rPr lang="en-US" smtClean="0"/>
              <a:t>‹#›</a:t>
            </a:fld>
            <a:endParaRPr lang="en-US"/>
          </a:p>
        </p:txBody>
      </p:sp>
    </p:spTree>
    <p:extLst>
      <p:ext uri="{BB962C8B-B14F-4D97-AF65-F5344CB8AC3E}">
        <p14:creationId xmlns:p14="http://schemas.microsoft.com/office/powerpoint/2010/main" val="3196812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0CEEA3F-3E48-45F4-92A8-2BAFF318B85A}"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63CA098-1423-4E69-B6BF-485FA8D5EEB8}" type="slidenum">
              <a:rPr lang="en-US" smtClean="0"/>
              <a:t>‹#›</a:t>
            </a:fld>
            <a:endParaRPr lang="en-US"/>
          </a:p>
        </p:txBody>
      </p:sp>
    </p:spTree>
    <p:extLst>
      <p:ext uri="{BB962C8B-B14F-4D97-AF65-F5344CB8AC3E}">
        <p14:creationId xmlns:p14="http://schemas.microsoft.com/office/powerpoint/2010/main" val="4274091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0CEEA3F-3E48-45F4-92A8-2BAFF318B85A}"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63CA098-1423-4E69-B6BF-485FA8D5EEB8}" type="slidenum">
              <a:rPr lang="en-US" smtClean="0"/>
              <a:t>‹#›</a:t>
            </a:fld>
            <a:endParaRPr lang="en-US"/>
          </a:p>
        </p:txBody>
      </p:sp>
    </p:spTree>
    <p:extLst>
      <p:ext uri="{BB962C8B-B14F-4D97-AF65-F5344CB8AC3E}">
        <p14:creationId xmlns:p14="http://schemas.microsoft.com/office/powerpoint/2010/main" val="8123723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0CEEA3F-3E48-45F4-92A8-2BAFF318B85A}"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63CA098-1423-4E69-B6BF-485FA8D5EEB8}" type="slidenum">
              <a:rPr lang="en-US" smtClean="0"/>
              <a:t>‹#›</a:t>
            </a:fld>
            <a:endParaRPr lang="en-US"/>
          </a:p>
        </p:txBody>
      </p:sp>
    </p:spTree>
    <p:extLst>
      <p:ext uri="{BB962C8B-B14F-4D97-AF65-F5344CB8AC3E}">
        <p14:creationId xmlns:p14="http://schemas.microsoft.com/office/powerpoint/2010/main" val="4237857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0CEEA3F-3E48-45F4-92A8-2BAFF318B85A}" type="datetimeFigureOut">
              <a:rPr lang="en-US" smtClean="0"/>
              <a:t>6/4/2018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3CA098-1423-4E69-B6BF-485FA8D5EEB8}" type="slidenum">
              <a:rPr lang="en-US" smtClean="0"/>
              <a:t>‹#›</a:t>
            </a:fld>
            <a:endParaRPr lang="en-US"/>
          </a:p>
        </p:txBody>
      </p:sp>
    </p:spTree>
    <p:extLst>
      <p:ext uri="{BB962C8B-B14F-4D97-AF65-F5344CB8AC3E}">
        <p14:creationId xmlns:p14="http://schemas.microsoft.com/office/powerpoint/2010/main" val="17128542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0CEEA3F-3E48-45F4-92A8-2BAFF318B85A}" type="datetimeFigureOut">
              <a:rPr lang="en-US" smtClean="0"/>
              <a:t>6/4/2018</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63CA098-1423-4E69-B6BF-485FA8D5EEB8}" type="slidenum">
              <a:rPr lang="en-US" smtClean="0"/>
              <a:t>‹#›</a:t>
            </a:fld>
            <a:endParaRPr lang="en-US"/>
          </a:p>
        </p:txBody>
      </p:sp>
    </p:spTree>
    <p:extLst>
      <p:ext uri="{BB962C8B-B14F-4D97-AF65-F5344CB8AC3E}">
        <p14:creationId xmlns:p14="http://schemas.microsoft.com/office/powerpoint/2010/main" val="2358892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0CEEA3F-3E48-45F4-92A8-2BAFF318B85A}"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3CA098-1423-4E69-B6BF-485FA8D5EEB8}" type="slidenum">
              <a:rPr lang="en-US" smtClean="0"/>
              <a:t>‹#›</a:t>
            </a:fld>
            <a:endParaRPr lang="en-US"/>
          </a:p>
        </p:txBody>
      </p:sp>
    </p:spTree>
    <p:extLst>
      <p:ext uri="{BB962C8B-B14F-4D97-AF65-F5344CB8AC3E}">
        <p14:creationId xmlns:p14="http://schemas.microsoft.com/office/powerpoint/2010/main" val="24893212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0CEEA3F-3E48-45F4-92A8-2BAFF318B85A}"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63CA098-1423-4E69-B6BF-485FA8D5EEB8}" type="slidenum">
              <a:rPr lang="en-US" smtClean="0"/>
              <a:t>‹#›</a:t>
            </a:fld>
            <a:endParaRPr lang="en-US"/>
          </a:p>
        </p:txBody>
      </p:sp>
    </p:spTree>
    <p:extLst>
      <p:ext uri="{BB962C8B-B14F-4D97-AF65-F5344CB8AC3E}">
        <p14:creationId xmlns:p14="http://schemas.microsoft.com/office/powerpoint/2010/main" val="2012748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CEEA3F-3E48-45F4-92A8-2BAFF318B85A}"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3CA098-1423-4E69-B6BF-485FA8D5EEB8}" type="slidenum">
              <a:rPr lang="en-US" smtClean="0"/>
              <a:t>‹#›</a:t>
            </a:fld>
            <a:endParaRPr lang="en-US"/>
          </a:p>
        </p:txBody>
      </p:sp>
    </p:spTree>
    <p:extLst>
      <p:ext uri="{BB962C8B-B14F-4D97-AF65-F5344CB8AC3E}">
        <p14:creationId xmlns:p14="http://schemas.microsoft.com/office/powerpoint/2010/main" val="3040688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0CEEA3F-3E48-45F4-92A8-2BAFF318B85A}"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63CA098-1423-4E69-B6BF-485FA8D5EEB8}" type="slidenum">
              <a:rPr lang="en-US" smtClean="0"/>
              <a:t>‹#›</a:t>
            </a:fld>
            <a:endParaRPr lang="en-US"/>
          </a:p>
        </p:txBody>
      </p:sp>
    </p:spTree>
    <p:extLst>
      <p:ext uri="{BB962C8B-B14F-4D97-AF65-F5344CB8AC3E}">
        <p14:creationId xmlns:p14="http://schemas.microsoft.com/office/powerpoint/2010/main" val="4198194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0CEEA3F-3E48-45F4-92A8-2BAFF318B85A}" type="datetimeFigureOut">
              <a:rPr lang="en-US" smtClean="0"/>
              <a:t>6/4/2018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3CA098-1423-4E69-B6BF-485FA8D5EEB8}" type="slidenum">
              <a:rPr lang="en-US" smtClean="0"/>
              <a:t>‹#›</a:t>
            </a:fld>
            <a:endParaRPr lang="en-US"/>
          </a:p>
        </p:txBody>
      </p:sp>
    </p:spTree>
    <p:extLst>
      <p:ext uri="{BB962C8B-B14F-4D97-AF65-F5344CB8AC3E}">
        <p14:creationId xmlns:p14="http://schemas.microsoft.com/office/powerpoint/2010/main" val="3532509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0CEEA3F-3E48-45F4-92A8-2BAFF318B85A}" type="datetimeFigureOut">
              <a:rPr lang="en-US" smtClean="0"/>
              <a:t>6/4/2018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3CA098-1423-4E69-B6BF-485FA8D5EEB8}" type="slidenum">
              <a:rPr lang="en-US" smtClean="0"/>
              <a:t>‹#›</a:t>
            </a:fld>
            <a:endParaRPr lang="en-US"/>
          </a:p>
        </p:txBody>
      </p:sp>
    </p:spTree>
    <p:extLst>
      <p:ext uri="{BB962C8B-B14F-4D97-AF65-F5344CB8AC3E}">
        <p14:creationId xmlns:p14="http://schemas.microsoft.com/office/powerpoint/2010/main" val="1579718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0CEEA3F-3E48-45F4-92A8-2BAFF318B85A}" type="datetimeFigureOut">
              <a:rPr lang="en-US" smtClean="0"/>
              <a:t>6/4/2018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3CA098-1423-4E69-B6BF-485FA8D5EEB8}" type="slidenum">
              <a:rPr lang="en-US" smtClean="0"/>
              <a:t>‹#›</a:t>
            </a:fld>
            <a:endParaRPr lang="en-US"/>
          </a:p>
        </p:txBody>
      </p:sp>
    </p:spTree>
    <p:extLst>
      <p:ext uri="{BB962C8B-B14F-4D97-AF65-F5344CB8AC3E}">
        <p14:creationId xmlns:p14="http://schemas.microsoft.com/office/powerpoint/2010/main" val="1190642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CEEA3F-3E48-45F4-92A8-2BAFF318B85A}" type="datetimeFigureOut">
              <a:rPr lang="en-US" smtClean="0"/>
              <a:t>6/4/2018</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63CA098-1423-4E69-B6BF-485FA8D5EEB8}" type="slidenum">
              <a:rPr lang="en-US" smtClean="0"/>
              <a:t>‹#›</a:t>
            </a:fld>
            <a:endParaRPr lang="en-US"/>
          </a:p>
        </p:txBody>
      </p:sp>
    </p:spTree>
    <p:extLst>
      <p:ext uri="{BB962C8B-B14F-4D97-AF65-F5344CB8AC3E}">
        <p14:creationId xmlns:p14="http://schemas.microsoft.com/office/powerpoint/2010/main" val="881676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0CEEA3F-3E48-45F4-92A8-2BAFF318B85A}" type="datetimeFigureOut">
              <a:rPr lang="en-US" smtClean="0"/>
              <a:t>6/4/2018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63CA098-1423-4E69-B6BF-485FA8D5EEB8}" type="slidenum">
              <a:rPr lang="en-US" smtClean="0"/>
              <a:t>‹#›</a:t>
            </a:fld>
            <a:endParaRPr lang="en-US"/>
          </a:p>
        </p:txBody>
      </p:sp>
    </p:spTree>
    <p:extLst>
      <p:ext uri="{BB962C8B-B14F-4D97-AF65-F5344CB8AC3E}">
        <p14:creationId xmlns:p14="http://schemas.microsoft.com/office/powerpoint/2010/main" val="1466574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0CEEA3F-3E48-45F4-92A8-2BAFF318B85A}" type="datetimeFigureOut">
              <a:rPr lang="en-US" smtClean="0"/>
              <a:t>6/4/2018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63CA098-1423-4E69-B6BF-485FA8D5EEB8}" type="slidenum">
              <a:rPr lang="en-US" smtClean="0"/>
              <a:t>‹#›</a:t>
            </a:fld>
            <a:endParaRPr lang="en-US"/>
          </a:p>
        </p:txBody>
      </p:sp>
    </p:spTree>
    <p:extLst>
      <p:ext uri="{BB962C8B-B14F-4D97-AF65-F5344CB8AC3E}">
        <p14:creationId xmlns:p14="http://schemas.microsoft.com/office/powerpoint/2010/main" val="3218985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0CEEA3F-3E48-45F4-92A8-2BAFF318B85A}" type="datetimeFigureOut">
              <a:rPr lang="en-US" smtClean="0"/>
              <a:t>6/4/2018</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63CA098-1423-4E69-B6BF-485FA8D5EEB8}" type="slidenum">
              <a:rPr lang="en-US" smtClean="0"/>
              <a:t>‹#›</a:t>
            </a:fld>
            <a:endParaRPr lang="en-US"/>
          </a:p>
        </p:txBody>
      </p:sp>
    </p:spTree>
    <p:extLst>
      <p:ext uri="{BB962C8B-B14F-4D97-AF65-F5344CB8AC3E}">
        <p14:creationId xmlns:p14="http://schemas.microsoft.com/office/powerpoint/2010/main" val="13296035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 JS</a:t>
            </a:r>
            <a:endParaRPr lang="en-US" dirty="0"/>
          </a:p>
        </p:txBody>
      </p:sp>
      <p:sp>
        <p:nvSpPr>
          <p:cNvPr id="3" name="Subtitle 2"/>
          <p:cNvSpPr>
            <a:spLocks noGrp="1"/>
          </p:cNvSpPr>
          <p:nvPr>
            <p:ph type="subTitle" idx="1"/>
          </p:nvPr>
        </p:nvSpPr>
        <p:spPr/>
        <p:txBody>
          <a:bodyPr/>
          <a:lstStyle/>
          <a:p>
            <a:r>
              <a:rPr lang="en-US" dirty="0" smtClean="0"/>
              <a:t>By: Professor Hawkins</a:t>
            </a:r>
            <a:endParaRPr lang="en-US" dirty="0"/>
          </a:p>
        </p:txBody>
      </p:sp>
    </p:spTree>
    <p:extLst>
      <p:ext uri="{BB962C8B-B14F-4D97-AF65-F5344CB8AC3E}">
        <p14:creationId xmlns:p14="http://schemas.microsoft.com/office/powerpoint/2010/main" val="20885031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JS </a:t>
            </a:r>
            <a:r>
              <a:rPr lang="en-US" dirty="0"/>
              <a:t>Directives</a:t>
            </a:r>
          </a:p>
        </p:txBody>
      </p:sp>
      <p:sp>
        <p:nvSpPr>
          <p:cNvPr id="3" name="Content Placeholder 2"/>
          <p:cNvSpPr>
            <a:spLocks noGrp="1"/>
          </p:cNvSpPr>
          <p:nvPr>
            <p:ph idx="1"/>
          </p:nvPr>
        </p:nvSpPr>
        <p:spPr/>
        <p:txBody>
          <a:bodyPr>
            <a:normAutofit fontScale="25000" lnSpcReduction="20000"/>
          </a:bodyPr>
          <a:lstStyle/>
          <a:p>
            <a:endParaRPr lang="en-US" dirty="0" smtClean="0"/>
          </a:p>
          <a:p>
            <a:r>
              <a:rPr lang="en-US" sz="4900" b="1" dirty="0" smtClean="0"/>
              <a:t>ng-controller</a:t>
            </a:r>
            <a:r>
              <a:rPr lang="en-US" sz="4900" b="1" dirty="0" smtClean="0">
                <a:sym typeface="Wingdings" panose="05000000000000000000" pitchFamily="2" charset="2"/>
              </a:rPr>
              <a:t> Directive adds a controller to your application. In the controller you can write code, and make functions and variables, which will be parts of an object, available inside the current HTML element. In AngularJS this object is called a scope.</a:t>
            </a:r>
          </a:p>
          <a:p>
            <a:r>
              <a:rPr lang="en-US" sz="4500" b="1" dirty="0" smtClean="0">
                <a:sym typeface="Wingdings" panose="05000000000000000000" pitchFamily="2" charset="2"/>
              </a:rPr>
              <a:t>Ex</a:t>
            </a:r>
            <a:r>
              <a:rPr lang="en-US" sz="4500" b="1" dirty="0">
                <a:sym typeface="Wingdings" panose="05000000000000000000" pitchFamily="2" charset="2"/>
              </a:rPr>
              <a:t>: &lt;html&gt;</a:t>
            </a:r>
          </a:p>
          <a:p>
            <a:pPr>
              <a:lnSpc>
                <a:spcPct val="120000"/>
              </a:lnSpc>
              <a:spcBef>
                <a:spcPts val="0"/>
              </a:spcBef>
              <a:spcAft>
                <a:spcPts val="0"/>
              </a:spcAft>
            </a:pPr>
            <a:r>
              <a:rPr lang="en-US" sz="4500" b="1" dirty="0">
                <a:sym typeface="Wingdings" panose="05000000000000000000" pitchFamily="2" charset="2"/>
              </a:rPr>
              <a:t>&lt;script </a:t>
            </a:r>
            <a:r>
              <a:rPr lang="en-US" sz="4500" b="1" dirty="0" err="1">
                <a:sym typeface="Wingdings" panose="05000000000000000000" pitchFamily="2" charset="2"/>
              </a:rPr>
              <a:t>src</a:t>
            </a:r>
            <a:r>
              <a:rPr lang="en-US" sz="4500" b="1" dirty="0">
                <a:sym typeface="Wingdings" panose="05000000000000000000" pitchFamily="2" charset="2"/>
              </a:rPr>
              <a:t>="https://ajax.googleapis.com/ajax/libs/</a:t>
            </a:r>
            <a:r>
              <a:rPr lang="en-US" sz="4500" b="1" dirty="0" err="1">
                <a:sym typeface="Wingdings" panose="05000000000000000000" pitchFamily="2" charset="2"/>
              </a:rPr>
              <a:t>angularjs</a:t>
            </a:r>
            <a:r>
              <a:rPr lang="en-US" sz="4500" b="1" dirty="0">
                <a:sym typeface="Wingdings" panose="05000000000000000000" pitchFamily="2" charset="2"/>
              </a:rPr>
              <a:t>/1.6.9/angular.min.js"&gt;&lt;/script&gt;</a:t>
            </a:r>
          </a:p>
          <a:p>
            <a:pPr>
              <a:lnSpc>
                <a:spcPct val="120000"/>
              </a:lnSpc>
              <a:spcBef>
                <a:spcPts val="0"/>
              </a:spcBef>
              <a:spcAft>
                <a:spcPts val="0"/>
              </a:spcAft>
            </a:pPr>
            <a:r>
              <a:rPr lang="en-US" sz="4500" b="1" dirty="0">
                <a:sym typeface="Wingdings" panose="05000000000000000000" pitchFamily="2" charset="2"/>
              </a:rPr>
              <a:t>&lt;body</a:t>
            </a:r>
            <a:r>
              <a:rPr lang="en-US" sz="4500" b="1" dirty="0" smtClean="0">
                <a:sym typeface="Wingdings" panose="05000000000000000000" pitchFamily="2" charset="2"/>
              </a:rPr>
              <a:t>&gt;</a:t>
            </a:r>
            <a:endParaRPr lang="en-US" sz="4500" b="1" dirty="0">
              <a:sym typeface="Wingdings" panose="05000000000000000000" pitchFamily="2" charset="2"/>
            </a:endParaRPr>
          </a:p>
          <a:p>
            <a:pPr>
              <a:lnSpc>
                <a:spcPct val="120000"/>
              </a:lnSpc>
              <a:spcBef>
                <a:spcPts val="0"/>
              </a:spcBef>
              <a:spcAft>
                <a:spcPts val="0"/>
              </a:spcAft>
            </a:pPr>
            <a:r>
              <a:rPr lang="en-US" sz="4500" b="1" dirty="0">
                <a:sym typeface="Wingdings" panose="05000000000000000000" pitchFamily="2" charset="2"/>
              </a:rPr>
              <a:t>&lt;div ng-app="</a:t>
            </a:r>
            <a:r>
              <a:rPr lang="en-US" sz="4500" b="1" dirty="0" err="1">
                <a:sym typeface="Wingdings" panose="05000000000000000000" pitchFamily="2" charset="2"/>
              </a:rPr>
              <a:t>myApp</a:t>
            </a:r>
            <a:r>
              <a:rPr lang="en-US" sz="4500" b="1" dirty="0">
                <a:sym typeface="Wingdings" panose="05000000000000000000" pitchFamily="2" charset="2"/>
              </a:rPr>
              <a:t>" ng-controller="</a:t>
            </a:r>
            <a:r>
              <a:rPr lang="en-US" sz="4500" b="1" dirty="0" err="1">
                <a:sym typeface="Wingdings" panose="05000000000000000000" pitchFamily="2" charset="2"/>
              </a:rPr>
              <a:t>myCtrl</a:t>
            </a:r>
            <a:r>
              <a:rPr lang="en-US" sz="4500" b="1" dirty="0" smtClean="0">
                <a:sym typeface="Wingdings" panose="05000000000000000000" pitchFamily="2" charset="2"/>
              </a:rPr>
              <a:t>"&gt;</a:t>
            </a:r>
            <a:endParaRPr lang="en-US" sz="4500" b="1" dirty="0">
              <a:sym typeface="Wingdings" panose="05000000000000000000" pitchFamily="2" charset="2"/>
            </a:endParaRPr>
          </a:p>
          <a:p>
            <a:pPr>
              <a:lnSpc>
                <a:spcPct val="120000"/>
              </a:lnSpc>
              <a:spcBef>
                <a:spcPts val="0"/>
              </a:spcBef>
              <a:spcAft>
                <a:spcPts val="0"/>
              </a:spcAft>
            </a:pPr>
            <a:r>
              <a:rPr lang="en-US" sz="4500" b="1" dirty="0">
                <a:sym typeface="Wingdings" panose="05000000000000000000" pitchFamily="2" charset="2"/>
              </a:rPr>
              <a:t>Full Name: {{</a:t>
            </a:r>
            <a:r>
              <a:rPr lang="en-US" sz="4500" b="1" dirty="0" err="1">
                <a:sym typeface="Wingdings" panose="05000000000000000000" pitchFamily="2" charset="2"/>
              </a:rPr>
              <a:t>firstName</a:t>
            </a:r>
            <a:r>
              <a:rPr lang="en-US" sz="4500" b="1" dirty="0">
                <a:sym typeface="Wingdings" panose="05000000000000000000" pitchFamily="2" charset="2"/>
              </a:rPr>
              <a:t> + " " + </a:t>
            </a:r>
            <a:r>
              <a:rPr lang="en-US" sz="4500" b="1" dirty="0" err="1">
                <a:sym typeface="Wingdings" panose="05000000000000000000" pitchFamily="2" charset="2"/>
              </a:rPr>
              <a:t>lastName</a:t>
            </a:r>
            <a:r>
              <a:rPr lang="en-US" sz="4500" b="1" dirty="0" smtClean="0">
                <a:sym typeface="Wingdings" panose="05000000000000000000" pitchFamily="2" charset="2"/>
              </a:rPr>
              <a:t>}}</a:t>
            </a:r>
            <a:endParaRPr lang="en-US" sz="4500" b="1" dirty="0">
              <a:sym typeface="Wingdings" panose="05000000000000000000" pitchFamily="2" charset="2"/>
            </a:endParaRPr>
          </a:p>
          <a:p>
            <a:pPr>
              <a:lnSpc>
                <a:spcPct val="120000"/>
              </a:lnSpc>
              <a:spcBef>
                <a:spcPts val="0"/>
              </a:spcBef>
              <a:spcAft>
                <a:spcPts val="0"/>
              </a:spcAft>
            </a:pPr>
            <a:r>
              <a:rPr lang="en-US" sz="4500" b="1" dirty="0">
                <a:sym typeface="Wingdings" panose="05000000000000000000" pitchFamily="2" charset="2"/>
              </a:rPr>
              <a:t>&lt;/div</a:t>
            </a:r>
            <a:r>
              <a:rPr lang="en-US" sz="4500" b="1" dirty="0" smtClean="0">
                <a:sym typeface="Wingdings" panose="05000000000000000000" pitchFamily="2" charset="2"/>
              </a:rPr>
              <a:t>&gt;</a:t>
            </a:r>
            <a:endParaRPr lang="en-US" sz="4500" b="1" dirty="0">
              <a:sym typeface="Wingdings" panose="05000000000000000000" pitchFamily="2" charset="2"/>
            </a:endParaRPr>
          </a:p>
          <a:p>
            <a:pPr>
              <a:lnSpc>
                <a:spcPct val="120000"/>
              </a:lnSpc>
              <a:spcBef>
                <a:spcPts val="0"/>
              </a:spcBef>
              <a:spcAft>
                <a:spcPts val="0"/>
              </a:spcAft>
            </a:pPr>
            <a:r>
              <a:rPr lang="en-US" sz="4500" b="1" dirty="0">
                <a:sym typeface="Wingdings" panose="05000000000000000000" pitchFamily="2" charset="2"/>
              </a:rPr>
              <a:t>&lt;script&gt;</a:t>
            </a:r>
          </a:p>
          <a:p>
            <a:pPr>
              <a:lnSpc>
                <a:spcPct val="120000"/>
              </a:lnSpc>
              <a:spcBef>
                <a:spcPts val="0"/>
              </a:spcBef>
              <a:spcAft>
                <a:spcPts val="0"/>
              </a:spcAft>
            </a:pPr>
            <a:r>
              <a:rPr lang="en-US" sz="4500" b="1" dirty="0" err="1">
                <a:sym typeface="Wingdings" panose="05000000000000000000" pitchFamily="2" charset="2"/>
              </a:rPr>
              <a:t>var</a:t>
            </a:r>
            <a:r>
              <a:rPr lang="en-US" sz="4500" b="1" dirty="0">
                <a:sym typeface="Wingdings" panose="05000000000000000000" pitchFamily="2" charset="2"/>
              </a:rPr>
              <a:t> app = </a:t>
            </a:r>
            <a:r>
              <a:rPr lang="en-US" sz="4500" b="1" dirty="0" err="1">
                <a:sym typeface="Wingdings" panose="05000000000000000000" pitchFamily="2" charset="2"/>
              </a:rPr>
              <a:t>angular.module</a:t>
            </a:r>
            <a:r>
              <a:rPr lang="en-US" sz="4500" b="1" dirty="0">
                <a:sym typeface="Wingdings" panose="05000000000000000000" pitchFamily="2" charset="2"/>
              </a:rPr>
              <a:t>('</a:t>
            </a:r>
            <a:r>
              <a:rPr lang="en-US" sz="4500" b="1" dirty="0" err="1">
                <a:sym typeface="Wingdings" panose="05000000000000000000" pitchFamily="2" charset="2"/>
              </a:rPr>
              <a:t>myApp</a:t>
            </a:r>
            <a:r>
              <a:rPr lang="en-US" sz="4500" b="1" dirty="0">
                <a:sym typeface="Wingdings" panose="05000000000000000000" pitchFamily="2" charset="2"/>
              </a:rPr>
              <a:t>', []);</a:t>
            </a:r>
          </a:p>
          <a:p>
            <a:pPr>
              <a:lnSpc>
                <a:spcPct val="120000"/>
              </a:lnSpc>
              <a:spcBef>
                <a:spcPts val="0"/>
              </a:spcBef>
              <a:spcAft>
                <a:spcPts val="0"/>
              </a:spcAft>
            </a:pPr>
            <a:r>
              <a:rPr lang="en-US" sz="4500" b="1" dirty="0" err="1">
                <a:sym typeface="Wingdings" panose="05000000000000000000" pitchFamily="2" charset="2"/>
              </a:rPr>
              <a:t>app.controller</a:t>
            </a:r>
            <a:r>
              <a:rPr lang="en-US" sz="4500" b="1" dirty="0">
                <a:sym typeface="Wingdings" panose="05000000000000000000" pitchFamily="2" charset="2"/>
              </a:rPr>
              <a:t>('</a:t>
            </a:r>
            <a:r>
              <a:rPr lang="en-US" sz="4500" b="1" dirty="0" err="1">
                <a:sym typeface="Wingdings" panose="05000000000000000000" pitchFamily="2" charset="2"/>
              </a:rPr>
              <a:t>myCtrl</a:t>
            </a:r>
            <a:r>
              <a:rPr lang="en-US" sz="4500" b="1" dirty="0">
                <a:sym typeface="Wingdings" panose="05000000000000000000" pitchFamily="2" charset="2"/>
              </a:rPr>
              <a:t>', function($scope) {</a:t>
            </a:r>
          </a:p>
          <a:p>
            <a:pPr>
              <a:lnSpc>
                <a:spcPct val="120000"/>
              </a:lnSpc>
              <a:spcBef>
                <a:spcPts val="0"/>
              </a:spcBef>
              <a:spcAft>
                <a:spcPts val="0"/>
              </a:spcAft>
            </a:pPr>
            <a:r>
              <a:rPr lang="en-US" sz="4500" b="1" dirty="0">
                <a:sym typeface="Wingdings" panose="05000000000000000000" pitchFamily="2" charset="2"/>
              </a:rPr>
              <a:t>    $</a:t>
            </a:r>
            <a:r>
              <a:rPr lang="en-US" sz="4500" b="1" dirty="0" err="1">
                <a:sym typeface="Wingdings" panose="05000000000000000000" pitchFamily="2" charset="2"/>
              </a:rPr>
              <a:t>scope.firstName</a:t>
            </a:r>
            <a:r>
              <a:rPr lang="en-US" sz="4500" b="1" dirty="0">
                <a:sym typeface="Wingdings" panose="05000000000000000000" pitchFamily="2" charset="2"/>
              </a:rPr>
              <a:t> = "John";</a:t>
            </a:r>
          </a:p>
          <a:p>
            <a:pPr>
              <a:lnSpc>
                <a:spcPct val="120000"/>
              </a:lnSpc>
              <a:spcBef>
                <a:spcPts val="0"/>
              </a:spcBef>
              <a:spcAft>
                <a:spcPts val="0"/>
              </a:spcAft>
            </a:pPr>
            <a:r>
              <a:rPr lang="en-US" sz="4500" b="1" dirty="0">
                <a:sym typeface="Wingdings" panose="05000000000000000000" pitchFamily="2" charset="2"/>
              </a:rPr>
              <a:t>    $</a:t>
            </a:r>
            <a:r>
              <a:rPr lang="en-US" sz="4500" b="1" dirty="0" err="1">
                <a:sym typeface="Wingdings" panose="05000000000000000000" pitchFamily="2" charset="2"/>
              </a:rPr>
              <a:t>scope.lastName</a:t>
            </a:r>
            <a:r>
              <a:rPr lang="en-US" sz="4500" b="1" dirty="0">
                <a:sym typeface="Wingdings" panose="05000000000000000000" pitchFamily="2" charset="2"/>
              </a:rPr>
              <a:t> = "Doe";</a:t>
            </a:r>
          </a:p>
          <a:p>
            <a:pPr>
              <a:lnSpc>
                <a:spcPct val="120000"/>
              </a:lnSpc>
              <a:spcBef>
                <a:spcPts val="0"/>
              </a:spcBef>
              <a:spcAft>
                <a:spcPts val="0"/>
              </a:spcAft>
            </a:pPr>
            <a:r>
              <a:rPr lang="en-US" sz="4500" b="1" dirty="0">
                <a:sym typeface="Wingdings" panose="05000000000000000000" pitchFamily="2" charset="2"/>
              </a:rPr>
              <a:t>});</a:t>
            </a:r>
          </a:p>
          <a:p>
            <a:pPr>
              <a:lnSpc>
                <a:spcPct val="120000"/>
              </a:lnSpc>
              <a:spcBef>
                <a:spcPts val="0"/>
              </a:spcBef>
              <a:spcAft>
                <a:spcPts val="0"/>
              </a:spcAft>
            </a:pPr>
            <a:r>
              <a:rPr lang="en-US" sz="4500" b="1" dirty="0">
                <a:sym typeface="Wingdings" panose="05000000000000000000" pitchFamily="2" charset="2"/>
              </a:rPr>
              <a:t>&lt;/script</a:t>
            </a:r>
            <a:r>
              <a:rPr lang="en-US" sz="4500" b="1" dirty="0" smtClean="0">
                <a:sym typeface="Wingdings" panose="05000000000000000000" pitchFamily="2" charset="2"/>
              </a:rPr>
              <a:t>&gt;</a:t>
            </a:r>
            <a:endParaRPr lang="en-US" sz="4500" b="1" dirty="0">
              <a:sym typeface="Wingdings" panose="05000000000000000000" pitchFamily="2" charset="2"/>
            </a:endParaRPr>
          </a:p>
          <a:p>
            <a:pPr>
              <a:lnSpc>
                <a:spcPct val="120000"/>
              </a:lnSpc>
              <a:spcBef>
                <a:spcPts val="0"/>
              </a:spcBef>
              <a:spcAft>
                <a:spcPts val="0"/>
              </a:spcAft>
            </a:pPr>
            <a:r>
              <a:rPr lang="en-US" sz="4500" b="1" dirty="0">
                <a:sym typeface="Wingdings" panose="05000000000000000000" pitchFamily="2" charset="2"/>
              </a:rPr>
              <a:t>&lt;p&gt;This example shows how to define a controller, and how to use variables made for the scope.&lt;/p</a:t>
            </a:r>
            <a:r>
              <a:rPr lang="en-US" sz="4500" b="1" dirty="0" smtClean="0">
                <a:sym typeface="Wingdings" panose="05000000000000000000" pitchFamily="2" charset="2"/>
              </a:rPr>
              <a:t>&gt;</a:t>
            </a:r>
            <a:endParaRPr lang="en-US" sz="4500" b="1" dirty="0">
              <a:sym typeface="Wingdings" panose="05000000000000000000" pitchFamily="2" charset="2"/>
            </a:endParaRPr>
          </a:p>
          <a:p>
            <a:pPr>
              <a:lnSpc>
                <a:spcPct val="120000"/>
              </a:lnSpc>
              <a:spcBef>
                <a:spcPts val="0"/>
              </a:spcBef>
              <a:spcAft>
                <a:spcPts val="0"/>
              </a:spcAft>
            </a:pPr>
            <a:r>
              <a:rPr lang="en-US" sz="4500" b="1" dirty="0">
                <a:sym typeface="Wingdings" panose="05000000000000000000" pitchFamily="2" charset="2"/>
              </a:rPr>
              <a:t>&lt;/body&gt;</a:t>
            </a:r>
          </a:p>
          <a:p>
            <a:pPr>
              <a:lnSpc>
                <a:spcPct val="120000"/>
              </a:lnSpc>
              <a:spcBef>
                <a:spcPts val="0"/>
              </a:spcBef>
              <a:spcAft>
                <a:spcPts val="0"/>
              </a:spcAft>
            </a:pPr>
            <a:r>
              <a:rPr lang="en-US" sz="4500" b="1" dirty="0">
                <a:sym typeface="Wingdings" panose="05000000000000000000" pitchFamily="2" charset="2"/>
              </a:rPr>
              <a:t>&lt;/html&gt;</a:t>
            </a:r>
          </a:p>
          <a:p>
            <a:pPr>
              <a:lnSpc>
                <a:spcPct val="120000"/>
              </a:lnSpc>
              <a:spcBef>
                <a:spcPts val="0"/>
              </a:spcBef>
              <a:spcAft>
                <a:spcPts val="0"/>
              </a:spcAft>
            </a:pPr>
            <a:endParaRPr lang="en-US" sz="3200" b="1" dirty="0">
              <a:sym typeface="Wingdings" panose="05000000000000000000" pitchFamily="2" charset="2"/>
            </a:endParaRPr>
          </a:p>
          <a:p>
            <a:pPr>
              <a:lnSpc>
                <a:spcPct val="120000"/>
              </a:lnSpc>
              <a:spcBef>
                <a:spcPts val="0"/>
              </a:spcBef>
              <a:spcAft>
                <a:spcPts val="0"/>
              </a:spcAft>
            </a:pPr>
            <a:endParaRPr lang="en-US" sz="3200" b="1" dirty="0">
              <a:sym typeface="Wingdings" panose="05000000000000000000" pitchFamily="2" charset="2"/>
            </a:endParaRPr>
          </a:p>
          <a:p>
            <a:pPr>
              <a:lnSpc>
                <a:spcPct val="120000"/>
              </a:lnSpc>
              <a:spcBef>
                <a:spcPts val="0"/>
              </a:spcBef>
              <a:spcAft>
                <a:spcPts val="0"/>
              </a:spcAft>
            </a:pPr>
            <a:endParaRPr lang="en-US" sz="3200" dirty="0"/>
          </a:p>
        </p:txBody>
      </p:sp>
    </p:spTree>
    <p:extLst>
      <p:ext uri="{BB962C8B-B14F-4D97-AF65-F5344CB8AC3E}">
        <p14:creationId xmlns:p14="http://schemas.microsoft.com/office/powerpoint/2010/main" val="4028204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Create a Project</a:t>
            </a:r>
            <a:endParaRPr lang="en-US" dirty="0"/>
          </a:p>
        </p:txBody>
      </p:sp>
      <p:sp>
        <p:nvSpPr>
          <p:cNvPr id="3" name="Content Placeholder 2"/>
          <p:cNvSpPr>
            <a:spLocks noGrp="1"/>
          </p:cNvSpPr>
          <p:nvPr>
            <p:ph idx="1"/>
          </p:nvPr>
        </p:nvSpPr>
        <p:spPr/>
        <p:txBody>
          <a:bodyPr/>
          <a:lstStyle/>
          <a:p>
            <a:r>
              <a:rPr lang="en-US" dirty="0" smtClean="0"/>
              <a:t>When you create a project make sure it is empty</a:t>
            </a:r>
          </a:p>
          <a:p>
            <a:r>
              <a:rPr lang="en-US" dirty="0" smtClean="0"/>
              <a:t>You will need .html </a:t>
            </a:r>
          </a:p>
          <a:p>
            <a:r>
              <a:rPr lang="en-US" dirty="0" smtClean="0"/>
              <a:t>You will need .</a:t>
            </a:r>
            <a:r>
              <a:rPr lang="en-US" dirty="0" err="1" smtClean="0"/>
              <a:t>js</a:t>
            </a:r>
            <a:r>
              <a:rPr lang="en-US" dirty="0" smtClean="0"/>
              <a:t> for the controller.</a:t>
            </a:r>
            <a:endParaRPr lang="en-US" dirty="0"/>
          </a:p>
        </p:txBody>
      </p:sp>
    </p:spTree>
    <p:extLst>
      <p:ext uri="{BB962C8B-B14F-4D97-AF65-F5344CB8AC3E}">
        <p14:creationId xmlns:p14="http://schemas.microsoft.com/office/powerpoint/2010/main" val="3700370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AngularJS</a:t>
            </a:r>
            <a:endParaRPr lang="en-US" dirty="0"/>
          </a:p>
        </p:txBody>
      </p:sp>
      <p:sp>
        <p:nvSpPr>
          <p:cNvPr id="3" name="Content Placeholder 2"/>
          <p:cNvSpPr>
            <a:spLocks noGrp="1"/>
          </p:cNvSpPr>
          <p:nvPr>
            <p:ph idx="1"/>
          </p:nvPr>
        </p:nvSpPr>
        <p:spPr/>
        <p:txBody>
          <a:bodyPr/>
          <a:lstStyle/>
          <a:p>
            <a:r>
              <a:rPr lang="en-US" dirty="0"/>
              <a:t>I</a:t>
            </a:r>
            <a:r>
              <a:rPr lang="en-US" dirty="0" smtClean="0"/>
              <a:t>s </a:t>
            </a:r>
            <a:r>
              <a:rPr lang="en-US" dirty="0"/>
              <a:t>a JavaScript-based open-source front-end web application framework mainly maintained by </a:t>
            </a:r>
            <a:r>
              <a:rPr lang="en-US" b="1" dirty="0"/>
              <a:t>Google</a:t>
            </a:r>
            <a:r>
              <a:rPr lang="en-US" dirty="0"/>
              <a:t> </a:t>
            </a:r>
            <a:r>
              <a:rPr lang="en-US" dirty="0" smtClean="0"/>
              <a:t>Created in 2009</a:t>
            </a:r>
          </a:p>
          <a:p>
            <a:r>
              <a:rPr lang="en-US" dirty="0"/>
              <a:t>It aims to simplify both the development and the testing of such applications by providing a framework for client-side model–view–controller (MVC) and model–view–</a:t>
            </a:r>
            <a:r>
              <a:rPr lang="en-US" dirty="0" err="1"/>
              <a:t>viewmodel</a:t>
            </a:r>
            <a:r>
              <a:rPr lang="en-US" dirty="0"/>
              <a:t> (MVVM) architectures, along with components commonly used in </a:t>
            </a:r>
            <a:r>
              <a:rPr lang="en-US" u="sng" dirty="0"/>
              <a:t>rich Internet applications</a:t>
            </a:r>
            <a:r>
              <a:rPr lang="en-US" dirty="0"/>
              <a:t>.</a:t>
            </a:r>
            <a:endParaRPr lang="en-US" dirty="0" smtClean="0"/>
          </a:p>
          <a:p>
            <a:endParaRPr lang="en-US" dirty="0"/>
          </a:p>
        </p:txBody>
      </p:sp>
    </p:spTree>
    <p:extLst>
      <p:ext uri="{BB962C8B-B14F-4D97-AF65-F5344CB8AC3E}">
        <p14:creationId xmlns:p14="http://schemas.microsoft.com/office/powerpoint/2010/main" val="31040130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Model-View-Controller</a:t>
            </a:r>
            <a:endParaRPr lang="en-US" dirty="0"/>
          </a:p>
        </p:txBody>
      </p:sp>
      <p:sp>
        <p:nvSpPr>
          <p:cNvPr id="3" name="Content Placeholder 2"/>
          <p:cNvSpPr>
            <a:spLocks noGrp="1"/>
          </p:cNvSpPr>
          <p:nvPr>
            <p:ph idx="1"/>
          </p:nvPr>
        </p:nvSpPr>
        <p:spPr/>
        <p:txBody>
          <a:bodyPr>
            <a:normAutofit/>
          </a:bodyPr>
          <a:lstStyle/>
          <a:p>
            <a:r>
              <a:rPr lang="en-US" dirty="0"/>
              <a:t> is commonly used for developing software that divides an application into three interconnected parts. </a:t>
            </a:r>
            <a:endParaRPr lang="en-US" dirty="0" smtClean="0"/>
          </a:p>
          <a:p>
            <a:r>
              <a:rPr lang="en-US" dirty="0"/>
              <a:t>The model is responsible for managing the data of the application. It receives user input from the controller.</a:t>
            </a:r>
          </a:p>
          <a:p>
            <a:r>
              <a:rPr lang="en-US" dirty="0"/>
              <a:t>The view means presentation of the model in a particular format.</a:t>
            </a:r>
          </a:p>
          <a:p>
            <a:r>
              <a:rPr lang="en-US" dirty="0"/>
              <a:t>The controller responds to the user input and performs interactions on the data model objects. The controller receives the input, optionally validates it and then passes the input to the model.</a:t>
            </a:r>
          </a:p>
          <a:p>
            <a:endParaRPr lang="en-US" dirty="0"/>
          </a:p>
        </p:txBody>
      </p:sp>
    </p:spTree>
    <p:extLst>
      <p:ext uri="{BB962C8B-B14F-4D97-AF65-F5344CB8AC3E}">
        <p14:creationId xmlns:p14="http://schemas.microsoft.com/office/powerpoint/2010/main" val="9903621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on Data Types</a:t>
            </a:r>
            <a:endParaRPr lang="en-US" dirty="0"/>
          </a:p>
        </p:txBody>
      </p:sp>
      <p:sp>
        <p:nvSpPr>
          <p:cNvPr id="3" name="Content Placeholder 2"/>
          <p:cNvSpPr>
            <a:spLocks noGrp="1"/>
          </p:cNvSpPr>
          <p:nvPr>
            <p:ph idx="1"/>
          </p:nvPr>
        </p:nvSpPr>
        <p:spPr/>
        <p:txBody>
          <a:bodyPr/>
          <a:lstStyle/>
          <a:p>
            <a:r>
              <a:rPr lang="en-US" dirty="0" smtClean="0"/>
              <a:t>Angular supports 6 data types </a:t>
            </a:r>
            <a:r>
              <a:rPr lang="en-US" dirty="0" err="1" smtClean="0"/>
              <a:t>var,int,double,string,char,and</a:t>
            </a:r>
            <a:r>
              <a:rPr lang="en-US" dirty="0" smtClean="0"/>
              <a:t> Boolean. However </a:t>
            </a:r>
            <a:r>
              <a:rPr lang="en-US" dirty="0" err="1" smtClean="0"/>
              <a:t>var</a:t>
            </a:r>
            <a:r>
              <a:rPr lang="en-US" dirty="0" smtClean="0"/>
              <a:t> is mostly used.</a:t>
            </a:r>
          </a:p>
          <a:p>
            <a:endParaRPr lang="en-US" dirty="0"/>
          </a:p>
        </p:txBody>
      </p:sp>
    </p:spTree>
    <p:extLst>
      <p:ext uri="{BB962C8B-B14F-4D97-AF65-F5344CB8AC3E}">
        <p14:creationId xmlns:p14="http://schemas.microsoft.com/office/powerpoint/2010/main" val="5590947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JS </a:t>
            </a:r>
            <a:r>
              <a:rPr lang="en-US" dirty="0"/>
              <a:t>Directives</a:t>
            </a:r>
          </a:p>
        </p:txBody>
      </p:sp>
      <p:sp>
        <p:nvSpPr>
          <p:cNvPr id="3" name="Content Placeholder 2"/>
          <p:cNvSpPr>
            <a:spLocks noGrp="1"/>
          </p:cNvSpPr>
          <p:nvPr>
            <p:ph idx="1"/>
          </p:nvPr>
        </p:nvSpPr>
        <p:spPr/>
        <p:txBody>
          <a:bodyPr>
            <a:normAutofit fontScale="25000" lnSpcReduction="20000"/>
          </a:bodyPr>
          <a:lstStyle/>
          <a:p>
            <a:endParaRPr lang="en-US" dirty="0" smtClean="0"/>
          </a:p>
          <a:p>
            <a:r>
              <a:rPr lang="en-US" sz="6400" dirty="0" err="1" smtClean="0"/>
              <a:t>ng-model</a:t>
            </a:r>
            <a:r>
              <a:rPr lang="en-US" sz="6400" dirty="0" err="1" smtClean="0">
                <a:sym typeface="Wingdings" panose="05000000000000000000" pitchFamily="2" charset="2"/>
              </a:rPr>
              <a:t>Directive</a:t>
            </a:r>
            <a:r>
              <a:rPr lang="en-US" sz="6400" dirty="0" smtClean="0">
                <a:sym typeface="Wingdings" panose="05000000000000000000" pitchFamily="2" charset="2"/>
              </a:rPr>
              <a:t> binds an HTML form element to a variable in the scope.</a:t>
            </a:r>
            <a:r>
              <a:rPr lang="en-US" dirty="0" smtClean="0">
                <a:sym typeface="Wingdings" panose="05000000000000000000" pitchFamily="2" charset="2"/>
              </a:rPr>
              <a:t> </a:t>
            </a:r>
            <a:endParaRPr lang="en-US" sz="4800" dirty="0" smtClean="0">
              <a:sym typeface="Wingdings" panose="05000000000000000000" pitchFamily="2" charset="2"/>
            </a:endParaRPr>
          </a:p>
          <a:p>
            <a:pPr lvl="1">
              <a:lnSpc>
                <a:spcPct val="120000"/>
              </a:lnSpc>
              <a:spcBef>
                <a:spcPts val="0"/>
              </a:spcBef>
              <a:spcAft>
                <a:spcPts val="0"/>
              </a:spcAft>
            </a:pPr>
            <a:r>
              <a:rPr lang="en-US" sz="4500" b="1" dirty="0">
                <a:sym typeface="Wingdings" panose="05000000000000000000" pitchFamily="2" charset="2"/>
              </a:rPr>
              <a:t>Ex: &lt;html&gt;</a:t>
            </a:r>
          </a:p>
          <a:p>
            <a:pPr lvl="1">
              <a:lnSpc>
                <a:spcPct val="120000"/>
              </a:lnSpc>
              <a:spcBef>
                <a:spcPts val="0"/>
              </a:spcBef>
              <a:spcAft>
                <a:spcPts val="0"/>
              </a:spcAft>
            </a:pPr>
            <a:r>
              <a:rPr lang="en-US" sz="4500" b="1" dirty="0">
                <a:sym typeface="Wingdings" panose="05000000000000000000" pitchFamily="2" charset="2"/>
              </a:rPr>
              <a:t>&lt;script </a:t>
            </a:r>
            <a:r>
              <a:rPr lang="en-US" sz="4500" b="1" dirty="0" err="1">
                <a:sym typeface="Wingdings" panose="05000000000000000000" pitchFamily="2" charset="2"/>
              </a:rPr>
              <a:t>src</a:t>
            </a:r>
            <a:r>
              <a:rPr lang="en-US" sz="4500" b="1" dirty="0">
                <a:sym typeface="Wingdings" panose="05000000000000000000" pitchFamily="2" charset="2"/>
              </a:rPr>
              <a:t>="https://ajax.googleapis.com/ajax/libs/</a:t>
            </a:r>
            <a:r>
              <a:rPr lang="en-US" sz="4500" b="1" dirty="0" err="1">
                <a:sym typeface="Wingdings" panose="05000000000000000000" pitchFamily="2" charset="2"/>
              </a:rPr>
              <a:t>angularjs</a:t>
            </a:r>
            <a:r>
              <a:rPr lang="en-US" sz="4500" b="1" dirty="0">
                <a:sym typeface="Wingdings" panose="05000000000000000000" pitchFamily="2" charset="2"/>
              </a:rPr>
              <a:t>/1.6.9/angular.min.js"&gt;&lt;/script&gt;</a:t>
            </a:r>
          </a:p>
          <a:p>
            <a:pPr lvl="1">
              <a:lnSpc>
                <a:spcPct val="120000"/>
              </a:lnSpc>
              <a:spcBef>
                <a:spcPts val="0"/>
              </a:spcBef>
              <a:spcAft>
                <a:spcPts val="0"/>
              </a:spcAft>
            </a:pPr>
            <a:r>
              <a:rPr lang="en-US" sz="4500" b="1" dirty="0">
                <a:sym typeface="Wingdings" panose="05000000000000000000" pitchFamily="2" charset="2"/>
              </a:rPr>
              <a:t>&lt;body</a:t>
            </a:r>
            <a:r>
              <a:rPr lang="en-US" sz="4500" b="1" dirty="0" smtClean="0">
                <a:sym typeface="Wingdings" panose="05000000000000000000" pitchFamily="2" charset="2"/>
              </a:rPr>
              <a:t>&gt;</a:t>
            </a:r>
            <a:endParaRPr lang="en-US" sz="4500" b="1" dirty="0">
              <a:sym typeface="Wingdings" panose="05000000000000000000" pitchFamily="2" charset="2"/>
            </a:endParaRPr>
          </a:p>
          <a:p>
            <a:pPr lvl="1">
              <a:lnSpc>
                <a:spcPct val="120000"/>
              </a:lnSpc>
              <a:spcBef>
                <a:spcPts val="0"/>
              </a:spcBef>
              <a:spcAft>
                <a:spcPts val="0"/>
              </a:spcAft>
            </a:pPr>
            <a:r>
              <a:rPr lang="en-US" sz="4500" b="1" dirty="0">
                <a:sym typeface="Wingdings" panose="05000000000000000000" pitchFamily="2" charset="2"/>
              </a:rPr>
              <a:t>&lt;div ng-app="</a:t>
            </a:r>
            <a:r>
              <a:rPr lang="en-US" sz="4500" b="1" dirty="0" err="1">
                <a:sym typeface="Wingdings" panose="05000000000000000000" pitchFamily="2" charset="2"/>
              </a:rPr>
              <a:t>myApp</a:t>
            </a:r>
            <a:r>
              <a:rPr lang="en-US" sz="4500" b="1" dirty="0">
                <a:sym typeface="Wingdings" panose="05000000000000000000" pitchFamily="2" charset="2"/>
              </a:rPr>
              <a:t>" ng-controller="</a:t>
            </a:r>
            <a:r>
              <a:rPr lang="en-US" sz="4500" b="1" dirty="0" err="1">
                <a:sym typeface="Wingdings" panose="05000000000000000000" pitchFamily="2" charset="2"/>
              </a:rPr>
              <a:t>myCtrl</a:t>
            </a:r>
            <a:r>
              <a:rPr lang="en-US" sz="4500" b="1" dirty="0" smtClean="0">
                <a:sym typeface="Wingdings" panose="05000000000000000000" pitchFamily="2" charset="2"/>
              </a:rPr>
              <a:t>"&gt;</a:t>
            </a:r>
            <a:endParaRPr lang="en-US" sz="4500" b="1" dirty="0">
              <a:sym typeface="Wingdings" panose="05000000000000000000" pitchFamily="2" charset="2"/>
            </a:endParaRPr>
          </a:p>
          <a:p>
            <a:pPr lvl="1">
              <a:lnSpc>
                <a:spcPct val="120000"/>
              </a:lnSpc>
              <a:spcBef>
                <a:spcPts val="0"/>
              </a:spcBef>
              <a:spcAft>
                <a:spcPts val="0"/>
              </a:spcAft>
            </a:pPr>
            <a:r>
              <a:rPr lang="en-US" sz="4500" b="1" dirty="0">
                <a:sym typeface="Wingdings" panose="05000000000000000000" pitchFamily="2" charset="2"/>
              </a:rPr>
              <a:t>&lt;input ng-model="name</a:t>
            </a:r>
            <a:r>
              <a:rPr lang="en-US" sz="4500" b="1" dirty="0" smtClean="0">
                <a:sym typeface="Wingdings" panose="05000000000000000000" pitchFamily="2" charset="2"/>
              </a:rPr>
              <a:t>"&gt;</a:t>
            </a:r>
            <a:endParaRPr lang="en-US" sz="4500" b="1" dirty="0">
              <a:sym typeface="Wingdings" panose="05000000000000000000" pitchFamily="2" charset="2"/>
            </a:endParaRPr>
          </a:p>
          <a:p>
            <a:pPr lvl="1">
              <a:lnSpc>
                <a:spcPct val="120000"/>
              </a:lnSpc>
              <a:spcBef>
                <a:spcPts val="0"/>
              </a:spcBef>
              <a:spcAft>
                <a:spcPts val="0"/>
              </a:spcAft>
            </a:pPr>
            <a:r>
              <a:rPr lang="en-US" sz="4500" b="1" dirty="0">
                <a:sym typeface="Wingdings" panose="05000000000000000000" pitchFamily="2" charset="2"/>
              </a:rPr>
              <a:t>&lt;p&gt;The input field is bound to the "name" variable:&lt;/p&gt;</a:t>
            </a:r>
          </a:p>
          <a:p>
            <a:pPr lvl="1">
              <a:lnSpc>
                <a:spcPct val="120000"/>
              </a:lnSpc>
              <a:spcBef>
                <a:spcPts val="0"/>
              </a:spcBef>
              <a:spcAft>
                <a:spcPts val="0"/>
              </a:spcAft>
            </a:pPr>
            <a:r>
              <a:rPr lang="en-US" sz="4500" b="1" dirty="0">
                <a:sym typeface="Wingdings" panose="05000000000000000000" pitchFamily="2" charset="2"/>
              </a:rPr>
              <a:t>{{name</a:t>
            </a:r>
            <a:r>
              <a:rPr lang="en-US" sz="4500" b="1" dirty="0" smtClean="0">
                <a:sym typeface="Wingdings" panose="05000000000000000000" pitchFamily="2" charset="2"/>
              </a:rPr>
              <a:t>}}</a:t>
            </a:r>
            <a:endParaRPr lang="en-US" sz="4500" b="1" dirty="0">
              <a:sym typeface="Wingdings" panose="05000000000000000000" pitchFamily="2" charset="2"/>
            </a:endParaRPr>
          </a:p>
          <a:p>
            <a:pPr lvl="1">
              <a:lnSpc>
                <a:spcPct val="120000"/>
              </a:lnSpc>
              <a:spcBef>
                <a:spcPts val="0"/>
              </a:spcBef>
              <a:spcAft>
                <a:spcPts val="0"/>
              </a:spcAft>
            </a:pPr>
            <a:r>
              <a:rPr lang="en-US" sz="4500" b="1" dirty="0">
                <a:sym typeface="Wingdings" panose="05000000000000000000" pitchFamily="2" charset="2"/>
              </a:rPr>
              <a:t>&lt;/div</a:t>
            </a:r>
            <a:r>
              <a:rPr lang="en-US" sz="4500" b="1" dirty="0" smtClean="0">
                <a:sym typeface="Wingdings" panose="05000000000000000000" pitchFamily="2" charset="2"/>
              </a:rPr>
              <a:t>&gt;</a:t>
            </a:r>
            <a:endParaRPr lang="en-US" sz="4500" b="1" dirty="0">
              <a:sym typeface="Wingdings" panose="05000000000000000000" pitchFamily="2" charset="2"/>
            </a:endParaRPr>
          </a:p>
          <a:p>
            <a:pPr lvl="1">
              <a:lnSpc>
                <a:spcPct val="120000"/>
              </a:lnSpc>
              <a:spcBef>
                <a:spcPts val="0"/>
              </a:spcBef>
              <a:spcAft>
                <a:spcPts val="0"/>
              </a:spcAft>
            </a:pPr>
            <a:r>
              <a:rPr lang="en-US" sz="4500" b="1" dirty="0">
                <a:sym typeface="Wingdings" panose="05000000000000000000" pitchFamily="2" charset="2"/>
              </a:rPr>
              <a:t>&lt;script&gt;</a:t>
            </a:r>
          </a:p>
          <a:p>
            <a:pPr lvl="1">
              <a:lnSpc>
                <a:spcPct val="120000"/>
              </a:lnSpc>
              <a:spcBef>
                <a:spcPts val="0"/>
              </a:spcBef>
              <a:spcAft>
                <a:spcPts val="0"/>
              </a:spcAft>
            </a:pPr>
            <a:r>
              <a:rPr lang="en-US" sz="4500" b="1" dirty="0" err="1">
                <a:sym typeface="Wingdings" panose="05000000000000000000" pitchFamily="2" charset="2"/>
              </a:rPr>
              <a:t>var</a:t>
            </a:r>
            <a:r>
              <a:rPr lang="en-US" sz="4500" b="1" dirty="0">
                <a:sym typeface="Wingdings" panose="05000000000000000000" pitchFamily="2" charset="2"/>
              </a:rPr>
              <a:t> app = </a:t>
            </a:r>
            <a:r>
              <a:rPr lang="en-US" sz="4500" b="1" dirty="0" err="1">
                <a:sym typeface="Wingdings" panose="05000000000000000000" pitchFamily="2" charset="2"/>
              </a:rPr>
              <a:t>angular.module</a:t>
            </a:r>
            <a:r>
              <a:rPr lang="en-US" sz="4500" b="1" dirty="0">
                <a:sym typeface="Wingdings" panose="05000000000000000000" pitchFamily="2" charset="2"/>
              </a:rPr>
              <a:t>('</a:t>
            </a:r>
            <a:r>
              <a:rPr lang="en-US" sz="4500" b="1" dirty="0" err="1">
                <a:sym typeface="Wingdings" panose="05000000000000000000" pitchFamily="2" charset="2"/>
              </a:rPr>
              <a:t>myApp</a:t>
            </a:r>
            <a:r>
              <a:rPr lang="en-US" sz="4500" b="1" dirty="0">
                <a:sym typeface="Wingdings" panose="05000000000000000000" pitchFamily="2" charset="2"/>
              </a:rPr>
              <a:t>', []);</a:t>
            </a:r>
          </a:p>
          <a:p>
            <a:pPr lvl="1">
              <a:lnSpc>
                <a:spcPct val="120000"/>
              </a:lnSpc>
              <a:spcBef>
                <a:spcPts val="0"/>
              </a:spcBef>
              <a:spcAft>
                <a:spcPts val="0"/>
              </a:spcAft>
            </a:pPr>
            <a:r>
              <a:rPr lang="en-US" sz="4500" b="1" dirty="0" err="1">
                <a:sym typeface="Wingdings" panose="05000000000000000000" pitchFamily="2" charset="2"/>
              </a:rPr>
              <a:t>app.controller</a:t>
            </a:r>
            <a:r>
              <a:rPr lang="en-US" sz="4500" b="1" dirty="0">
                <a:sym typeface="Wingdings" panose="05000000000000000000" pitchFamily="2" charset="2"/>
              </a:rPr>
              <a:t>('</a:t>
            </a:r>
            <a:r>
              <a:rPr lang="en-US" sz="4500" b="1" dirty="0" err="1">
                <a:sym typeface="Wingdings" panose="05000000000000000000" pitchFamily="2" charset="2"/>
              </a:rPr>
              <a:t>myCtrl</a:t>
            </a:r>
            <a:r>
              <a:rPr lang="en-US" sz="4500" b="1" dirty="0">
                <a:sym typeface="Wingdings" panose="05000000000000000000" pitchFamily="2" charset="2"/>
              </a:rPr>
              <a:t>', function($scope) {</a:t>
            </a:r>
          </a:p>
          <a:p>
            <a:pPr lvl="1">
              <a:lnSpc>
                <a:spcPct val="120000"/>
              </a:lnSpc>
              <a:spcBef>
                <a:spcPts val="0"/>
              </a:spcBef>
              <a:spcAft>
                <a:spcPts val="0"/>
              </a:spcAft>
            </a:pPr>
            <a:r>
              <a:rPr lang="en-US" sz="4500" b="1" dirty="0">
                <a:sym typeface="Wingdings" panose="05000000000000000000" pitchFamily="2" charset="2"/>
              </a:rPr>
              <a:t>    $scope.name = "John Doe";</a:t>
            </a:r>
          </a:p>
          <a:p>
            <a:pPr lvl="1">
              <a:lnSpc>
                <a:spcPct val="120000"/>
              </a:lnSpc>
              <a:spcBef>
                <a:spcPts val="0"/>
              </a:spcBef>
              <a:spcAft>
                <a:spcPts val="0"/>
              </a:spcAft>
            </a:pPr>
            <a:r>
              <a:rPr lang="en-US" sz="4500" b="1" dirty="0">
                <a:sym typeface="Wingdings" panose="05000000000000000000" pitchFamily="2" charset="2"/>
              </a:rPr>
              <a:t>});</a:t>
            </a:r>
          </a:p>
          <a:p>
            <a:pPr lvl="1">
              <a:lnSpc>
                <a:spcPct val="120000"/>
              </a:lnSpc>
              <a:spcBef>
                <a:spcPts val="0"/>
              </a:spcBef>
              <a:spcAft>
                <a:spcPts val="0"/>
              </a:spcAft>
            </a:pPr>
            <a:r>
              <a:rPr lang="en-US" sz="4500" b="1" dirty="0">
                <a:sym typeface="Wingdings" panose="05000000000000000000" pitchFamily="2" charset="2"/>
              </a:rPr>
              <a:t>&lt;/script</a:t>
            </a:r>
            <a:r>
              <a:rPr lang="en-US" sz="4500" b="1" dirty="0" smtClean="0">
                <a:sym typeface="Wingdings" panose="05000000000000000000" pitchFamily="2" charset="2"/>
              </a:rPr>
              <a:t>&gt;</a:t>
            </a:r>
            <a:endParaRPr lang="en-US" sz="4500" b="1" dirty="0">
              <a:sym typeface="Wingdings" panose="05000000000000000000" pitchFamily="2" charset="2"/>
            </a:endParaRPr>
          </a:p>
          <a:p>
            <a:pPr lvl="1">
              <a:lnSpc>
                <a:spcPct val="120000"/>
              </a:lnSpc>
              <a:spcBef>
                <a:spcPts val="0"/>
              </a:spcBef>
              <a:spcAft>
                <a:spcPts val="0"/>
              </a:spcAft>
            </a:pPr>
            <a:r>
              <a:rPr lang="en-US" sz="4500" b="1" dirty="0">
                <a:sym typeface="Wingdings" panose="05000000000000000000" pitchFamily="2" charset="2"/>
              </a:rPr>
              <a:t>&lt;p&gt;This example shows how the ng-model directive binds the value of an input field to a variable in the scope.&lt;/p</a:t>
            </a:r>
            <a:r>
              <a:rPr lang="en-US" sz="4500" b="1" dirty="0" smtClean="0">
                <a:sym typeface="Wingdings" panose="05000000000000000000" pitchFamily="2" charset="2"/>
              </a:rPr>
              <a:t>&gt;</a:t>
            </a:r>
            <a:endParaRPr lang="en-US" sz="4500" b="1" dirty="0">
              <a:sym typeface="Wingdings" panose="05000000000000000000" pitchFamily="2" charset="2"/>
            </a:endParaRPr>
          </a:p>
          <a:p>
            <a:pPr lvl="1">
              <a:lnSpc>
                <a:spcPct val="120000"/>
              </a:lnSpc>
              <a:spcBef>
                <a:spcPts val="0"/>
              </a:spcBef>
              <a:spcAft>
                <a:spcPts val="0"/>
              </a:spcAft>
            </a:pPr>
            <a:r>
              <a:rPr lang="en-US" sz="4500" b="1" dirty="0">
                <a:sym typeface="Wingdings" panose="05000000000000000000" pitchFamily="2" charset="2"/>
              </a:rPr>
              <a:t>&lt;/body&gt;</a:t>
            </a:r>
          </a:p>
          <a:p>
            <a:pPr lvl="1">
              <a:lnSpc>
                <a:spcPct val="120000"/>
              </a:lnSpc>
              <a:spcBef>
                <a:spcPts val="0"/>
              </a:spcBef>
              <a:spcAft>
                <a:spcPts val="0"/>
              </a:spcAft>
            </a:pPr>
            <a:r>
              <a:rPr lang="en-US" sz="4500" b="1" dirty="0">
                <a:sym typeface="Wingdings" panose="05000000000000000000" pitchFamily="2" charset="2"/>
              </a:rPr>
              <a:t>&lt;/html&gt;</a:t>
            </a:r>
          </a:p>
          <a:p>
            <a:pPr lvl="1">
              <a:lnSpc>
                <a:spcPct val="120000"/>
              </a:lnSpc>
              <a:spcBef>
                <a:spcPts val="0"/>
              </a:spcBef>
              <a:spcAft>
                <a:spcPts val="0"/>
              </a:spcAft>
            </a:pPr>
            <a:endParaRPr lang="en-US" sz="3700" dirty="0"/>
          </a:p>
        </p:txBody>
      </p:sp>
    </p:spTree>
    <p:extLst>
      <p:ext uri="{BB962C8B-B14F-4D97-AF65-F5344CB8AC3E}">
        <p14:creationId xmlns:p14="http://schemas.microsoft.com/office/powerpoint/2010/main" val="41834651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JS </a:t>
            </a:r>
            <a:r>
              <a:rPr lang="en-US" dirty="0"/>
              <a:t>Directives</a:t>
            </a:r>
          </a:p>
        </p:txBody>
      </p:sp>
      <p:sp>
        <p:nvSpPr>
          <p:cNvPr id="3" name="Content Placeholder 2"/>
          <p:cNvSpPr>
            <a:spLocks noGrp="1"/>
          </p:cNvSpPr>
          <p:nvPr>
            <p:ph idx="1"/>
          </p:nvPr>
        </p:nvSpPr>
        <p:spPr/>
        <p:txBody>
          <a:bodyPr>
            <a:normAutofit fontScale="32500" lnSpcReduction="20000"/>
          </a:bodyPr>
          <a:lstStyle/>
          <a:p>
            <a:endParaRPr lang="en-US" dirty="0" smtClean="0"/>
          </a:p>
          <a:p>
            <a:r>
              <a:rPr lang="en-US" sz="6400" dirty="0" smtClean="0"/>
              <a:t>ng-app</a:t>
            </a:r>
            <a:r>
              <a:rPr lang="en-US" sz="6400" dirty="0" smtClean="0">
                <a:sym typeface="Wingdings" panose="05000000000000000000" pitchFamily="2" charset="2"/>
              </a:rPr>
              <a:t></a:t>
            </a:r>
            <a:r>
              <a:rPr lang="en-US" dirty="0" smtClean="0">
                <a:sym typeface="Wingdings" panose="05000000000000000000" pitchFamily="2" charset="2"/>
              </a:rPr>
              <a:t> </a:t>
            </a:r>
            <a:r>
              <a:rPr lang="en-US" sz="4800" dirty="0" smtClean="0">
                <a:sym typeface="Wingdings" panose="05000000000000000000" pitchFamily="2" charset="2"/>
              </a:rPr>
              <a:t>Defines the root element of an application</a:t>
            </a:r>
          </a:p>
          <a:p>
            <a:pPr lvl="1">
              <a:lnSpc>
                <a:spcPct val="120000"/>
              </a:lnSpc>
              <a:spcBef>
                <a:spcPts val="0"/>
              </a:spcBef>
              <a:spcAft>
                <a:spcPts val="0"/>
              </a:spcAft>
            </a:pPr>
            <a:r>
              <a:rPr lang="en-US" sz="4500" b="1" dirty="0">
                <a:sym typeface="Wingdings" panose="05000000000000000000" pitchFamily="2" charset="2"/>
              </a:rPr>
              <a:t>Ex:  &lt;html&gt;</a:t>
            </a:r>
          </a:p>
          <a:p>
            <a:pPr lvl="1">
              <a:lnSpc>
                <a:spcPct val="120000"/>
              </a:lnSpc>
              <a:spcBef>
                <a:spcPts val="0"/>
              </a:spcBef>
              <a:spcAft>
                <a:spcPts val="0"/>
              </a:spcAft>
            </a:pPr>
            <a:r>
              <a:rPr lang="en-US" sz="4500" b="1" dirty="0">
                <a:sym typeface="Wingdings" panose="05000000000000000000" pitchFamily="2" charset="2"/>
              </a:rPr>
              <a:t>&lt;script </a:t>
            </a:r>
            <a:r>
              <a:rPr lang="en-US" sz="4500" b="1" dirty="0" err="1">
                <a:sym typeface="Wingdings" panose="05000000000000000000" pitchFamily="2" charset="2"/>
              </a:rPr>
              <a:t>src</a:t>
            </a:r>
            <a:r>
              <a:rPr lang="en-US" sz="4500" b="1" dirty="0">
                <a:sym typeface="Wingdings" panose="05000000000000000000" pitchFamily="2" charset="2"/>
              </a:rPr>
              <a:t>="https://ajax.googleapis.com/ajax/libs/</a:t>
            </a:r>
            <a:r>
              <a:rPr lang="en-US" sz="4500" b="1" dirty="0" err="1">
                <a:sym typeface="Wingdings" panose="05000000000000000000" pitchFamily="2" charset="2"/>
              </a:rPr>
              <a:t>angularjs</a:t>
            </a:r>
            <a:r>
              <a:rPr lang="en-US" sz="4500" b="1" dirty="0">
                <a:sym typeface="Wingdings" panose="05000000000000000000" pitchFamily="2" charset="2"/>
              </a:rPr>
              <a:t>/1.6.9/angular.min.js"&gt;&lt;/script&gt;</a:t>
            </a:r>
          </a:p>
          <a:p>
            <a:pPr lvl="1">
              <a:lnSpc>
                <a:spcPct val="120000"/>
              </a:lnSpc>
              <a:spcBef>
                <a:spcPts val="0"/>
              </a:spcBef>
              <a:spcAft>
                <a:spcPts val="0"/>
              </a:spcAft>
            </a:pPr>
            <a:r>
              <a:rPr lang="en-US" sz="4500" b="1" dirty="0">
                <a:sym typeface="Wingdings" panose="05000000000000000000" pitchFamily="2" charset="2"/>
              </a:rPr>
              <a:t>&lt;body</a:t>
            </a:r>
            <a:r>
              <a:rPr lang="en-US" sz="4500" b="1" dirty="0" smtClean="0">
                <a:sym typeface="Wingdings" panose="05000000000000000000" pitchFamily="2" charset="2"/>
              </a:rPr>
              <a:t>&gt;</a:t>
            </a:r>
            <a:endParaRPr lang="en-US" sz="4500" b="1" dirty="0">
              <a:sym typeface="Wingdings" panose="05000000000000000000" pitchFamily="2" charset="2"/>
            </a:endParaRPr>
          </a:p>
          <a:p>
            <a:pPr lvl="1">
              <a:lnSpc>
                <a:spcPct val="120000"/>
              </a:lnSpc>
              <a:spcBef>
                <a:spcPts val="0"/>
              </a:spcBef>
              <a:spcAft>
                <a:spcPts val="0"/>
              </a:spcAft>
            </a:pPr>
            <a:r>
              <a:rPr lang="en-US" sz="4500" b="1" dirty="0">
                <a:sym typeface="Wingdings" panose="05000000000000000000" pitchFamily="2" charset="2"/>
              </a:rPr>
              <a:t>&lt;div ng-app</a:t>
            </a:r>
            <a:r>
              <a:rPr lang="en-US" sz="4500" b="1" dirty="0" smtClean="0">
                <a:sym typeface="Wingdings" panose="05000000000000000000" pitchFamily="2" charset="2"/>
              </a:rPr>
              <a:t>=""&gt;</a:t>
            </a:r>
            <a:endParaRPr lang="en-US" sz="4500" b="1" dirty="0">
              <a:sym typeface="Wingdings" panose="05000000000000000000" pitchFamily="2" charset="2"/>
            </a:endParaRPr>
          </a:p>
          <a:p>
            <a:pPr lvl="1">
              <a:lnSpc>
                <a:spcPct val="120000"/>
              </a:lnSpc>
              <a:spcBef>
                <a:spcPts val="0"/>
              </a:spcBef>
              <a:spcAft>
                <a:spcPts val="0"/>
              </a:spcAft>
            </a:pPr>
            <a:r>
              <a:rPr lang="en-US" sz="4500" b="1" dirty="0">
                <a:sym typeface="Wingdings" panose="05000000000000000000" pitchFamily="2" charset="2"/>
              </a:rPr>
              <a:t>&lt;p&gt;My first expression: {{ 5 + 5 }}&lt;/p</a:t>
            </a:r>
            <a:r>
              <a:rPr lang="en-US" sz="4500" b="1" dirty="0" smtClean="0">
                <a:sym typeface="Wingdings" panose="05000000000000000000" pitchFamily="2" charset="2"/>
              </a:rPr>
              <a:t>&gt;</a:t>
            </a:r>
            <a:endParaRPr lang="en-US" sz="4500" b="1" dirty="0">
              <a:sym typeface="Wingdings" panose="05000000000000000000" pitchFamily="2" charset="2"/>
            </a:endParaRPr>
          </a:p>
          <a:p>
            <a:pPr lvl="1">
              <a:lnSpc>
                <a:spcPct val="120000"/>
              </a:lnSpc>
              <a:spcBef>
                <a:spcPts val="0"/>
              </a:spcBef>
              <a:spcAft>
                <a:spcPts val="0"/>
              </a:spcAft>
            </a:pPr>
            <a:r>
              <a:rPr lang="en-US" sz="4500" b="1" dirty="0">
                <a:sym typeface="Wingdings" panose="05000000000000000000" pitchFamily="2" charset="2"/>
              </a:rPr>
              <a:t>&lt;/div</a:t>
            </a:r>
            <a:r>
              <a:rPr lang="en-US" sz="4500" b="1" dirty="0" smtClean="0">
                <a:sym typeface="Wingdings" panose="05000000000000000000" pitchFamily="2" charset="2"/>
              </a:rPr>
              <a:t>&gt;</a:t>
            </a:r>
            <a:endParaRPr lang="en-US" sz="4500" b="1" dirty="0">
              <a:sym typeface="Wingdings" panose="05000000000000000000" pitchFamily="2" charset="2"/>
            </a:endParaRPr>
          </a:p>
          <a:p>
            <a:pPr lvl="1">
              <a:lnSpc>
                <a:spcPct val="120000"/>
              </a:lnSpc>
              <a:spcBef>
                <a:spcPts val="0"/>
              </a:spcBef>
              <a:spcAft>
                <a:spcPts val="0"/>
              </a:spcAft>
            </a:pPr>
            <a:r>
              <a:rPr lang="en-US" sz="4500" b="1" dirty="0">
                <a:sym typeface="Wingdings" panose="05000000000000000000" pitchFamily="2" charset="2"/>
              </a:rPr>
              <a:t>&lt;/body&gt;</a:t>
            </a:r>
          </a:p>
          <a:p>
            <a:pPr lvl="1">
              <a:lnSpc>
                <a:spcPct val="120000"/>
              </a:lnSpc>
              <a:spcBef>
                <a:spcPts val="0"/>
              </a:spcBef>
              <a:spcAft>
                <a:spcPts val="0"/>
              </a:spcAft>
            </a:pPr>
            <a:r>
              <a:rPr lang="en-US" sz="4500" b="1" dirty="0">
                <a:sym typeface="Wingdings" panose="05000000000000000000" pitchFamily="2" charset="2"/>
              </a:rPr>
              <a:t>&lt;/html&gt;</a:t>
            </a:r>
            <a:endParaRPr lang="en-US" sz="4500" b="1" dirty="0" smtClean="0"/>
          </a:p>
          <a:p>
            <a:r>
              <a:rPr lang="en-US" sz="3700" dirty="0" smtClean="0"/>
              <a:t>ng-</a:t>
            </a:r>
            <a:r>
              <a:rPr lang="en-US" sz="3700" dirty="0" err="1" smtClean="0"/>
              <a:t>Href</a:t>
            </a:r>
            <a:r>
              <a:rPr lang="en-US" sz="3700" dirty="0" smtClean="0"/>
              <a:t> </a:t>
            </a:r>
            <a:r>
              <a:rPr lang="en-US" sz="3700" dirty="0" smtClean="0">
                <a:sym typeface="Wingdings" panose="05000000000000000000" pitchFamily="2" charset="2"/>
              </a:rPr>
              <a:t> &lt;a ng-</a:t>
            </a:r>
            <a:r>
              <a:rPr lang="en-US" sz="3700" dirty="0" err="1" smtClean="0">
                <a:sym typeface="Wingdings" panose="05000000000000000000" pitchFamily="2" charset="2"/>
              </a:rPr>
              <a:t>href</a:t>
            </a:r>
            <a:r>
              <a:rPr lang="en-US" sz="3700" dirty="0" smtClean="0">
                <a:sym typeface="Wingdings" panose="05000000000000000000" pitchFamily="2" charset="2"/>
              </a:rPr>
              <a:t>=“http://www.gravatar.com/avatar/{{hash}}”&gt;</a:t>
            </a:r>
            <a:r>
              <a:rPr lang="en-US" sz="3700" dirty="0" err="1" smtClean="0">
                <a:sym typeface="Wingdings" panose="05000000000000000000" pitchFamily="2" charset="2"/>
              </a:rPr>
              <a:t>linkl</a:t>
            </a:r>
            <a:r>
              <a:rPr lang="en-US" sz="3700" dirty="0" smtClean="0">
                <a:sym typeface="Wingdings" panose="05000000000000000000" pitchFamily="2" charset="2"/>
              </a:rPr>
              <a:t>&lt;/a&gt;</a:t>
            </a:r>
            <a:endParaRPr lang="en-US" sz="3700" dirty="0"/>
          </a:p>
        </p:txBody>
      </p:sp>
    </p:spTree>
    <p:extLst>
      <p:ext uri="{BB962C8B-B14F-4D97-AF65-F5344CB8AC3E}">
        <p14:creationId xmlns:p14="http://schemas.microsoft.com/office/powerpoint/2010/main" val="42671407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JS Directives</a:t>
            </a:r>
            <a:endParaRPr lang="en-US" dirty="0"/>
          </a:p>
        </p:txBody>
      </p:sp>
      <p:sp>
        <p:nvSpPr>
          <p:cNvPr id="3" name="Content Placeholder 2"/>
          <p:cNvSpPr>
            <a:spLocks noGrp="1"/>
          </p:cNvSpPr>
          <p:nvPr>
            <p:ph idx="1"/>
          </p:nvPr>
        </p:nvSpPr>
        <p:spPr/>
        <p:txBody>
          <a:bodyPr>
            <a:normAutofit fontScale="32500" lnSpcReduction="20000"/>
          </a:bodyPr>
          <a:lstStyle/>
          <a:p>
            <a:endParaRPr lang="en-US" dirty="0" smtClean="0"/>
          </a:p>
          <a:p>
            <a:r>
              <a:rPr lang="en-US" sz="4900" b="1" dirty="0" smtClean="0"/>
              <a:t>ng-bind</a:t>
            </a:r>
            <a:r>
              <a:rPr lang="en-US" sz="4900" b="1" dirty="0" smtClean="0">
                <a:sym typeface="Wingdings" panose="05000000000000000000" pitchFamily="2" charset="2"/>
              </a:rPr>
              <a:t> directive tells AngularJS to replace the content of an HTML element with the value of a given variable, or expression. </a:t>
            </a:r>
          </a:p>
          <a:p>
            <a:pPr lvl="1">
              <a:lnSpc>
                <a:spcPct val="120000"/>
              </a:lnSpc>
              <a:spcBef>
                <a:spcPts val="0"/>
              </a:spcBef>
              <a:spcAft>
                <a:spcPts val="0"/>
              </a:spcAft>
            </a:pPr>
            <a:r>
              <a:rPr lang="en-US" sz="4500" b="1" dirty="0">
                <a:sym typeface="Wingdings" panose="05000000000000000000" pitchFamily="2" charset="2"/>
              </a:rPr>
              <a:t>Ex:  &lt;html&gt;</a:t>
            </a:r>
          </a:p>
          <a:p>
            <a:pPr lvl="1">
              <a:lnSpc>
                <a:spcPct val="120000"/>
              </a:lnSpc>
              <a:spcBef>
                <a:spcPts val="0"/>
              </a:spcBef>
              <a:spcAft>
                <a:spcPts val="0"/>
              </a:spcAft>
            </a:pPr>
            <a:r>
              <a:rPr lang="en-US" sz="4500" b="1" dirty="0">
                <a:sym typeface="Wingdings" panose="05000000000000000000" pitchFamily="2" charset="2"/>
              </a:rPr>
              <a:t>&lt;</a:t>
            </a:r>
            <a:r>
              <a:rPr lang="en-US" sz="4500" b="1" dirty="0" smtClean="0">
                <a:sym typeface="Wingdings" panose="05000000000000000000" pitchFamily="2" charset="2"/>
              </a:rPr>
              <a:t>script&gt; </a:t>
            </a:r>
            <a:r>
              <a:rPr lang="en-US" sz="4500" b="1" dirty="0" err="1">
                <a:sym typeface="Wingdings" panose="05000000000000000000" pitchFamily="2" charset="2"/>
              </a:rPr>
              <a:t>src</a:t>
            </a:r>
            <a:r>
              <a:rPr lang="en-US" sz="4500" b="1" dirty="0">
                <a:sym typeface="Wingdings" panose="05000000000000000000" pitchFamily="2" charset="2"/>
              </a:rPr>
              <a:t>="https://ajax.googleapis.com/ajax/libs/</a:t>
            </a:r>
            <a:r>
              <a:rPr lang="en-US" sz="4500" b="1" dirty="0" err="1">
                <a:sym typeface="Wingdings" panose="05000000000000000000" pitchFamily="2" charset="2"/>
              </a:rPr>
              <a:t>angularjs</a:t>
            </a:r>
            <a:r>
              <a:rPr lang="en-US" sz="4500" b="1" dirty="0">
                <a:sym typeface="Wingdings" panose="05000000000000000000" pitchFamily="2" charset="2"/>
              </a:rPr>
              <a:t>/1.6.9/angular.min.js"&gt;&lt;/script&gt;</a:t>
            </a:r>
          </a:p>
          <a:p>
            <a:pPr lvl="1">
              <a:lnSpc>
                <a:spcPct val="120000"/>
              </a:lnSpc>
              <a:spcBef>
                <a:spcPts val="0"/>
              </a:spcBef>
              <a:spcAft>
                <a:spcPts val="0"/>
              </a:spcAft>
            </a:pPr>
            <a:r>
              <a:rPr lang="en-US" sz="4500" b="1" dirty="0">
                <a:sym typeface="Wingdings" panose="05000000000000000000" pitchFamily="2" charset="2"/>
              </a:rPr>
              <a:t>&lt;body</a:t>
            </a:r>
            <a:r>
              <a:rPr lang="en-US" sz="4500" b="1" dirty="0" smtClean="0">
                <a:sym typeface="Wingdings" panose="05000000000000000000" pitchFamily="2" charset="2"/>
              </a:rPr>
              <a:t>&gt;</a:t>
            </a:r>
            <a:endParaRPr lang="en-US" sz="4500" b="1" dirty="0">
              <a:sym typeface="Wingdings" panose="05000000000000000000" pitchFamily="2" charset="2"/>
            </a:endParaRPr>
          </a:p>
          <a:p>
            <a:pPr lvl="1">
              <a:lnSpc>
                <a:spcPct val="120000"/>
              </a:lnSpc>
              <a:spcBef>
                <a:spcPts val="0"/>
              </a:spcBef>
              <a:spcAft>
                <a:spcPts val="0"/>
              </a:spcAft>
            </a:pPr>
            <a:r>
              <a:rPr lang="en-US" sz="4500" b="1" dirty="0">
                <a:sym typeface="Wingdings" panose="05000000000000000000" pitchFamily="2" charset="2"/>
              </a:rPr>
              <a:t>&lt;div ng-app="" ng-</a:t>
            </a:r>
            <a:r>
              <a:rPr lang="en-US" sz="4500" b="1" dirty="0" err="1">
                <a:sym typeface="Wingdings" panose="05000000000000000000" pitchFamily="2" charset="2"/>
              </a:rPr>
              <a:t>init</a:t>
            </a:r>
            <a:r>
              <a:rPr lang="en-US" sz="4500" b="1" dirty="0">
                <a:sym typeface="Wingdings" panose="05000000000000000000" pitchFamily="2" charset="2"/>
              </a:rPr>
              <a:t>="</a:t>
            </a:r>
            <a:r>
              <a:rPr lang="en-US" sz="4500" b="1" dirty="0" err="1">
                <a:sym typeface="Wingdings" panose="05000000000000000000" pitchFamily="2" charset="2"/>
              </a:rPr>
              <a:t>myText</a:t>
            </a:r>
            <a:r>
              <a:rPr lang="en-US" sz="4500" b="1" dirty="0">
                <a:sym typeface="Wingdings" panose="05000000000000000000" pitchFamily="2" charset="2"/>
              </a:rPr>
              <a:t>='Hello World</a:t>
            </a:r>
            <a:r>
              <a:rPr lang="en-US" sz="4500" b="1" dirty="0" smtClean="0">
                <a:sym typeface="Wingdings" panose="05000000000000000000" pitchFamily="2" charset="2"/>
              </a:rPr>
              <a:t>!'"&gt;</a:t>
            </a:r>
            <a:endParaRPr lang="en-US" sz="4500" b="1" dirty="0">
              <a:sym typeface="Wingdings" panose="05000000000000000000" pitchFamily="2" charset="2"/>
            </a:endParaRPr>
          </a:p>
          <a:p>
            <a:pPr lvl="1">
              <a:lnSpc>
                <a:spcPct val="120000"/>
              </a:lnSpc>
              <a:spcBef>
                <a:spcPts val="0"/>
              </a:spcBef>
              <a:spcAft>
                <a:spcPts val="0"/>
              </a:spcAft>
            </a:pPr>
            <a:r>
              <a:rPr lang="en-US" sz="4500" b="1" dirty="0">
                <a:sym typeface="Wingdings" panose="05000000000000000000" pitchFamily="2" charset="2"/>
              </a:rPr>
              <a:t>&lt;p ng-bind="</a:t>
            </a:r>
            <a:r>
              <a:rPr lang="en-US" sz="4500" b="1" dirty="0" err="1">
                <a:sym typeface="Wingdings" panose="05000000000000000000" pitchFamily="2" charset="2"/>
              </a:rPr>
              <a:t>myText</a:t>
            </a:r>
            <a:r>
              <a:rPr lang="en-US" sz="4500" b="1" dirty="0">
                <a:sym typeface="Wingdings" panose="05000000000000000000" pitchFamily="2" charset="2"/>
              </a:rPr>
              <a:t>"&gt;&lt;/p</a:t>
            </a:r>
            <a:r>
              <a:rPr lang="en-US" sz="4500" b="1" dirty="0" smtClean="0">
                <a:sym typeface="Wingdings" panose="05000000000000000000" pitchFamily="2" charset="2"/>
              </a:rPr>
              <a:t>&gt;</a:t>
            </a:r>
            <a:endParaRPr lang="en-US" sz="4500" b="1" dirty="0">
              <a:sym typeface="Wingdings" panose="05000000000000000000" pitchFamily="2" charset="2"/>
            </a:endParaRPr>
          </a:p>
          <a:p>
            <a:pPr lvl="1">
              <a:lnSpc>
                <a:spcPct val="120000"/>
              </a:lnSpc>
              <a:spcBef>
                <a:spcPts val="0"/>
              </a:spcBef>
              <a:spcAft>
                <a:spcPts val="0"/>
              </a:spcAft>
            </a:pPr>
            <a:r>
              <a:rPr lang="en-US" sz="4500" b="1" dirty="0">
                <a:sym typeface="Wingdings" panose="05000000000000000000" pitchFamily="2" charset="2"/>
              </a:rPr>
              <a:t>&lt;/div</a:t>
            </a:r>
            <a:r>
              <a:rPr lang="en-US" sz="4500" b="1" dirty="0" smtClean="0">
                <a:sym typeface="Wingdings" panose="05000000000000000000" pitchFamily="2" charset="2"/>
              </a:rPr>
              <a:t>&gt;</a:t>
            </a:r>
            <a:endParaRPr lang="en-US" sz="4500" b="1" dirty="0">
              <a:sym typeface="Wingdings" panose="05000000000000000000" pitchFamily="2" charset="2"/>
            </a:endParaRPr>
          </a:p>
          <a:p>
            <a:pPr lvl="1">
              <a:lnSpc>
                <a:spcPct val="120000"/>
              </a:lnSpc>
              <a:spcBef>
                <a:spcPts val="0"/>
              </a:spcBef>
              <a:spcAft>
                <a:spcPts val="0"/>
              </a:spcAft>
            </a:pPr>
            <a:r>
              <a:rPr lang="en-US" sz="4500" b="1" dirty="0">
                <a:sym typeface="Wingdings" panose="05000000000000000000" pitchFamily="2" charset="2"/>
              </a:rPr>
              <a:t>&lt;/body&gt;</a:t>
            </a:r>
          </a:p>
          <a:p>
            <a:pPr lvl="1">
              <a:lnSpc>
                <a:spcPct val="120000"/>
              </a:lnSpc>
              <a:spcBef>
                <a:spcPts val="0"/>
              </a:spcBef>
              <a:spcAft>
                <a:spcPts val="0"/>
              </a:spcAft>
            </a:pPr>
            <a:r>
              <a:rPr lang="en-US" sz="4500" b="1" dirty="0">
                <a:sym typeface="Wingdings" panose="05000000000000000000" pitchFamily="2" charset="2"/>
              </a:rPr>
              <a:t>&lt;/</a:t>
            </a:r>
            <a:r>
              <a:rPr lang="en-US" sz="4500" b="1" dirty="0" smtClean="0">
                <a:sym typeface="Wingdings" panose="05000000000000000000" pitchFamily="2" charset="2"/>
              </a:rPr>
              <a:t>html&gt;</a:t>
            </a:r>
            <a:endParaRPr lang="en-US" sz="3700" dirty="0"/>
          </a:p>
        </p:txBody>
      </p:sp>
    </p:spTree>
    <p:extLst>
      <p:ext uri="{BB962C8B-B14F-4D97-AF65-F5344CB8AC3E}">
        <p14:creationId xmlns:p14="http://schemas.microsoft.com/office/powerpoint/2010/main" val="15132730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JS Directives</a:t>
            </a:r>
            <a:endParaRPr lang="en-US" dirty="0"/>
          </a:p>
        </p:txBody>
      </p:sp>
      <p:sp>
        <p:nvSpPr>
          <p:cNvPr id="3" name="Content Placeholder 2"/>
          <p:cNvSpPr>
            <a:spLocks noGrp="1"/>
          </p:cNvSpPr>
          <p:nvPr>
            <p:ph idx="1"/>
          </p:nvPr>
        </p:nvSpPr>
        <p:spPr/>
        <p:txBody>
          <a:bodyPr>
            <a:normAutofit fontScale="25000" lnSpcReduction="20000"/>
          </a:bodyPr>
          <a:lstStyle/>
          <a:p>
            <a:endParaRPr lang="en-US" dirty="0" smtClean="0"/>
          </a:p>
          <a:p>
            <a:r>
              <a:rPr lang="en-US" sz="4900" b="1" dirty="0" smtClean="0"/>
              <a:t>ng-blur</a:t>
            </a:r>
            <a:r>
              <a:rPr lang="en-US" sz="4900" b="1" dirty="0" smtClean="0">
                <a:sym typeface="Wingdings" panose="05000000000000000000" pitchFamily="2" charset="2"/>
              </a:rPr>
              <a:t> directive tells AngularJS what to do when an HTML element loses focus</a:t>
            </a:r>
            <a:r>
              <a:rPr lang="en-US" sz="9600" dirty="0" smtClean="0"/>
              <a:t>.</a:t>
            </a:r>
            <a:endParaRPr lang="en-US" sz="9600" b="1" dirty="0" smtClean="0">
              <a:sym typeface="Wingdings" panose="05000000000000000000" pitchFamily="2" charset="2"/>
            </a:endParaRPr>
          </a:p>
          <a:p>
            <a:r>
              <a:rPr lang="en-US" sz="4500" b="1" dirty="0" smtClean="0">
                <a:sym typeface="Wingdings" panose="05000000000000000000" pitchFamily="2" charset="2"/>
              </a:rPr>
              <a:t>Ex</a:t>
            </a:r>
            <a:r>
              <a:rPr lang="en-US" sz="4500" b="1" dirty="0">
                <a:sym typeface="Wingdings" panose="05000000000000000000" pitchFamily="2" charset="2"/>
              </a:rPr>
              <a:t>:  &lt;html&gt;</a:t>
            </a:r>
          </a:p>
          <a:p>
            <a:r>
              <a:rPr lang="en-US" sz="4500" b="1" dirty="0">
                <a:sym typeface="Wingdings" panose="05000000000000000000" pitchFamily="2" charset="2"/>
              </a:rPr>
              <a:t>&lt;script </a:t>
            </a:r>
            <a:r>
              <a:rPr lang="en-US" sz="4500" b="1" dirty="0" err="1">
                <a:sym typeface="Wingdings" panose="05000000000000000000" pitchFamily="2" charset="2"/>
              </a:rPr>
              <a:t>src</a:t>
            </a:r>
            <a:r>
              <a:rPr lang="en-US" sz="4500" b="1" dirty="0">
                <a:sym typeface="Wingdings" panose="05000000000000000000" pitchFamily="2" charset="2"/>
              </a:rPr>
              <a:t>="https://ajax.googleapis.com/ajax/libs/</a:t>
            </a:r>
            <a:r>
              <a:rPr lang="en-US" sz="4500" b="1" dirty="0" err="1">
                <a:sym typeface="Wingdings" panose="05000000000000000000" pitchFamily="2" charset="2"/>
              </a:rPr>
              <a:t>angularjs</a:t>
            </a:r>
            <a:r>
              <a:rPr lang="en-US" sz="4500" b="1" dirty="0">
                <a:sym typeface="Wingdings" panose="05000000000000000000" pitchFamily="2" charset="2"/>
              </a:rPr>
              <a:t>/1.6.9/angular.min.js"&gt;&lt;/script&gt;</a:t>
            </a:r>
          </a:p>
          <a:p>
            <a:r>
              <a:rPr lang="en-US" sz="4500" b="1" dirty="0">
                <a:sym typeface="Wingdings" panose="05000000000000000000" pitchFamily="2" charset="2"/>
              </a:rPr>
              <a:t>&lt;body ng-app</a:t>
            </a:r>
            <a:r>
              <a:rPr lang="en-US" sz="4500" b="1" dirty="0" smtClean="0">
                <a:sym typeface="Wingdings" panose="05000000000000000000" pitchFamily="2" charset="2"/>
              </a:rPr>
              <a:t>=""&gt;</a:t>
            </a:r>
            <a:endParaRPr lang="en-US" sz="4500" b="1" dirty="0">
              <a:sym typeface="Wingdings" panose="05000000000000000000" pitchFamily="2" charset="2"/>
            </a:endParaRPr>
          </a:p>
          <a:p>
            <a:r>
              <a:rPr lang="en-US" sz="4500" b="1" dirty="0">
                <a:sym typeface="Wingdings" panose="05000000000000000000" pitchFamily="2" charset="2"/>
              </a:rPr>
              <a:t>&lt;input ng-blur="count = count + 1" ng-</a:t>
            </a:r>
            <a:r>
              <a:rPr lang="en-US" sz="4500" b="1" dirty="0" err="1">
                <a:sym typeface="Wingdings" panose="05000000000000000000" pitchFamily="2" charset="2"/>
              </a:rPr>
              <a:t>init</a:t>
            </a:r>
            <a:r>
              <a:rPr lang="en-US" sz="4500" b="1" dirty="0">
                <a:sym typeface="Wingdings" panose="05000000000000000000" pitchFamily="2" charset="2"/>
              </a:rPr>
              <a:t>="count=0" </a:t>
            </a:r>
            <a:r>
              <a:rPr lang="en-US" sz="4500" b="1" dirty="0" smtClean="0">
                <a:sym typeface="Wingdings" panose="05000000000000000000" pitchFamily="2" charset="2"/>
              </a:rPr>
              <a:t>/&gt;</a:t>
            </a:r>
            <a:endParaRPr lang="en-US" sz="4500" b="1" dirty="0">
              <a:sym typeface="Wingdings" panose="05000000000000000000" pitchFamily="2" charset="2"/>
            </a:endParaRPr>
          </a:p>
          <a:p>
            <a:r>
              <a:rPr lang="en-US" sz="4500" b="1" dirty="0">
                <a:sym typeface="Wingdings" panose="05000000000000000000" pitchFamily="2" charset="2"/>
              </a:rPr>
              <a:t>&lt;h1&gt;{{count}}&lt;/h1</a:t>
            </a:r>
            <a:r>
              <a:rPr lang="en-US" sz="4500" b="1" dirty="0" smtClean="0">
                <a:sym typeface="Wingdings" panose="05000000000000000000" pitchFamily="2" charset="2"/>
              </a:rPr>
              <a:t>&gt;</a:t>
            </a:r>
            <a:endParaRPr lang="en-US" sz="4500" b="1" dirty="0">
              <a:sym typeface="Wingdings" panose="05000000000000000000" pitchFamily="2" charset="2"/>
            </a:endParaRPr>
          </a:p>
          <a:p>
            <a:r>
              <a:rPr lang="en-US" sz="4500" b="1" dirty="0">
                <a:sym typeface="Wingdings" panose="05000000000000000000" pitchFamily="2" charset="2"/>
              </a:rPr>
              <a:t>&lt;p&gt;This example will increase the value of the variable "count" every time the input field loses focus.&lt;/p</a:t>
            </a:r>
            <a:r>
              <a:rPr lang="en-US" sz="4500" b="1" dirty="0" smtClean="0">
                <a:sym typeface="Wingdings" panose="05000000000000000000" pitchFamily="2" charset="2"/>
              </a:rPr>
              <a:t>&gt;</a:t>
            </a:r>
            <a:endParaRPr lang="en-US" sz="4500" b="1" dirty="0">
              <a:sym typeface="Wingdings" panose="05000000000000000000" pitchFamily="2" charset="2"/>
            </a:endParaRPr>
          </a:p>
          <a:p>
            <a:r>
              <a:rPr lang="en-US" sz="4500" b="1" dirty="0">
                <a:sym typeface="Wingdings" panose="05000000000000000000" pitchFamily="2" charset="2"/>
              </a:rPr>
              <a:t>&lt;/body&gt;</a:t>
            </a:r>
          </a:p>
          <a:p>
            <a:r>
              <a:rPr lang="en-US" sz="4500" b="1" dirty="0">
                <a:sym typeface="Wingdings" panose="05000000000000000000" pitchFamily="2" charset="2"/>
              </a:rPr>
              <a:t>&lt;/html&gt;</a:t>
            </a:r>
            <a:endParaRPr lang="en-US" sz="3700" dirty="0"/>
          </a:p>
        </p:txBody>
      </p:sp>
    </p:spTree>
    <p:extLst>
      <p:ext uri="{BB962C8B-B14F-4D97-AF65-F5344CB8AC3E}">
        <p14:creationId xmlns:p14="http://schemas.microsoft.com/office/powerpoint/2010/main" val="9466640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JS Directives</a:t>
            </a:r>
            <a:endParaRPr lang="en-US" dirty="0"/>
          </a:p>
        </p:txBody>
      </p:sp>
      <p:sp>
        <p:nvSpPr>
          <p:cNvPr id="3" name="Content Placeholder 2"/>
          <p:cNvSpPr>
            <a:spLocks noGrp="1"/>
          </p:cNvSpPr>
          <p:nvPr>
            <p:ph idx="1"/>
          </p:nvPr>
        </p:nvSpPr>
        <p:spPr/>
        <p:txBody>
          <a:bodyPr>
            <a:normAutofit fontScale="25000" lnSpcReduction="20000"/>
          </a:bodyPr>
          <a:lstStyle/>
          <a:p>
            <a:endParaRPr lang="en-US" dirty="0" smtClean="0"/>
          </a:p>
          <a:p>
            <a:r>
              <a:rPr lang="en-US" sz="4900" b="1" dirty="0" smtClean="0"/>
              <a:t>ng-class</a:t>
            </a:r>
            <a:r>
              <a:rPr lang="en-US" sz="4900" b="1" dirty="0" smtClean="0">
                <a:sym typeface="Wingdings" panose="05000000000000000000" pitchFamily="2" charset="2"/>
              </a:rPr>
              <a:t> Directive dynamically binds one or more CSS classes to an HTML element. The values of the ng-class directive can be a string, an object, or an array. If it is an string it should contain more than one class name.</a:t>
            </a:r>
            <a:endParaRPr lang="en-US" sz="9600" b="1" dirty="0" smtClean="0">
              <a:sym typeface="Wingdings" panose="05000000000000000000" pitchFamily="2" charset="2"/>
            </a:endParaRPr>
          </a:p>
          <a:p>
            <a:r>
              <a:rPr lang="en-US" sz="4500" b="1" dirty="0">
                <a:sym typeface="Wingdings" panose="05000000000000000000" pitchFamily="2" charset="2"/>
              </a:rPr>
              <a:t>Ex</a:t>
            </a:r>
            <a:r>
              <a:rPr lang="en-US" sz="4500" b="1" dirty="0" smtClean="0">
                <a:sym typeface="Wingdings" panose="05000000000000000000" pitchFamily="2" charset="2"/>
              </a:rPr>
              <a:t>:&lt;html&gt;&lt;</a:t>
            </a:r>
            <a:r>
              <a:rPr lang="en-US" sz="4500" b="1" dirty="0">
                <a:sym typeface="Wingdings" panose="05000000000000000000" pitchFamily="2" charset="2"/>
              </a:rPr>
              <a:t>script </a:t>
            </a:r>
            <a:r>
              <a:rPr lang="en-US" sz="4500" b="1" dirty="0" err="1">
                <a:sym typeface="Wingdings" panose="05000000000000000000" pitchFamily="2" charset="2"/>
              </a:rPr>
              <a:t>src</a:t>
            </a:r>
            <a:r>
              <a:rPr lang="en-US" sz="4500" b="1" dirty="0">
                <a:sym typeface="Wingdings" panose="05000000000000000000" pitchFamily="2" charset="2"/>
              </a:rPr>
              <a:t>="https://ajax.googleapis.com/ajax/libs/</a:t>
            </a:r>
            <a:r>
              <a:rPr lang="en-US" sz="4500" b="1" dirty="0" err="1">
                <a:sym typeface="Wingdings" panose="05000000000000000000" pitchFamily="2" charset="2"/>
              </a:rPr>
              <a:t>angularjs</a:t>
            </a:r>
            <a:r>
              <a:rPr lang="en-US" sz="4500" b="1" dirty="0">
                <a:sym typeface="Wingdings" panose="05000000000000000000" pitchFamily="2" charset="2"/>
              </a:rPr>
              <a:t>/1.6.9/angular.min.js"&gt;&lt;/script</a:t>
            </a:r>
            <a:r>
              <a:rPr lang="en-US" sz="4500" b="1" dirty="0" smtClean="0">
                <a:sym typeface="Wingdings" panose="05000000000000000000" pitchFamily="2" charset="2"/>
              </a:rPr>
              <a:t>&gt; </a:t>
            </a:r>
            <a:r>
              <a:rPr lang="en-US" sz="3200" b="1" dirty="0" smtClean="0">
                <a:sym typeface="Wingdings" panose="05000000000000000000" pitchFamily="2" charset="2"/>
              </a:rPr>
              <a:t>&lt;</a:t>
            </a:r>
            <a:r>
              <a:rPr lang="en-US" sz="3200" b="1" dirty="0">
                <a:sym typeface="Wingdings" panose="05000000000000000000" pitchFamily="2" charset="2"/>
              </a:rPr>
              <a:t>style&gt;</a:t>
            </a:r>
          </a:p>
          <a:p>
            <a:r>
              <a:rPr lang="en-US" sz="3200" b="1" dirty="0">
                <a:sym typeface="Wingdings" panose="05000000000000000000" pitchFamily="2" charset="2"/>
              </a:rPr>
              <a:t>.sky {</a:t>
            </a:r>
          </a:p>
          <a:p>
            <a:pPr>
              <a:lnSpc>
                <a:spcPct val="120000"/>
              </a:lnSpc>
              <a:spcBef>
                <a:spcPts val="0"/>
              </a:spcBef>
              <a:spcAft>
                <a:spcPts val="0"/>
              </a:spcAft>
            </a:pPr>
            <a:r>
              <a:rPr lang="en-US" sz="3200" b="1" dirty="0">
                <a:sym typeface="Wingdings" panose="05000000000000000000" pitchFamily="2" charset="2"/>
              </a:rPr>
              <a:t>    </a:t>
            </a:r>
            <a:r>
              <a:rPr lang="en-US" sz="3200" b="1" dirty="0" err="1">
                <a:sym typeface="Wingdings" panose="05000000000000000000" pitchFamily="2" charset="2"/>
              </a:rPr>
              <a:t>color:white</a:t>
            </a:r>
            <a:r>
              <a:rPr lang="en-US" sz="3200" b="1" dirty="0" smtClean="0">
                <a:sym typeface="Wingdings" panose="05000000000000000000" pitchFamily="2" charset="2"/>
              </a:rPr>
              <a:t>;    </a:t>
            </a:r>
            <a:r>
              <a:rPr lang="en-US" sz="3200" b="1" dirty="0" err="1">
                <a:sym typeface="Wingdings" panose="05000000000000000000" pitchFamily="2" charset="2"/>
              </a:rPr>
              <a:t>background-color:lightblue</a:t>
            </a:r>
            <a:r>
              <a:rPr lang="en-US" sz="3200" b="1" dirty="0" smtClean="0">
                <a:sym typeface="Wingdings" panose="05000000000000000000" pitchFamily="2" charset="2"/>
              </a:rPr>
              <a:t>;    </a:t>
            </a:r>
            <a:r>
              <a:rPr lang="en-US" sz="3200" b="1" dirty="0">
                <a:sym typeface="Wingdings" panose="05000000000000000000" pitchFamily="2" charset="2"/>
              </a:rPr>
              <a:t>padding:20px</a:t>
            </a:r>
            <a:r>
              <a:rPr lang="en-US" sz="3200" b="1" dirty="0" smtClean="0">
                <a:sym typeface="Wingdings" panose="05000000000000000000" pitchFamily="2" charset="2"/>
              </a:rPr>
              <a:t>;    </a:t>
            </a:r>
            <a:r>
              <a:rPr lang="en-US" sz="3200" b="1" dirty="0" err="1">
                <a:sym typeface="Wingdings" panose="05000000000000000000" pitchFamily="2" charset="2"/>
              </a:rPr>
              <a:t>font-family:"Courier</a:t>
            </a:r>
            <a:r>
              <a:rPr lang="en-US" sz="3200" b="1" dirty="0">
                <a:sym typeface="Wingdings" panose="05000000000000000000" pitchFamily="2" charset="2"/>
              </a:rPr>
              <a:t> New";</a:t>
            </a:r>
          </a:p>
          <a:p>
            <a:r>
              <a:rPr lang="en-US" sz="3200" b="1" dirty="0" smtClean="0">
                <a:sym typeface="Wingdings" panose="05000000000000000000" pitchFamily="2" charset="2"/>
              </a:rPr>
              <a:t>}.</a:t>
            </a:r>
            <a:r>
              <a:rPr lang="en-US" sz="3200" b="1" dirty="0">
                <a:sym typeface="Wingdings" panose="05000000000000000000" pitchFamily="2" charset="2"/>
              </a:rPr>
              <a:t>tomato </a:t>
            </a:r>
            <a:r>
              <a:rPr lang="en-US" sz="3200" b="1" dirty="0" smtClean="0">
                <a:sym typeface="Wingdings" panose="05000000000000000000" pitchFamily="2" charset="2"/>
              </a:rPr>
              <a:t>{    </a:t>
            </a:r>
            <a:r>
              <a:rPr lang="en-US" sz="3200" b="1" dirty="0" err="1" smtClean="0">
                <a:sym typeface="Wingdings" panose="05000000000000000000" pitchFamily="2" charset="2"/>
              </a:rPr>
              <a:t>background-color:coral</a:t>
            </a:r>
            <a:r>
              <a:rPr lang="en-US" sz="3200" b="1" dirty="0" smtClean="0">
                <a:sym typeface="Wingdings" panose="05000000000000000000" pitchFamily="2" charset="2"/>
              </a:rPr>
              <a:t>;    </a:t>
            </a:r>
            <a:r>
              <a:rPr lang="en-US" sz="3200" b="1" dirty="0">
                <a:sym typeface="Wingdings" panose="05000000000000000000" pitchFamily="2" charset="2"/>
              </a:rPr>
              <a:t>padding:40px</a:t>
            </a:r>
            <a:r>
              <a:rPr lang="en-US" sz="3200" b="1" dirty="0" smtClean="0">
                <a:sym typeface="Wingdings" panose="05000000000000000000" pitchFamily="2" charset="2"/>
              </a:rPr>
              <a:t>;    </a:t>
            </a:r>
            <a:r>
              <a:rPr lang="en-US" sz="3200" b="1" dirty="0" err="1">
                <a:sym typeface="Wingdings" panose="05000000000000000000" pitchFamily="2" charset="2"/>
              </a:rPr>
              <a:t>font-family:Verdana</a:t>
            </a:r>
            <a:r>
              <a:rPr lang="en-US" sz="3200" b="1" dirty="0" smtClean="0">
                <a:sym typeface="Wingdings" panose="05000000000000000000" pitchFamily="2" charset="2"/>
              </a:rPr>
              <a:t>; }</a:t>
            </a:r>
            <a:endParaRPr lang="en-US" sz="3200" b="1" dirty="0">
              <a:sym typeface="Wingdings" panose="05000000000000000000" pitchFamily="2" charset="2"/>
            </a:endParaRPr>
          </a:p>
          <a:p>
            <a:pPr>
              <a:lnSpc>
                <a:spcPct val="120000"/>
              </a:lnSpc>
              <a:spcBef>
                <a:spcPts val="0"/>
              </a:spcBef>
              <a:spcAft>
                <a:spcPts val="0"/>
              </a:spcAft>
            </a:pPr>
            <a:r>
              <a:rPr lang="en-US" sz="3200" b="1" dirty="0">
                <a:sym typeface="Wingdings" panose="05000000000000000000" pitchFamily="2" charset="2"/>
              </a:rPr>
              <a:t>&lt;/style&gt;</a:t>
            </a:r>
          </a:p>
          <a:p>
            <a:pPr>
              <a:lnSpc>
                <a:spcPct val="120000"/>
              </a:lnSpc>
              <a:spcBef>
                <a:spcPts val="0"/>
              </a:spcBef>
              <a:spcAft>
                <a:spcPts val="0"/>
              </a:spcAft>
            </a:pPr>
            <a:r>
              <a:rPr lang="en-US" sz="3200" b="1" dirty="0">
                <a:sym typeface="Wingdings" panose="05000000000000000000" pitchFamily="2" charset="2"/>
              </a:rPr>
              <a:t>&lt;body ng-app</a:t>
            </a:r>
            <a:r>
              <a:rPr lang="en-US" sz="3200" b="1" dirty="0" smtClean="0">
                <a:sym typeface="Wingdings" panose="05000000000000000000" pitchFamily="2" charset="2"/>
              </a:rPr>
              <a:t>=""&gt;</a:t>
            </a:r>
            <a:endParaRPr lang="en-US" sz="3200" b="1" dirty="0">
              <a:sym typeface="Wingdings" panose="05000000000000000000" pitchFamily="2" charset="2"/>
            </a:endParaRPr>
          </a:p>
          <a:p>
            <a:pPr>
              <a:lnSpc>
                <a:spcPct val="120000"/>
              </a:lnSpc>
              <a:spcBef>
                <a:spcPts val="0"/>
              </a:spcBef>
              <a:spcAft>
                <a:spcPts val="0"/>
              </a:spcAft>
            </a:pPr>
            <a:r>
              <a:rPr lang="en-US" sz="3200" b="1" dirty="0">
                <a:sym typeface="Wingdings" panose="05000000000000000000" pitchFamily="2" charset="2"/>
              </a:rPr>
              <a:t>&lt;p&gt;Choose a class:&lt;/p</a:t>
            </a:r>
            <a:r>
              <a:rPr lang="en-US" sz="3200" b="1" dirty="0" smtClean="0">
                <a:sym typeface="Wingdings" panose="05000000000000000000" pitchFamily="2" charset="2"/>
              </a:rPr>
              <a:t>&gt;</a:t>
            </a:r>
            <a:endParaRPr lang="en-US" sz="3200" b="1" dirty="0">
              <a:sym typeface="Wingdings" panose="05000000000000000000" pitchFamily="2" charset="2"/>
            </a:endParaRPr>
          </a:p>
          <a:p>
            <a:pPr>
              <a:lnSpc>
                <a:spcPct val="120000"/>
              </a:lnSpc>
              <a:spcBef>
                <a:spcPts val="0"/>
              </a:spcBef>
              <a:spcAft>
                <a:spcPts val="0"/>
              </a:spcAft>
            </a:pPr>
            <a:r>
              <a:rPr lang="en-US" sz="3200" b="1" dirty="0">
                <a:sym typeface="Wingdings" panose="05000000000000000000" pitchFamily="2" charset="2"/>
              </a:rPr>
              <a:t>&lt;select ng-model="home"&gt;</a:t>
            </a:r>
          </a:p>
          <a:p>
            <a:pPr>
              <a:lnSpc>
                <a:spcPct val="120000"/>
              </a:lnSpc>
              <a:spcBef>
                <a:spcPts val="0"/>
              </a:spcBef>
              <a:spcAft>
                <a:spcPts val="0"/>
              </a:spcAft>
            </a:pPr>
            <a:r>
              <a:rPr lang="en-US" sz="3200" b="1" dirty="0">
                <a:sym typeface="Wingdings" panose="05000000000000000000" pitchFamily="2" charset="2"/>
              </a:rPr>
              <a:t>&lt;option value="sky"&gt;Sky&lt;/option&gt;</a:t>
            </a:r>
          </a:p>
          <a:p>
            <a:pPr>
              <a:lnSpc>
                <a:spcPct val="120000"/>
              </a:lnSpc>
              <a:spcBef>
                <a:spcPts val="0"/>
              </a:spcBef>
              <a:spcAft>
                <a:spcPts val="0"/>
              </a:spcAft>
            </a:pPr>
            <a:r>
              <a:rPr lang="en-US" sz="3200" b="1" dirty="0">
                <a:sym typeface="Wingdings" panose="05000000000000000000" pitchFamily="2" charset="2"/>
              </a:rPr>
              <a:t>&lt;option value="tomato"&gt;Tomato&lt;/option&gt;</a:t>
            </a:r>
          </a:p>
          <a:p>
            <a:pPr>
              <a:lnSpc>
                <a:spcPct val="120000"/>
              </a:lnSpc>
              <a:spcBef>
                <a:spcPts val="0"/>
              </a:spcBef>
              <a:spcAft>
                <a:spcPts val="0"/>
              </a:spcAft>
            </a:pPr>
            <a:r>
              <a:rPr lang="en-US" sz="3200" b="1" dirty="0">
                <a:sym typeface="Wingdings" panose="05000000000000000000" pitchFamily="2" charset="2"/>
              </a:rPr>
              <a:t>&lt;/select</a:t>
            </a:r>
            <a:r>
              <a:rPr lang="en-US" sz="3200" b="1" dirty="0" smtClean="0">
                <a:sym typeface="Wingdings" panose="05000000000000000000" pitchFamily="2" charset="2"/>
              </a:rPr>
              <a:t>&gt;</a:t>
            </a:r>
            <a:endParaRPr lang="en-US" sz="3200" b="1" dirty="0">
              <a:sym typeface="Wingdings" panose="05000000000000000000" pitchFamily="2" charset="2"/>
            </a:endParaRPr>
          </a:p>
          <a:p>
            <a:pPr>
              <a:lnSpc>
                <a:spcPct val="120000"/>
              </a:lnSpc>
              <a:spcBef>
                <a:spcPts val="0"/>
              </a:spcBef>
              <a:spcAft>
                <a:spcPts val="0"/>
              </a:spcAft>
            </a:pPr>
            <a:r>
              <a:rPr lang="en-US" sz="3200" b="1" dirty="0">
                <a:sym typeface="Wingdings" panose="05000000000000000000" pitchFamily="2" charset="2"/>
              </a:rPr>
              <a:t>&lt;div ng-class="home"&gt;</a:t>
            </a:r>
          </a:p>
          <a:p>
            <a:pPr>
              <a:lnSpc>
                <a:spcPct val="120000"/>
              </a:lnSpc>
              <a:spcBef>
                <a:spcPts val="0"/>
              </a:spcBef>
              <a:spcAft>
                <a:spcPts val="0"/>
              </a:spcAft>
            </a:pPr>
            <a:r>
              <a:rPr lang="en-US" sz="3200" b="1" dirty="0">
                <a:sym typeface="Wingdings" panose="05000000000000000000" pitchFamily="2" charset="2"/>
              </a:rPr>
              <a:t>  &lt;h1&gt;Welcome Home!&lt;/h1&gt;</a:t>
            </a:r>
          </a:p>
          <a:p>
            <a:pPr>
              <a:lnSpc>
                <a:spcPct val="120000"/>
              </a:lnSpc>
              <a:spcBef>
                <a:spcPts val="0"/>
              </a:spcBef>
              <a:spcAft>
                <a:spcPts val="0"/>
              </a:spcAft>
            </a:pPr>
            <a:r>
              <a:rPr lang="en-US" sz="3200" b="1" dirty="0">
                <a:sym typeface="Wingdings" panose="05000000000000000000" pitchFamily="2" charset="2"/>
              </a:rPr>
              <a:t>  &lt;p&gt;I like it!&lt;/p&gt;</a:t>
            </a:r>
          </a:p>
          <a:p>
            <a:pPr>
              <a:lnSpc>
                <a:spcPct val="120000"/>
              </a:lnSpc>
              <a:spcBef>
                <a:spcPts val="0"/>
              </a:spcBef>
              <a:spcAft>
                <a:spcPts val="0"/>
              </a:spcAft>
            </a:pPr>
            <a:r>
              <a:rPr lang="en-US" sz="3200" b="1" dirty="0">
                <a:sym typeface="Wingdings" panose="05000000000000000000" pitchFamily="2" charset="2"/>
              </a:rPr>
              <a:t>&lt;/div</a:t>
            </a:r>
            <a:r>
              <a:rPr lang="en-US" sz="3200" b="1" dirty="0" smtClean="0">
                <a:sym typeface="Wingdings" panose="05000000000000000000" pitchFamily="2" charset="2"/>
              </a:rPr>
              <a:t>&gt;</a:t>
            </a:r>
          </a:p>
          <a:p>
            <a:pPr>
              <a:lnSpc>
                <a:spcPct val="120000"/>
              </a:lnSpc>
              <a:spcBef>
                <a:spcPts val="0"/>
              </a:spcBef>
              <a:spcAft>
                <a:spcPts val="0"/>
              </a:spcAft>
            </a:pPr>
            <a:r>
              <a:rPr lang="en-US" sz="3200" b="1" dirty="0" smtClean="0">
                <a:sym typeface="Wingdings" panose="05000000000000000000" pitchFamily="2" charset="2"/>
              </a:rPr>
              <a:t>&lt;/body&gt;</a:t>
            </a:r>
          </a:p>
          <a:p>
            <a:pPr>
              <a:lnSpc>
                <a:spcPct val="120000"/>
              </a:lnSpc>
              <a:spcBef>
                <a:spcPts val="0"/>
              </a:spcBef>
              <a:spcAft>
                <a:spcPts val="0"/>
              </a:spcAft>
            </a:pPr>
            <a:r>
              <a:rPr lang="en-US" sz="3200" b="1" dirty="0" smtClean="0">
                <a:sym typeface="Wingdings" panose="05000000000000000000" pitchFamily="2" charset="2"/>
              </a:rPr>
              <a:t>&lt;/html&gt;</a:t>
            </a:r>
          </a:p>
          <a:p>
            <a:pPr>
              <a:lnSpc>
                <a:spcPct val="120000"/>
              </a:lnSpc>
              <a:spcBef>
                <a:spcPts val="0"/>
              </a:spcBef>
              <a:spcAft>
                <a:spcPts val="0"/>
              </a:spcAft>
            </a:pPr>
            <a:endParaRPr lang="en-US" sz="3200" b="1" dirty="0">
              <a:sym typeface="Wingdings" panose="05000000000000000000" pitchFamily="2" charset="2"/>
            </a:endParaRPr>
          </a:p>
          <a:p>
            <a:pPr>
              <a:lnSpc>
                <a:spcPct val="120000"/>
              </a:lnSpc>
              <a:spcBef>
                <a:spcPts val="0"/>
              </a:spcBef>
              <a:spcAft>
                <a:spcPts val="0"/>
              </a:spcAft>
            </a:pPr>
            <a:endParaRPr lang="en-US" sz="3200" b="1" dirty="0">
              <a:sym typeface="Wingdings" panose="05000000000000000000" pitchFamily="2" charset="2"/>
            </a:endParaRPr>
          </a:p>
          <a:p>
            <a:pPr>
              <a:lnSpc>
                <a:spcPct val="120000"/>
              </a:lnSpc>
              <a:spcBef>
                <a:spcPts val="0"/>
              </a:spcBef>
              <a:spcAft>
                <a:spcPts val="0"/>
              </a:spcAft>
            </a:pPr>
            <a:endParaRPr lang="en-US" sz="3200" dirty="0"/>
          </a:p>
        </p:txBody>
      </p:sp>
    </p:spTree>
    <p:extLst>
      <p:ext uri="{BB962C8B-B14F-4D97-AF65-F5344CB8AC3E}">
        <p14:creationId xmlns:p14="http://schemas.microsoft.com/office/powerpoint/2010/main" val="5537762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753</Words>
  <Application>Microsoft Office PowerPoint</Application>
  <PresentationFormat>Widescreen</PresentationFormat>
  <Paragraphs>111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Wingdings</vt:lpstr>
      <vt:lpstr>Wingdings 3</vt:lpstr>
      <vt:lpstr>Ion Boardroom</vt:lpstr>
      <vt:lpstr>Angular JS</vt:lpstr>
      <vt:lpstr>What is AngularJS</vt:lpstr>
      <vt:lpstr>What is Model-View-Controller</vt:lpstr>
      <vt:lpstr>Recap on Data Types</vt:lpstr>
      <vt:lpstr>Angular JS Directives</vt:lpstr>
      <vt:lpstr>Angular JS Directives</vt:lpstr>
      <vt:lpstr>Angular JS Directives</vt:lpstr>
      <vt:lpstr>Angular JS Directives</vt:lpstr>
      <vt:lpstr>Angular JS Directives</vt:lpstr>
      <vt:lpstr>Angular JS Directives</vt:lpstr>
      <vt:lpstr>How to Create a Project</vt:lpstr>
    </vt:vector>
  </TitlesOfParts>
  <Company>IIT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JS</dc:title>
  <dc:creator>John Kazibut</dc:creator>
  <cp:lastModifiedBy>John Kazibut</cp:lastModifiedBy>
  <cp:revision>1</cp:revision>
  <dcterms:created xsi:type="dcterms:W3CDTF">2018-06-04T22:14:25Z</dcterms:created>
  <dcterms:modified xsi:type="dcterms:W3CDTF">2018-06-04T22:15:18Z</dcterms:modified>
</cp:coreProperties>
</file>